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12"/>
  </p:notesMasterIdLst>
  <p:sldIdLst>
    <p:sldId id="256" r:id="rId2"/>
    <p:sldId id="257" r:id="rId3"/>
    <p:sldId id="259" r:id="rId4"/>
    <p:sldId id="263" r:id="rId5"/>
    <p:sldId id="287" r:id="rId6"/>
    <p:sldId id="273" r:id="rId7"/>
    <p:sldId id="288" r:id="rId8"/>
    <p:sldId id="289" r:id="rId9"/>
    <p:sldId id="270" r:id="rId10"/>
    <p:sldId id="260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39A39"/>
    <a:srgbClr val="6C1A00"/>
    <a:srgbClr val="FE9202"/>
    <a:srgbClr val="1D3A00"/>
    <a:srgbClr val="007033"/>
    <a:srgbClr val="E7FF01"/>
    <a:srgbClr val="5EEC3C"/>
    <a:srgbClr val="9900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AF701-C591-4AFC-8E7F-F85680549B6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080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3429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3074F12-AA26-4AC8-9962-C36BB8F32554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66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07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71500"/>
            <a:ext cx="1971675" cy="405765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571500"/>
            <a:ext cx="5686425" cy="40576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44447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97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94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61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1714500"/>
            <a:ext cx="3566160" cy="3017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714500"/>
            <a:ext cx="3566160" cy="3017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85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225841"/>
            <a:ext cx="3566160" cy="2506179"/>
          </a:xfrm>
        </p:spPr>
        <p:txBody>
          <a:bodyPr lIns="45720" rIns="4572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225841"/>
            <a:ext cx="3566160" cy="2506179"/>
          </a:xfrm>
        </p:spPr>
        <p:txBody>
          <a:bodyPr lIns="45720" rIns="4572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08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6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29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353632"/>
            <a:ext cx="3291840" cy="13030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617220"/>
            <a:ext cx="4258818" cy="388848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1693129"/>
            <a:ext cx="3291840" cy="282172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2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4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3429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3720104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268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7" y="1714500"/>
            <a:ext cx="7290053" cy="30175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6" y="4853028"/>
            <a:ext cx="1615607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53074F12-AA26-4AC8-9962-C36BB8F32554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199" y="4853028"/>
            <a:ext cx="4426094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089EF04-592E-4387-A32C-6138DEB93DFC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8751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User\Desktop\&#1050;&#1086;&#1079;&#1083;&#1086;&#1074;&#1089;&#1100;&#1082;&#1072;%20&#1043;.%20202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7655" y="621737"/>
            <a:ext cx="5497380" cy="1062566"/>
          </a:xfrm>
        </p:spPr>
        <p:txBody>
          <a:bodyPr>
            <a:noAutofit/>
          </a:bodyPr>
          <a:lstStyle/>
          <a:p>
            <a:pPr algn="ctr"/>
            <a:r>
              <a:rPr lang="uk-UA" sz="2000" b="1" dirty="0"/>
              <a:t>Кафедра епізоотології, мікробіології і вірусології</a:t>
            </a:r>
            <a:br>
              <a:rPr lang="uk-UA" sz="2000" b="1" dirty="0"/>
            </a:br>
            <a:br>
              <a:rPr lang="uk-UA" sz="2000" b="1" dirty="0"/>
            </a:br>
            <a:r>
              <a:rPr lang="ru-RU" sz="2000" b="1" dirty="0"/>
              <a:t>Факультет </a:t>
            </a:r>
            <a:r>
              <a:rPr lang="ru-RU" sz="2000" b="1" dirty="0" err="1"/>
              <a:t>ветеринарної</a:t>
            </a:r>
            <a:r>
              <a:rPr lang="ru-RU" sz="2000" b="1" dirty="0"/>
              <a:t> </a:t>
            </a:r>
            <a:r>
              <a:rPr lang="ru-RU" sz="2000" b="1" dirty="0" err="1"/>
              <a:t>медицини</a:t>
            </a:r>
            <a:br>
              <a:rPr lang="ru-RU" sz="2000" b="1" dirty="0"/>
            </a:br>
            <a:br>
              <a:rPr lang="ru-RU" sz="2000" b="1" dirty="0"/>
            </a:br>
            <a:r>
              <a:rPr lang="ru-RU" sz="2000" b="1" dirty="0" err="1"/>
              <a:t>НУБіП</a:t>
            </a:r>
            <a:r>
              <a:rPr lang="ru-RU" sz="2000" b="1" dirty="0"/>
              <a:t> </a:t>
            </a:r>
            <a:r>
              <a:rPr lang="ru-RU" sz="2000" b="1" dirty="0" err="1"/>
              <a:t>України</a:t>
            </a:r>
            <a:r>
              <a:rPr lang="ru-RU" sz="2000" b="1" dirty="0"/>
              <a:t> </a:t>
            </a:r>
            <a:endParaRPr lang="en-US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6C1114-4E78-4F50-A59A-69B4C9B6C8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1"/>
          <a:stretch/>
        </p:blipFill>
        <p:spPr>
          <a:xfrm>
            <a:off x="5946345" y="2981705"/>
            <a:ext cx="3020568" cy="213787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61855" y="2419045"/>
            <a:ext cx="6260905" cy="2724455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chemeClr val="accent1">
                    <a:lumMod val="50000"/>
                  </a:schemeClr>
                </a:solidFill>
              </a:rPr>
              <a:t>Студентський науковий гурток </a:t>
            </a:r>
            <a:br>
              <a:rPr lang="uk-UA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</a:rPr>
              <a:t>“САНІТАРНА  І  ХАРЧОВА МІКРОБІОЛОГІЯ”</a:t>
            </a:r>
            <a:br>
              <a:rPr lang="uk-UA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</a:rPr>
              <a:t>2020 - 2021 н. р.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90A0C8-E9F8-4195-8C5D-48BCBE163FB8}"/>
              </a:ext>
            </a:extLst>
          </p:cNvPr>
          <p:cNvPicPr/>
          <p:nvPr/>
        </p:nvPicPr>
        <p:blipFill rotWithShape="1">
          <a:blip r:embed="rId3"/>
          <a:srcRect l="35249" t="67036" r="53460" b="13369"/>
          <a:stretch/>
        </p:blipFill>
        <p:spPr bwMode="auto">
          <a:xfrm>
            <a:off x="601670" y="491446"/>
            <a:ext cx="1242138" cy="11928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7699835-8907-4BC4-85F2-F28C9E036A0C}"/>
              </a:ext>
            </a:extLst>
          </p:cNvPr>
          <p:cNvSpPr/>
          <p:nvPr/>
        </p:nvSpPr>
        <p:spPr>
          <a:xfrm>
            <a:off x="1976014" y="2419045"/>
            <a:ext cx="3817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accent6"/>
                </a:solidFill>
              </a:rPr>
              <a:t>ДЯКУЄМО ЗА УВАГУ!</a:t>
            </a:r>
            <a:endParaRPr lang="ru-RU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F561A28B-703F-4BF7-8781-1200CDF2304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54376" y="891995"/>
            <a:ext cx="3054100" cy="3817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1800" b="1" dirty="0">
                <a:solidFill>
                  <a:schemeClr val="accent1">
                    <a:lumMod val="50000"/>
                  </a:schemeClr>
                </a:solidFill>
              </a:rPr>
              <a:t>Науковий керівник гуртка -</a:t>
            </a:r>
          </a:p>
          <a:p>
            <a:pPr marL="0" indent="0">
              <a:buFont typeface="Arial" pitchFamily="34" charset="0"/>
              <a:buNone/>
            </a:pPr>
            <a:r>
              <a:rPr lang="uk-UA" sz="1800" b="1" dirty="0">
                <a:solidFill>
                  <a:schemeClr val="accent1">
                    <a:lumMod val="50000"/>
                  </a:schemeClr>
                </a:solidFill>
              </a:rPr>
              <a:t>к. </a:t>
            </a:r>
            <a:r>
              <a:rPr lang="uk-UA" sz="1800" b="1" dirty="0" err="1">
                <a:solidFill>
                  <a:schemeClr val="accent1">
                    <a:lumMod val="50000"/>
                  </a:schemeClr>
                </a:solidFill>
              </a:rPr>
              <a:t>вет</a:t>
            </a:r>
            <a:r>
              <a:rPr lang="uk-UA" sz="1800" b="1" dirty="0">
                <a:solidFill>
                  <a:schemeClr val="accent1">
                    <a:lumMod val="50000"/>
                  </a:schemeClr>
                </a:solidFill>
              </a:rPr>
              <a:t>. н., доцент КОЗЛОВСЬКА ГАННА ВОЛОДИМИРІВНА</a:t>
            </a:r>
            <a:endParaRPr lang="en-US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uk-UA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uk-UA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uk-UA" sz="1800" b="1" dirty="0">
                <a:solidFill>
                  <a:schemeClr val="accent1">
                    <a:lumMod val="50000"/>
                  </a:schemeClr>
                </a:solidFill>
              </a:rPr>
              <a:t>Староста гуртка -  </a:t>
            </a:r>
          </a:p>
          <a:p>
            <a:pPr marL="0" indent="0">
              <a:buFont typeface="Arial" pitchFamily="34" charset="0"/>
              <a:buNone/>
            </a:pPr>
            <a:r>
              <a:rPr lang="uk-UA" sz="1800" b="1" dirty="0">
                <a:solidFill>
                  <a:schemeClr val="accent1">
                    <a:lumMod val="50000"/>
                  </a:schemeClr>
                </a:solidFill>
              </a:rPr>
              <a:t>РОДІНА АННА, студентка 2 курсу  8 групи ФВМ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046E98-5A3E-437C-9FEF-714EFE3F29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14" b="15925"/>
          <a:stretch/>
        </p:blipFill>
        <p:spPr>
          <a:xfrm>
            <a:off x="4685398" y="2724455"/>
            <a:ext cx="2177177" cy="22905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D5242DB-7B69-43FE-A62F-E24D28579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1" r="3452" b="13821"/>
          <a:stretch>
            <a:fillRect/>
          </a:stretch>
        </p:blipFill>
        <p:spPr bwMode="auto">
          <a:xfrm>
            <a:off x="4911947" y="302883"/>
            <a:ext cx="1724078" cy="230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670" y="433880"/>
            <a:ext cx="6108200" cy="725349"/>
          </a:xfrm>
        </p:spPr>
        <p:txBody>
          <a:bodyPr>
            <a:normAutofit/>
          </a:bodyPr>
          <a:lstStyle/>
          <a:p>
            <a:r>
              <a:rPr lang="uk-UA" b="1" dirty="0"/>
              <a:t>НАПРЯМ РОБОТИ ГУРТКА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5190" y="1655520"/>
            <a:ext cx="3817625" cy="3511060"/>
          </a:xfrm>
        </p:spPr>
        <p:txBody>
          <a:bodyPr>
            <a:normAutofit/>
          </a:bodyPr>
          <a:lstStyle/>
          <a:p>
            <a:r>
              <a:rPr lang="uk-UA" b="1" cap="all" dirty="0"/>
              <a:t>Напрям роботи ГУРТКА -  </a:t>
            </a:r>
            <a:r>
              <a:rPr lang="uk-UA" b="1" dirty="0"/>
              <a:t>санітарно-мікробіологічне дослідження об'єктів довкілля, тваринницької сировини та готових харчових продуктів.</a:t>
            </a:r>
          </a:p>
          <a:p>
            <a:endParaRPr lang="ru-RU" b="1" cap="all" dirty="0"/>
          </a:p>
          <a:p>
            <a:r>
              <a:rPr lang="uk-UA" b="1" cap="all" dirty="0"/>
              <a:t>Кількість гуртківців</a:t>
            </a:r>
          </a:p>
          <a:p>
            <a:pPr>
              <a:buNone/>
            </a:pPr>
            <a:r>
              <a:rPr lang="uk-UA" cap="all" dirty="0"/>
              <a:t> </a:t>
            </a:r>
            <a:r>
              <a:rPr lang="uk-UA" b="1" dirty="0"/>
              <a:t>у 2020 -2021 р. –  10 студентів.</a:t>
            </a:r>
            <a:endParaRPr lang="ru-RU" b="1" cap="all" dirty="0"/>
          </a:p>
          <a:p>
            <a:pPr marL="0" indent="0">
              <a:buNone/>
            </a:pPr>
            <a:r>
              <a:rPr lang="uk-UA" dirty="0"/>
              <a:t> </a:t>
            </a:r>
            <a:endParaRPr lang="en-US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20D8957-EE17-48E3-8134-DCB2168848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21" b="14052"/>
          <a:stretch/>
        </p:blipFill>
        <p:spPr>
          <a:xfrm>
            <a:off x="4187345" y="1350110"/>
            <a:ext cx="4275740" cy="3585069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292C5-D550-4344-A68F-7EB4B2C4E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73" y="127934"/>
            <a:ext cx="7290054" cy="1124712"/>
          </a:xfrm>
        </p:spPr>
        <p:txBody>
          <a:bodyPr>
            <a:noAutofit/>
          </a:bodyPr>
          <a:lstStyle/>
          <a:p>
            <a:r>
              <a:rPr lang="uk-UA" sz="2400" b="1" dirty="0"/>
              <a:t>ЛАБОРАТОРІЯ </a:t>
            </a:r>
            <a:br>
              <a:rPr lang="uk-UA" sz="2400" b="1" dirty="0"/>
            </a:br>
            <a:r>
              <a:rPr lang="uk-UA" sz="2400" b="1" dirty="0"/>
              <a:t> “САНІТАРНОЇ  І ХАРЧОВОЇ МІКРОБІОЛОГІЇ”</a:t>
            </a:r>
            <a:endParaRPr lang="ru-RU" sz="2400" dirty="0"/>
          </a:p>
        </p:txBody>
      </p:sp>
      <p:pic>
        <p:nvPicPr>
          <p:cNvPr id="4" name="Содержимое 3" descr="20140512_122654.jpg">
            <a:extLst>
              <a:ext uri="{FF2B5EF4-FFF2-40B4-BE49-F238E27FC236}">
                <a16:creationId xmlns:a16="http://schemas.microsoft.com/office/drawing/2014/main" id="{707E0F32-987E-4EAE-B5A7-5B46546FE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6260" y="1252646"/>
            <a:ext cx="3140877" cy="2479169"/>
          </a:xfrm>
          <a:prstGeom prst="flowChartAlternateProcess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F1AA8E-95C8-491C-B1AD-8AA97A2884C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0115" y="1350110"/>
            <a:ext cx="3286494" cy="2481259"/>
          </a:xfrm>
          <a:prstGeom prst="flowChartAlternateProcess">
            <a:avLst/>
          </a:prstGeom>
          <a:noFill/>
          <a:ln cap="flat">
            <a:noFill/>
          </a:ln>
        </p:spPr>
      </p:pic>
      <p:pic>
        <p:nvPicPr>
          <p:cNvPr id="6" name="Picture 3" descr="C:\Users\ADMIN\Desktop\Новая папка\20150618_131343.jpg">
            <a:extLst>
              <a:ext uri="{FF2B5EF4-FFF2-40B4-BE49-F238E27FC236}">
                <a16:creationId xmlns:a16="http://schemas.microsoft.com/office/drawing/2014/main" id="{537A863A-95C4-4D23-9754-BE2B3719EB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r="867" b="22885"/>
          <a:stretch/>
        </p:blipFill>
        <p:spPr bwMode="auto">
          <a:xfrm>
            <a:off x="2663188" y="3333140"/>
            <a:ext cx="3140877" cy="1832460"/>
          </a:xfrm>
          <a:prstGeom prst="flowChartAlternateProcess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1925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9F2CFE40-A6B6-4336-8515-238121FE4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755" y="173373"/>
            <a:ext cx="2435045" cy="4796753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Дослідження санітарного стану робочих поверхонь у навчальній лабораторії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823310" y="2676405"/>
            <a:ext cx="3102459" cy="233198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7469" y="794274"/>
            <a:ext cx="2883151" cy="2162363"/>
          </a:xfrm>
          <a:prstGeom prst="round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5604" y="845231"/>
            <a:ext cx="2877488" cy="2158116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val="2067128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0359" y="281175"/>
            <a:ext cx="4717385" cy="1620775"/>
          </a:xfrm>
        </p:spPr>
        <p:txBody>
          <a:bodyPr>
            <a:noAutofit/>
          </a:bodyPr>
          <a:lstStyle/>
          <a:p>
            <a:r>
              <a:rPr lang="uk-UA" sz="2200" b="1" dirty="0">
                <a:solidFill>
                  <a:schemeClr val="accent1">
                    <a:lumMod val="50000"/>
                  </a:schemeClr>
                </a:solidFill>
              </a:rPr>
              <a:t>ДОСЛІДЖЕННЯ МІКРОФЛОРИ ТВАРИННИЦЬКОЇ СИРОВИНИ</a:t>
            </a:r>
            <a:br>
              <a:rPr lang="uk-UA" sz="2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2200" b="1" dirty="0">
                <a:solidFill>
                  <a:schemeClr val="accent1">
                    <a:lumMod val="50000"/>
                  </a:schemeClr>
                </a:solidFill>
              </a:rPr>
              <a:t>(МОЛОКА, М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’</a:t>
            </a:r>
            <a:r>
              <a:rPr lang="uk-UA" sz="2200" b="1" dirty="0">
                <a:solidFill>
                  <a:schemeClr val="accent1">
                    <a:lumMod val="50000"/>
                  </a:schemeClr>
                </a:solidFill>
              </a:rPr>
              <a:t>ЯСА, РИБИ  ТА ІН.)</a:t>
            </a:r>
            <a:endParaRPr lang="ru-RU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1" name="Picture 3" descr="C:\Users\Анастасия\Desktop\фото мама\20151030_121938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/>
          <a:stretch/>
        </p:blipFill>
        <p:spPr bwMode="auto">
          <a:xfrm rot="5400000">
            <a:off x="306279" y="1769974"/>
            <a:ext cx="3531589" cy="2674143"/>
          </a:xfrm>
          <a:prstGeom prst="roundRect">
            <a:avLst/>
          </a:prstGeom>
          <a:noFill/>
        </p:spPr>
      </p:pic>
      <p:pic>
        <p:nvPicPr>
          <p:cNvPr id="7" name="Picture 2" descr="C:\Users\E1511\Pictures\2014-06-04 4.06\4.06 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5336" y="1755519"/>
            <a:ext cx="4142408" cy="3106806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670" y="433880"/>
            <a:ext cx="6108200" cy="725349"/>
          </a:xfrm>
        </p:spPr>
        <p:txBody>
          <a:bodyPr>
            <a:noAutofit/>
          </a:bodyPr>
          <a:lstStyle/>
          <a:p>
            <a:r>
              <a:rPr lang="uk-UA" sz="2400" b="1" dirty="0"/>
              <a:t>ДОСЛІДЖЕННЯ БАКТЕРІАЛЬНОГО ЗАБРУДНЕННЯ ВОДОПРОВІДНОЇ ВОДИ</a:t>
            </a:r>
            <a:endParaRPr lang="en-US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4AB2D7-8287-476C-BF88-DBE2379FF9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410" y="1148409"/>
            <a:ext cx="3410971" cy="3549629"/>
          </a:xfrm>
          <a:prstGeom prst="round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4E4B37-E3EE-4BF5-9B88-2034AE14CB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2" b="10615"/>
          <a:stretch/>
        </p:blipFill>
        <p:spPr>
          <a:xfrm>
            <a:off x="1365195" y="1159229"/>
            <a:ext cx="2443281" cy="387510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51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1FACF7D-5562-4C81-A6EF-83FD83E54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935" y="891995"/>
            <a:ext cx="3159929" cy="394609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CBD5D-5D8B-496D-BEAF-2726D6F3C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739290"/>
            <a:ext cx="6413610" cy="725349"/>
          </a:xfrm>
        </p:spPr>
        <p:txBody>
          <a:bodyPr>
            <a:noAutofit/>
          </a:bodyPr>
          <a:lstStyle/>
          <a:p>
            <a:r>
              <a:rPr lang="ru-RU" sz="2400" b="1" dirty="0"/>
              <a:t>Участь у </a:t>
            </a:r>
            <a:r>
              <a:rPr lang="ru-RU" sz="2400" b="1" dirty="0" err="1"/>
              <a:t>Всеукраїнському</a:t>
            </a:r>
            <a:r>
              <a:rPr lang="ru-RU" sz="2400" b="1" dirty="0"/>
              <a:t> </a:t>
            </a:r>
            <a:r>
              <a:rPr lang="ru-RU" sz="2400" b="1" dirty="0" err="1"/>
              <a:t>конкурсі</a:t>
            </a:r>
            <a:r>
              <a:rPr lang="ru-RU" sz="2400" b="1" dirty="0"/>
              <a:t> </a:t>
            </a:r>
            <a:r>
              <a:rPr lang="ru-RU" sz="2400" b="1" dirty="0" err="1"/>
              <a:t>студентських</a:t>
            </a:r>
            <a:r>
              <a:rPr lang="ru-RU" sz="2400" b="1" dirty="0"/>
              <a:t> </a:t>
            </a:r>
            <a:r>
              <a:rPr lang="ru-RU" sz="2400" b="1" dirty="0" err="1"/>
              <a:t>наукових</a:t>
            </a:r>
            <a:r>
              <a:rPr lang="ru-RU" sz="2400" b="1" dirty="0"/>
              <a:t> </a:t>
            </a:r>
            <a:r>
              <a:rPr lang="ru-RU" sz="2400" b="1" dirty="0" err="1"/>
              <a:t>робіт</a:t>
            </a:r>
            <a:r>
              <a:rPr lang="ru-RU" sz="2400" b="1" dirty="0"/>
              <a:t> з </a:t>
            </a:r>
            <a:r>
              <a:rPr lang="ru-RU" sz="2400" b="1" dirty="0" err="1"/>
              <a:t>природничих</a:t>
            </a:r>
            <a:r>
              <a:rPr lang="ru-RU" sz="2400" b="1" dirty="0"/>
              <a:t>, </a:t>
            </a:r>
            <a:r>
              <a:rPr lang="ru-RU" sz="2400" b="1" dirty="0" err="1"/>
              <a:t>технічних</a:t>
            </a:r>
            <a:r>
              <a:rPr lang="ru-RU" sz="2400" b="1" dirty="0"/>
              <a:t> і </a:t>
            </a:r>
            <a:r>
              <a:rPr lang="ru-RU" sz="2400" b="1" dirty="0" err="1"/>
              <a:t>гуманітарних</a:t>
            </a:r>
            <a:r>
              <a:rPr lang="ru-RU" sz="2400" b="1" dirty="0"/>
              <a:t> наук 2020/2021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FEA344-A709-45D4-9031-34AC4503A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75" y="1960930"/>
            <a:ext cx="3206805" cy="2953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 err="1"/>
              <a:t>Родіна</a:t>
            </a:r>
            <a:r>
              <a:rPr lang="uk-UA" sz="2000" b="1" dirty="0"/>
              <a:t> Анна </a:t>
            </a:r>
            <a:r>
              <a:rPr lang="ru-RU" sz="2000" b="1" dirty="0"/>
              <a:t>«</a:t>
            </a:r>
            <a:r>
              <a:rPr lang="ru-RU" sz="2000" b="1" dirty="0" err="1"/>
              <a:t>Вивчення</a:t>
            </a:r>
            <a:r>
              <a:rPr lang="ru-RU" sz="2000" b="1" dirty="0"/>
              <a:t> </a:t>
            </a:r>
            <a:r>
              <a:rPr lang="ru-RU" sz="2000" b="1" dirty="0" err="1"/>
              <a:t>чутливості</a:t>
            </a:r>
            <a:r>
              <a:rPr lang="ru-RU" sz="2000" b="1" dirty="0"/>
              <a:t> </a:t>
            </a:r>
            <a:r>
              <a:rPr lang="ru-RU" sz="2000" b="1" dirty="0" err="1"/>
              <a:t>стафілококів</a:t>
            </a:r>
            <a:r>
              <a:rPr lang="ru-RU" sz="2000" b="1" dirty="0"/>
              <a:t> до </a:t>
            </a:r>
            <a:r>
              <a:rPr lang="ru-RU" sz="2000" b="1" dirty="0" err="1"/>
              <a:t>антибіотиків</a:t>
            </a:r>
            <a:r>
              <a:rPr lang="ru-RU" sz="2000" b="1" dirty="0"/>
              <a:t>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52838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329" y="578810"/>
            <a:ext cx="8017011" cy="1718879"/>
          </a:xfrm>
        </p:spPr>
        <p:txBody>
          <a:bodyPr>
            <a:noAutofit/>
          </a:bodyPr>
          <a:lstStyle/>
          <a:p>
            <a:pPr lvl="0"/>
            <a:r>
              <a:rPr lang="uk-UA" sz="1800" b="1" dirty="0">
                <a:solidFill>
                  <a:schemeClr val="accent1">
                    <a:lumMod val="50000"/>
                  </a:schemeClr>
                </a:solidFill>
              </a:rPr>
              <a:t>Підготовлено доповіді студентів-гуртківців  на</a:t>
            </a:r>
            <a:br>
              <a:rPr lang="uk-UA" sz="1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uk-UA" sz="1800" b="1" dirty="0">
                <a:solidFill>
                  <a:schemeClr val="accent1">
                    <a:lumMod val="50000"/>
                  </a:schemeClr>
                </a:solidFill>
              </a:rPr>
              <a:t>І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</a:rPr>
              <a:t>Міжнародній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</a:rPr>
              <a:t>науково-практичній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</a:rPr>
              <a:t>інтернет-конференції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</a:rPr>
              <a:t>викладачів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</a:rPr>
              <a:t>студентів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 «АКТУАЛЬНІ АСПЕКТИ БІОЛОГІЇ ТВАРИН, ВЕТЕРИНАРНОЇ МЕДИЦИНИ ТА ВЕТЕРИНАРНО-САНІТАРНОЇ ЕКСПЕРТИЗИ»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м.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</a:rPr>
              <a:t>Дніпро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, 6-7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</a:rPr>
              <a:t>травня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 2021 р.,   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</a:rPr>
              <a:t>Науково-дослідний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 центр біобезпеки та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</a:rPr>
              <a:t>екологічного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 контролю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</a:rPr>
              <a:t>ресурсів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 АПК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2F67CC-9E49-414A-9AF3-06C1ED393F32}"/>
              </a:ext>
            </a:extLst>
          </p:cNvPr>
          <p:cNvSpPr txBox="1"/>
          <p:nvPr/>
        </p:nvSpPr>
        <p:spPr>
          <a:xfrm>
            <a:off x="448965" y="2305464"/>
            <a:ext cx="67190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Дембіцька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Тетяна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«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Дослідження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мікрофлори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пліснявих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сирів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».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Демидюк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Назар «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Дослідження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антагоністичних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властивостей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біфідобактерій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».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3. Тарасова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Марія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«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Мікрофлора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повітря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закритих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приміщень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».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4.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Чугуєва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Аліна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«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Санітарно-бактеріологічний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контроль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об’єктів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навчальної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мікробіологічної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лабораторії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».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5.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Підлужній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Вадим «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Дослідження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впливу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дезінфектантів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бактеріальні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збудники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».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257</Words>
  <Application>Microsoft Office PowerPoint</Application>
  <PresentationFormat>Экран (16:9)</PresentationFormat>
  <Paragraphs>31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Tw Cen MT</vt:lpstr>
      <vt:lpstr>Tw Cen MT Condensed</vt:lpstr>
      <vt:lpstr>Wingdings 3</vt:lpstr>
      <vt:lpstr>Интеграл</vt:lpstr>
      <vt:lpstr>Кафедра епізоотології, мікробіології і вірусології  Факультет ветеринарної медицини  НУБіП України </vt:lpstr>
      <vt:lpstr>Презентация PowerPoint</vt:lpstr>
      <vt:lpstr>НАПРЯМ РОБОТИ ГУРТКА</vt:lpstr>
      <vt:lpstr>ЛАБОРАТОРІЯ   “САНІТАРНОЇ  І ХАРЧОВОЇ МІКРОБІОЛОГІЇ”</vt:lpstr>
      <vt:lpstr>Дослідження санітарного стану робочих поверхонь у навчальній лабораторії</vt:lpstr>
      <vt:lpstr>ДОСЛІДЖЕННЯ МІКРОФЛОРИ ТВАРИННИЦЬКОЇ СИРОВИНИ (МОЛОКА, М’ЯСА, РИБИ  ТА ІН.)</vt:lpstr>
      <vt:lpstr>ДОСЛІДЖЕННЯ БАКТЕРІАЛЬНОГО ЗАБРУДНЕННЯ ВОДОПРОВІДНОЇ ВОДИ</vt:lpstr>
      <vt:lpstr>Участь у Всеукраїнському конкурсі студентських наукових робіт з природничих, технічних і гуманітарних наук 2020/2021</vt:lpstr>
      <vt:lpstr>Підготовлено доповіді студентів-гуртківців  на VІ Міжнародній науково-практичній інтернет-конференції викладачів і студентів «АКТУАЛЬНІ АСПЕКТИ БІОЛОГІЇ ТВАРИН, ВЕТЕРИНАРНОЇ МЕДИЦИНИ ТА ВЕТЕРИНАРНО-САНІТАРНОЇ ЕКСПЕРТИЗИ» м. Дніпро, 6-7 травня 2021 р.,    Науково-дослідний центр біобезпеки та екологічного контролю ресурсів АПК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2021-05-11T15:33:52Z</dcterms:modified>
</cp:coreProperties>
</file>