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1"/>
  </p:sldMasterIdLst>
  <p:notesMasterIdLst>
    <p:notesMasterId r:id="rId13"/>
  </p:notesMasterIdLst>
  <p:sldIdLst>
    <p:sldId id="261" r:id="rId2"/>
    <p:sldId id="273" r:id="rId3"/>
    <p:sldId id="268" r:id="rId4"/>
    <p:sldId id="272" r:id="rId5"/>
    <p:sldId id="274" r:id="rId6"/>
    <p:sldId id="265" r:id="rId7"/>
    <p:sldId id="262" r:id="rId8"/>
    <p:sldId id="266" r:id="rId9"/>
    <p:sldId id="263" r:id="rId10"/>
    <p:sldId id="270" r:id="rId11"/>
    <p:sldId id="27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A00"/>
    <a:srgbClr val="5EEC3C"/>
    <a:srgbClr val="990099"/>
    <a:srgbClr val="CC0099"/>
    <a:srgbClr val="FE9202"/>
    <a:srgbClr val="007033"/>
    <a:srgbClr val="6C1A00"/>
    <a:srgbClr val="00AACC"/>
    <a:srgbClr val="003296"/>
    <a:srgbClr val="E39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5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AF701-C591-4AFC-8E7F-F85680549B6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8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549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8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689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92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0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9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1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8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8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1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3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4D7552-9F33-4D47-B369-79322CB36D20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299682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0605" y="2743676"/>
            <a:ext cx="5829300" cy="1426555"/>
          </a:xfrm>
        </p:spPr>
        <p:txBody>
          <a:bodyPr>
            <a:normAutofit/>
          </a:bodyPr>
          <a:lstStyle/>
          <a:p>
            <a:pPr algn="ctr"/>
            <a:r>
              <a:rPr lang="uk-UA" sz="2700" b="1" dirty="0">
                <a:solidFill>
                  <a:schemeClr val="tx2"/>
                </a:solidFill>
              </a:rPr>
              <a:t>Студентський науковий гурток </a:t>
            </a:r>
            <a:br>
              <a:rPr lang="uk-UA" sz="2700" b="1" dirty="0">
                <a:solidFill>
                  <a:schemeClr val="tx2"/>
                </a:solidFill>
              </a:rPr>
            </a:br>
            <a:r>
              <a:rPr lang="uk-UA" sz="2700" b="1" dirty="0">
                <a:solidFill>
                  <a:schemeClr val="tx2"/>
                </a:solidFill>
              </a:rPr>
              <a:t>“ВЕТЕРИНАРНА   ВІРУСОЛОГІЯ”</a:t>
            </a:r>
            <a:br>
              <a:rPr lang="uk-UA" sz="2700" b="1" dirty="0">
                <a:solidFill>
                  <a:schemeClr val="tx2"/>
                </a:solidFill>
              </a:rPr>
            </a:br>
            <a:r>
              <a:rPr lang="uk-UA" sz="2700" b="1" dirty="0">
                <a:solidFill>
                  <a:schemeClr val="tx2"/>
                </a:solidFill>
              </a:rPr>
              <a:t>2020 -2021 </a:t>
            </a:r>
            <a:r>
              <a:rPr lang="uk-UA" sz="2700" b="1" dirty="0" err="1">
                <a:solidFill>
                  <a:schemeClr val="tx2"/>
                </a:solidFill>
              </a:rPr>
              <a:t>н.р</a:t>
            </a:r>
            <a:r>
              <a:rPr lang="uk-UA" sz="2700" b="1" dirty="0">
                <a:solidFill>
                  <a:schemeClr val="tx2"/>
                </a:solidFill>
              </a:rPr>
              <a:t>. </a:t>
            </a:r>
            <a:endParaRPr lang="ru-RU" sz="2700" b="1" dirty="0">
              <a:solidFill>
                <a:schemeClr val="tx2"/>
              </a:solidFill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1CF6BC3E-5828-49B4-BA27-43ED0AF21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4350" y="1350110"/>
            <a:ext cx="4795300" cy="82267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sz="1800" b="1" dirty="0">
                <a:solidFill>
                  <a:schemeClr val="accent1">
                    <a:lumMod val="50000"/>
                  </a:schemeClr>
                </a:solidFill>
              </a:rPr>
              <a:t>Кафедра епізоотології, мікробіології і вірусології</a:t>
            </a:r>
          </a:p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Факультет ветеринарної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медицини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НУБіП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України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79EAE7-B454-4BB0-9BE6-481745556CFC}"/>
              </a:ext>
            </a:extLst>
          </p:cNvPr>
          <p:cNvPicPr/>
          <p:nvPr/>
        </p:nvPicPr>
        <p:blipFill rotWithShape="1">
          <a:blip r:embed="rId2"/>
          <a:srcRect l="35249" t="67036" r="53460" b="13369"/>
          <a:stretch/>
        </p:blipFill>
        <p:spPr bwMode="auto">
          <a:xfrm>
            <a:off x="601670" y="376840"/>
            <a:ext cx="1242138" cy="11928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395821"/>
            <a:ext cx="8017011" cy="1718879"/>
          </a:xfrm>
        </p:spPr>
        <p:txBody>
          <a:bodyPr>
            <a:noAutofit/>
          </a:bodyPr>
          <a:lstStyle/>
          <a:p>
            <a:pPr lvl="0"/>
            <a:r>
              <a:rPr lang="uk-UA" sz="1800" b="1" dirty="0">
                <a:solidFill>
                  <a:schemeClr val="accent1">
                    <a:lumMod val="50000"/>
                  </a:schemeClr>
                </a:solidFill>
              </a:rPr>
              <a:t>Підготовлено доповіді студентів-гуртківців  на</a:t>
            </a:r>
            <a:br>
              <a:rPr lang="uk-UA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</a:rPr>
              <a:t>І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Міжнародній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науково-практичній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інтернет-конференції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викладачів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студентів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«АКТУАЛЬНІ АСПЕКТИ БІОЛОГІЇ ТВАРИН, ВЕТЕРИНАРНОЇ МЕДИЦИНИ ТА ВЕТЕРИНАРНО-САНІТАРНОЇ ЕКСПЕРТИЗИ»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м.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Дніпро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, 6-7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травня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2021 р.,  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ДНІПРОВСЬКИЙ ДЕРЖАВНИЙ АГРАРНО-ЕКОНОМІЧНИЙ УНІВЕРСИТЕТ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Науково-дослідний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центр біобезпеки та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екологічного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контролю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ресурсів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АПК: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7F7FD4-32C2-4F64-8DE7-925B7F62B7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20" t="14355" r="4910" b="5445"/>
          <a:stretch/>
        </p:blipFill>
        <p:spPr>
          <a:xfrm>
            <a:off x="4985188" y="2571750"/>
            <a:ext cx="4215186" cy="2536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2F67CC-9E49-414A-9AF3-06C1ED393F32}"/>
              </a:ext>
            </a:extLst>
          </p:cNvPr>
          <p:cNvSpPr txBox="1"/>
          <p:nvPr/>
        </p:nvSpPr>
        <p:spPr>
          <a:xfrm>
            <a:off x="232069" y="2877160"/>
            <a:ext cx="46453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1600" b="1" kern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Дембіцька</a:t>
            </a:r>
            <a:r>
              <a:rPr lang="uk-UA" sz="1600" b="1" kern="1800" dirty="0">
                <a:ea typeface="Calibri" panose="020F0502020204030204" pitchFamily="34" charset="0"/>
                <a:cs typeface="Times New Roman" panose="02020603050405020304" pitchFamily="18" charset="0"/>
              </a:rPr>
              <a:t> Тетяна «Вірусні епідемії ХХ-ХХІ століть».</a:t>
            </a:r>
          </a:p>
          <a:p>
            <a:pPr marL="342900" indent="-342900">
              <a:buAutoNum type="arabicPeriod"/>
            </a:pPr>
            <a:r>
              <a:rPr lang="uk-UA" sz="1600" b="1" kern="1800" dirty="0">
                <a:ea typeface="Calibri" panose="020F0502020204030204" pitchFamily="34" charset="0"/>
                <a:cs typeface="Times New Roman" panose="02020603050405020304" pitchFamily="18" charset="0"/>
              </a:rPr>
              <a:t>Чугуєва Аліна «Онкогенні віруси – загроза здоров’ю».</a:t>
            </a:r>
          </a:p>
          <a:p>
            <a:pPr marL="342900" indent="-342900">
              <a:buAutoNum type="arabicPeriod"/>
            </a:pPr>
            <a:r>
              <a:rPr lang="uk-UA" sz="1600" b="1" kern="1800" dirty="0">
                <a:ea typeface="Calibri" panose="020F0502020204030204" pitchFamily="34" charset="0"/>
                <a:cs typeface="Times New Roman" panose="02020603050405020304" pitchFamily="18" charset="0"/>
              </a:rPr>
              <a:t>Тарасова Марія  «Сучасні підходи до діагностики </a:t>
            </a:r>
            <a:r>
              <a:rPr lang="uk-UA" sz="1600" b="1" kern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нодулярного</a:t>
            </a:r>
            <a:r>
              <a:rPr lang="uk-UA" sz="1600" b="1" kern="1800" dirty="0">
                <a:ea typeface="Calibri" panose="020F0502020204030204" pitchFamily="34" charset="0"/>
                <a:cs typeface="Times New Roman" panose="02020603050405020304" pitchFamily="18" charset="0"/>
              </a:rPr>
              <a:t> дерматиту великої рогатої худоби». 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kern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65195" y="2113635"/>
            <a:ext cx="4275740" cy="1527050"/>
          </a:xfrm>
        </p:spPr>
        <p:txBody>
          <a:bodyPr/>
          <a:lstStyle/>
          <a:p>
            <a:r>
              <a:rPr lang="uk-UA" dirty="0"/>
              <a:t>ДЯКУЄМО ЗА УВАГУ!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4BA58C97-1905-48AC-B01B-8283A9E882EE}"/>
              </a:ext>
            </a:extLst>
          </p:cNvPr>
          <p:cNvSpPr txBox="1">
            <a:spLocks/>
          </p:cNvSpPr>
          <p:nvPr/>
        </p:nvSpPr>
        <p:spPr>
          <a:xfrm>
            <a:off x="1365195" y="781775"/>
            <a:ext cx="2676662" cy="3579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</a:rPr>
              <a:t>Науковий керівник гуртка -</a:t>
            </a:r>
          </a:p>
          <a:p>
            <a:pPr marL="0" indent="0">
              <a:buFont typeface="Arial" pitchFamily="34" charset="0"/>
              <a:buNone/>
            </a:pP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</a:rPr>
              <a:t>д. </a:t>
            </a:r>
            <a:r>
              <a:rPr lang="uk-UA" sz="1800" b="1" dirty="0" err="1">
                <a:solidFill>
                  <a:schemeClr val="accent1">
                    <a:lumMod val="50000"/>
                  </a:schemeClr>
                </a:solidFill>
              </a:rPr>
              <a:t>вет</a:t>
            </a: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</a:rPr>
              <a:t>. н., професор Скибіцький Володимир Гурійович</a:t>
            </a: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uk-UA" sz="1800" b="1" dirty="0">
              <a:solidFill>
                <a:schemeClr val="accent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</a:rPr>
              <a:t>Староста гуртка – </a:t>
            </a:r>
            <a:r>
              <a:rPr lang="uk-UA" sz="1800" b="1" dirty="0" err="1">
                <a:solidFill>
                  <a:schemeClr val="accent1">
                    <a:lumMod val="50000"/>
                  </a:schemeClr>
                </a:solidFill>
              </a:rPr>
              <a:t>Дембіцька</a:t>
            </a: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</a:rPr>
              <a:t> Тетяна, студентка 2 курсу</a:t>
            </a:r>
          </a:p>
          <a:p>
            <a:pPr marL="0" indent="0">
              <a:buFont typeface="Arial" pitchFamily="34" charset="0"/>
              <a:buNone/>
            </a:pP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</a:rPr>
              <a:t> 11 групи ФВМ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2CEE2B-416E-4F70-82B7-B25699B9A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60" t="20311" r="41094" b="41093"/>
          <a:stretch/>
        </p:blipFill>
        <p:spPr>
          <a:xfrm>
            <a:off x="5018360" y="2747963"/>
            <a:ext cx="2267067" cy="22670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962E29-CF44-4133-80F8-51A3DAABB7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1999" y="397607"/>
            <a:ext cx="3054100" cy="22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6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Anna\гуртки 2011-2012-2013-2014\FOTO\VG.JPG">
            <a:extLst>
              <a:ext uri="{FF2B5EF4-FFF2-40B4-BE49-F238E27FC236}">
                <a16:creationId xmlns:a16="http://schemas.microsoft.com/office/drawing/2014/main" id="{2B3998F6-3F06-493C-9858-345750378DE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70302"/>
            <a:ext cx="3547595" cy="26872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002" y="437649"/>
            <a:ext cx="6172200" cy="85725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МЕТА ТА НАПРЯМ РОБОТИ ГУРТКА “ВЕТЕРИНАРНА ВІРУСОЛОГІЯ”</a:t>
            </a:r>
            <a:b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9637" y="891995"/>
            <a:ext cx="4050450" cy="3834426"/>
          </a:xfrm>
        </p:spPr>
        <p:txBody>
          <a:bodyPr>
            <a:noAutofit/>
          </a:bodyPr>
          <a:lstStyle/>
          <a:p>
            <a:endParaRPr lang="uk-UA" sz="2100" b="1" dirty="0"/>
          </a:p>
          <a:p>
            <a:endParaRPr lang="uk-UA" sz="2100" b="1" dirty="0"/>
          </a:p>
          <a:p>
            <a:r>
              <a:rPr lang="uk-UA" sz="2100" b="1" dirty="0"/>
              <a:t>МЕТОЮ ДІЯЛЬНОСТІ ГУРТКА</a:t>
            </a:r>
            <a:r>
              <a:rPr lang="uk-UA" sz="2100" dirty="0"/>
              <a:t> є реалізація наукового і творчого потенціалу студентів  факультету ветеринарної медицини.</a:t>
            </a:r>
            <a:endParaRPr lang="uk-UA" sz="2100" b="1" cap="all" dirty="0"/>
          </a:p>
          <a:p>
            <a:r>
              <a:rPr lang="uk-UA" sz="2100" b="1" cap="all" dirty="0"/>
              <a:t>Напрям роботи ГУРТКА – </a:t>
            </a:r>
            <a:r>
              <a:rPr lang="uk-UA" sz="2100" dirty="0"/>
              <a:t>сучасні підходи до лабораторної діагностики вірусних хвороб тварин.</a:t>
            </a:r>
            <a:endParaRPr lang="ru-RU" sz="2100" cap="all" dirty="0"/>
          </a:p>
          <a:p>
            <a:endParaRPr lang="ru-RU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395704"/>
            <a:ext cx="8551480" cy="419939"/>
          </a:xfrm>
        </p:spPr>
        <p:txBody>
          <a:bodyPr>
            <a:noAutofit/>
          </a:bodyPr>
          <a:lstStyle/>
          <a:p>
            <a:r>
              <a:rPr lang="uk-UA" sz="2400" b="1" cap="all" dirty="0">
                <a:solidFill>
                  <a:schemeClr val="accent1">
                    <a:lumMod val="50000"/>
                  </a:schemeClr>
                </a:solidFill>
              </a:rPr>
              <a:t>План-графік роботи наукового гуртка</a:t>
            </a:r>
            <a:br>
              <a:rPr lang="ru-RU" sz="2400" cap="all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400" b="1" cap="all" dirty="0">
                <a:solidFill>
                  <a:schemeClr val="accent1">
                    <a:lumMod val="50000"/>
                  </a:schemeClr>
                </a:solidFill>
              </a:rPr>
              <a:t>“Ветеринарна вірусологія” на 2020-2021 </a:t>
            </a:r>
            <a:r>
              <a:rPr lang="uk-UA" sz="2400" b="1" cap="all" dirty="0" err="1">
                <a:solidFill>
                  <a:schemeClr val="accent1">
                    <a:lumMod val="50000"/>
                  </a:schemeClr>
                </a:solidFill>
              </a:rPr>
              <a:t>н.р</a:t>
            </a:r>
            <a:r>
              <a:rPr lang="uk-UA" sz="2400" b="1" cap="all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dirty="0"/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7D6E3B35-A2CD-4CB8-B77A-3BA59221CCBA}"/>
              </a:ext>
            </a:extLst>
          </p:cNvPr>
          <p:cNvSpPr txBox="1">
            <a:spLocks/>
          </p:cNvSpPr>
          <p:nvPr/>
        </p:nvSpPr>
        <p:spPr>
          <a:xfrm>
            <a:off x="1059785" y="1502815"/>
            <a:ext cx="6108200" cy="3640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1D3A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D3A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D3A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D3A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D3A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/>
              <a:t>Сучасні вимоги щодо організації та обладнання  роботи вірусологічних лабораторій (акредитація лабораторій в сучасній системі </a:t>
            </a:r>
            <a:r>
              <a:rPr lang="en-US" sz="1800" dirty="0"/>
              <a:t>GMP</a:t>
            </a:r>
            <a:r>
              <a:rPr lang="uk-UA" sz="1800" dirty="0"/>
              <a:t>)</a:t>
            </a:r>
            <a:endParaRPr lang="ru-RU" sz="1800" dirty="0"/>
          </a:p>
          <a:p>
            <a:r>
              <a:rPr lang="uk-UA" sz="1800" dirty="0"/>
              <a:t>Коронавіруси</a:t>
            </a:r>
          </a:p>
          <a:p>
            <a:r>
              <a:rPr lang="ru-RU" sz="1800" dirty="0" err="1"/>
              <a:t>Бактеріофаги</a:t>
            </a:r>
            <a:r>
              <a:rPr lang="ru-RU" sz="1800" dirty="0"/>
              <a:t> у </a:t>
            </a:r>
            <a:r>
              <a:rPr lang="ru-RU" sz="1800" dirty="0" err="1"/>
              <a:t>ветеринарній</a:t>
            </a:r>
            <a:r>
              <a:rPr lang="ru-RU" sz="1800" dirty="0"/>
              <a:t> </a:t>
            </a:r>
            <a:r>
              <a:rPr lang="ru-RU" sz="1800" dirty="0" err="1"/>
              <a:t>вірусології</a:t>
            </a:r>
            <a:endParaRPr lang="ru-RU" sz="1800" dirty="0"/>
          </a:p>
          <a:p>
            <a:r>
              <a:rPr lang="ru-RU" sz="1800" dirty="0" err="1"/>
              <a:t>Нодавіруси</a:t>
            </a:r>
            <a:r>
              <a:rPr lang="ru-RU" sz="1800" dirty="0"/>
              <a:t> </a:t>
            </a:r>
          </a:p>
          <a:p>
            <a:r>
              <a:rPr lang="uk-UA" sz="1800" dirty="0" err="1"/>
              <a:t>Онковіруси</a:t>
            </a:r>
            <a:endParaRPr lang="uk-UA" sz="1800" dirty="0"/>
          </a:p>
          <a:p>
            <a:r>
              <a:rPr lang="uk-UA" sz="1800" dirty="0" err="1"/>
              <a:t>Філовіруси</a:t>
            </a:r>
            <a:endParaRPr lang="uk-UA" sz="1800" dirty="0"/>
          </a:p>
          <a:p>
            <a:r>
              <a:rPr lang="uk-UA" sz="1800" dirty="0"/>
              <a:t> </a:t>
            </a:r>
            <a:endParaRPr lang="ru-RU" sz="1800" dirty="0"/>
          </a:p>
          <a:p>
            <a:pPr>
              <a:buFont typeface="+mj-lt"/>
              <a:buAutoNum type="arabicPeriod"/>
            </a:pPr>
            <a:endParaRPr lang="ru-RU" sz="1800" cap="all" dirty="0"/>
          </a:p>
          <a:p>
            <a:pPr>
              <a:buFont typeface="+mj-lt"/>
              <a:buAutoNum type="arabicPeriod"/>
            </a:pPr>
            <a:endParaRPr lang="ru-RU" sz="1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8E688-35F7-427F-A003-D81EA7909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10" t="18733" r="6580" b="38119"/>
          <a:stretch/>
        </p:blipFill>
        <p:spPr>
          <a:xfrm>
            <a:off x="5946345" y="2205253"/>
            <a:ext cx="2443280" cy="22358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5386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EFB0F-FD66-4E21-A45A-5609667A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Онлайн семінари 2021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EDFB267-B259-49BD-8FB2-1F048820182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7080" y="1197405"/>
            <a:ext cx="3817624" cy="24432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F994ED-09EC-4894-B95A-E69506809BA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099323" y="2672640"/>
            <a:ext cx="4191852" cy="243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1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569" y="760183"/>
            <a:ext cx="8229600" cy="857250"/>
          </a:xfrm>
        </p:spPr>
        <p:txBody>
          <a:bodyPr>
            <a:normAutofit/>
          </a:bodyPr>
          <a:lstStyle/>
          <a:p>
            <a:r>
              <a:rPr lang="uk-UA" sz="3200" b="1" dirty="0"/>
              <a:t>ВІРУСОЛОГІЧНА ЛАБОРАТОРІЯ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7666" y="1617433"/>
            <a:ext cx="3186183" cy="2900562"/>
          </a:xfrm>
        </p:spPr>
        <p:txBody>
          <a:bodyPr>
            <a:normAutofit/>
          </a:bodyPr>
          <a:lstStyle/>
          <a:p>
            <a:r>
              <a:rPr lang="uk-UA" dirty="0"/>
              <a:t>Науково-дослідна робота студентів-гуртківців проводиться в умовах вірусологічної лабораторії кафедри згідно плану робіт та індивідуальних завдань.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67" y="2264700"/>
            <a:ext cx="3186183" cy="2389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" t="21948" r="-523" b="-7233"/>
          <a:stretch/>
        </p:blipFill>
        <p:spPr>
          <a:xfrm rot="10800000">
            <a:off x="6432482" y="3526068"/>
            <a:ext cx="2523057" cy="161384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A7EDCEF-69A8-445D-8CDD-48DF8D073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1436" t="12936"/>
          <a:stretch/>
        </p:blipFill>
        <p:spPr bwMode="auto">
          <a:xfrm>
            <a:off x="6362264" y="1407450"/>
            <a:ext cx="2663491" cy="221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CABDFF-D816-4BCE-8999-D766B4F2DA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2" y="3067714"/>
            <a:ext cx="3338880" cy="20559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996" y="417430"/>
            <a:ext cx="8229600" cy="857250"/>
          </a:xfrm>
        </p:spPr>
        <p:txBody>
          <a:bodyPr>
            <a:normAutofit/>
          </a:bodyPr>
          <a:lstStyle/>
          <a:p>
            <a:r>
              <a:rPr lang="uk-UA" sz="2400" b="1" cap="all" dirty="0">
                <a:solidFill>
                  <a:schemeClr val="accent1">
                    <a:lumMod val="50000"/>
                  </a:schemeClr>
                </a:solidFill>
              </a:rPr>
              <a:t>Отримання первинних Клітинних культур та дослідження їх якості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03065" y="1847512"/>
            <a:ext cx="3456731" cy="219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6" y="1418782"/>
            <a:ext cx="1945687" cy="34559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381AFD-EA8E-4440-A1C7-28C5A29CC0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10" t="32777" r="48330" b="28264"/>
          <a:stretch/>
        </p:blipFill>
        <p:spPr>
          <a:xfrm>
            <a:off x="5574027" y="2548897"/>
            <a:ext cx="3418183" cy="2490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" t="10482" r="5227" b="13164"/>
          <a:stretch/>
        </p:blipFill>
        <p:spPr>
          <a:xfrm>
            <a:off x="2410818" y="3036741"/>
            <a:ext cx="1945687" cy="20029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0602" y="307365"/>
            <a:ext cx="8093365" cy="61082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ВИКОРИСТАННЯ КУРЯЧИХ ЕМБРІОНІВ У ДІАГНОСТИЦІ ВІРУСНИХ ХВОРОБ</a:t>
            </a:r>
            <a:endParaRPr lang="ru-RU" sz="24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59785" y="1422361"/>
            <a:ext cx="2318004" cy="432197"/>
          </a:xfrm>
        </p:spPr>
        <p:txBody>
          <a:bodyPr>
            <a:noAutofit/>
          </a:bodyPr>
          <a:lstStyle/>
          <a:p>
            <a:r>
              <a:rPr lang="uk-UA" sz="1600" dirty="0"/>
              <a:t>Зараження курячих ембріонів</a:t>
            </a:r>
            <a:endParaRPr lang="ru-RU" sz="1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977" y="2379173"/>
            <a:ext cx="2955912" cy="2216172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877410" y="1422520"/>
            <a:ext cx="2318004" cy="432197"/>
          </a:xfrm>
        </p:spPr>
        <p:txBody>
          <a:bodyPr>
            <a:noAutofit/>
          </a:bodyPr>
          <a:lstStyle/>
          <a:p>
            <a:pPr algn="ctr"/>
            <a:r>
              <a:rPr lang="uk-UA" sz="1600" dirty="0"/>
              <a:t>Розтин курячих ембріонів</a:t>
            </a:r>
            <a:endParaRPr lang="ru-RU" sz="1600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20" y="1974736"/>
            <a:ext cx="1860310" cy="247808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AB3466-992B-4913-A736-79E846F890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887" t="17326" r="9920" b="38118"/>
          <a:stretch/>
        </p:blipFill>
        <p:spPr>
          <a:xfrm>
            <a:off x="3188283" y="3103689"/>
            <a:ext cx="2318005" cy="18615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264A3D-0309-4DBC-BBC4-DAB07B17C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835" y="3450545"/>
            <a:ext cx="2787589" cy="17566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1670" y="43388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uk-UA" sz="2100" b="1" cap="all" dirty="0"/>
              <a:t> ВИКОРИСТАННЯ Мікрометодів у лабораторній діагностиці вірусних інфекцій</a:t>
            </a:r>
            <a:endParaRPr lang="ru-RU" sz="2100" b="1" dirty="0"/>
          </a:p>
        </p:txBody>
      </p:sp>
      <p:pic>
        <p:nvPicPr>
          <p:cNvPr id="4" name="Содержимое 3" descr="20140512_10133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41235" y="1502815"/>
            <a:ext cx="3290888" cy="246856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05" y="1513940"/>
            <a:ext cx="3569053" cy="24722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269</Words>
  <Application>Microsoft Office PowerPoint</Application>
  <PresentationFormat>Экран (16:9)</PresentationFormat>
  <Paragraphs>41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Аспект</vt:lpstr>
      <vt:lpstr>Студентський науковий гурток  “ВЕТЕРИНАРНА   ВІРУСОЛОГІЯ” 2020 -2021 н.р. </vt:lpstr>
      <vt:lpstr>Презентация PowerPoint</vt:lpstr>
      <vt:lpstr>МЕТА ТА НАПРЯМ РОБОТИ ГУРТКА “ВЕТЕРИНАРНА ВІРУСОЛОГІЯ”  </vt:lpstr>
      <vt:lpstr>План-графік роботи наукового гуртка “Ветеринарна вірусологія” на 2020-2021 н.р.</vt:lpstr>
      <vt:lpstr>Онлайн семінари 2021</vt:lpstr>
      <vt:lpstr>ВІРУСОЛОГІЧНА ЛАБОРАТОРІЯ</vt:lpstr>
      <vt:lpstr>Отримання первинних Клітинних культур та дослідження їх якості</vt:lpstr>
      <vt:lpstr>ВИКОРИСТАННЯ КУРЯЧИХ ЕМБРІОНІВ У ДІАГНОСТИЦІ ВІРУСНИХ ХВОРОБ</vt:lpstr>
      <vt:lpstr> ВИКОРИСТАННЯ Мікрометодів у лабораторній діагностиці вірусних інфекцій</vt:lpstr>
      <vt:lpstr>Підготовлено доповіді студентів-гуртківців  на    VІ Міжнародній науково-практичній інтернет-конференції викладачів і студентів «АКТУАЛЬНІ АСПЕКТИ БІОЛОГІЇ ТВАРИН, ВЕТЕРИНАРНОЇ МЕДИЦИНИ ТА ВЕТЕРИНАРНО-САНІТАРНОЇ ЕКСПЕРТИЗИ» м. Дніпро, 6-7 травня 2021 р.,    ДНІПРОВСЬКИЙ ДЕРЖАВНИЙ АГРАРНО-ЕКОНОМІЧНИЙ УНІВЕРСИТЕТ Науково-дослідний центр біобезпеки та екологічного контролю ресурсів АПК: 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2021-05-11T15:56:43Z</dcterms:modified>
</cp:coreProperties>
</file>