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6" r:id="rId8"/>
    <p:sldId id="267" r:id="rId9"/>
    <p:sldId id="261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6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90D9E-0115-49B0-AA74-FCC1FA10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2078AA-0654-4FB6-B66D-51D3C3EC4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263F0-FA25-4B69-B19E-D40C55A2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3D0AC-4610-41AB-89C5-35B0A9EA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FDF72-6FC7-4AD4-89CE-307488B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5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1E3E7-621B-438B-952C-7CC0CE4C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C252A-17D0-4580-A350-BC7E10814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F63E3-AA9C-4587-A38F-DF281BF3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16551-A04D-4D6D-8C93-A0753A43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CF654-061C-497B-A394-4AF33152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5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90186A-41C8-4ED1-910A-06A0A2CAC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02F66-0E97-488B-8420-71DC9426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B5A7C-C0B3-493E-AD99-6E70CAB3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82F70-5FB1-466A-B27C-24BE95C8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8DEBA-71FA-4F3D-B579-EC1410EB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ED3EE-037F-4AA5-A6ED-4500237C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C0C4-55AB-47C0-AEAC-BAD17FC7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4AF2B-097C-4627-BC81-3A02D99B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DF0C00-01C7-410E-BB00-077B6965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AE054-2334-4770-BED1-6E4AF98C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6676D-31FB-41B5-AB6A-7E2A9B23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EE645-D3D5-4B16-9FA9-80C0B0193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4C3AC-17ED-4062-B87D-DF30925A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2B49F-9A5B-466D-B62C-6F71C8BC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60CCD-BC80-4D90-96AE-1353ED13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6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633E1-5262-42F4-B834-3C610C32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A7B34-4A7A-4B20-A5B7-DC6FD098F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8A99AD-7D46-401B-A40A-0C2C938E5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D945CF-51DC-410F-B4A0-D158029D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F7D85-61B1-4E6E-9BAE-58591E71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ABD5E7-4328-4BE6-950B-1B1C384A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BE142-4D58-439A-B98A-E62839F3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F0C1B6-12E6-439F-BD7D-F9F20632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05823-F85B-4BF1-929F-463B48CE0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905271-DA5B-4A92-A8AB-40F01E9FC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957E0A-CDB1-4BBB-AB50-C4FA7179B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FCE071-569F-4EDB-83B3-6B06B763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939B70-752F-4E43-823F-7DCFDEF5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7E9F96-5748-4C5E-9072-9AB919D6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4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6F28E-494C-4E9F-BE4D-BDFC70BE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97142-D2D9-4DD1-8640-69298C4D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C33E94-2207-4B7D-A4D4-2028EC14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5312E-4267-48B8-9DE3-3A85DDBA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3ED58-D36F-4D9E-93E4-49D48058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E2289A-DBAA-4938-958F-E21FD002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9C4AEB-9909-45AE-A2EC-06EACC98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5A613-1A2D-4D08-82B8-2DFD72AC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72C3B-3CE5-4792-A58B-27CF4F30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11C777-B7B9-40B1-950F-663590F8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886AE4-4D95-419C-86F7-C8835709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7F3914-798F-4C79-B218-D9C9833F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E5503-EEC1-4DE9-99B4-A006D4CB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FDE16-0ECB-45BB-83CC-1894D91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D6EFA7-5CED-4E3A-931F-59624F5E6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C79912-3D1F-4A90-B576-722C1EEB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C062F-B102-4BEE-B4E2-99FE545E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74431-DEED-417D-875F-93A76BB0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7E950-6616-40EA-996C-8005DCA5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936E9-1EBA-4EF1-A19D-9060E982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71A7C-6EA5-45B1-B392-1EB71B399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E8B26-55BC-4A5B-A842-74DCA3C45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6DDB-2952-4698-82E6-9B2CF4F1163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22EFA-B39C-45FA-8954-2CDCBFE09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78602-8D1A-4E76-BBEC-76B01DE82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E61E-3B2B-4D7F-AD41-94DDAD2D4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030ED-397C-4256-929D-CC01A3926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0649"/>
            <a:ext cx="9144000" cy="4180114"/>
          </a:xfrm>
        </p:spPr>
        <p:txBody>
          <a:bodyPr>
            <a:noAutofit/>
          </a:bodyPr>
          <a:lstStyle/>
          <a:p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br>
              <a:rPr lang="en-US" sz="3600" b="1" cap="all" dirty="0"/>
            </a:br>
            <a:r>
              <a:rPr lang="uk-UA" sz="3600" b="1" cap="all" dirty="0">
                <a:solidFill>
                  <a:srgbClr val="00FF00"/>
                </a:solidFill>
              </a:rPr>
              <a:t>ЗВІТ</a:t>
            </a:r>
            <a:br>
              <a:rPr lang="ru-RU" sz="3600" b="1" cap="all" dirty="0">
                <a:solidFill>
                  <a:srgbClr val="00FF00"/>
                </a:solidFill>
              </a:rPr>
            </a:br>
            <a:r>
              <a:rPr lang="uk-UA" sz="3600" b="1" cap="all" dirty="0">
                <a:solidFill>
                  <a:srgbClr val="00FF00"/>
                </a:solidFill>
              </a:rPr>
              <a:t>ПРО РОБОТУ СТУДЕНТСЬКОГО НАУКОВОГО ГУРТКА  «СІЛЬСЬКОГОСПОДАРСЬКА МІКРОБІОЛОГІЯ»</a:t>
            </a:r>
            <a:br>
              <a:rPr lang="ru-RU" sz="3600" b="1" cap="all" dirty="0">
                <a:solidFill>
                  <a:srgbClr val="00FF00"/>
                </a:solidFill>
              </a:rPr>
            </a:br>
            <a:r>
              <a:rPr lang="uk-UA" sz="3600" b="1" cap="all" dirty="0">
                <a:solidFill>
                  <a:srgbClr val="00FF00"/>
                </a:solidFill>
              </a:rPr>
              <a:t>ПРИ КАФЕДРІ ВЕТЕРИНАРНОЇ ЕПІДЕМІОЛОГІЇ ТА ЗДОРОВ'Я ТВАРИН ЗА 2023 - 2024 Н.Р.</a:t>
            </a:r>
            <a:br>
              <a:rPr lang="ru-RU" sz="3600" b="1" cap="all" dirty="0">
                <a:solidFill>
                  <a:srgbClr val="00FF00"/>
                </a:solidFill>
              </a:rPr>
            </a:br>
            <a:endParaRPr lang="ru-RU" sz="3600" b="1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10D130-013B-4F93-B342-3762005B3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3943" y="5260768"/>
            <a:ext cx="4833256" cy="124690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b="1" cap="all" dirty="0"/>
              <a:t>Керівник гуртка,</a:t>
            </a:r>
            <a:endParaRPr lang="ru-RU" b="1" cap="all" dirty="0"/>
          </a:p>
          <a:p>
            <a:pPr algn="l"/>
            <a:r>
              <a:rPr lang="uk-UA" b="1" cap="all" dirty="0"/>
              <a:t>професор кафедри ветеринарної </a:t>
            </a:r>
            <a:endParaRPr lang="ru-RU" b="1" cap="all" dirty="0"/>
          </a:p>
          <a:p>
            <a:pPr algn="l"/>
            <a:r>
              <a:rPr lang="uk-UA" b="1" cap="all" dirty="0"/>
              <a:t>епідеміології та здоров'я тварин  Мазур Т.В.</a:t>
            </a:r>
            <a:endParaRPr lang="ru-RU" b="1" cap="all" dirty="0"/>
          </a:p>
          <a:p>
            <a:pPr algn="l"/>
            <a:r>
              <a:rPr lang="uk-UA" b="1" cap="all" dirty="0"/>
              <a:t> </a:t>
            </a:r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6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9232-ED04-465D-B11A-CF94AB8B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500062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uk-UA" sz="1300" dirty="0"/>
            </a:b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антагонізму, як прояву взаємин між групами мікроорганізмів (</a:t>
            </a:r>
            <a:r>
              <a:rPr lang="uk-UA" sz="2400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антибіотикочутливість</a:t>
            </a: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бактерій)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300" dirty="0"/>
              <a:t>.</a:t>
            </a:r>
            <a:endParaRPr lang="ru-RU" sz="13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75A8B8-0BEF-4F66-95DC-C8B3CFBC95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72AB9C6-A22B-4DE4-97D8-8007A821D5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21381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E1425-D34A-4888-AA58-E948F5DC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мікрофлори </a:t>
            </a:r>
            <a:r>
              <a:rPr lang="uk-UA" sz="2400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грунту</a:t>
            </a: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води та повітря в сільському господарстві і тваринництві зокрема.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 моніторингу санітарного-мікробіологічного стану основних об'єктів довкілля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509A40-2F78-48DF-B135-9FB4BA7BE2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EC2216F-23EC-45C0-A0F4-707630E3DB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8763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3AE0E-B85D-4C22-9413-09D97873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uk-UA" sz="20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Вплив на мікроорганізми факторів довкілля. Ознайомлення з прийомами створення умов нищівного впливу на бактерії. Дослідження </a:t>
            </a:r>
            <a:r>
              <a:rPr lang="uk-UA" sz="2000" cap="all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пристосувально</a:t>
            </a:r>
            <a:r>
              <a:rPr lang="uk-UA" sz="20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-адаптаційних змін у мікроорганізмів для збереження власної популяції</a:t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9884AA-75D9-4903-BEF7-8BDC4E2ABA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617900" cy="435133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6C1C6A8-5C39-4406-8BCF-B1DB1A782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26" y="1825625"/>
            <a:ext cx="4005826" cy="4351338"/>
          </a:xfrm>
        </p:spPr>
      </p:pic>
    </p:spTree>
    <p:extLst>
      <p:ext uri="{BB962C8B-B14F-4D97-AF65-F5344CB8AC3E}">
        <p14:creationId xmlns:p14="http://schemas.microsoft.com/office/powerpoint/2010/main" val="378270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18B4A-C13E-4FA0-8502-8F052111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Мікрофлора основних біотопів тіла тварин та її значення.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мікрофлори шкіри та слизових оболонок верхніх дихальних шляхів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C57776F-67CB-491C-B26A-01C5D25D72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B3EC15C-73E1-40E3-9018-6969E00712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1510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DE041-A451-44D9-A89F-DD8DB655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057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31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Шляхи і причини контамінації кормів та продукції тваринництва невластивою для них мікрофлорою</a:t>
            </a: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результати досліджень проб з виділенням </a:t>
            </a: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2400" cap="all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аеромонад</a:t>
            </a:r>
            <a: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та </a:t>
            </a:r>
            <a:r>
              <a:rPr lang="uk-UA" sz="2400" cap="all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цитробактерій</a:t>
            </a: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uk-UA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lang="ru-RU" sz="9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06DCB0-F997-44EA-AEA4-788C8F5F5B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8769" y="3051958"/>
            <a:ext cx="4016818" cy="36576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1EE12D-849C-4E4B-B21D-032BA3D9E1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4744" y="3429000"/>
            <a:ext cx="3316511" cy="294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3ADBE6F-D45D-4B69-8FB7-73BA4EAFE7C8}"/>
              </a:ext>
            </a:extLst>
          </p:cNvPr>
          <p:cNvCxnSpPr>
            <a:cxnSpLocks/>
          </p:cNvCxnSpPr>
          <p:nvPr/>
        </p:nvCxnSpPr>
        <p:spPr>
          <a:xfrm flipH="1">
            <a:off x="4441371" y="3135086"/>
            <a:ext cx="665019" cy="83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3DC56D-3F22-4D7D-87AD-F56ADE43B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03646" y="3051958"/>
            <a:ext cx="681966" cy="8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5D9471-2CE0-4829-81AA-83C18C47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100" b="1" dirty="0"/>
            </a:br>
            <a:r>
              <a:rPr lang="ru-RU" sz="3600" b="1" dirty="0" err="1"/>
              <a:t>Учасниками</a:t>
            </a:r>
            <a:r>
              <a:rPr lang="ru-RU" sz="3600" b="1" dirty="0"/>
              <a:t> </a:t>
            </a:r>
            <a:r>
              <a:rPr lang="ru-RU" sz="3600" b="1" dirty="0" err="1"/>
              <a:t>гуртка</a:t>
            </a:r>
            <a:r>
              <a:rPr lang="ru-RU" sz="3600" b="1" dirty="0"/>
              <a:t> </a:t>
            </a:r>
            <a:r>
              <a:rPr lang="ru-RU" sz="3600" b="1" dirty="0" err="1"/>
              <a:t>виконані</a:t>
            </a:r>
            <a:r>
              <a:rPr lang="ru-RU" sz="3600" b="1" dirty="0"/>
              <a:t> </a:t>
            </a:r>
            <a:r>
              <a:rPr lang="ru-RU" sz="3600" b="1" dirty="0" err="1"/>
              <a:t>лабораторні</a:t>
            </a:r>
            <a:r>
              <a:rPr lang="ru-RU" sz="3600" b="1" dirty="0"/>
              <a:t> </a:t>
            </a:r>
            <a:r>
              <a:rPr lang="ru-RU" sz="3600" b="1" dirty="0" err="1"/>
              <a:t>дослідження</a:t>
            </a:r>
            <a:r>
              <a:rPr lang="ru-RU" sz="3600" b="1" dirty="0"/>
              <a:t>, </a:t>
            </a:r>
            <a:r>
              <a:rPr lang="ru-RU" sz="3600" b="1" dirty="0" err="1"/>
              <a:t>проаналізовано</a:t>
            </a:r>
            <a:r>
              <a:rPr lang="ru-RU" sz="3600" b="1" dirty="0"/>
              <a:t> </a:t>
            </a:r>
            <a:r>
              <a:rPr lang="ru-RU" sz="3600" b="1" dirty="0" err="1"/>
              <a:t>отримані</a:t>
            </a:r>
            <a:r>
              <a:rPr lang="ru-RU" sz="3600" b="1" dirty="0"/>
              <a:t> </a:t>
            </a:r>
            <a:r>
              <a:rPr lang="ru-RU" sz="3600" b="1" dirty="0" err="1"/>
              <a:t>результати</a:t>
            </a:r>
            <a:r>
              <a:rPr lang="ru-RU" sz="3600" b="1" dirty="0"/>
              <a:t> та </a:t>
            </a:r>
            <a:r>
              <a:rPr lang="ru-RU" sz="3600" b="1" dirty="0" err="1"/>
              <a:t>оформлені</a:t>
            </a:r>
            <a:r>
              <a:rPr lang="ru-RU" sz="3600" b="1" dirty="0"/>
              <a:t> </a:t>
            </a:r>
            <a:r>
              <a:rPr lang="ru-RU" sz="3600" b="1" dirty="0" err="1"/>
              <a:t>наукові</a:t>
            </a:r>
            <a:r>
              <a:rPr lang="ru-RU" sz="3600" b="1" dirty="0"/>
              <a:t> </a:t>
            </a:r>
            <a:r>
              <a:rPr lang="ru-RU" sz="3600" b="1" dirty="0" err="1"/>
              <a:t>роботи</a:t>
            </a:r>
            <a:r>
              <a:rPr lang="ru-RU" sz="3600" b="1" dirty="0"/>
              <a:t> для </a:t>
            </a:r>
            <a:r>
              <a:rPr lang="ru-RU" sz="3600" b="1" dirty="0" err="1"/>
              <a:t>участі</a:t>
            </a:r>
            <a:r>
              <a:rPr lang="ru-RU" sz="3600" b="1" dirty="0"/>
              <a:t> в </a:t>
            </a:r>
            <a:r>
              <a:rPr lang="ru-RU" sz="3600" b="1" dirty="0" err="1"/>
              <a:t>конкурсі</a:t>
            </a:r>
            <a:r>
              <a:rPr lang="ru-RU" sz="3600" b="1" dirty="0"/>
              <a:t> </a:t>
            </a:r>
            <a:r>
              <a:rPr lang="ru-RU" sz="3600" b="1" dirty="0" err="1"/>
              <a:t>наукових</a:t>
            </a:r>
            <a:r>
              <a:rPr lang="ru-RU" sz="3600" b="1" dirty="0"/>
              <a:t> </a:t>
            </a:r>
            <a:r>
              <a:rPr lang="ru-RU" sz="3600" b="1" dirty="0" err="1"/>
              <a:t>студентських</a:t>
            </a:r>
            <a:r>
              <a:rPr lang="ru-RU" sz="3600" b="1" dirty="0"/>
              <a:t> </a:t>
            </a:r>
            <a:r>
              <a:rPr lang="ru-RU" sz="3600" b="1" dirty="0" err="1"/>
              <a:t>робіт</a:t>
            </a:r>
            <a:r>
              <a:rPr lang="ru-RU" sz="3600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A352127-F5E1-4ACB-A719-F88544350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b="1" i="1" dirty="0"/>
          </a:p>
          <a:p>
            <a:pPr marL="0" indent="0" algn="ctr">
              <a:buNone/>
            </a:pPr>
            <a:r>
              <a:rPr lang="ru-RU" sz="2200" b="1" i="1" dirty="0"/>
              <a:t>«ДОСЛІДЖЕННЯ АНТАГОНІЗМУ ПРОБІОТИЧНИХ БАКТЕРІЙ ЩОДО АЕРОМОНАД ЯК АЛЬТЕРНАТИВИ ВИКОРИСТАННЯ АНТИБІОТИКІВ»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dirty="0" err="1"/>
              <a:t>Спеціальність</a:t>
            </a:r>
            <a:r>
              <a:rPr lang="ru-RU" sz="2200" dirty="0"/>
              <a:t> 211 «</a:t>
            </a:r>
            <a:r>
              <a:rPr lang="ru-RU" sz="2200" dirty="0" err="1"/>
              <a:t>Ветеринарна</a:t>
            </a:r>
            <a:r>
              <a:rPr lang="ru-RU" sz="2200" dirty="0"/>
              <a:t> медицина»</a:t>
            </a:r>
            <a:br>
              <a:rPr lang="ru-RU" sz="2200" dirty="0"/>
            </a:br>
            <a:endParaRPr lang="ru-RU" sz="2200" dirty="0"/>
          </a:p>
          <a:p>
            <a:pPr marL="0" indent="0" algn="ctr">
              <a:buNone/>
            </a:pPr>
            <a:r>
              <a:rPr lang="ru-RU" sz="2200" dirty="0" err="1"/>
              <a:t>Виконала</a:t>
            </a:r>
            <a:r>
              <a:rPr lang="ru-RU" sz="2200" dirty="0"/>
              <a:t> роботу </a:t>
            </a:r>
            <a:r>
              <a:rPr lang="ru-RU" sz="2200" b="1" dirty="0"/>
              <a:t>Бугай В. С.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dirty="0"/>
              <a:t>студентка 2 курсу            1групи   ФВМ                                                    </a:t>
            </a:r>
            <a:r>
              <a:rPr lang="ru-RU" sz="2200" b="1" dirty="0"/>
              <a:t>     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FA0C7FE-10E5-42A7-AA7F-14D8445F57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2066305"/>
            <a:ext cx="3995931" cy="4110657"/>
          </a:xfrm>
        </p:spPr>
      </p:pic>
    </p:spTree>
    <p:extLst>
      <p:ext uri="{BB962C8B-B14F-4D97-AF65-F5344CB8AC3E}">
        <p14:creationId xmlns:p14="http://schemas.microsoft.com/office/powerpoint/2010/main" val="201580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89469-A53C-4318-9DCE-90652D4F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/>
              <a:t>Доповідь на конкурсі наукових студентських робіт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4EA0A-D785-438B-851B-99DE0EF5A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i="1" dirty="0" err="1"/>
              <a:t>Основні</a:t>
            </a:r>
            <a:r>
              <a:rPr lang="ru-RU" b="1" i="1" dirty="0"/>
              <a:t> </a:t>
            </a:r>
            <a:r>
              <a:rPr lang="ru-RU" b="1" i="1" dirty="0" err="1"/>
              <a:t>біологічні</a:t>
            </a:r>
            <a:r>
              <a:rPr lang="ru-RU" b="1" i="1" dirty="0"/>
              <a:t> </a:t>
            </a:r>
            <a:r>
              <a:rPr lang="ru-RU" b="1" i="1" dirty="0" err="1"/>
              <a:t>властивості</a:t>
            </a:r>
            <a:r>
              <a:rPr lang="ru-RU" b="1" i="1" dirty="0"/>
              <a:t> </a:t>
            </a:r>
            <a:r>
              <a:rPr lang="ru-RU" b="1" i="1" dirty="0" err="1"/>
              <a:t>ізоляту</a:t>
            </a:r>
            <a:r>
              <a:rPr lang="ru-RU" b="1" i="1" dirty="0"/>
              <a:t> </a:t>
            </a:r>
            <a:r>
              <a:rPr lang="ru-RU" b="1" i="1" dirty="0" err="1"/>
              <a:t>цитробактерій</a:t>
            </a:r>
            <a:r>
              <a:rPr lang="ru-RU" b="1" i="1" dirty="0"/>
              <a:t>, </a:t>
            </a:r>
            <a:r>
              <a:rPr lang="ru-RU" b="1" i="1" dirty="0" err="1"/>
              <a:t>виявленого</a:t>
            </a:r>
            <a:r>
              <a:rPr lang="ru-RU" b="1" i="1" dirty="0"/>
              <a:t> в сухому </a:t>
            </a:r>
            <a:r>
              <a:rPr lang="ru-RU" b="1" i="1" dirty="0" err="1"/>
              <a:t>кормі</a:t>
            </a:r>
            <a:r>
              <a:rPr lang="ru-RU" b="1" i="1" dirty="0"/>
              <a:t> для </a:t>
            </a:r>
            <a:r>
              <a:rPr lang="ru-RU" b="1" i="1" dirty="0" err="1"/>
              <a:t>тварин</a:t>
            </a:r>
            <a:r>
              <a:rPr lang="ru-RU" b="1" dirty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Спеціальність</a:t>
            </a:r>
            <a:r>
              <a:rPr lang="ru-RU" dirty="0"/>
              <a:t> 211 «</a:t>
            </a:r>
            <a:r>
              <a:rPr lang="ru-RU" dirty="0" err="1"/>
              <a:t>Ветеринарна</a:t>
            </a:r>
            <a:r>
              <a:rPr lang="ru-RU" dirty="0"/>
              <a:t> медицина»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err="1"/>
              <a:t>Виконала</a:t>
            </a:r>
            <a:r>
              <a:rPr lang="ru-RU" dirty="0"/>
              <a:t> роботу </a:t>
            </a:r>
            <a:r>
              <a:rPr lang="ru-RU" b="1" dirty="0"/>
              <a:t>Мельник А. Р.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студентка 2 курсу  1 </a:t>
            </a:r>
            <a:r>
              <a:rPr lang="ru-RU" dirty="0" err="1"/>
              <a:t>групи</a:t>
            </a:r>
            <a:r>
              <a:rPr lang="ru-RU" dirty="0"/>
              <a:t>   ФВМ                                                  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FD638F-9B5F-4CE0-9FA5-181D2B39A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9421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500BE-1286-4BCB-A362-DFE4673C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власних досліджень інші гуртківці оприлюднили в матеріалах міжнародних студентських наукових конференцій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AC5FAC-2C65-4C9B-A8CE-EE884E9F20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4410" y="1825625"/>
            <a:ext cx="3665277" cy="435133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12E3EE-43B1-47A0-96B5-AF18EC90E4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64959"/>
            <a:ext cx="5181600" cy="36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1D8293B-AB7E-4F75-933B-9A99E999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207"/>
          </a:xfrm>
        </p:spPr>
        <p:txBody>
          <a:bodyPr>
            <a:normAutofit fontScale="90000"/>
          </a:bodyPr>
          <a:lstStyle/>
          <a:p>
            <a:r>
              <a:rPr lang="uk-UA" dirty="0"/>
              <a:t>Учасниками УІІ Міжнародної студентської наукової конференції «Актуальні питання та перспективи проведення наукових досліджень», яка відбулась 28.06.2024р в </a:t>
            </a:r>
            <a:r>
              <a:rPr lang="uk-UA" dirty="0" err="1"/>
              <a:t>м.Умань</a:t>
            </a:r>
            <a:r>
              <a:rPr lang="uk-UA" dirty="0"/>
              <a:t> (Україна) стали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CC6F1B-E0D2-4562-82FC-0447F313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1341"/>
            <a:ext cx="10515600" cy="2875622"/>
          </a:xfrm>
        </p:spPr>
        <p:txBody>
          <a:bodyPr/>
          <a:lstStyle/>
          <a:p>
            <a:r>
              <a:rPr lang="uk-UA" dirty="0"/>
              <a:t>Вікторія Антонова 2 курс 9 група</a:t>
            </a:r>
          </a:p>
          <a:p>
            <a:r>
              <a:rPr lang="uk-UA" dirty="0"/>
              <a:t>Ростислав </a:t>
            </a:r>
            <a:r>
              <a:rPr lang="uk-UA" dirty="0" err="1"/>
              <a:t>Бакал</a:t>
            </a:r>
            <a:r>
              <a:rPr lang="uk-UA" dirty="0"/>
              <a:t> 2 курс 9 група</a:t>
            </a:r>
          </a:p>
          <a:p>
            <a:r>
              <a:rPr lang="ru-RU" dirty="0" err="1"/>
              <a:t>Яків</a:t>
            </a:r>
            <a:r>
              <a:rPr lang="ru-RU" dirty="0"/>
              <a:t> </a:t>
            </a:r>
            <a:r>
              <a:rPr lang="ru-RU" dirty="0" err="1"/>
              <a:t>Ковальов</a:t>
            </a:r>
            <a:r>
              <a:rPr lang="ru-RU" dirty="0"/>
              <a:t> </a:t>
            </a:r>
            <a:r>
              <a:rPr lang="uk-UA" dirty="0"/>
              <a:t>2 курс 9 група</a:t>
            </a:r>
          </a:p>
          <a:p>
            <a:r>
              <a:rPr lang="ru-RU" dirty="0" err="1"/>
              <a:t>Вісик</a:t>
            </a:r>
            <a:r>
              <a:rPr lang="ru-RU" dirty="0"/>
              <a:t> Анна </a:t>
            </a:r>
            <a:r>
              <a:rPr lang="uk-UA" dirty="0"/>
              <a:t>2 курс 9 група</a:t>
            </a:r>
          </a:p>
          <a:p>
            <a:r>
              <a:rPr lang="ru-RU" dirty="0" err="1"/>
              <a:t>Сергійчук</a:t>
            </a:r>
            <a:r>
              <a:rPr lang="ru-RU" dirty="0"/>
              <a:t> </a:t>
            </a:r>
            <a:r>
              <a:rPr lang="ru-RU" dirty="0" err="1"/>
              <a:t>Аріна</a:t>
            </a:r>
            <a:r>
              <a:rPr lang="ru-RU" dirty="0"/>
              <a:t> </a:t>
            </a:r>
            <a:r>
              <a:rPr lang="uk-UA" dirty="0"/>
              <a:t>2 курс 9 група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18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6D974-6FA6-4B2A-9222-3DB57ACD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08758"/>
            <a:ext cx="10515600" cy="563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5E2D622-BC21-4A3B-B9C6-2E954C9A9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006393"/>
            <a:ext cx="5631873" cy="4817823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8BE5ADA-F6F6-4EE2-94E5-384ECADA4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8770" y="614507"/>
            <a:ext cx="4061360" cy="55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A4E2A-B43F-4620-AB62-830B3871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cap="all" dirty="0">
                <a:solidFill>
                  <a:srgbClr val="00FF00"/>
                </a:solidFill>
                <a:cs typeface="Aharoni" panose="02010803020104030203" pitchFamily="2" charset="-79"/>
              </a:rPr>
              <a:t>Напрям роботи гуртка</a:t>
            </a:r>
            <a:endParaRPr lang="ru-RU" sz="5400" b="1" i="1" dirty="0">
              <a:solidFill>
                <a:srgbClr val="00FF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A667F-8907-4DF5-96A6-71AD33FC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cap="all" dirty="0"/>
              <a:t> </a:t>
            </a:r>
            <a:r>
              <a:rPr lang="uk-UA" sz="3600" cap="all" dirty="0"/>
              <a:t>знайомство зі станом мікрофлори довкілля, організму тварин, об'єктів і продуктів тваринництва, а також вивчення  стану та закономірностей розвитку паразитування мікрофлори на різних субстратах та його впливу на якість тваринницької продукції. </a:t>
            </a:r>
            <a:endParaRPr lang="ru-RU" sz="3600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6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80BF54-3CB9-48FA-9C26-849F6EB4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207"/>
          </a:xfrm>
        </p:spPr>
        <p:txBody>
          <a:bodyPr>
            <a:normAutofit fontScale="90000"/>
          </a:bodyPr>
          <a:lstStyle/>
          <a:p>
            <a:r>
              <a:rPr lang="uk-UA" dirty="0"/>
              <a:t>Учасниками УІІ Міжнародної студентської наукової конференції «Теоретичне та практичне застосування результатів сучасної науки», яка відбулась 12.07.2024р в </a:t>
            </a:r>
            <a:r>
              <a:rPr lang="uk-UA" dirty="0" err="1"/>
              <a:t>м.Чернівці</a:t>
            </a:r>
            <a:r>
              <a:rPr lang="uk-UA" dirty="0"/>
              <a:t> (Україна) стали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5BFC5E-D79E-4426-BDBE-3F42B3B7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/>
          <a:lstStyle/>
          <a:p>
            <a:r>
              <a:rPr lang="uk-UA" dirty="0"/>
              <a:t>Вікторія Антонова 2 курс 9 група</a:t>
            </a:r>
          </a:p>
          <a:p>
            <a:r>
              <a:rPr lang="ru-RU" dirty="0" err="1"/>
              <a:t>Валерія</a:t>
            </a:r>
            <a:r>
              <a:rPr lang="ru-RU" dirty="0"/>
              <a:t> </a:t>
            </a:r>
            <a:r>
              <a:rPr lang="ru-RU" dirty="0" err="1"/>
              <a:t>Шикун</a:t>
            </a:r>
            <a:r>
              <a:rPr lang="ru-RU" dirty="0"/>
              <a:t> </a:t>
            </a:r>
            <a:r>
              <a:rPr lang="uk-UA" dirty="0"/>
              <a:t>2 курс 9 група</a:t>
            </a:r>
          </a:p>
          <a:p>
            <a:r>
              <a:rPr lang="uk-UA" dirty="0"/>
              <a:t>Анна </a:t>
            </a:r>
            <a:r>
              <a:rPr lang="uk-UA" dirty="0" err="1"/>
              <a:t>Вісик</a:t>
            </a:r>
            <a:r>
              <a:rPr lang="uk-UA" dirty="0"/>
              <a:t> 2 курс 9 група</a:t>
            </a:r>
          </a:p>
          <a:p>
            <a:r>
              <a:rPr lang="uk-UA" dirty="0"/>
              <a:t>Ірина Мельник 2 курс 9 група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644C-2AB9-4CEC-BAE0-3FD7E000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70AA7-8CD3-4EF8-9AB2-DEE3F0C1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517"/>
            <a:ext cx="10515600" cy="555944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uk-UA" sz="3600" cap="all" dirty="0"/>
          </a:p>
          <a:p>
            <a:r>
              <a:rPr lang="uk-UA" sz="3600" cap="all" dirty="0"/>
              <a:t>Кількість студентів-гуртківців у 202</a:t>
            </a:r>
            <a:r>
              <a:rPr lang="ru-RU" sz="3600" cap="all" dirty="0"/>
              <a:t>3</a:t>
            </a:r>
            <a:r>
              <a:rPr lang="uk-UA" sz="3600" cap="all" dirty="0"/>
              <a:t> – 202</a:t>
            </a:r>
            <a:r>
              <a:rPr lang="ru-RU" sz="3600" cap="all" dirty="0"/>
              <a:t>4</a:t>
            </a:r>
            <a:r>
              <a:rPr lang="uk-UA" sz="3600" cap="all" dirty="0"/>
              <a:t> навчальному році – </a:t>
            </a:r>
            <a:r>
              <a:rPr lang="ru-RU" sz="3600" cap="all" dirty="0"/>
              <a:t>20</a:t>
            </a:r>
            <a:r>
              <a:rPr lang="ru-RU" sz="3600" b="1" cap="all" dirty="0"/>
              <a:t>   </a:t>
            </a:r>
            <a:r>
              <a:rPr lang="uk-UA" sz="3600" cap="all" dirty="0"/>
              <a:t>студентів. </a:t>
            </a:r>
          </a:p>
          <a:p>
            <a:endParaRPr lang="en-US" sz="3600" cap="all" dirty="0"/>
          </a:p>
          <a:p>
            <a:r>
              <a:rPr lang="uk-UA" sz="3600" cap="all" dirty="0"/>
              <a:t>Староста гуртка – студентка 2 курсу 1 групи факультету ветеринарної медицини </a:t>
            </a:r>
            <a:r>
              <a:rPr lang="uk-UA" sz="3600" b="1" i="1" cap="all" dirty="0"/>
              <a:t>Шевчук Анастасія</a:t>
            </a:r>
            <a:r>
              <a:rPr lang="uk-UA" sz="3600" cap="all" dirty="0"/>
              <a:t>.</a:t>
            </a:r>
            <a:endParaRPr lang="ru-RU" sz="3600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9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08BB-901C-4AE2-A249-502C0F66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Склад гуртка «Сільськогосподарська мікробіологія»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9AA962C-8434-4154-A00F-33C4B07FB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82023"/>
              </p:ext>
            </p:extLst>
          </p:nvPr>
        </p:nvGraphicFramePr>
        <p:xfrm>
          <a:off x="838200" y="1825625"/>
          <a:ext cx="10515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0930770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5170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dirty="0"/>
                        <a:t>Голубенко Катерина 2 курс 1 група                                                                    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 err="1"/>
                        <a:t>Бариляк</a:t>
                      </a:r>
                      <a:r>
                        <a:rPr lang="uk-UA" dirty="0"/>
                        <a:t> Ірина 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Данилюк Віталій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 err="1"/>
                        <a:t>Кутько</a:t>
                      </a:r>
                      <a:r>
                        <a:rPr lang="uk-UA" dirty="0"/>
                        <a:t> </a:t>
                      </a:r>
                      <a:r>
                        <a:rPr lang="uk-UA" dirty="0" err="1"/>
                        <a:t>Делія</a:t>
                      </a:r>
                      <a:r>
                        <a:rPr lang="uk-UA" dirty="0"/>
                        <a:t>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Вечірко Дарія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 err="1"/>
                        <a:t>Наймитенко</a:t>
                      </a:r>
                      <a:r>
                        <a:rPr lang="uk-UA" dirty="0"/>
                        <a:t> Олена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 err="1"/>
                        <a:t>Харицький</a:t>
                      </a:r>
                      <a:r>
                        <a:rPr lang="uk-UA" dirty="0"/>
                        <a:t> Богдан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Бугай Владислава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Мельник Анна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Шевчук Анастасія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Побережець Раїса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/>
                        <a:t>Адаменко Катерина  2 курс 1 група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uk-UA" dirty="0" err="1"/>
                        <a:t>Малануха</a:t>
                      </a:r>
                      <a:r>
                        <a:rPr lang="uk-UA" dirty="0"/>
                        <a:t> Єлизавета  2 курс 1 група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Антонова Вікторія 2 курс 9 група</a:t>
                      </a:r>
                    </a:p>
                    <a:p>
                      <a:r>
                        <a:rPr lang="uk-UA" dirty="0" err="1"/>
                        <a:t>Бакал</a:t>
                      </a:r>
                      <a:r>
                        <a:rPr lang="uk-UA" dirty="0"/>
                        <a:t> Ростислав 2 курс 9 група</a:t>
                      </a:r>
                    </a:p>
                    <a:p>
                      <a:r>
                        <a:rPr lang="uk-UA" dirty="0" err="1"/>
                        <a:t>Вісик</a:t>
                      </a:r>
                      <a:r>
                        <a:rPr lang="uk-UA" dirty="0"/>
                        <a:t> Анна 2 курс 9 група</a:t>
                      </a:r>
                    </a:p>
                    <a:p>
                      <a:r>
                        <a:rPr lang="uk-UA" dirty="0"/>
                        <a:t>Ковальов Яків 2 курс 9 група</a:t>
                      </a:r>
                    </a:p>
                    <a:p>
                      <a:r>
                        <a:rPr lang="uk-UA" dirty="0"/>
                        <a:t>Мельник Ірина 2 курс 9 група</a:t>
                      </a:r>
                    </a:p>
                    <a:p>
                      <a:r>
                        <a:rPr lang="uk-UA" dirty="0" err="1"/>
                        <a:t>Сергійчук</a:t>
                      </a:r>
                      <a:r>
                        <a:rPr lang="uk-UA" dirty="0"/>
                        <a:t> </a:t>
                      </a:r>
                      <a:r>
                        <a:rPr lang="uk-UA" dirty="0" err="1"/>
                        <a:t>Аріна</a:t>
                      </a:r>
                      <a:r>
                        <a:rPr lang="uk-UA" dirty="0"/>
                        <a:t> 2 курс 9 група</a:t>
                      </a:r>
                    </a:p>
                    <a:p>
                      <a:r>
                        <a:rPr lang="uk-UA" dirty="0" err="1"/>
                        <a:t>Шикун</a:t>
                      </a:r>
                      <a:r>
                        <a:rPr lang="uk-UA" dirty="0"/>
                        <a:t> Валерія 2 курс 9 група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66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3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BA60A3-8EEE-4A7E-9A7C-23DCF80A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D086E-52C6-455D-BE91-69599C8B0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7620"/>
            <a:ext cx="5181600" cy="5169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Науково-дослідна робота студентів-гуртківців проводилась на базі кафедри епізоотології, мікробіології і вірусології у навчальній лабораторії «Ветеринарної мікробіології»</a:t>
            </a:r>
            <a:endParaRPr lang="ru-RU" sz="3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81874B6-7985-41B1-BC3C-E5B19A68AD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805739"/>
            <a:ext cx="5584371" cy="5371223"/>
          </a:xfrm>
        </p:spPr>
      </p:pic>
    </p:spTree>
    <p:extLst>
      <p:ext uri="{BB962C8B-B14F-4D97-AF65-F5344CB8AC3E}">
        <p14:creationId xmlns:p14="http://schemas.microsoft.com/office/powerpoint/2010/main" val="43424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BE3E8-A77A-485A-96FC-E88EDA84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1"/>
            <a:ext cx="12108873" cy="1104405"/>
          </a:xfrm>
        </p:spPr>
        <p:txBody>
          <a:bodyPr>
            <a:normAutofit/>
          </a:bodyPr>
          <a:lstStyle/>
          <a:p>
            <a:pPr algn="ctr"/>
            <a:r>
              <a:rPr lang="uk-UA" sz="2400" b="1" cap="all" dirty="0">
                <a:solidFill>
                  <a:srgbClr val="00B0F0"/>
                </a:solidFill>
              </a:rPr>
              <a:t>                  План роботи СТУДЕНТСЬКОГО наукового гуртка «</a:t>
            </a:r>
            <a:r>
              <a:rPr lang="uk-UA" sz="2400" b="1" cap="all" dirty="0" err="1">
                <a:solidFill>
                  <a:srgbClr val="00B0F0"/>
                </a:solidFill>
              </a:rPr>
              <a:t>сІЛЬСЬКОГОСПОДАРСЬКА</a:t>
            </a:r>
            <a:r>
              <a:rPr lang="uk-UA" sz="2400" b="1" cap="all" dirty="0">
                <a:solidFill>
                  <a:srgbClr val="00B0F0"/>
                </a:solidFill>
              </a:rPr>
              <a:t> Мікробіологія» на 2023 - 2024 </a:t>
            </a:r>
            <a:r>
              <a:rPr lang="uk-UA" sz="2400" b="1" cap="all" dirty="0" err="1">
                <a:solidFill>
                  <a:srgbClr val="00B0F0"/>
                </a:solidFill>
              </a:rPr>
              <a:t>н.р</a:t>
            </a:r>
            <a:r>
              <a:rPr lang="uk-UA" sz="2400" b="1" cap="all" dirty="0">
                <a:solidFill>
                  <a:srgbClr val="00B0F0"/>
                </a:solidFill>
              </a:rPr>
              <a:t>.</a:t>
            </a:r>
            <a:br>
              <a:rPr lang="ru-RU" sz="2400" cap="all" dirty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163AB93-4C94-4128-B9CF-8E978587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480587"/>
              </p:ext>
            </p:extLst>
          </p:nvPr>
        </p:nvGraphicFramePr>
        <p:xfrm>
          <a:off x="83127" y="1294410"/>
          <a:ext cx="12108875" cy="502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60">
                  <a:extLst>
                    <a:ext uri="{9D8B030D-6E8A-4147-A177-3AD203B41FA5}">
                      <a16:colId xmlns:a16="http://schemas.microsoft.com/office/drawing/2014/main" val="1444745045"/>
                    </a:ext>
                  </a:extLst>
                </a:gridCol>
                <a:gridCol w="5985164">
                  <a:extLst>
                    <a:ext uri="{9D8B030D-6E8A-4147-A177-3AD203B41FA5}">
                      <a16:colId xmlns:a16="http://schemas.microsoft.com/office/drawing/2014/main" val="377441492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801836185"/>
                    </a:ext>
                  </a:extLst>
                </a:gridCol>
                <a:gridCol w="3040083">
                  <a:extLst>
                    <a:ext uri="{9D8B030D-6E8A-4147-A177-3AD203B41FA5}">
                      <a16:colId xmlns:a16="http://schemas.microsoft.com/office/drawing/2014/main" val="3361910864"/>
                    </a:ext>
                  </a:extLst>
                </a:gridCol>
                <a:gridCol w="1421083">
                  <a:extLst>
                    <a:ext uri="{9D8B030D-6E8A-4147-A177-3AD203B41FA5}">
                      <a16:colId xmlns:a16="http://schemas.microsoft.com/office/drawing/2014/main" val="27791970"/>
                    </a:ext>
                  </a:extLst>
                </a:gridCol>
              </a:tblGrid>
              <a:tr h="36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п/п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Заходи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проведення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Місце проведення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Відповідальний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115609"/>
                  </a:ext>
                </a:extLst>
              </a:tr>
              <a:tr h="38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Акредитація мікробіологічної лабораторії – основа застосування стандартних практик для попередження вірогідних помилок в роботі фахівця-мікробіолога. 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вересень 2023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553264"/>
                  </a:ext>
                </a:extLst>
              </a:tr>
              <a:tr h="529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Методологія мікробіологічних досліджень та її прикладне значення в роботі з мікроорганізмами.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жовтень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онлайн семінар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352407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Роль мікроорганізмів у формуванні основних форм життя на планеті. Опанування навичок виділення та дослідження представників сапрофітної мікрофлори різних груп (мікрофлора бродіння та гниття). 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листопад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онлайн семінар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275169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Дослідження антагонізму, як прояву взаємин між групами мікроорганізмів (</a:t>
                      </a:r>
                      <a:r>
                        <a:rPr lang="uk-UA" sz="900" cap="all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антибіотикочутливість</a:t>
                      </a: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 бактерій).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березень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 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онлайн семінар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414453"/>
                  </a:ext>
                </a:extLst>
              </a:tr>
              <a:tr h="536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Значення мікрофлори </a:t>
                      </a:r>
                      <a:r>
                        <a:rPr lang="uk-UA" sz="900" cap="all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грунту</a:t>
                      </a: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води та повітря в сільському господарстві і тваринництві зокрема.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Технології моніторингу санітарного-мікробіологічного стану основних об'єктів довкілля.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березень 2024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 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онлайн семінар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942141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Вплив на мікроорганізми факторів довкілля. Ознайомлення з прийомами створення умов нищівного впливу на бактерії. Дослідження </a:t>
                      </a:r>
                      <a:r>
                        <a:rPr lang="uk-UA" sz="900" cap="all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пристосувально</a:t>
                      </a: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-адаптаційних змін у мікроорганізмів для збереження власної популяції.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квітень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  онлайн семінар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342194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Мікрофлора основних біотопів тіла тварин та її значення.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Дослідження мікрофлори шкіри та слизових оболонок верхніх дихальних шляхів.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квітень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 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онлайн семінар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789564"/>
                  </a:ext>
                </a:extLst>
              </a:tr>
              <a:tr h="1088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Шляхи і причини контамінації кормів та продукції тваринництва невластивою для них мікрофлорою.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травень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Навчально-наукова лабораторія мікробіології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ауд.120, 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онлайн семінар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 Т.В.</a:t>
                      </a:r>
                      <a:endParaRPr lang="ru-RU" sz="9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49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1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20D32-5F20-429C-BEDB-F2E1C34B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Акредитація мікробіологічної лабораторії – основа застосування стандартних практик для попередження вірогідних помилок в роботі фахівця-мікробіолога. 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FE9A625-3664-4DD1-8D63-AEDFA3EE5F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690688"/>
            <a:ext cx="4870745" cy="5066372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4DF9B51-BF50-4DB6-9227-9F87F7D7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1947"/>
            <a:ext cx="5181600" cy="350501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 гуртківцями основних вимог щодо організації роботи, обладнання, матеріалів та персоналу в мікробіологічній лабораторії.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9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281BB-EB9E-4591-94A2-3B2AF9C2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Методологія мікробіологічних досліджень та її прикладне значення в роботі з мікроорганізмами</a:t>
            </a:r>
            <a:br>
              <a:rPr lang="ru-RU" sz="28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7D6423-72A5-417D-8736-993826B39F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6CDAE09-C184-45A5-87A3-026DFE5B3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10303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74F1D37-39C7-4546-BED1-57153745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мікроорганізмів у формуванні основних форм життя на планеті. Опанування навичок виділення та дослідження представників сапрофітної мікрофлори різних груп (мікрофлора бродіння та гниття) </a:t>
            </a:r>
            <a:b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2E925D-187C-4D0F-8321-35D3B8A82F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F36CF9CE-5971-46AB-B094-DB3010846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25932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986</Words>
  <Application>Microsoft Office PowerPoint</Application>
  <PresentationFormat>Широкоэкранный</PresentationFormat>
  <Paragraphs>136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Times New Roman</vt:lpstr>
      <vt:lpstr>Тема Office</vt:lpstr>
      <vt:lpstr>          ЗВІТ ПРО РОБОТУ СТУДЕНТСЬКОГО НАУКОВОГО ГУРТКА  «СІЛЬСЬКОГОСПОДАРСЬКА МІКРОБІОЛОГІЯ» ПРИ КАФЕДРІ ВЕТЕРИНАРНОЇ ЕПІДЕМІОЛОГІЇ ТА ЗДОРОВ'Я ТВАРИН ЗА 2023 - 2024 Н.Р. </vt:lpstr>
      <vt:lpstr>Напрям роботи гуртка</vt:lpstr>
      <vt:lpstr>Презентация PowerPoint</vt:lpstr>
      <vt:lpstr>Склад гуртка «Сільськогосподарська мікробіологія» </vt:lpstr>
      <vt:lpstr>Презентация PowerPoint</vt:lpstr>
      <vt:lpstr>                  План роботи СТУДЕНТСЬКОГО наукового гуртка «сІЛЬСЬКОГОСПОДАРСЬКА Мікробіологія» на 2023 - 2024 н.р. </vt:lpstr>
      <vt:lpstr>Акредитація мікробіологічної лабораторії – основа застосування стандартних практик для попередження вірогідних помилок в роботі фахівця-мікробіолога.  </vt:lpstr>
      <vt:lpstr>Методологія мікробіологічних досліджень та її прикладне значення в роботі з мікроорганізмами </vt:lpstr>
      <vt:lpstr>Роль мікроорганізмів у формуванні основних форм життя на планеті. Опанування навичок виділення та дослідження представників сапрофітної мікрофлори різних груп (мікрофлора бродіння та гниття)  </vt:lpstr>
      <vt:lpstr> Дослідження антагонізму, як прояву взаємин між групами мікроорганізмів (антибіотикочутливість у бактерій) .</vt:lpstr>
      <vt:lpstr>Значення мікрофлори грунту, води та повітря в сільському господарстві і тваринництві зокрема. Технології моніторингу санітарного-мікробіологічного стану основних об'єктів довкілля </vt:lpstr>
      <vt:lpstr>Вплив на мікроорганізми факторів довкілля. Ознайомлення з прийомами створення умов нищівного впливу на бактерії. Дослідження пристосувально-адаптаційних змін у мікроорганізмів для збереження власної популяції </vt:lpstr>
      <vt:lpstr>Мікрофлора основних біотопів тіла тварин та її значення. Дослідження мікрофлори шкіри та слизових оболонок верхніх дихальних шляхів </vt:lpstr>
      <vt:lpstr>     Шляхи і причини контамінації кормів та продукції тваринництва невластивою для них мікрофлорою    результати досліджень проб з виділенням  аеромонад та цитробактерій    </vt:lpstr>
      <vt:lpstr> Учасниками гуртка виконані лабораторні дослідження, проаналізовано отримані результати та оформлені наукові роботи для участі в конкурсі наукових студентських робіт  </vt:lpstr>
      <vt:lpstr>Доповідь на конкурсі наукових студентських робіт</vt:lpstr>
      <vt:lpstr>Результати власних досліджень інші гуртківці оприлюднили в матеріалах міжнародних студентських наукових конференцій</vt:lpstr>
      <vt:lpstr>Учасниками УІІ Міжнародної студентської наукової конференції «Актуальні питання та перспективи проведення наукових досліджень», яка відбулась 28.06.2024р в м.Умань (Україна) стали</vt:lpstr>
      <vt:lpstr>Презентация PowerPoint</vt:lpstr>
      <vt:lpstr>Учасниками УІІ Міжнародної студентської наукової конференції «Теоретичне та практичне застосування результатів сучасної науки», яка відбулась 12.07.2024р в м.Чернівці (Україна) стали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СТУДЕНТСЬКОГО НАУКОВОГО ГУРТКА  «СІЛЬСЬКОГОСПОДАРСЬКА МІКРОБІОЛОГІЯ» ПРИ КАФЕДРІ ВЕТЕРИНАРНОЇ ЕПІДЕМІОЛОГІЇ ТА ЗДОРОВ'Я ТВАРИН ЗА 2023 - 2024 Н.Р.</dc:title>
  <dc:creator>Епизотолог</dc:creator>
  <cp:lastModifiedBy>zhukovskyi.maksym@gmail.com</cp:lastModifiedBy>
  <cp:revision>37</cp:revision>
  <dcterms:created xsi:type="dcterms:W3CDTF">2024-09-08T15:47:57Z</dcterms:created>
  <dcterms:modified xsi:type="dcterms:W3CDTF">2024-09-10T12:13:18Z</dcterms:modified>
</cp:coreProperties>
</file>