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5" r:id="rId5"/>
    <p:sldId id="259" r:id="rId6"/>
    <p:sldId id="264" r:id="rId7"/>
    <p:sldId id="266" r:id="rId8"/>
    <p:sldId id="267" r:id="rId9"/>
    <p:sldId id="261" r:id="rId10"/>
    <p:sldId id="262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пизотолог" initials="Е" lastIdx="1" clrIdx="0">
    <p:extLst>
      <p:ext uri="{19B8F6BF-5375-455C-9EA6-DF929625EA0E}">
        <p15:presenceInfo xmlns:p15="http://schemas.microsoft.com/office/powerpoint/2012/main" userId="Епизотолог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0" autoAdjust="0"/>
  </p:normalViewPr>
  <p:slideViewPr>
    <p:cSldViewPr snapToGrid="0">
      <p:cViewPr varScale="1">
        <p:scale>
          <a:sx n="84" d="100"/>
          <a:sy n="84" d="100"/>
        </p:scale>
        <p:origin x="378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F212D-7A1A-4D0F-8635-9958C4DA51CB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52BC6-FE2F-491A-9A80-289B8F687E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52BC6-FE2F-491A-9A80-289B8F687ED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808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90D9E-0115-49B0-AA74-FCC1FA10D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2078AA-0654-4FB6-B66D-51D3C3EC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A263F0-FA25-4B69-B19E-D40C55A2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63D0AC-4610-41AB-89C5-35B0A9EA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FDF72-6FC7-4AD4-89CE-307488B7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5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81E3E7-621B-438B-952C-7CC0CE4C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1C252A-17D0-4580-A350-BC7E10814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F63E3-AA9C-4587-A38F-DF281BF3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516551-A04D-4D6D-8C93-A0753A43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1CF654-061C-497B-A394-4AF33152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05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90186A-41C8-4ED1-910A-06A0A2CAC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02F66-0E97-488B-8420-71DC94269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6B5A7C-C0B3-493E-AD99-6E70CAB3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82F70-5FB1-466A-B27C-24BE95C8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8DEBA-71FA-4F3D-B579-EC1410EBC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65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ED3EE-037F-4AA5-A6ED-4500237C3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77C0C4-55AB-47C0-AEAC-BAD17FC7B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04AF2B-097C-4627-BC81-3A02D99B3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F0C00-01C7-410E-BB00-077B6965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3AE054-2334-4770-BED1-6E4AF98C0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407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6676D-31FB-41B5-AB6A-7E2A9B23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EE645-D3D5-4B16-9FA9-80C0B0193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4C3AC-17ED-4062-B87D-DF30925A8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2B49F-9A5B-466D-B62C-6F71C8BC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560CCD-BC80-4D90-96AE-1353ED13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264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633E1-5262-42F4-B834-3C610C32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9A7B34-4A7A-4B20-A5B7-DC6FD098F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8A99AD-7D46-401B-A40A-0C2C938E56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D945CF-51DC-410F-B4A0-D158029D3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DF7D85-61B1-4E6E-9BAE-58591E71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ABD5E7-4328-4BE6-950B-1B1C384A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BE142-4D58-439A-B98A-E62839F3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F0C1B6-12E6-439F-BD7D-F9F20632E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F05823-F85B-4BF1-929F-463B48CE0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905271-DA5B-4A92-A8AB-40F01E9FC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957E0A-CDB1-4BBB-AB50-C4FA7179B2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CE071-569F-4EDB-83B3-6B06B76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939B70-752F-4E43-823F-7DCFDEF5B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7E9F96-5748-4C5E-9072-9AB919D6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54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6F28E-494C-4E9F-BE4D-BDFC70BE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A97142-D2D9-4DD1-8640-69298C4D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C33E94-2207-4B7D-A4D4-2028EC14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35312E-4267-48B8-9DE3-3A85DDBA7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5D3ED58-D36F-4D9E-93E4-49D48058B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E2289A-DBAA-4938-958F-E21FD002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9C4AEB-9909-45AE-A2EC-06EACC98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4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5A613-1A2D-4D08-82B8-2DFD72ACF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A72C3B-3CE5-4792-A58B-27CF4F30E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11C777-B7B9-40B1-950F-663590F8D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886AE4-4D95-419C-86F7-C8835709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7F3914-798F-4C79-B218-D9C9833F2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DE5503-EEC1-4DE9-99B4-A006D4CBD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06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FDE16-0ECB-45BB-83CC-1894D91F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D6EFA7-5CED-4E3A-931F-59624F5E68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C79912-3D1F-4A90-B576-722C1EEBE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8C062F-B102-4BEE-B4E2-99FE545E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674431-DEED-417D-875F-93A76BB0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37E950-6616-40EA-996C-8005DCA51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47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936E9-1EBA-4EF1-A19D-9060E982E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171A7C-6EA5-45B1-B392-1EB71B399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5E8B26-55BC-4A5B-A842-74DCA3C45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D6DDB-2952-4698-82E6-9B2CF4F11635}" type="datetimeFigureOut">
              <a:rPr lang="ru-RU" smtClean="0"/>
              <a:t>30.06.2025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622EFA-B39C-45FA-8954-2CDCBFE09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178602-8D1A-4E76-BBEC-76B01DE82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5E61E-3B2B-4D7F-AD41-94DDAD2D4A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65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030ED-397C-4256-929D-CC01A3926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90649"/>
            <a:ext cx="9144000" cy="4180114"/>
          </a:xfrm>
        </p:spPr>
        <p:txBody>
          <a:bodyPr>
            <a:noAutofit/>
          </a:bodyPr>
          <a:lstStyle/>
          <a:p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br>
              <a:rPr lang="en-US" sz="3600" b="1" cap="all" dirty="0"/>
            </a:br>
            <a:r>
              <a:rPr lang="uk-UA" sz="3200" b="1" i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br>
              <a:rPr lang="ru-RU" sz="3200" b="1" i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РОБОТУ СТУДЕНТСЬКОГО НАУКОВОГО ГУРТКА  «</a:t>
            </a:r>
            <a:r>
              <a:rPr lang="uk-UA" sz="3200" b="1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СІЛЬСЬКОГОСПОДАРСЬКА МІКРОБІОЛОГІЯ</a:t>
            </a:r>
            <a:r>
              <a:rPr lang="uk-UA" sz="3200" b="1" i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b="1" i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i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КАФЕДРІ ВЕТЕРИНАРНОЇ ЕПІДЕМІОЛОГІЇ ТА охорони ЗДОРОВ'Я ТВАРИН ЗА 2024 - 2025 Н.Р.</a:t>
            </a:r>
            <a:br>
              <a:rPr lang="ru-RU" sz="3200" b="1" i="1" cap="al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10D130-013B-4F93-B342-3762005B3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3943" y="5260768"/>
            <a:ext cx="4833256" cy="1508167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uk-UA" sz="3500" b="1" cap="all" dirty="0"/>
              <a:t>Керівник гуртка,</a:t>
            </a:r>
            <a:endParaRPr lang="ru-RU" sz="3500" b="1" cap="all" dirty="0"/>
          </a:p>
          <a:p>
            <a:pPr algn="r"/>
            <a:r>
              <a:rPr lang="uk-UA" sz="3500" b="1" cap="all" dirty="0"/>
              <a:t>професор кафедри ветеринарної </a:t>
            </a:r>
            <a:endParaRPr lang="ru-RU" sz="3500" b="1" cap="all" dirty="0"/>
          </a:p>
          <a:p>
            <a:pPr algn="r"/>
            <a:r>
              <a:rPr lang="uk-UA" sz="3500" b="1" cap="all" dirty="0"/>
              <a:t>епідеміології та охорони здоров'я тварин  </a:t>
            </a:r>
          </a:p>
          <a:p>
            <a:pPr algn="r"/>
            <a:r>
              <a:rPr lang="uk-UA" sz="3500" b="1" cap="all" dirty="0"/>
              <a:t>Мазур Т.В.</a:t>
            </a:r>
            <a:endParaRPr lang="ru-RU" sz="3500" b="1" cap="all" dirty="0"/>
          </a:p>
          <a:p>
            <a:pPr algn="r"/>
            <a:r>
              <a:rPr lang="uk-UA" sz="3500" b="1" cap="all" dirty="0"/>
              <a:t> </a:t>
            </a:r>
            <a:endParaRPr lang="ru-RU" sz="3500" b="1" cap="all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263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69232-ED04-465D-B11A-CF94AB8B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22" y="500062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uk-UA" sz="1300" dirty="0"/>
            </a:br>
            <a:r>
              <a:rPr lang="uk-UA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 антагонізму, як прояву взаємин між групами мікроорганізмів (</a:t>
            </a:r>
            <a:r>
              <a:rPr lang="uk-UA" sz="2400" cap="all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антибіотикочутливість</a:t>
            </a:r>
            <a:r>
              <a:rPr lang="uk-UA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у бактерій)</a:t>
            </a:r>
            <a:br>
              <a:rPr lang="ru-RU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1300" dirty="0"/>
              <a:t>.</a:t>
            </a:r>
            <a:endParaRPr lang="ru-RU" sz="13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DC2F32A-DB2B-4195-A397-E83E3BD012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2027351"/>
            <a:ext cx="7035141" cy="4539704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FCDE8F1-3AA1-478B-B716-7E65C7439B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65226" y="3755251"/>
            <a:ext cx="5214258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E1425-D34A-4888-AA58-E948F5DC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uk-UA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Значення мікрофлори </a:t>
            </a:r>
            <a:r>
              <a:rPr lang="uk-UA" sz="2400" cap="all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грунту</a:t>
            </a:r>
            <a:r>
              <a:rPr lang="uk-UA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води та повітря в сільському господарстві і тваринництві зокрема.</a:t>
            </a:r>
            <a:br>
              <a:rPr lang="ru-RU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 моніторингу санітарного-мікробіологічного стану основних об'єктів довкілля</a:t>
            </a:r>
            <a:br>
              <a:rPr lang="ru-RU" sz="24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AFFAEB-61FF-4E22-9319-CABF2AD185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AD8007-A4AE-436E-938E-0D43010F2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31" y="1690689"/>
            <a:ext cx="5593278" cy="4802186"/>
          </a:xfrm>
          <a:prstGeom prst="rect">
            <a:avLst/>
          </a:prstGeom>
        </p:spPr>
      </p:pic>
      <p:pic>
        <p:nvPicPr>
          <p:cNvPr id="3074" name="Picture 2" descr="ÐÑÐºÑÐ¾Ð±ÑÐ¾Ð»Ð¾Ð³ÑÑÐ½Ð¸Ð¹ Ð°Ð½Ð°Ð»ÑÐ· Ð¿Ð¸ÑÐ½Ð¾Ñ Ð²Ð¾Ð´Ð¸ Ð· ÐºÐ¾Ð»Ð¾Ð´ÑÐ·Ñ: Ð²ÑÐ´Ð±ÑÑ Ð¿ÑÐ¾Ð± Ñ Ð¼ÐµÑÐ¾Ð´Ð¸ÐºÐ°  Ð¿ÑÐ¾Ð²ÐµÐ´ÐµÐ½Ð½Ñ">
            <a:extLst>
              <a:ext uri="{FF2B5EF4-FFF2-40B4-BE49-F238E27FC236}">
                <a16:creationId xmlns:a16="http://schemas.microsoft.com/office/drawing/2014/main" id="{8249859F-011E-4DB0-9F24-6A73A47F0E8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10" y="4073235"/>
            <a:ext cx="4215741" cy="241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32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3AE0E-B85D-4C22-9413-09D978730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uk-UA" sz="20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Вплив на мікроорганізми факторів довкілля. Ознайомлення з прийомами створення умов нищівного впливу на бактерії. Дослідження </a:t>
            </a:r>
            <a:r>
              <a:rPr lang="uk-UA" sz="2000" cap="all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пристосувально</a:t>
            </a:r>
            <a:r>
              <a:rPr lang="uk-UA" sz="20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-адаптаційних змін у мікроорганізмів для збереження власної популяції</a:t>
            </a:r>
            <a:br>
              <a:rPr lang="ru-RU" sz="2000" cap="all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</a:br>
            <a:endParaRPr lang="ru-RU" sz="2000" dirty="0"/>
          </a:p>
        </p:txBody>
      </p:sp>
      <p:pic>
        <p:nvPicPr>
          <p:cNvPr id="16" name="Объект 2">
            <a:extLst>
              <a:ext uri="{FF2B5EF4-FFF2-40B4-BE49-F238E27FC236}">
                <a16:creationId xmlns:a16="http://schemas.microsoft.com/office/drawing/2014/main" id="{427374F6-657C-43E8-A20A-77C6F157B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392" y="1825625"/>
            <a:ext cx="4431360" cy="4351338"/>
          </a:xfrm>
          <a:prstGeom prst="rect">
            <a:avLst/>
          </a:prstGeo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8EC4CC94-713F-4E2B-B6CF-7FC745AD17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22D7F7-A9D2-443E-92C9-534EB404C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5625"/>
            <a:ext cx="518204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05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36FBF-234D-4A85-B2B9-6C8169DC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Учасниками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виконані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лабораторні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проаналізовано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отримані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оформлені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конкурсі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endParaRPr lang="ru-RU" sz="32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3767F-0E65-4558-BDB8-B154B322BB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58195" cy="4788930"/>
          </a:xfrm>
        </p:spPr>
        <p:txBody>
          <a:bodyPr>
            <a:normAutofit fontScale="92500" lnSpcReduction="10000"/>
          </a:bodyPr>
          <a:lstStyle/>
          <a:p>
            <a:endParaRPr lang="uk-UA" dirty="0"/>
          </a:p>
          <a:p>
            <a:pPr marL="0" indent="0">
              <a:buNone/>
            </a:pP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Дідик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Тетяна Олександрівна- студентка 4гр. 2 курсу виконала та представила на конкурсі наукову роботу по темі « Основні біологічні властивості ізоляту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цитробактеру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виділеного з проби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грунту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211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9D969C0-E224-4AA5-AB21-D57096CB14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316" t="15620" r="2689" b="13769"/>
          <a:stretch/>
        </p:blipFill>
        <p:spPr>
          <a:xfrm>
            <a:off x="5688281" y="2069069"/>
            <a:ext cx="6503719" cy="47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9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A4E2A-B43F-4620-AB62-830B38714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 роботи гуртка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2A667F-8907-4DF5-96A6-71AD33FC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2241" cy="435133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uk-UA" cap="all" dirty="0"/>
              <a:t> </a:t>
            </a:r>
            <a:r>
              <a:rPr lang="uk-UA" sz="2600" i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знайомство зі станом мікрофлори довкілля, організму тварин, об'єктів і продуктів тваринництва, а також вивчення  стану та закономірностей розвитку паразитування мікрофлори на різних субстратах та його вплив на якість тваринницької продукції. </a:t>
            </a:r>
            <a:endParaRPr lang="ru-RU" sz="2600" i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F6BCFE-2B50-4853-A1B5-EE107D41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22" y="1690688"/>
            <a:ext cx="2624446" cy="239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C50A0F8-A860-44CB-A70F-9C8C59679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443" y="1690687"/>
            <a:ext cx="2316677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7DDCC83-306D-46FC-A420-50C303A6E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20" y="4085113"/>
            <a:ext cx="2624448" cy="209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61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065C11B-2C35-4C46-B54F-7BEFD2FC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                   </a:t>
            </a:r>
            <a:r>
              <a:rPr lang="uk-UA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 ГУРТКА</a:t>
            </a:r>
            <a:endParaRPr lang="ru-RU" b="1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470AA7-8CD3-4EF8-9AB2-DEE3F0C12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6" y="1520042"/>
            <a:ext cx="4037609" cy="239287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uk-UA" sz="3600" cap="all" dirty="0"/>
          </a:p>
          <a:p>
            <a:pPr algn="ctr"/>
            <a:r>
              <a:rPr lang="uk-UA" sz="3600" cap="all" dirty="0"/>
              <a:t>         Кількість студентів-гуртківців у 2024 – 2025        навчальному році – 18 студентів </a:t>
            </a:r>
          </a:p>
          <a:p>
            <a:endParaRPr lang="en-US" sz="3600" cap="all" dirty="0"/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9C38544-82EB-4722-B54D-80A76998E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886" y="3912920"/>
            <a:ext cx="4156364" cy="2808514"/>
          </a:xfrm>
          <a:solidFill>
            <a:srgbClr val="0070C0"/>
          </a:solidFill>
        </p:spPr>
        <p:txBody>
          <a:bodyPr>
            <a:normAutofit fontScale="77500" lnSpcReduction="20000"/>
          </a:bodyPr>
          <a:lstStyle/>
          <a:p>
            <a:endParaRPr lang="uk-UA" dirty="0"/>
          </a:p>
          <a:p>
            <a:pPr algn="ctr"/>
            <a:r>
              <a:rPr lang="uk-UA" sz="3600" cap="all" dirty="0"/>
              <a:t>       Староста гуртка – студентка 2 курсу 4 групи факультету ветеринарної медицини </a:t>
            </a:r>
          </a:p>
          <a:p>
            <a:pPr marL="0" indent="0" algn="ctr">
              <a:buNone/>
            </a:pPr>
            <a:r>
              <a:rPr lang="uk-UA" sz="3600" b="1" cap="all" dirty="0"/>
              <a:t>Ярошенко Софія</a:t>
            </a:r>
            <a:endParaRPr lang="ru-RU" sz="3600" b="1" cap="all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43D1C2-3F4A-48AB-96F0-73184CCFB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255" y="1520042"/>
            <a:ext cx="7267697" cy="533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9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C08BB-901C-4AE2-A249-502C0F66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07289" cy="1629930"/>
          </a:xfrm>
        </p:spPr>
        <p:txBody>
          <a:bodyPr>
            <a:normAutofit fontScale="90000"/>
          </a:bodyPr>
          <a:lstStyle/>
          <a:p>
            <a:pPr algn="ctr"/>
            <a:br>
              <a:rPr lang="uk-UA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гуртка </a:t>
            </a:r>
            <a:br>
              <a:rPr lang="uk-UA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«Сільськогосподарська мікробіологія»</a:t>
            </a:r>
            <a:br>
              <a:rPr lang="ru-RU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C9AA962C-8434-4154-A00F-33C4B07FB4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8247251"/>
              </p:ext>
            </p:extLst>
          </p:nvPr>
        </p:nvGraphicFramePr>
        <p:xfrm>
          <a:off x="0" y="2185059"/>
          <a:ext cx="12191999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7049">
                  <a:extLst>
                    <a:ext uri="{9D8B030D-6E8A-4147-A177-3AD203B41FA5}">
                      <a16:colId xmlns:a16="http://schemas.microsoft.com/office/drawing/2014/main" val="909307704"/>
                    </a:ext>
                  </a:extLst>
                </a:gridCol>
                <a:gridCol w="6364950">
                  <a:extLst>
                    <a:ext uri="{9D8B030D-6E8A-4147-A177-3AD203B41FA5}">
                      <a16:colId xmlns:a16="http://schemas.microsoft.com/office/drawing/2014/main" val="3551701102"/>
                    </a:ext>
                  </a:extLst>
                </a:gridCol>
              </a:tblGrid>
              <a:tr h="3847605">
                <a:tc>
                  <a:txBody>
                    <a:bodyPr/>
                    <a:lstStyle/>
                    <a:p>
                      <a:pPr lvl="0" algn="ctr"/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Кіріченко</a:t>
                      </a:r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Анастасія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Гомела</a:t>
                      </a:r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Софія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Афанасова</a:t>
                      </a:r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Тетяна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Нечипорук Катерина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Крамінська</a:t>
                      </a:r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Діана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Павленко </a:t>
                      </a:r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Дар»я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Бевз </a:t>
                      </a:r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Дар»я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Матюніна</a:t>
                      </a:r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Євгенія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Бондар Карина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uk-UA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Дідик</a:t>
                      </a:r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Тетяна</a:t>
                      </a:r>
                    </a:p>
                    <a:p>
                      <a:pPr lvl="0" algn="ctr"/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Ярошенко Софія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Зубарєва Софія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r>
                        <a:rPr lang="uk-UA" sz="32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Романкіна</a:t>
                      </a:r>
                      <a:r>
                        <a:rPr lang="uk-UA" sz="32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Євгенія</a:t>
                      </a:r>
                      <a:endParaRPr lang="ru-RU" sz="32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3200" dirty="0" err="1"/>
                        <a:t>Софійчук</a:t>
                      </a:r>
                      <a:r>
                        <a:rPr lang="uk-UA" sz="3200" dirty="0"/>
                        <a:t> </a:t>
                      </a:r>
                      <a:r>
                        <a:rPr lang="uk-UA" sz="3200" dirty="0" err="1"/>
                        <a:t>Юрійрокін</a:t>
                      </a:r>
                      <a:endParaRPr lang="uk-UA" sz="3200" dirty="0"/>
                    </a:p>
                    <a:p>
                      <a:pPr algn="ctr"/>
                      <a:r>
                        <a:rPr lang="uk-UA" sz="3200" dirty="0"/>
                        <a:t>Сорокін Владислав</a:t>
                      </a:r>
                    </a:p>
                    <a:p>
                      <a:pPr algn="ctr"/>
                      <a:r>
                        <a:rPr lang="uk-UA" sz="3200" dirty="0" err="1"/>
                        <a:t>Порхун</a:t>
                      </a:r>
                      <a:r>
                        <a:rPr lang="uk-UA" sz="3200" dirty="0"/>
                        <a:t> Ігор</a:t>
                      </a:r>
                    </a:p>
                    <a:p>
                      <a:pPr algn="ctr"/>
                      <a:r>
                        <a:rPr lang="uk-UA" sz="3200" dirty="0" err="1"/>
                        <a:t>Кузіна</a:t>
                      </a:r>
                      <a:r>
                        <a:rPr lang="uk-UA" sz="3200" dirty="0"/>
                        <a:t> Єлизавета</a:t>
                      </a:r>
                    </a:p>
                    <a:p>
                      <a:pPr algn="ctr"/>
                      <a:r>
                        <a:rPr lang="uk-UA" sz="3200" dirty="0"/>
                        <a:t>Колесник Софія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664638"/>
                  </a:ext>
                </a:extLst>
              </a:tr>
            </a:tbl>
          </a:graphicData>
        </a:graphic>
      </p:graphicFrame>
      <p:sp>
        <p:nvSpPr>
          <p:cNvPr id="3" name="AutoShape 2">
            <a:extLst>
              <a:ext uri="{FF2B5EF4-FFF2-40B4-BE49-F238E27FC236}">
                <a16:creationId xmlns:a16="http://schemas.microsoft.com/office/drawing/2014/main" id="{6747899D-6E8D-43D0-9310-543AA19D60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783771"/>
            <a:ext cx="304800" cy="2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78D1774-13C4-407A-ACBC-9CBF750DAB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8369" y="317625"/>
            <a:ext cx="2388920" cy="162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6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EBA60A3-8EEE-4A7E-9A7C-23DCF80A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6D086E-52C6-455D-BE91-69599C8B05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32608"/>
            <a:ext cx="5181600" cy="62244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Науково-дослідна робота студентів-гуртківців проводилась на базі кафедри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ветеринарної епідеміології та охорони здоров'я тварин у навчальній лабораторії «Ветеринарної мікробіології»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04E29E-E6DC-4625-9EB2-E26F23E4D9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97684" y="793864"/>
            <a:ext cx="4928260" cy="581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4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BE3E8-A77A-485A-96FC-E88EDA841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-1"/>
            <a:ext cx="12108873" cy="110440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cap="all" dirty="0">
                <a:solidFill>
                  <a:srgbClr val="00B0F0"/>
                </a:solidFill>
              </a:rPr>
              <a:t>                </a:t>
            </a:r>
            <a:br>
              <a:rPr lang="uk-UA" sz="2400" b="1" cap="all" dirty="0">
                <a:solidFill>
                  <a:srgbClr val="00B0F0"/>
                </a:solidFill>
              </a:rPr>
            </a:br>
            <a:r>
              <a:rPr lang="uk-UA" sz="2400" b="1" cap="all" dirty="0">
                <a:solidFill>
                  <a:srgbClr val="00B0F0"/>
                </a:solidFill>
              </a:rPr>
              <a:t>  </a:t>
            </a:r>
            <a:r>
              <a:rPr lang="uk-UA" sz="2800" b="1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</a:t>
            </a:r>
            <a:r>
              <a:rPr lang="uk-UA" sz="2800" b="1" i="1" cap="all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сІЛЬСЬКОГОСПОДАРСЬКА</a:t>
            </a:r>
            <a:r>
              <a:rPr lang="uk-UA" sz="2800" b="1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Мікробіологія» на 2024 - 2025 </a:t>
            </a:r>
            <a:r>
              <a:rPr lang="uk-UA" sz="2800" b="1" i="1" cap="all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800" b="1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F163AB93-4C94-4128-B9CF-8E9785877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2340972"/>
              </p:ext>
            </p:extLst>
          </p:nvPr>
        </p:nvGraphicFramePr>
        <p:xfrm>
          <a:off x="1" y="1187532"/>
          <a:ext cx="12192003" cy="5581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06">
                  <a:extLst>
                    <a:ext uri="{9D8B030D-6E8A-4147-A177-3AD203B41FA5}">
                      <a16:colId xmlns:a16="http://schemas.microsoft.com/office/drawing/2014/main" val="1444745045"/>
                    </a:ext>
                  </a:extLst>
                </a:gridCol>
                <a:gridCol w="6026252">
                  <a:extLst>
                    <a:ext uri="{9D8B030D-6E8A-4147-A177-3AD203B41FA5}">
                      <a16:colId xmlns:a16="http://schemas.microsoft.com/office/drawing/2014/main" val="3774414924"/>
                    </a:ext>
                  </a:extLst>
                </a:gridCol>
                <a:gridCol w="1315253">
                  <a:extLst>
                    <a:ext uri="{9D8B030D-6E8A-4147-A177-3AD203B41FA5}">
                      <a16:colId xmlns:a16="http://schemas.microsoft.com/office/drawing/2014/main" val="3801836185"/>
                    </a:ext>
                  </a:extLst>
                </a:gridCol>
                <a:gridCol w="3060953">
                  <a:extLst>
                    <a:ext uri="{9D8B030D-6E8A-4147-A177-3AD203B41FA5}">
                      <a16:colId xmlns:a16="http://schemas.microsoft.com/office/drawing/2014/main" val="3361910864"/>
                    </a:ext>
                  </a:extLst>
                </a:gridCol>
                <a:gridCol w="1430839">
                  <a:extLst>
                    <a:ext uri="{9D8B030D-6E8A-4147-A177-3AD203B41FA5}">
                      <a16:colId xmlns:a16="http://schemas.microsoft.com/office/drawing/2014/main" val="27791970"/>
                    </a:ext>
                  </a:extLst>
                </a:gridCol>
              </a:tblGrid>
              <a:tr h="4087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b="1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</a:t>
                      </a:r>
                      <a:endParaRPr lang="ru-RU" sz="900" cap="all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п/п</a:t>
                      </a:r>
                      <a:endParaRPr lang="ru-RU" sz="900" cap="all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Заходи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Дата проведення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Місце проведення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b="1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Відповідальний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115609"/>
                  </a:ext>
                </a:extLst>
              </a:tr>
              <a:tr h="457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900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Акредитація мікробіологічної лабораторії – основа застосування стандартних практик для попередження вірогідних помилок в роботі фахівця-мікробіолога. 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вересень 2023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553264"/>
                  </a:ext>
                </a:extLst>
              </a:tr>
              <a:tr h="609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900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Методологія мікробіологічних досліджень та її прикладне значення в роботі з мікроорганізмами.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жовтень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ауд.120,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онлайн семінар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352407"/>
                  </a:ext>
                </a:extLst>
              </a:tr>
              <a:tr h="609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900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Роль мікроорганізмів у формуванні основних форм життя на планеті. Опанування навичок виділення та дослідження представників сапрофітної мікрофлори різних груп (мікрофлора бродіння та гниття). 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листопад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ауд.120,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онлайн семінар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275169"/>
                  </a:ext>
                </a:extLst>
              </a:tr>
              <a:tr h="609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900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Дослідження антагонізму, як прояву взаємин між групами мікроорганізмів (</a:t>
                      </a:r>
                      <a:r>
                        <a:rPr lang="uk-UA" sz="900" cap="all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антибіотикочутливість</a:t>
                      </a: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 бактерій).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березень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ауд.120, 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онлайн семінар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414453"/>
                  </a:ext>
                </a:extLst>
              </a:tr>
              <a:tr h="609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900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Значення мікрофлори </a:t>
                      </a:r>
                      <a:r>
                        <a:rPr lang="uk-UA" sz="900" cap="all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грунту</a:t>
                      </a: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води та повітря в сільському господарстві і тваринництві зокрема.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Технології моніторингу санітарного-мікробіологічного стану основних об'єктів довкілля.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березень 2024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ауд.120, 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онлайн семінар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942141"/>
                  </a:ext>
                </a:extLst>
              </a:tr>
              <a:tr h="4573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ru-RU" sz="900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Вплив на мікроорганізми факторів довкілля. Ознайомлення з прийомами створення умов нищівного впливу на бактерії. Дослідження </a:t>
                      </a:r>
                      <a:r>
                        <a:rPr lang="uk-UA" sz="900" cap="all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пристосувально</a:t>
                      </a: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-адаптаційних змін у мікроорганізмів для збереження власної популяції.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квітень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ауд.120,  онлайн семінар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342194"/>
                  </a:ext>
                </a:extLst>
              </a:tr>
              <a:tr h="609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</a:t>
                      </a:r>
                      <a:endParaRPr lang="ru-RU" sz="900" cap="all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Мікрофлора основних біотопів тіла тварин та її значення.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Дослідження мікрофлори шкіри та слизових оболонок верхніх дихальних шляхів.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квітень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</a:t>
                      </a:r>
                      <a:endParaRPr lang="ru-RU" sz="900" cap="all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ауд.120, 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онлайн семінар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789564"/>
                  </a:ext>
                </a:extLst>
              </a:tr>
              <a:tr h="12093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</a:t>
                      </a:r>
                      <a:endParaRPr lang="ru-RU" sz="900" cap="all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Шляхи і причини контамінації кормів та продукції тваринництва невластивою для них мікрофлорою.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травень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Навчально-наукова лабораторія мікробіології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ауд.120, 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онлайн семінар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900" cap="all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Мазур Т.В.</a:t>
                      </a:r>
                      <a:endParaRPr lang="ru-RU" sz="900" cap="all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490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618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20D32-5F20-429C-BEDB-F2E1C34B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Акредитація мікробіологічної лабораторії – основа застосування стандартних практик для попередження вірогідних помилок в роботі фахівця-мікробіолога </a:t>
            </a:r>
            <a:br>
              <a:rPr lang="ru-RU" sz="2400" b="1" i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4DF9B51-BF50-4DB6-9227-9F87F7D7A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8926" y="2030681"/>
            <a:ext cx="2588819" cy="44621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 гуртківцями основних правил та вимог щодо організації роботи, обладнання, матеріалів та персоналу в мікробіологічній лабораторії.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88BE1A-B677-4102-8CC9-26132730F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662" y="1825624"/>
            <a:ext cx="4263242" cy="4860183"/>
          </a:xfrm>
          <a:prstGeom prst="rect">
            <a:avLst/>
          </a:prstGeom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id="{47671658-E5B6-4CF3-818E-0E1F0D8459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886" y="1825625"/>
            <a:ext cx="5627914" cy="4351338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32628F-0786-43DB-A446-70A39115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" t="-2463" r="47537"/>
          <a:stretch/>
        </p:blipFill>
        <p:spPr>
          <a:xfrm>
            <a:off x="9737767" y="2784763"/>
            <a:ext cx="2000000" cy="390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9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281BB-EB9E-4591-94A2-3B2AF9C2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Методологія мікробіологічних досліджень та її прикладне значення в роботі з мікроорганізмами</a:t>
            </a:r>
            <a:br>
              <a:rPr lang="ru-RU" sz="28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3FE2FF5-C4DF-4D5B-851A-7AD0BAE90A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27351"/>
            <a:ext cx="5181600" cy="3947885"/>
          </a:xfrm>
          <a:prstGeom prst="rect">
            <a:avLst/>
          </a:prstGeom>
        </p:spPr>
      </p:pic>
      <p:pic>
        <p:nvPicPr>
          <p:cNvPr id="10" name="Объект 7">
            <a:extLst>
              <a:ext uri="{FF2B5EF4-FFF2-40B4-BE49-F238E27FC236}">
                <a16:creationId xmlns:a16="http://schemas.microsoft.com/office/drawing/2014/main" id="{84F3A62B-3A15-41BA-BB71-2C9EB6805D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7465"/>
            <a:ext cx="5181600" cy="3947657"/>
          </a:xfrm>
        </p:spPr>
      </p:pic>
    </p:spTree>
    <p:extLst>
      <p:ext uri="{BB962C8B-B14F-4D97-AF65-F5344CB8AC3E}">
        <p14:creationId xmlns:p14="http://schemas.microsoft.com/office/powerpoint/2010/main" val="210303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F74F1D37-39C7-4546-BED1-57153745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Роль мікроорганізмів у формуванні основних форм життя на планеті. Опанування навичок виділення та дослідження представників сапрофітної мікрофлори різних груп (мікрофлора бродіння та гниття) </a:t>
            </a:r>
            <a:br>
              <a:rPr lang="ru-RU" sz="2400" cap="all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A01DC98-8D18-4106-B0F4-D599EA5E7B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60714" y="2027351"/>
            <a:ext cx="5181600" cy="3947885"/>
          </a:xfrm>
          <a:prstGeom prst="rect">
            <a:avLst/>
          </a:prstGeom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996D7BAC-2BE2-43D2-AA9A-B63F6656B2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99318" y="2955574"/>
            <a:ext cx="3954482" cy="3019662"/>
          </a:xfrm>
          <a:prstGeom prst="rect">
            <a:avLst/>
          </a:prstGeom>
        </p:spPr>
      </p:pic>
      <p:sp>
        <p:nvSpPr>
          <p:cNvPr id="3" name="AutoShape 2" descr="35 Citrobacter Stock Photos, High-Res Pictures, and Images - Getty Images">
            <a:extLst>
              <a:ext uri="{FF2B5EF4-FFF2-40B4-BE49-F238E27FC236}">
                <a16:creationId xmlns:a16="http://schemas.microsoft.com/office/drawing/2014/main" id="{695C9A57-CF1E-4ABF-A83D-E5C6904E76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13964" y="4263242"/>
            <a:ext cx="1816924" cy="14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9329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710</Words>
  <Application>Microsoft Office PowerPoint</Application>
  <PresentationFormat>Широкоэкранный</PresentationFormat>
  <Paragraphs>121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          ЗВІТ ПРО РОБОТУ СТУДЕНТСЬКОГО НАУКОВОГО ГУРТКА  «СІЛЬСЬКОГОСПОДАРСЬКА МІКРОБІОЛОГІЯ» ПРИ КАФЕДРІ ВЕТЕРИНАРНОЇ ЕПІДЕМІОЛОГІЇ ТА охорони ЗДОРОВ'Я ТВАРИН ЗА 2024 - 2025 Н.Р. </vt:lpstr>
      <vt:lpstr>Напрям роботи гуртка</vt:lpstr>
      <vt:lpstr>                    СКЛАД ГУРТКА</vt:lpstr>
      <vt:lpstr> Учасники гуртка  «Сільськогосподарська мікробіологія» </vt:lpstr>
      <vt:lpstr>Презентация PowerPoint</vt:lpstr>
      <vt:lpstr>                   План роботи СТУДЕНТСЬКОГО наукового гуртка «сІЛЬСЬКОГОСПОДАРСЬКА Мікробіологія» на 2024 - 2025 н.р. </vt:lpstr>
      <vt:lpstr>Акредитація мікробіологічної лабораторії – основа застосування стандартних практик для попередження вірогідних помилок в роботі фахівця-мікробіолога  </vt:lpstr>
      <vt:lpstr>Методологія мікробіологічних досліджень та її прикладне значення в роботі з мікроорганізмами </vt:lpstr>
      <vt:lpstr>Роль мікроорганізмів у формуванні основних форм життя на планеті. Опанування навичок виділення та дослідження представників сапрофітної мікрофлори різних груп (мікрофлора бродіння та гниття)  </vt:lpstr>
      <vt:lpstr> Дослідження антагонізму, як прояву взаємин між групами мікроорганізмів (антибіотикочутливість у бактерій) .</vt:lpstr>
      <vt:lpstr>Значення мікрофлори грунту, води та повітря в сільському господарстві і тваринництві зокрема. Технології моніторингу санітарного-мікробіологічного стану основних об'єктів довкілля </vt:lpstr>
      <vt:lpstr>Вплив на мікроорганізми факторів довкілля. Ознайомлення з прийомами створення умов нищівного впливу на бактерії. Дослідження пристосувально-адаптаційних змін у мікроорганізмів для збереження власної популяції </vt:lpstr>
      <vt:lpstr>Учасниками гуртка виконані лабораторні дослідження, проаналізовано отримані результати та оформлені наукові роботи для участі в конкурсі наукових студентських робіт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РОБОТУ СТУДЕНТСЬКОГО НАУКОВОГО ГУРТКА  «СІЛЬСЬКОГОСПОДАРСЬКА МІКРОБІОЛОГІЯ» ПРИ КАФЕДРІ ВЕТЕРИНАРНОЇ ЕПІДЕМІОЛОГІЇ ТА ЗДОРОВ'Я ТВАРИН ЗА 2023 - 2024 Н.Р.</dc:title>
  <dc:creator>Епизотолог</dc:creator>
  <cp:lastModifiedBy>maksym.zhukovskyi@hotmail.com</cp:lastModifiedBy>
  <cp:revision>72</cp:revision>
  <dcterms:created xsi:type="dcterms:W3CDTF">2024-09-08T15:47:57Z</dcterms:created>
  <dcterms:modified xsi:type="dcterms:W3CDTF">2025-06-30T08:25:53Z</dcterms:modified>
</cp:coreProperties>
</file>