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47" r:id="rId1"/>
  </p:sldMasterIdLst>
  <p:notesMasterIdLst>
    <p:notesMasterId r:id="rId23"/>
  </p:notesMasterIdLst>
  <p:sldIdLst>
    <p:sldId id="256" r:id="rId2"/>
    <p:sldId id="259" r:id="rId3"/>
    <p:sldId id="260" r:id="rId4"/>
    <p:sldId id="261" r:id="rId5"/>
    <p:sldId id="257" r:id="rId6"/>
    <p:sldId id="258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3" r:id="rId20"/>
    <p:sldId id="274" r:id="rId21"/>
    <p:sldId id="276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Libre Baskerville" panose="020B0604020202020204" charset="0"/>
      <p:regular r:id="rId32"/>
      <p:bold r:id="rId33"/>
      <p:italic r:id="rId34"/>
    </p:embeddedFont>
    <p:embeddedFont>
      <p:font typeface="Wingdings 3" panose="05040102010807070707" pitchFamily="18" charset="2"/>
      <p:regular r:id="rId3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15" userDrawn="1">
          <p15:clr>
            <a:srgbClr val="9AA0A6"/>
          </p15:clr>
        </p15:guide>
        <p15:guide id="2" pos="1536" userDrawn="1">
          <p15:clr>
            <a:srgbClr val="9AA0A6"/>
          </p15:clr>
        </p15:guide>
        <p15:guide id="3" pos="6144" userDrawn="1">
          <p15:clr>
            <a:srgbClr val="9AA0A6"/>
          </p15:clr>
        </p15:guide>
        <p15:guide id="4" pos="3840" userDrawn="1">
          <p15:clr>
            <a:srgbClr val="9AA0A6"/>
          </p15:clr>
        </p15:guide>
        <p15:guide id="5" orient="horz" pos="3105" userDrawn="1">
          <p15:clr>
            <a:srgbClr val="9AA0A6"/>
          </p15:clr>
        </p15:guide>
        <p15:guide id="6" orient="horz" pos="2160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667799-97B7-440B-A81B-57A6DA080BE1}" v="406" dt="2020-05-13T21:42:43.3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1215"/>
        <p:guide pos="1536"/>
        <p:guide pos="6144"/>
        <p:guide pos="3840"/>
        <p:guide orient="horz" pos="3105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6EF372-5633-430D-86EA-B0AFCA45075E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198FA8C-6CD3-4FAB-875E-A0F927FAD4A0}">
      <dgm:prSet/>
      <dgm:spPr/>
      <dgm:t>
        <a:bodyPr/>
        <a:lstStyle/>
        <a:p>
          <a:r>
            <a:rPr lang="en-US"/>
            <a:t>А також:</a:t>
          </a:r>
        </a:p>
      </dgm:t>
    </dgm:pt>
    <dgm:pt modelId="{D5B20C9B-CF5F-49ED-9C2C-7E1791F8F29A}" type="parTrans" cxnId="{2828BFAC-80E4-47D7-97A0-86BF9609975E}">
      <dgm:prSet/>
      <dgm:spPr/>
      <dgm:t>
        <a:bodyPr/>
        <a:lstStyle/>
        <a:p>
          <a:endParaRPr lang="en-US"/>
        </a:p>
      </dgm:t>
    </dgm:pt>
    <dgm:pt modelId="{5442AC03-C6C6-4BA5-ACB2-5948B127A3EE}" type="sibTrans" cxnId="{2828BFAC-80E4-47D7-97A0-86BF9609975E}">
      <dgm:prSet/>
      <dgm:spPr/>
      <dgm:t>
        <a:bodyPr/>
        <a:lstStyle/>
        <a:p>
          <a:endParaRPr lang="en-US"/>
        </a:p>
      </dgm:t>
    </dgm:pt>
    <dgm:pt modelId="{C6AE8435-45AC-4934-893C-88690647BBB3}">
      <dgm:prSet/>
      <dgm:spPr/>
      <dgm:t>
        <a:bodyPr/>
        <a:lstStyle/>
        <a:p>
          <a:r>
            <a:rPr lang="en-US"/>
            <a:t>Древалем Д. – завідувачем лабораторії патанатомії та бактеріології Центру ветеринарної діагностики;</a:t>
          </a:r>
        </a:p>
      </dgm:t>
    </dgm:pt>
    <dgm:pt modelId="{0F1219A2-0BF8-4091-8C75-1C202AA7ABDF}" type="parTrans" cxnId="{845B9F1A-AF9A-438E-9BAB-9F54228123F9}">
      <dgm:prSet/>
      <dgm:spPr/>
      <dgm:t>
        <a:bodyPr/>
        <a:lstStyle/>
        <a:p>
          <a:endParaRPr lang="en-US"/>
        </a:p>
      </dgm:t>
    </dgm:pt>
    <dgm:pt modelId="{8C0889FF-E6E5-4997-A98C-FE72A9C479EE}" type="sibTrans" cxnId="{845B9F1A-AF9A-438E-9BAB-9F54228123F9}">
      <dgm:prSet/>
      <dgm:spPr/>
      <dgm:t>
        <a:bodyPr/>
        <a:lstStyle/>
        <a:p>
          <a:endParaRPr lang="en-US"/>
        </a:p>
      </dgm:t>
    </dgm:pt>
    <dgm:pt modelId="{309EBEA1-979E-4EA3-BB11-CB6AE250CB01}">
      <dgm:prSet/>
      <dgm:spPr/>
      <dgm:t>
        <a:bodyPr/>
        <a:lstStyle/>
        <a:p>
          <a:r>
            <a:rPr lang="en-US"/>
            <a:t>Годовським О. – заст. директора департаменту наукової роботи Біотестлаб;</a:t>
          </a:r>
        </a:p>
      </dgm:t>
    </dgm:pt>
    <dgm:pt modelId="{91BA5A40-B346-4182-A9EA-B9743396D2A0}" type="parTrans" cxnId="{02FF627B-6CCE-4C72-9371-DE25FD432A94}">
      <dgm:prSet/>
      <dgm:spPr/>
      <dgm:t>
        <a:bodyPr/>
        <a:lstStyle/>
        <a:p>
          <a:endParaRPr lang="en-US"/>
        </a:p>
      </dgm:t>
    </dgm:pt>
    <dgm:pt modelId="{6CEB6690-00EB-4E4A-9BD6-56F334DB5D84}" type="sibTrans" cxnId="{02FF627B-6CCE-4C72-9371-DE25FD432A94}">
      <dgm:prSet/>
      <dgm:spPr/>
      <dgm:t>
        <a:bodyPr/>
        <a:lstStyle/>
        <a:p>
          <a:endParaRPr lang="en-US"/>
        </a:p>
      </dgm:t>
    </dgm:pt>
    <dgm:pt modelId="{862F5B8C-84A0-483D-9631-51CC01C0E5E6}">
      <dgm:prSet/>
      <dgm:spPr/>
      <dgm:t>
        <a:bodyPr/>
        <a:lstStyle/>
        <a:p>
          <a:r>
            <a:rPr lang="en-US"/>
            <a:t>Сень О. – завідувачем сектору бактеріальних та аутогенних вакцин Біотестлаб.</a:t>
          </a:r>
        </a:p>
      </dgm:t>
    </dgm:pt>
    <dgm:pt modelId="{4423F14C-D3F3-4ADE-A8FF-35CBD08BA87E}" type="parTrans" cxnId="{295FB4D6-AEAC-4131-B24F-96636A7066C0}">
      <dgm:prSet/>
      <dgm:spPr/>
      <dgm:t>
        <a:bodyPr/>
        <a:lstStyle/>
        <a:p>
          <a:endParaRPr lang="en-US"/>
        </a:p>
      </dgm:t>
    </dgm:pt>
    <dgm:pt modelId="{A53740A3-CC74-4F06-B6F5-973D70580398}" type="sibTrans" cxnId="{295FB4D6-AEAC-4131-B24F-96636A7066C0}">
      <dgm:prSet/>
      <dgm:spPr/>
      <dgm:t>
        <a:bodyPr/>
        <a:lstStyle/>
        <a:p>
          <a:endParaRPr lang="en-US"/>
        </a:p>
      </dgm:t>
    </dgm:pt>
    <dgm:pt modelId="{B7EA77E8-7A01-4A7F-955F-FA0BB4CC976E}" type="pres">
      <dgm:prSet presAssocID="{246EF372-5633-430D-86EA-B0AFCA45075E}" presName="vert0" presStyleCnt="0">
        <dgm:presLayoutVars>
          <dgm:dir/>
          <dgm:animOne val="branch"/>
          <dgm:animLvl val="lvl"/>
        </dgm:presLayoutVars>
      </dgm:prSet>
      <dgm:spPr/>
    </dgm:pt>
    <dgm:pt modelId="{A4FB782C-114E-41F3-BE44-6412FF3696FA}" type="pres">
      <dgm:prSet presAssocID="{5198FA8C-6CD3-4FAB-875E-A0F927FAD4A0}" presName="thickLine" presStyleLbl="alignNode1" presStyleIdx="0" presStyleCnt="1"/>
      <dgm:spPr/>
    </dgm:pt>
    <dgm:pt modelId="{7C112218-C72E-4016-982D-8489BF5F28A1}" type="pres">
      <dgm:prSet presAssocID="{5198FA8C-6CD3-4FAB-875E-A0F927FAD4A0}" presName="horz1" presStyleCnt="0"/>
      <dgm:spPr/>
    </dgm:pt>
    <dgm:pt modelId="{90EF2596-94FB-421B-A4EE-892B542A1AA9}" type="pres">
      <dgm:prSet presAssocID="{5198FA8C-6CD3-4FAB-875E-A0F927FAD4A0}" presName="tx1" presStyleLbl="revTx" presStyleIdx="0" presStyleCnt="4"/>
      <dgm:spPr/>
    </dgm:pt>
    <dgm:pt modelId="{32FEFDF1-8765-4C98-A7BF-128B3DEB5D05}" type="pres">
      <dgm:prSet presAssocID="{5198FA8C-6CD3-4FAB-875E-A0F927FAD4A0}" presName="vert1" presStyleCnt="0"/>
      <dgm:spPr/>
    </dgm:pt>
    <dgm:pt modelId="{1ED82898-3229-4405-8B7E-988D109ABBD0}" type="pres">
      <dgm:prSet presAssocID="{C6AE8435-45AC-4934-893C-88690647BBB3}" presName="vertSpace2a" presStyleCnt="0"/>
      <dgm:spPr/>
    </dgm:pt>
    <dgm:pt modelId="{DCFAC6E6-B963-407B-A9FE-7C72259470DE}" type="pres">
      <dgm:prSet presAssocID="{C6AE8435-45AC-4934-893C-88690647BBB3}" presName="horz2" presStyleCnt="0"/>
      <dgm:spPr/>
    </dgm:pt>
    <dgm:pt modelId="{E21399BE-CB59-4186-AA6D-725BE5CBDC94}" type="pres">
      <dgm:prSet presAssocID="{C6AE8435-45AC-4934-893C-88690647BBB3}" presName="horzSpace2" presStyleCnt="0"/>
      <dgm:spPr/>
    </dgm:pt>
    <dgm:pt modelId="{05CA10C2-4E63-44F2-A2F1-BB0F76E942A3}" type="pres">
      <dgm:prSet presAssocID="{C6AE8435-45AC-4934-893C-88690647BBB3}" presName="tx2" presStyleLbl="revTx" presStyleIdx="1" presStyleCnt="4"/>
      <dgm:spPr/>
    </dgm:pt>
    <dgm:pt modelId="{40CEC134-2955-47A3-9A00-BBEDB2D85D6C}" type="pres">
      <dgm:prSet presAssocID="{C6AE8435-45AC-4934-893C-88690647BBB3}" presName="vert2" presStyleCnt="0"/>
      <dgm:spPr/>
    </dgm:pt>
    <dgm:pt modelId="{BBB00A83-1C70-4854-9838-48ED7B349969}" type="pres">
      <dgm:prSet presAssocID="{C6AE8435-45AC-4934-893C-88690647BBB3}" presName="thinLine2b" presStyleLbl="callout" presStyleIdx="0" presStyleCnt="3"/>
      <dgm:spPr/>
    </dgm:pt>
    <dgm:pt modelId="{1D3F64A9-5D42-412D-93F5-F18FFEF5069E}" type="pres">
      <dgm:prSet presAssocID="{C6AE8435-45AC-4934-893C-88690647BBB3}" presName="vertSpace2b" presStyleCnt="0"/>
      <dgm:spPr/>
    </dgm:pt>
    <dgm:pt modelId="{670F5D7C-84F2-4BA4-A17F-E306BAA784B5}" type="pres">
      <dgm:prSet presAssocID="{309EBEA1-979E-4EA3-BB11-CB6AE250CB01}" presName="horz2" presStyleCnt="0"/>
      <dgm:spPr/>
    </dgm:pt>
    <dgm:pt modelId="{9871851F-01F4-4AF5-A845-3AA94CA5F43F}" type="pres">
      <dgm:prSet presAssocID="{309EBEA1-979E-4EA3-BB11-CB6AE250CB01}" presName="horzSpace2" presStyleCnt="0"/>
      <dgm:spPr/>
    </dgm:pt>
    <dgm:pt modelId="{1D6CC3BA-5306-40AC-986D-2C1CA9EE7070}" type="pres">
      <dgm:prSet presAssocID="{309EBEA1-979E-4EA3-BB11-CB6AE250CB01}" presName="tx2" presStyleLbl="revTx" presStyleIdx="2" presStyleCnt="4"/>
      <dgm:spPr/>
    </dgm:pt>
    <dgm:pt modelId="{8782510D-EC4E-4988-8BCE-7C15069073EA}" type="pres">
      <dgm:prSet presAssocID="{309EBEA1-979E-4EA3-BB11-CB6AE250CB01}" presName="vert2" presStyleCnt="0"/>
      <dgm:spPr/>
    </dgm:pt>
    <dgm:pt modelId="{A42E9D64-C6AF-40FA-AEC7-378D6313366D}" type="pres">
      <dgm:prSet presAssocID="{309EBEA1-979E-4EA3-BB11-CB6AE250CB01}" presName="thinLine2b" presStyleLbl="callout" presStyleIdx="1" presStyleCnt="3"/>
      <dgm:spPr/>
    </dgm:pt>
    <dgm:pt modelId="{A1D6E943-AF33-4067-87E2-C263F9C1FEE0}" type="pres">
      <dgm:prSet presAssocID="{309EBEA1-979E-4EA3-BB11-CB6AE250CB01}" presName="vertSpace2b" presStyleCnt="0"/>
      <dgm:spPr/>
    </dgm:pt>
    <dgm:pt modelId="{4C712B5B-5C31-451E-80F5-5D600B14B406}" type="pres">
      <dgm:prSet presAssocID="{862F5B8C-84A0-483D-9631-51CC01C0E5E6}" presName="horz2" presStyleCnt="0"/>
      <dgm:spPr/>
    </dgm:pt>
    <dgm:pt modelId="{0995ADA6-C112-49A0-A661-65B391963215}" type="pres">
      <dgm:prSet presAssocID="{862F5B8C-84A0-483D-9631-51CC01C0E5E6}" presName="horzSpace2" presStyleCnt="0"/>
      <dgm:spPr/>
    </dgm:pt>
    <dgm:pt modelId="{0FCDDF82-1BDF-424A-8F4F-8BDE4DF4A72D}" type="pres">
      <dgm:prSet presAssocID="{862F5B8C-84A0-483D-9631-51CC01C0E5E6}" presName="tx2" presStyleLbl="revTx" presStyleIdx="3" presStyleCnt="4"/>
      <dgm:spPr/>
    </dgm:pt>
    <dgm:pt modelId="{67E619E3-89FD-4E96-8676-C3CE623C9A76}" type="pres">
      <dgm:prSet presAssocID="{862F5B8C-84A0-483D-9631-51CC01C0E5E6}" presName="vert2" presStyleCnt="0"/>
      <dgm:spPr/>
    </dgm:pt>
    <dgm:pt modelId="{FEF14896-1442-4690-83EA-6ECB1395024B}" type="pres">
      <dgm:prSet presAssocID="{862F5B8C-84A0-483D-9631-51CC01C0E5E6}" presName="thinLine2b" presStyleLbl="callout" presStyleIdx="2" presStyleCnt="3"/>
      <dgm:spPr/>
    </dgm:pt>
    <dgm:pt modelId="{AF8F96E6-89A7-42DA-BE80-DD26954C625A}" type="pres">
      <dgm:prSet presAssocID="{862F5B8C-84A0-483D-9631-51CC01C0E5E6}" presName="vertSpace2b" presStyleCnt="0"/>
      <dgm:spPr/>
    </dgm:pt>
  </dgm:ptLst>
  <dgm:cxnLst>
    <dgm:cxn modelId="{845B9F1A-AF9A-438E-9BAB-9F54228123F9}" srcId="{5198FA8C-6CD3-4FAB-875E-A0F927FAD4A0}" destId="{C6AE8435-45AC-4934-893C-88690647BBB3}" srcOrd="0" destOrd="0" parTransId="{0F1219A2-0BF8-4091-8C75-1C202AA7ABDF}" sibTransId="{8C0889FF-E6E5-4997-A98C-FE72A9C479EE}"/>
    <dgm:cxn modelId="{20A2AB39-2327-4908-A1EC-3A07B077EC40}" type="presOf" srcId="{309EBEA1-979E-4EA3-BB11-CB6AE250CB01}" destId="{1D6CC3BA-5306-40AC-986D-2C1CA9EE7070}" srcOrd="0" destOrd="0" presId="urn:microsoft.com/office/officeart/2008/layout/LinedList"/>
    <dgm:cxn modelId="{43CF1169-7798-4855-A3A6-2434910C61E9}" type="presOf" srcId="{5198FA8C-6CD3-4FAB-875E-A0F927FAD4A0}" destId="{90EF2596-94FB-421B-A4EE-892B542A1AA9}" srcOrd="0" destOrd="0" presId="urn:microsoft.com/office/officeart/2008/layout/LinedList"/>
    <dgm:cxn modelId="{BC01FF5A-D7A1-456B-BD2B-6367EC288AC0}" type="presOf" srcId="{862F5B8C-84A0-483D-9631-51CC01C0E5E6}" destId="{0FCDDF82-1BDF-424A-8F4F-8BDE4DF4A72D}" srcOrd="0" destOrd="0" presId="urn:microsoft.com/office/officeart/2008/layout/LinedList"/>
    <dgm:cxn modelId="{02FF627B-6CCE-4C72-9371-DE25FD432A94}" srcId="{5198FA8C-6CD3-4FAB-875E-A0F927FAD4A0}" destId="{309EBEA1-979E-4EA3-BB11-CB6AE250CB01}" srcOrd="1" destOrd="0" parTransId="{91BA5A40-B346-4182-A9EA-B9743396D2A0}" sibTransId="{6CEB6690-00EB-4E4A-9BD6-56F334DB5D84}"/>
    <dgm:cxn modelId="{2828BFAC-80E4-47D7-97A0-86BF9609975E}" srcId="{246EF372-5633-430D-86EA-B0AFCA45075E}" destId="{5198FA8C-6CD3-4FAB-875E-A0F927FAD4A0}" srcOrd="0" destOrd="0" parTransId="{D5B20C9B-CF5F-49ED-9C2C-7E1791F8F29A}" sibTransId="{5442AC03-C6C6-4BA5-ACB2-5948B127A3EE}"/>
    <dgm:cxn modelId="{295FB4D6-AEAC-4131-B24F-96636A7066C0}" srcId="{5198FA8C-6CD3-4FAB-875E-A0F927FAD4A0}" destId="{862F5B8C-84A0-483D-9631-51CC01C0E5E6}" srcOrd="2" destOrd="0" parTransId="{4423F14C-D3F3-4ADE-A8FF-35CBD08BA87E}" sibTransId="{A53740A3-CC74-4F06-B6F5-973D70580398}"/>
    <dgm:cxn modelId="{EE9F1FDF-865A-45A8-BE0F-E9E29BD200E9}" type="presOf" srcId="{C6AE8435-45AC-4934-893C-88690647BBB3}" destId="{05CA10C2-4E63-44F2-A2F1-BB0F76E942A3}" srcOrd="0" destOrd="0" presId="urn:microsoft.com/office/officeart/2008/layout/LinedList"/>
    <dgm:cxn modelId="{721263E0-5D65-4E46-B920-DA98B720D9ED}" type="presOf" srcId="{246EF372-5633-430D-86EA-B0AFCA45075E}" destId="{B7EA77E8-7A01-4A7F-955F-FA0BB4CC976E}" srcOrd="0" destOrd="0" presId="urn:microsoft.com/office/officeart/2008/layout/LinedList"/>
    <dgm:cxn modelId="{5AD964E9-AE40-4E36-A3E4-1285B0CF531D}" type="presParOf" srcId="{B7EA77E8-7A01-4A7F-955F-FA0BB4CC976E}" destId="{A4FB782C-114E-41F3-BE44-6412FF3696FA}" srcOrd="0" destOrd="0" presId="urn:microsoft.com/office/officeart/2008/layout/LinedList"/>
    <dgm:cxn modelId="{87E7ADE0-50EB-495F-AA8D-1B78CD2C46BC}" type="presParOf" srcId="{B7EA77E8-7A01-4A7F-955F-FA0BB4CC976E}" destId="{7C112218-C72E-4016-982D-8489BF5F28A1}" srcOrd="1" destOrd="0" presId="urn:microsoft.com/office/officeart/2008/layout/LinedList"/>
    <dgm:cxn modelId="{BFE1E7BE-6370-4023-B2EF-5B05467CB226}" type="presParOf" srcId="{7C112218-C72E-4016-982D-8489BF5F28A1}" destId="{90EF2596-94FB-421B-A4EE-892B542A1AA9}" srcOrd="0" destOrd="0" presId="urn:microsoft.com/office/officeart/2008/layout/LinedList"/>
    <dgm:cxn modelId="{20DFA8AA-C9E3-4E46-8FBD-B1701591441A}" type="presParOf" srcId="{7C112218-C72E-4016-982D-8489BF5F28A1}" destId="{32FEFDF1-8765-4C98-A7BF-128B3DEB5D05}" srcOrd="1" destOrd="0" presId="urn:microsoft.com/office/officeart/2008/layout/LinedList"/>
    <dgm:cxn modelId="{7B0D9D28-4536-47DE-A184-2A609A309977}" type="presParOf" srcId="{32FEFDF1-8765-4C98-A7BF-128B3DEB5D05}" destId="{1ED82898-3229-4405-8B7E-988D109ABBD0}" srcOrd="0" destOrd="0" presId="urn:microsoft.com/office/officeart/2008/layout/LinedList"/>
    <dgm:cxn modelId="{08FC90F5-8112-4D47-9555-F02A50D7CA6A}" type="presParOf" srcId="{32FEFDF1-8765-4C98-A7BF-128B3DEB5D05}" destId="{DCFAC6E6-B963-407B-A9FE-7C72259470DE}" srcOrd="1" destOrd="0" presId="urn:microsoft.com/office/officeart/2008/layout/LinedList"/>
    <dgm:cxn modelId="{C41FEEE0-2B67-49D9-9E74-60619B4C08E7}" type="presParOf" srcId="{DCFAC6E6-B963-407B-A9FE-7C72259470DE}" destId="{E21399BE-CB59-4186-AA6D-725BE5CBDC94}" srcOrd="0" destOrd="0" presId="urn:microsoft.com/office/officeart/2008/layout/LinedList"/>
    <dgm:cxn modelId="{B9139CA0-04F6-465B-A16D-18D95831E17C}" type="presParOf" srcId="{DCFAC6E6-B963-407B-A9FE-7C72259470DE}" destId="{05CA10C2-4E63-44F2-A2F1-BB0F76E942A3}" srcOrd="1" destOrd="0" presId="urn:microsoft.com/office/officeart/2008/layout/LinedList"/>
    <dgm:cxn modelId="{3EC49205-3D6C-4667-8308-DEE5A2D9E6DD}" type="presParOf" srcId="{DCFAC6E6-B963-407B-A9FE-7C72259470DE}" destId="{40CEC134-2955-47A3-9A00-BBEDB2D85D6C}" srcOrd="2" destOrd="0" presId="urn:microsoft.com/office/officeart/2008/layout/LinedList"/>
    <dgm:cxn modelId="{2041D288-FAAC-49AF-8E74-9338A4792B10}" type="presParOf" srcId="{32FEFDF1-8765-4C98-A7BF-128B3DEB5D05}" destId="{BBB00A83-1C70-4854-9838-48ED7B349969}" srcOrd="2" destOrd="0" presId="urn:microsoft.com/office/officeart/2008/layout/LinedList"/>
    <dgm:cxn modelId="{B0FD7261-8FCC-4D63-85F7-742B778EA254}" type="presParOf" srcId="{32FEFDF1-8765-4C98-A7BF-128B3DEB5D05}" destId="{1D3F64A9-5D42-412D-93F5-F18FFEF5069E}" srcOrd="3" destOrd="0" presId="urn:microsoft.com/office/officeart/2008/layout/LinedList"/>
    <dgm:cxn modelId="{09588FD9-CACB-4D35-8689-71A110868516}" type="presParOf" srcId="{32FEFDF1-8765-4C98-A7BF-128B3DEB5D05}" destId="{670F5D7C-84F2-4BA4-A17F-E306BAA784B5}" srcOrd="4" destOrd="0" presId="urn:microsoft.com/office/officeart/2008/layout/LinedList"/>
    <dgm:cxn modelId="{511350AA-566F-47EC-BFA0-FA4EA01794F0}" type="presParOf" srcId="{670F5D7C-84F2-4BA4-A17F-E306BAA784B5}" destId="{9871851F-01F4-4AF5-A845-3AA94CA5F43F}" srcOrd="0" destOrd="0" presId="urn:microsoft.com/office/officeart/2008/layout/LinedList"/>
    <dgm:cxn modelId="{CC6BC90D-038B-4351-AE4D-0E96B1E3F837}" type="presParOf" srcId="{670F5D7C-84F2-4BA4-A17F-E306BAA784B5}" destId="{1D6CC3BA-5306-40AC-986D-2C1CA9EE7070}" srcOrd="1" destOrd="0" presId="urn:microsoft.com/office/officeart/2008/layout/LinedList"/>
    <dgm:cxn modelId="{6C946F1C-D51C-4EF5-B751-1484062B3BFA}" type="presParOf" srcId="{670F5D7C-84F2-4BA4-A17F-E306BAA784B5}" destId="{8782510D-EC4E-4988-8BCE-7C15069073EA}" srcOrd="2" destOrd="0" presId="urn:microsoft.com/office/officeart/2008/layout/LinedList"/>
    <dgm:cxn modelId="{57C4F1D4-B30E-4681-9C4F-761B4D75B487}" type="presParOf" srcId="{32FEFDF1-8765-4C98-A7BF-128B3DEB5D05}" destId="{A42E9D64-C6AF-40FA-AEC7-378D6313366D}" srcOrd="5" destOrd="0" presId="urn:microsoft.com/office/officeart/2008/layout/LinedList"/>
    <dgm:cxn modelId="{2810945C-A55D-435A-918F-B18F32B4E2B8}" type="presParOf" srcId="{32FEFDF1-8765-4C98-A7BF-128B3DEB5D05}" destId="{A1D6E943-AF33-4067-87E2-C263F9C1FEE0}" srcOrd="6" destOrd="0" presId="urn:microsoft.com/office/officeart/2008/layout/LinedList"/>
    <dgm:cxn modelId="{AF1C3F4C-E7E7-45BC-9859-6036FDA7C486}" type="presParOf" srcId="{32FEFDF1-8765-4C98-A7BF-128B3DEB5D05}" destId="{4C712B5B-5C31-451E-80F5-5D600B14B406}" srcOrd="7" destOrd="0" presId="urn:microsoft.com/office/officeart/2008/layout/LinedList"/>
    <dgm:cxn modelId="{08AD0B33-8086-42FA-A60E-84B5AB564EFA}" type="presParOf" srcId="{4C712B5B-5C31-451E-80F5-5D600B14B406}" destId="{0995ADA6-C112-49A0-A661-65B391963215}" srcOrd="0" destOrd="0" presId="urn:microsoft.com/office/officeart/2008/layout/LinedList"/>
    <dgm:cxn modelId="{BCC21AF4-2353-485C-8EA8-5CD6093EC70C}" type="presParOf" srcId="{4C712B5B-5C31-451E-80F5-5D600B14B406}" destId="{0FCDDF82-1BDF-424A-8F4F-8BDE4DF4A72D}" srcOrd="1" destOrd="0" presId="urn:microsoft.com/office/officeart/2008/layout/LinedList"/>
    <dgm:cxn modelId="{F3B3B865-A0C8-4C85-8C72-3A81B2F3C88F}" type="presParOf" srcId="{4C712B5B-5C31-451E-80F5-5D600B14B406}" destId="{67E619E3-89FD-4E96-8676-C3CE623C9A76}" srcOrd="2" destOrd="0" presId="urn:microsoft.com/office/officeart/2008/layout/LinedList"/>
    <dgm:cxn modelId="{0F5A531A-E662-4C58-92CE-ED5A29B0096F}" type="presParOf" srcId="{32FEFDF1-8765-4C98-A7BF-128B3DEB5D05}" destId="{FEF14896-1442-4690-83EA-6ECB1395024B}" srcOrd="8" destOrd="0" presId="urn:microsoft.com/office/officeart/2008/layout/LinedList"/>
    <dgm:cxn modelId="{F9625925-350B-4172-A53F-24835264C2DD}" type="presParOf" srcId="{32FEFDF1-8765-4C98-A7BF-128B3DEB5D05}" destId="{AF8F96E6-89A7-42DA-BE80-DD26954C625A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FB782C-114E-41F3-BE44-6412FF3696FA}">
      <dsp:nvSpPr>
        <dsp:cNvPr id="0" name=""/>
        <dsp:cNvSpPr/>
      </dsp:nvSpPr>
      <dsp:spPr>
        <a:xfrm>
          <a:off x="0" y="0"/>
          <a:ext cx="958937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EF2596-94FB-421B-A4EE-892B542A1AA9}">
      <dsp:nvSpPr>
        <dsp:cNvPr id="0" name=""/>
        <dsp:cNvSpPr/>
      </dsp:nvSpPr>
      <dsp:spPr>
        <a:xfrm>
          <a:off x="0" y="0"/>
          <a:ext cx="1917875" cy="5588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А також:</a:t>
          </a:r>
        </a:p>
      </dsp:txBody>
      <dsp:txXfrm>
        <a:off x="0" y="0"/>
        <a:ext cx="1917875" cy="5588727"/>
      </dsp:txXfrm>
    </dsp:sp>
    <dsp:sp modelId="{05CA10C2-4E63-44F2-A2F1-BB0F76E942A3}">
      <dsp:nvSpPr>
        <dsp:cNvPr id="0" name=""/>
        <dsp:cNvSpPr/>
      </dsp:nvSpPr>
      <dsp:spPr>
        <a:xfrm>
          <a:off x="2061716" y="87323"/>
          <a:ext cx="7527662" cy="1746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Древалем Д. – завідувачем лабораторії патанатомії та бактеріології Центру ветеринарної діагностики;</a:t>
          </a:r>
        </a:p>
      </dsp:txBody>
      <dsp:txXfrm>
        <a:off x="2061716" y="87323"/>
        <a:ext cx="7527662" cy="1746477"/>
      </dsp:txXfrm>
    </dsp:sp>
    <dsp:sp modelId="{BBB00A83-1C70-4854-9838-48ED7B349969}">
      <dsp:nvSpPr>
        <dsp:cNvPr id="0" name=""/>
        <dsp:cNvSpPr/>
      </dsp:nvSpPr>
      <dsp:spPr>
        <a:xfrm>
          <a:off x="1917875" y="1833801"/>
          <a:ext cx="767150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6CC3BA-5306-40AC-986D-2C1CA9EE7070}">
      <dsp:nvSpPr>
        <dsp:cNvPr id="0" name=""/>
        <dsp:cNvSpPr/>
      </dsp:nvSpPr>
      <dsp:spPr>
        <a:xfrm>
          <a:off x="2061716" y="1921124"/>
          <a:ext cx="7527662" cy="1746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Годовським О. – заст. директора департаменту наукової роботи Біотестлаб;</a:t>
          </a:r>
        </a:p>
      </dsp:txBody>
      <dsp:txXfrm>
        <a:off x="2061716" y="1921124"/>
        <a:ext cx="7527662" cy="1746477"/>
      </dsp:txXfrm>
    </dsp:sp>
    <dsp:sp modelId="{A42E9D64-C6AF-40FA-AEC7-378D6313366D}">
      <dsp:nvSpPr>
        <dsp:cNvPr id="0" name=""/>
        <dsp:cNvSpPr/>
      </dsp:nvSpPr>
      <dsp:spPr>
        <a:xfrm>
          <a:off x="1917875" y="3667602"/>
          <a:ext cx="767150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CDDF82-1BDF-424A-8F4F-8BDE4DF4A72D}">
      <dsp:nvSpPr>
        <dsp:cNvPr id="0" name=""/>
        <dsp:cNvSpPr/>
      </dsp:nvSpPr>
      <dsp:spPr>
        <a:xfrm>
          <a:off x="2061716" y="3754925"/>
          <a:ext cx="7527662" cy="1746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Сень О. – завідувачем сектору бактеріальних та аутогенних вакцин Біотестлаб.</a:t>
          </a:r>
        </a:p>
      </dsp:txBody>
      <dsp:txXfrm>
        <a:off x="2061716" y="3754925"/>
        <a:ext cx="7527662" cy="1746477"/>
      </dsp:txXfrm>
    </dsp:sp>
    <dsp:sp modelId="{FEF14896-1442-4690-83EA-6ECB1395024B}">
      <dsp:nvSpPr>
        <dsp:cNvPr id="0" name=""/>
        <dsp:cNvSpPr/>
      </dsp:nvSpPr>
      <dsp:spPr>
        <a:xfrm>
          <a:off x="1917875" y="5501403"/>
          <a:ext cx="767150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2d8b257b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552d8b257b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572b18acd7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572b18acd7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552d8b257b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552d8b257b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572b18acd7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572b18acd7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72b18acd7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572b18acd7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72b18acd7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572b18acd7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572b18acd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572b18acd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572b18acd7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572b18acd7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572b18acd7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572b18acd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572b18acd7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572b18acd7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52d8b257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g552d8b257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572b18acd7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572b18acd7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572b18acd7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572b18acd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0227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552d8b257b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g552d8b257b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552d8b257b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552d8b257b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55128bd4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55128bd4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52d8b257b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552d8b257b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552d8b257b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552d8b257b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55128bd465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55128bd46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68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791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94995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799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2378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603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539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58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05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695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505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245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304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841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396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63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010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/>
          <p:nvPr/>
        </p:nvSpPr>
        <p:spPr>
          <a:xfrm>
            <a:off x="1759084" y="1525631"/>
            <a:ext cx="6960759" cy="284967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Autofit/>
          </a:bodyPr>
          <a:lstStyle/>
          <a:p>
            <a:pPr marL="0" lvl="0" indent="0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uk-UA" sz="6000" b="1" kern="1200" dirty="0">
                <a:solidFill>
                  <a:srgbClr val="FFC000"/>
                </a:solidFill>
                <a:latin typeface="+mj-lt"/>
                <a:ea typeface="+mj-ea"/>
                <a:cs typeface="+mj-cs"/>
                <a:sym typeface="Libre Baskerville"/>
              </a:rPr>
              <a:t>Гурток</a:t>
            </a:r>
          </a:p>
          <a:p>
            <a:pPr marL="0" lvl="0" indent="0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Libre Baskerville"/>
              </a:rPr>
              <a:t>ЕПІЗООТОЛОГІЇ ТА ІНФЕКЦІЙНИХ ХВОРОБ</a:t>
            </a:r>
            <a:endParaRPr lang="en-US" sz="6000" b="1" kern="1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1C05A5-CF74-47A7-909B-58AAF274174C}"/>
              </a:ext>
            </a:extLst>
          </p:cNvPr>
          <p:cNvSpPr txBox="1"/>
          <p:nvPr/>
        </p:nvSpPr>
        <p:spPr>
          <a:xfrm>
            <a:off x="1331343" y="4796286"/>
            <a:ext cx="6078746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Libre Baskerville"/>
              </a:rPr>
              <a:t>СТАРОСТА  ГУРТКА: СТУДЕНТКА  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ibre Baskerville"/>
              </a:rPr>
              <a:t>​</a:t>
            </a:r>
            <a:endParaRPr lang="en-US"/>
          </a:p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Libre Baskerville"/>
              </a:rPr>
              <a:t>7 ГРУПИ, 3 КУРСУ МУРАШКО О.І.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ibre Baskerville"/>
              </a:rPr>
              <a:t>​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/>
          <p:nvPr/>
        </p:nvSpPr>
        <p:spPr>
          <a:xfrm>
            <a:off x="5222412" y="2577063"/>
            <a:ext cx="5101137" cy="246581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Autofit/>
          </a:bodyPr>
          <a:lstStyle/>
          <a:p>
            <a:pPr marL="0" lvl="0" indent="0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Дослідження</a:t>
            </a:r>
            <a:r>
              <a:rPr lang="en-US" sz="36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3600" b="1" kern="1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патогенної</a:t>
            </a:r>
            <a:r>
              <a:rPr lang="en-US" sz="36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3600" b="1" kern="1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мікрофлори</a:t>
            </a:r>
            <a:r>
              <a:rPr lang="en-US" sz="36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, </a:t>
            </a:r>
            <a:r>
              <a:rPr lang="en-US" sz="3600" b="1" kern="1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виділеної</a:t>
            </a:r>
            <a:r>
              <a:rPr lang="en-US" sz="36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3600" b="1" kern="1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зі</a:t>
            </a:r>
            <a:r>
              <a:rPr lang="en-US" sz="36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3600" b="1" kern="1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зразків</a:t>
            </a:r>
            <a:r>
              <a:rPr lang="en-US" sz="36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3600" b="1" kern="1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патматеріалу</a:t>
            </a:r>
            <a:r>
              <a:rPr lang="en-US" sz="36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, </a:t>
            </a:r>
            <a:r>
              <a:rPr lang="en-US" sz="3600" b="1" kern="1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взятих</a:t>
            </a:r>
            <a:r>
              <a:rPr lang="en-US" sz="36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3600" b="1" kern="1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на</a:t>
            </a:r>
            <a:r>
              <a:rPr lang="en-US" sz="36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 ПАТ "</a:t>
            </a:r>
            <a:r>
              <a:rPr lang="en-US" sz="3600" b="1" kern="1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Птахівник</a:t>
            </a:r>
            <a:r>
              <a:rPr lang="en-US" sz="24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"</a:t>
            </a:r>
            <a:endParaRPr lang="en-US" sz="2400" b="1" kern="1200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6" name="Google Shape;146;p22"/>
          <p:cNvPicPr preferRelativeResize="0"/>
          <p:nvPr/>
        </p:nvPicPr>
        <p:blipFill rotWithShape="1">
          <a:blip r:embed="rId3"/>
          <a:srcRect r="2" b="9687"/>
          <a:stretch/>
        </p:blipFill>
        <p:spPr>
          <a:xfrm>
            <a:off x="332680" y="-1"/>
            <a:ext cx="5062280" cy="3429000"/>
          </a:xfrm>
          <a:custGeom>
            <a:avLst/>
            <a:gdLst/>
            <a:ahLst/>
            <a:cxnLst/>
            <a:rect l="l" t="t" r="r" b="b"/>
            <a:pathLst>
              <a:path w="5062280" h="3429000">
                <a:moveTo>
                  <a:pt x="509916" y="0"/>
                </a:moveTo>
                <a:lnTo>
                  <a:pt x="5062280" y="0"/>
                </a:lnTo>
                <a:lnTo>
                  <a:pt x="5062280" y="21851"/>
                </a:lnTo>
                <a:lnTo>
                  <a:pt x="4549416" y="3429000"/>
                </a:lnTo>
                <a:lnTo>
                  <a:pt x="0" y="3429000"/>
                </a:lnTo>
                <a:close/>
              </a:path>
            </a:pathLst>
          </a:custGeom>
          <a:noFill/>
        </p:spPr>
      </p:pic>
      <p:pic>
        <p:nvPicPr>
          <p:cNvPr id="147" name="Google Shape;147;p22"/>
          <p:cNvPicPr preferRelativeResize="0"/>
          <p:nvPr/>
        </p:nvPicPr>
        <p:blipFill rotWithShape="1">
          <a:blip r:embed="rId4"/>
          <a:srcRect r="-2" b="6350"/>
          <a:stretch/>
        </p:blipFill>
        <p:spPr>
          <a:xfrm>
            <a:off x="20" y="3428999"/>
            <a:ext cx="4882076" cy="3429001"/>
          </a:xfrm>
          <a:custGeom>
            <a:avLst/>
            <a:gdLst/>
            <a:ahLst/>
            <a:cxnLst/>
            <a:rect l="l" t="t" r="r" b="b"/>
            <a:pathLst>
              <a:path w="4882096" h="3429001">
                <a:moveTo>
                  <a:pt x="332680" y="0"/>
                </a:moveTo>
                <a:lnTo>
                  <a:pt x="4882096" y="0"/>
                </a:lnTo>
                <a:lnTo>
                  <a:pt x="4365943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  <a:noFill/>
        </p:spPr>
      </p:pic>
      <p:pic>
        <p:nvPicPr>
          <p:cNvPr id="2" name="Graphic 2" descr="Duck">
            <a:extLst>
              <a:ext uri="{FF2B5EF4-FFF2-40B4-BE49-F238E27FC236}">
                <a16:creationId xmlns:a16="http://schemas.microsoft.com/office/drawing/2014/main" id="{196D5474-344B-4E2C-9849-DF6623F2D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37630" y="4150743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3"/>
          <p:cNvPicPr preferRelativeResize="0"/>
          <p:nvPr/>
        </p:nvPicPr>
        <p:blipFill rotWithShape="1">
          <a:blip r:embed="rId3"/>
          <a:srcRect l="2195" r="3195"/>
          <a:stretch/>
        </p:blipFill>
        <p:spPr>
          <a:xfrm>
            <a:off x="4058950" y="-1"/>
            <a:ext cx="4866243" cy="6858001"/>
          </a:xfrm>
          <a:custGeom>
            <a:avLst/>
            <a:gdLst/>
            <a:ahLst/>
            <a:cxnLst/>
            <a:rect l="l" t="t" r="r" b="b"/>
            <a:pathLst>
              <a:path w="4866243" h="6858001">
                <a:moveTo>
                  <a:pt x="379987" y="0"/>
                </a:moveTo>
                <a:lnTo>
                  <a:pt x="3441752" y="0"/>
                </a:lnTo>
                <a:lnTo>
                  <a:pt x="4866243" y="4518556"/>
                </a:lnTo>
                <a:lnTo>
                  <a:pt x="3101811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</p:spPr>
      </p:pic>
      <p:sp>
        <p:nvSpPr>
          <p:cNvPr id="153" name="Google Shape;153;p23"/>
          <p:cNvSpPr txBox="1"/>
          <p:nvPr/>
        </p:nvSpPr>
        <p:spPr>
          <a:xfrm>
            <a:off x="677334" y="2404534"/>
            <a:ext cx="4054717" cy="1646302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dk1"/>
              </a:buClr>
              <a:buSzPts val="1100"/>
            </a:pPr>
            <a:r>
              <a:rPr lang="en-US" sz="2300" b="1" kern="1200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Спостереження впливу полівалентного бактеріофагу на </a:t>
            </a:r>
          </a:p>
          <a:p>
            <a:pPr marL="0" lvl="0" indent="0" algn="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dk1"/>
              </a:buClr>
              <a:buSzPts val="1100"/>
            </a:pPr>
            <a:r>
              <a:rPr lang="en-US" sz="2300" b="1" kern="1200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S. aureus</a:t>
            </a:r>
          </a:p>
          <a:p>
            <a:pPr marL="0" lvl="0" indent="0" algn="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dk1"/>
              </a:buClr>
              <a:buSzPts val="1100"/>
            </a:pPr>
            <a:endParaRPr lang="en-US" sz="2300" kern="120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6" name="Google Shape;156;p23"/>
          <p:cNvPicPr preferRelativeResize="0"/>
          <p:nvPr/>
        </p:nvPicPr>
        <p:blipFill rotWithShape="1">
          <a:blip r:embed="rId4"/>
          <a:srcRect l="2244"/>
          <a:stretch/>
        </p:blipFill>
        <p:spPr>
          <a:xfrm>
            <a:off x="7160763" y="-1"/>
            <a:ext cx="5028061" cy="6858001"/>
          </a:xfrm>
          <a:custGeom>
            <a:avLst/>
            <a:gdLst/>
            <a:ahLst/>
            <a:cxnLst/>
            <a:rect l="l" t="t" r="r" b="b"/>
            <a:pathLst>
              <a:path w="5028061" h="6858001">
                <a:moveTo>
                  <a:pt x="339940" y="0"/>
                </a:moveTo>
                <a:lnTo>
                  <a:pt x="5028061" y="0"/>
                </a:lnTo>
                <a:lnTo>
                  <a:pt x="5028061" y="6858001"/>
                </a:lnTo>
                <a:lnTo>
                  <a:pt x="0" y="6858001"/>
                </a:lnTo>
                <a:lnTo>
                  <a:pt x="1761483" y="4522467"/>
                </a:lnTo>
                <a:lnTo>
                  <a:pt x="1765287" y="4521267"/>
                </a:lnTo>
                <a:lnTo>
                  <a:pt x="1764431" y="4518557"/>
                </a:lnTo>
                <a:lnTo>
                  <a:pt x="1765286" y="4517424"/>
                </a:lnTo>
                <a:lnTo>
                  <a:pt x="1763696" y="4516225"/>
                </a:lnTo>
                <a:close/>
              </a:path>
            </a:pathLst>
          </a:custGeom>
          <a:noFill/>
        </p:spPr>
      </p:pic>
      <p:sp>
        <p:nvSpPr>
          <p:cNvPr id="155" name="Google Shape;155;p23"/>
          <p:cNvSpPr txBox="1"/>
          <p:nvPr/>
        </p:nvSpPr>
        <p:spPr>
          <a:xfrm>
            <a:off x="1981200" y="2081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4"/>
          <p:cNvPicPr preferRelativeResize="0"/>
          <p:nvPr/>
        </p:nvPicPr>
        <p:blipFill rotWithShape="1">
          <a:blip r:embed="rId3"/>
          <a:srcRect l="226" r="227"/>
          <a:stretch/>
        </p:blipFill>
        <p:spPr>
          <a:xfrm>
            <a:off x="207029" y="-1"/>
            <a:ext cx="5787758" cy="4133490"/>
          </a:xfrm>
          <a:custGeom>
            <a:avLst/>
            <a:gdLst/>
            <a:ahLst/>
            <a:cxnLst/>
            <a:rect l="l" t="t" r="r" b="b"/>
            <a:pathLst>
              <a:path w="4551305" h="3429000">
                <a:moveTo>
                  <a:pt x="509916" y="0"/>
                </a:moveTo>
                <a:lnTo>
                  <a:pt x="4551305" y="0"/>
                </a:lnTo>
                <a:lnTo>
                  <a:pt x="4551305" y="1"/>
                </a:lnTo>
                <a:lnTo>
                  <a:pt x="3693885" y="1"/>
                </a:lnTo>
                <a:lnTo>
                  <a:pt x="3181696" y="3429000"/>
                </a:lnTo>
                <a:lnTo>
                  <a:pt x="0" y="3429000"/>
                </a:lnTo>
                <a:close/>
              </a:path>
            </a:pathLst>
          </a:custGeom>
          <a:noFill/>
        </p:spPr>
      </p:pic>
      <p:pic>
        <p:nvPicPr>
          <p:cNvPr id="161" name="Google Shape;161;p24"/>
          <p:cNvPicPr preferRelativeResize="0"/>
          <p:nvPr/>
        </p:nvPicPr>
        <p:blipFill rotWithShape="1">
          <a:blip r:embed="rId4"/>
          <a:srcRect l="11816" r="11316"/>
          <a:stretch/>
        </p:blipFill>
        <p:spPr>
          <a:xfrm>
            <a:off x="3744" y="3285226"/>
            <a:ext cx="4405772" cy="3572774"/>
          </a:xfrm>
          <a:custGeom>
            <a:avLst/>
            <a:gdLst/>
            <a:ahLst/>
            <a:cxnLst/>
            <a:rect l="l" t="t" r="r" b="b"/>
            <a:pathLst>
              <a:path w="3514376" h="3429001">
                <a:moveTo>
                  <a:pt x="332680" y="0"/>
                </a:moveTo>
                <a:lnTo>
                  <a:pt x="3514376" y="0"/>
                </a:lnTo>
                <a:lnTo>
                  <a:pt x="3002186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  <a:noFill/>
        </p:spPr>
      </p:pic>
      <p:sp>
        <p:nvSpPr>
          <p:cNvPr id="165" name="Google Shape;165;p24"/>
          <p:cNvSpPr txBox="1"/>
          <p:nvPr/>
        </p:nvSpPr>
        <p:spPr>
          <a:xfrm>
            <a:off x="4949980" y="1901797"/>
            <a:ext cx="5790511" cy="3880773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32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Вивчення</a:t>
            </a:r>
            <a:r>
              <a:rPr lang="en-US" sz="32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32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принципу</a:t>
            </a:r>
            <a:r>
              <a:rPr lang="en-US" sz="32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32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постановки</a:t>
            </a:r>
            <a:r>
              <a:rPr lang="en-US" sz="32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 ІФА з </a:t>
            </a:r>
            <a:r>
              <a:rPr lang="en-US" sz="32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використанням</a:t>
            </a:r>
            <a:r>
              <a:rPr lang="en-US" sz="32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32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діагностичної</a:t>
            </a:r>
            <a:r>
              <a:rPr lang="en-US" sz="32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32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для</a:t>
            </a:r>
            <a:r>
              <a:rPr lang="en-US" sz="32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32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діагностики</a:t>
            </a:r>
            <a:r>
              <a:rPr lang="en-US" sz="32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32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хвороби</a:t>
            </a:r>
            <a:r>
              <a:rPr lang="en-US" sz="32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32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Ауєскі</a:t>
            </a:r>
            <a:endParaRPr lang="en-US" sz="3200" b="1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lvl="0" indent="0" defTabSz="45720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32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ІФА </a:t>
            </a:r>
            <a:r>
              <a:rPr lang="en-US" sz="32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gE</a:t>
            </a:r>
            <a:r>
              <a:rPr lang="en-US" sz="32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-BXA</a:t>
            </a:r>
            <a:endParaRPr lang="en-US" sz="3200" b="1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lvl="0" indent="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2" name="Google Shape;162;p24"/>
          <p:cNvSpPr txBox="1"/>
          <p:nvPr/>
        </p:nvSpPr>
        <p:spPr>
          <a:xfrm>
            <a:off x="1607671" y="2663084"/>
            <a:ext cx="2213100" cy="25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64" name="Google Shape;164;p24"/>
          <p:cNvSpPr txBox="1"/>
          <p:nvPr/>
        </p:nvSpPr>
        <p:spPr>
          <a:xfrm>
            <a:off x="1828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755" y="152401"/>
            <a:ext cx="4904410" cy="655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5"/>
          <p:cNvSpPr txBox="1"/>
          <p:nvPr/>
        </p:nvSpPr>
        <p:spPr>
          <a:xfrm>
            <a:off x="16764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2" name="Google Shape;172;p25"/>
          <p:cNvSpPr txBox="1"/>
          <p:nvPr/>
        </p:nvSpPr>
        <p:spPr>
          <a:xfrm>
            <a:off x="5924077" y="2760453"/>
            <a:ext cx="5197064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Вивчення</a:t>
            </a:r>
            <a:r>
              <a:rPr lang="en-US" sz="3600" b="1" dirty="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біохімічних</a:t>
            </a:r>
            <a:r>
              <a:rPr lang="en-US" sz="3600" b="1" dirty="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показників</a:t>
            </a:r>
            <a:r>
              <a:rPr lang="en-US" sz="3600" b="1" dirty="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крові</a:t>
            </a:r>
            <a:r>
              <a:rPr lang="en-US" sz="3600" b="1" dirty="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у </a:t>
            </a:r>
            <a:r>
              <a:rPr lang="en-US" sz="3600" b="1" dirty="0" err="1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тварин-вірусоносіїв</a:t>
            </a:r>
            <a:endParaRPr lang="en-US" sz="3600" b="1" dirty="0" err="1">
              <a:solidFill>
                <a:schemeClr val="dk1"/>
              </a:solidFill>
              <a:latin typeface="Libre Baskerville"/>
              <a:ea typeface="Libre Baskerville"/>
              <a:cs typeface="Libre Baskervill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6"/>
          <p:cNvPicPr preferRelativeResize="0"/>
          <p:nvPr/>
        </p:nvPicPr>
        <p:blipFill rotWithShape="1">
          <a:blip r:embed="rId3"/>
          <a:srcRect l="5657" r="6654" b="9090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</p:spPr>
      </p:pic>
      <p:sp>
        <p:nvSpPr>
          <p:cNvPr id="179" name="Google Shape;179;p26"/>
          <p:cNvSpPr txBox="1"/>
          <p:nvPr/>
        </p:nvSpPr>
        <p:spPr>
          <a:xfrm>
            <a:off x="625735" y="2900741"/>
            <a:ext cx="4088190" cy="2369093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Autofit/>
          </a:bodyPr>
          <a:lstStyle/>
          <a:p>
            <a:pPr marL="0" lvl="0" indent="0" algn="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Дослідження</a:t>
            </a:r>
            <a:r>
              <a:rPr lang="en-US" sz="36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3600" b="1" kern="1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антибіотико</a:t>
            </a:r>
            <a:r>
              <a:rPr lang="en-US" sz="36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 -</a:t>
            </a:r>
            <a:r>
              <a:rPr lang="en-US" sz="3600" b="1" kern="1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резистентності</a:t>
            </a:r>
            <a:r>
              <a:rPr lang="en-US" sz="36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3600" b="1" kern="1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польових</a:t>
            </a:r>
            <a:r>
              <a:rPr lang="en-US" sz="36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3600" b="1" kern="1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ізолятів</a:t>
            </a:r>
            <a:r>
              <a:rPr lang="en-US" sz="36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 Bordetella </a:t>
            </a:r>
            <a:r>
              <a:rPr lang="en-US" sz="3600" b="1" kern="1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spp</a:t>
            </a:r>
            <a:endParaRPr lang="en-US" sz="3600" b="1" kern="1200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marL="0" lvl="0" indent="0" algn="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kern="120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8" name="Google Shape;178;p26"/>
          <p:cNvSpPr txBox="1"/>
          <p:nvPr/>
        </p:nvSpPr>
        <p:spPr>
          <a:xfrm>
            <a:off x="3478315" y="1911914"/>
            <a:ext cx="2470800" cy="23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2181" y="1928925"/>
            <a:ext cx="3696800" cy="492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1076" y="1928925"/>
            <a:ext cx="3696801" cy="492907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7"/>
          <p:cNvSpPr txBox="1"/>
          <p:nvPr/>
        </p:nvSpPr>
        <p:spPr>
          <a:xfrm>
            <a:off x="386947" y="205050"/>
            <a:ext cx="9880828" cy="15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000" b="1" dirty="0" err="1">
                <a:latin typeface="Libre Baskerville"/>
                <a:ea typeface="Libre Baskerville"/>
                <a:cs typeface="Libre Baskerville"/>
                <a:sym typeface="Libre Baskerville"/>
              </a:rPr>
              <a:t>Відвідини</a:t>
            </a:r>
            <a:r>
              <a:rPr lang="en-US" sz="3000" b="1" dirty="0"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3000" b="1" dirty="0" err="1">
                <a:latin typeface="Libre Baskerville"/>
                <a:ea typeface="Libre Baskerville"/>
                <a:cs typeface="Libre Baskerville"/>
                <a:sym typeface="Libre Baskerville"/>
              </a:rPr>
              <a:t>музею</a:t>
            </a:r>
            <a:r>
              <a:rPr lang="en-US" sz="3000" b="1" dirty="0"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3000" b="1" dirty="0" err="1">
                <a:latin typeface="Libre Baskerville"/>
                <a:ea typeface="Libre Baskerville"/>
                <a:cs typeface="Libre Baskerville"/>
                <a:sym typeface="Libre Baskerville"/>
              </a:rPr>
              <a:t>патогенних</a:t>
            </a:r>
            <a:r>
              <a:rPr lang="en-US" sz="3000" b="1" dirty="0"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3000" b="1" dirty="0" err="1">
                <a:latin typeface="Libre Baskerville"/>
                <a:ea typeface="Libre Baskerville"/>
                <a:cs typeface="Libre Baskerville"/>
                <a:sym typeface="Libre Baskerville"/>
              </a:rPr>
              <a:t>для</a:t>
            </a:r>
            <a:r>
              <a:rPr lang="en-US" sz="3000" b="1" dirty="0"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3000" b="1" dirty="0" err="1">
                <a:latin typeface="Libre Baskerville"/>
                <a:ea typeface="Libre Baskerville"/>
                <a:cs typeface="Libre Baskerville"/>
                <a:sym typeface="Libre Baskerville"/>
              </a:rPr>
              <a:t>людини</a:t>
            </a:r>
            <a:r>
              <a:rPr lang="en-US" sz="3000" b="1" dirty="0"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3000" b="1" dirty="0" err="1">
                <a:latin typeface="Libre Baskerville"/>
                <a:ea typeface="Libre Baskerville"/>
                <a:cs typeface="Libre Baskerville"/>
                <a:sym typeface="Libre Baskerville"/>
              </a:rPr>
              <a:t>мікроорганізмів</a:t>
            </a:r>
            <a:r>
              <a:rPr lang="en-US" sz="3000" b="1" dirty="0">
                <a:latin typeface="Libre Baskerville"/>
                <a:ea typeface="Libre Baskerville"/>
                <a:cs typeface="Libre Baskerville"/>
                <a:sym typeface="Libre Baskerville"/>
              </a:rPr>
              <a:t>, </a:t>
            </a:r>
            <a:r>
              <a:rPr lang="en-US" sz="3000" b="1" dirty="0" err="1">
                <a:latin typeface="Libre Baskerville"/>
                <a:ea typeface="Libre Baskerville"/>
                <a:cs typeface="Libre Baskerville"/>
                <a:sym typeface="Libre Baskerville"/>
              </a:rPr>
              <a:t>та</a:t>
            </a:r>
            <a:r>
              <a:rPr lang="en-US" sz="3000" b="1" dirty="0"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3000" b="1" dirty="0" err="1">
                <a:latin typeface="Libre Baskerville"/>
                <a:ea typeface="Libre Baskerville"/>
                <a:cs typeface="Libre Baskerville"/>
                <a:sym typeface="Libre Baskerville"/>
              </a:rPr>
              <a:t>ознайомлення</a:t>
            </a:r>
            <a:r>
              <a:rPr lang="en-US" sz="3000" b="1" dirty="0"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3000" b="1" dirty="0" err="1">
                <a:latin typeface="Libre Baskerville"/>
                <a:ea typeface="Libre Baskerville"/>
                <a:cs typeface="Libre Baskerville"/>
                <a:sym typeface="Libre Baskerville"/>
              </a:rPr>
              <a:t>із</a:t>
            </a:r>
            <a:r>
              <a:rPr lang="en-US" sz="3000" b="1" dirty="0"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3000" b="1" dirty="0" err="1">
                <a:latin typeface="Libre Baskerville"/>
                <a:ea typeface="Libre Baskerville"/>
                <a:cs typeface="Libre Baskerville"/>
                <a:sym typeface="Libre Baskerville"/>
              </a:rPr>
              <a:t>паспортами</a:t>
            </a:r>
            <a:r>
              <a:rPr lang="en-US" sz="3000" b="1" dirty="0"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3000" b="1" dirty="0" err="1">
                <a:latin typeface="Libre Baskerville"/>
                <a:ea typeface="Libre Baskerville"/>
                <a:cs typeface="Libre Baskerville"/>
                <a:sym typeface="Libre Baskerville"/>
              </a:rPr>
              <a:t>наявних</a:t>
            </a:r>
            <a:r>
              <a:rPr lang="en-US" sz="3000" b="1" dirty="0">
                <a:latin typeface="Libre Baskerville"/>
                <a:ea typeface="Libre Baskerville"/>
                <a:cs typeface="Libre Baskerville"/>
                <a:sym typeface="Libre Baskerville"/>
              </a:rPr>
              <a:t> у </a:t>
            </a:r>
            <a:r>
              <a:rPr lang="en-US" sz="3000" b="1" dirty="0" err="1">
                <a:latin typeface="Libre Baskerville"/>
                <a:ea typeface="Libre Baskerville"/>
                <a:cs typeface="Libre Baskerville"/>
                <a:sym typeface="Libre Baskerville"/>
              </a:rPr>
              <a:t>музеї</a:t>
            </a:r>
            <a:r>
              <a:rPr lang="en-US" sz="3000" b="1" dirty="0"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3000" b="1" dirty="0" err="1">
                <a:latin typeface="Libre Baskerville"/>
                <a:ea typeface="Libre Baskerville"/>
                <a:cs typeface="Libre Baskerville"/>
                <a:sym typeface="Libre Baskerville"/>
              </a:rPr>
              <a:t>штамів</a:t>
            </a:r>
            <a:endParaRPr sz="3000" b="1" dirty="0" err="1"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8"/>
          <p:cNvPicPr preferRelativeResize="0"/>
          <p:nvPr/>
        </p:nvPicPr>
        <p:blipFill rotWithShape="1">
          <a:blip r:embed="rId3"/>
          <a:srcRect t="7471" r="-3" b="22364"/>
          <a:stretch/>
        </p:blipFill>
        <p:spPr>
          <a:xfrm>
            <a:off x="4296867" y="5"/>
            <a:ext cx="4831627" cy="4520011"/>
          </a:xfrm>
          <a:custGeom>
            <a:avLst/>
            <a:gdLst/>
            <a:ahLst/>
            <a:cxnLst/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  <a:noFill/>
        </p:spPr>
      </p:pic>
      <p:pic>
        <p:nvPicPr>
          <p:cNvPr id="191" name="Google Shape;191;p28"/>
          <p:cNvPicPr preferRelativeResize="0"/>
          <p:nvPr/>
        </p:nvPicPr>
        <p:blipFill rotWithShape="1">
          <a:blip r:embed="rId4"/>
          <a:srcRect t="1286" r="-1" b="35521"/>
          <a:stretch/>
        </p:blipFill>
        <p:spPr>
          <a:xfrm>
            <a:off x="4041994" y="-4"/>
            <a:ext cx="8139373" cy="6858000"/>
          </a:xfrm>
          <a:custGeom>
            <a:avLst/>
            <a:gdLst/>
            <a:ahLst/>
            <a:cxnLst/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194" name="Google Shape;194;p28"/>
          <p:cNvSpPr txBox="1"/>
          <p:nvPr/>
        </p:nvSpPr>
        <p:spPr>
          <a:xfrm>
            <a:off x="547939" y="2088233"/>
            <a:ext cx="4144838" cy="1962603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Autofit/>
          </a:bodyPr>
          <a:lstStyle/>
          <a:p>
            <a:pPr algn="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 dirty="0" err="1">
                <a:solidFill>
                  <a:srgbClr val="3A5255"/>
                </a:solidFill>
                <a:latin typeface="+mj-lt"/>
                <a:ea typeface="+mj-ea"/>
                <a:cs typeface="+mj-cs"/>
                <a:sym typeface="Libre Baskerville"/>
              </a:rPr>
              <a:t>Вивчення</a:t>
            </a:r>
            <a:r>
              <a:rPr lang="en-US" sz="2400" b="1" kern="1200" dirty="0">
                <a:solidFill>
                  <a:srgbClr val="3A5255"/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rgbClr val="3A5255"/>
                </a:solidFill>
                <a:latin typeface="+mj-lt"/>
                <a:ea typeface="+mj-ea"/>
                <a:cs typeface="+mj-cs"/>
                <a:sym typeface="Libre Baskerville"/>
              </a:rPr>
              <a:t>нових</a:t>
            </a:r>
            <a:r>
              <a:rPr lang="en-US" sz="2400" b="1" kern="1200" dirty="0">
                <a:solidFill>
                  <a:srgbClr val="3A5255"/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rgbClr val="3A5255"/>
                </a:solidFill>
                <a:latin typeface="+mj-lt"/>
                <a:ea typeface="+mj-ea"/>
                <a:cs typeface="+mj-cs"/>
                <a:sym typeface="Libre Baskerville"/>
              </a:rPr>
              <a:t>противірусних</a:t>
            </a:r>
            <a:r>
              <a:rPr lang="en-US" sz="2400" b="1" kern="1200" dirty="0">
                <a:solidFill>
                  <a:srgbClr val="3A5255"/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rgbClr val="3A5255"/>
                </a:solidFill>
                <a:latin typeface="+mj-lt"/>
                <a:ea typeface="+mj-ea"/>
                <a:cs typeface="+mj-cs"/>
                <a:sym typeface="Libre Baskerville"/>
              </a:rPr>
              <a:t>препаратів</a:t>
            </a:r>
            <a:r>
              <a:rPr lang="en-US" sz="2400" b="1" kern="1200" dirty="0">
                <a:solidFill>
                  <a:srgbClr val="3A5255"/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rgbClr val="3A5255"/>
                </a:solidFill>
                <a:latin typeface="+mj-lt"/>
                <a:ea typeface="+mj-ea"/>
                <a:cs typeface="+mj-cs"/>
                <a:sym typeface="Libre Baskerville"/>
              </a:rPr>
              <a:t>на</a:t>
            </a:r>
            <a:r>
              <a:rPr lang="en-US" sz="2400" b="1" kern="1200" dirty="0">
                <a:solidFill>
                  <a:srgbClr val="3A5255"/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rgbClr val="3A5255"/>
                </a:solidFill>
                <a:latin typeface="+mj-lt"/>
                <a:ea typeface="+mj-ea"/>
                <a:cs typeface="+mj-cs"/>
                <a:sym typeface="Libre Baskerville"/>
              </a:rPr>
              <a:t>вірус</a:t>
            </a:r>
            <a:r>
              <a:rPr lang="en-US" sz="2400" b="1" kern="1200" dirty="0">
                <a:solidFill>
                  <a:srgbClr val="3A5255"/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rgbClr val="3A5255"/>
                </a:solidFill>
                <a:latin typeface="+mj-lt"/>
                <a:ea typeface="+mj-ea"/>
                <a:cs typeface="+mj-cs"/>
                <a:sym typeface="Libre Baskerville"/>
              </a:rPr>
              <a:t>гепатиту</a:t>
            </a:r>
            <a:r>
              <a:rPr lang="en-US" sz="2400" b="1" kern="1200" dirty="0">
                <a:solidFill>
                  <a:srgbClr val="3A5255"/>
                </a:solidFill>
                <a:latin typeface="+mj-lt"/>
                <a:ea typeface="+mj-ea"/>
                <a:cs typeface="+mj-cs"/>
                <a:sym typeface="Libre Baskerville"/>
              </a:rPr>
              <a:t> ВРХ (</a:t>
            </a:r>
            <a:r>
              <a:rPr lang="en-US" sz="2400" b="1" kern="1200" dirty="0" err="1">
                <a:solidFill>
                  <a:srgbClr val="3A5255"/>
                </a:solidFill>
                <a:latin typeface="+mj-lt"/>
                <a:ea typeface="+mj-ea"/>
                <a:cs typeface="+mj-cs"/>
                <a:sym typeface="Libre Baskerville"/>
              </a:rPr>
              <a:t>тотожний</a:t>
            </a:r>
            <a:r>
              <a:rPr lang="en-US" sz="2400" b="1" kern="1200" dirty="0">
                <a:solidFill>
                  <a:srgbClr val="3A5255"/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rgbClr val="3A5255"/>
                </a:solidFill>
                <a:latin typeface="+mj-lt"/>
                <a:ea typeface="+mj-ea"/>
                <a:cs typeface="+mj-cs"/>
                <a:sym typeface="Libre Baskerville"/>
              </a:rPr>
              <a:t>до</a:t>
            </a:r>
            <a:r>
              <a:rPr lang="en-US" sz="2400" b="1" kern="1200" dirty="0">
                <a:solidFill>
                  <a:srgbClr val="3A5255"/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rgbClr val="3A5255"/>
                </a:solidFill>
                <a:latin typeface="+mj-lt"/>
                <a:ea typeface="+mj-ea"/>
                <a:cs typeface="+mj-cs"/>
                <a:sym typeface="Libre Baskerville"/>
              </a:rPr>
              <a:t>гепатиту</a:t>
            </a:r>
            <a:r>
              <a:rPr lang="en-US" sz="2400" b="1" kern="1200" dirty="0">
                <a:solidFill>
                  <a:srgbClr val="3A5255"/>
                </a:solidFill>
                <a:latin typeface="+mj-lt"/>
                <a:ea typeface="+mj-ea"/>
                <a:cs typeface="+mj-cs"/>
                <a:sym typeface="Libre Baskerville"/>
              </a:rPr>
              <a:t> С) </a:t>
            </a:r>
            <a:r>
              <a:rPr lang="en-US" sz="2400" b="1" kern="1200" dirty="0" err="1">
                <a:solidFill>
                  <a:srgbClr val="3A5255"/>
                </a:solidFill>
                <a:latin typeface="+mj-lt"/>
                <a:ea typeface="+mj-ea"/>
                <a:cs typeface="+mj-cs"/>
                <a:sym typeface="Libre Baskerville"/>
              </a:rPr>
              <a:t>на</a:t>
            </a:r>
            <a:r>
              <a:rPr lang="en-US" sz="2400" b="1" kern="1200" dirty="0">
                <a:solidFill>
                  <a:srgbClr val="3A5255"/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rgbClr val="3A5255"/>
                </a:solidFill>
                <a:latin typeface="+mj-lt"/>
                <a:ea typeface="+mj-ea"/>
                <a:cs typeface="+mj-cs"/>
                <a:sym typeface="Libre Baskerville"/>
              </a:rPr>
              <a:t>культурі</a:t>
            </a:r>
            <a:r>
              <a:rPr lang="en-US" sz="2400" b="1" kern="1200" dirty="0">
                <a:solidFill>
                  <a:srgbClr val="3A5255"/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rgbClr val="3A5255"/>
                </a:solidFill>
                <a:latin typeface="+mj-lt"/>
                <a:ea typeface="+mj-ea"/>
                <a:cs typeface="+mj-cs"/>
                <a:sym typeface="Libre Baskerville"/>
              </a:rPr>
              <a:t>клітин</a:t>
            </a:r>
            <a:r>
              <a:rPr lang="en-US" sz="2400" b="1" kern="1200" dirty="0">
                <a:solidFill>
                  <a:srgbClr val="3A5255"/>
                </a:solidFill>
                <a:latin typeface="+mj-lt"/>
                <a:ea typeface="+mj-ea"/>
                <a:cs typeface="+mj-cs"/>
                <a:sym typeface="Libre Baskerville"/>
              </a:rPr>
              <a:t>  Hep-2</a:t>
            </a:r>
            <a:endParaRPr lang="en-US" sz="2400" b="1" kern="1200" dirty="0">
              <a:solidFill>
                <a:srgbClr val="3A5255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2" name="Google Shape;192;p28"/>
          <p:cNvSpPr txBox="1"/>
          <p:nvPr/>
        </p:nvSpPr>
        <p:spPr>
          <a:xfrm>
            <a:off x="1665767" y="2043555"/>
            <a:ext cx="2790600" cy="22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9"/>
          <p:cNvPicPr preferRelativeResize="0"/>
          <p:nvPr/>
        </p:nvPicPr>
        <p:blipFill rotWithShape="1">
          <a:blip r:embed="rId3"/>
          <a:srcRect l="35380" r="16706" b="909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</p:spPr>
      </p:pic>
      <p:sp>
        <p:nvSpPr>
          <p:cNvPr id="201" name="Google Shape;201;p29"/>
          <p:cNvSpPr txBox="1"/>
          <p:nvPr/>
        </p:nvSpPr>
        <p:spPr>
          <a:xfrm>
            <a:off x="5294299" y="2987005"/>
            <a:ext cx="3887839" cy="2372168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Ознайомлення з найпоширенішими інфекційними хворобами екзотичних тварин</a:t>
            </a:r>
          </a:p>
          <a:p>
            <a:pPr marL="0" lvl="0" indent="0" algn="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kern="120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0" name="Google Shape;200;p29"/>
          <p:cNvSpPr txBox="1"/>
          <p:nvPr/>
        </p:nvSpPr>
        <p:spPr>
          <a:xfrm>
            <a:off x="2535720" y="496303"/>
            <a:ext cx="2751900" cy="27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2FEA6B-EA96-4F53-8779-BCC0A863B113}"/>
              </a:ext>
            </a:extLst>
          </p:cNvPr>
          <p:cNvSpPr txBox="1"/>
          <p:nvPr/>
        </p:nvSpPr>
        <p:spPr>
          <a:xfrm>
            <a:off x="1043950" y="1179151"/>
            <a:ext cx="3473174" cy="446388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33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Участь</a:t>
            </a:r>
            <a:r>
              <a:rPr lang="en-US" sz="33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та</a:t>
            </a:r>
            <a:r>
              <a:rPr lang="en-US" sz="33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публікації</a:t>
            </a:r>
            <a:r>
              <a:rPr lang="en-US" sz="33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у </a:t>
            </a:r>
            <a:r>
              <a:rPr lang="en-US" sz="33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Всеукраїнських</a:t>
            </a:r>
            <a:r>
              <a:rPr lang="en-US" sz="33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та</a:t>
            </a:r>
            <a:r>
              <a:rPr lang="en-US" sz="33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міжнародних</a:t>
            </a:r>
            <a:r>
              <a:rPr lang="en-US" sz="33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науково-практичних</a:t>
            </a:r>
            <a:r>
              <a:rPr lang="en-US" sz="33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конференціях</a:t>
            </a:r>
            <a:r>
              <a:rPr lang="en-US" sz="33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,</a:t>
            </a:r>
            <a:endParaRPr lang="en-US" dirty="0">
              <a:solidFill>
                <a:schemeClr val="accent1"/>
              </a:solidFill>
            </a:endParaRPr>
          </a:p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33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серед</a:t>
            </a:r>
            <a:r>
              <a:rPr lang="en-US" sz="33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яких</a:t>
            </a:r>
            <a:r>
              <a:rPr lang="en-US" sz="33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:</a:t>
            </a:r>
            <a:endParaRPr lang="en-US" dirty="0">
              <a:solidFill>
                <a:schemeClr val="accent1"/>
              </a:solidFill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F21799-E178-4E1B-8B10-4DCFB986FECB}"/>
              </a:ext>
            </a:extLst>
          </p:cNvPr>
          <p:cNvSpPr txBox="1"/>
          <p:nvPr/>
        </p:nvSpPr>
        <p:spPr>
          <a:xfrm>
            <a:off x="4806390" y="1382315"/>
            <a:ext cx="6341016" cy="460390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" charset="2"/>
              <a:buChar char="ü"/>
            </a:pP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 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Мурашко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О.М., 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Мартинюк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  О.Г.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Хламідіоз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свиней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особливості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діагностики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та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профілактики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Тези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доповідей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Всеукраїнської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науково-практичної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конференції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"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Сучасні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тенденції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ветеринарної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освіти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і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науки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" 9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жовтня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2019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року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місто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Київ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ЦП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Компрінт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, с.70-71 - 3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год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. (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матеріали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конференції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)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marL="285750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" charset="2"/>
              <a:buChar char="ü"/>
            </a:pP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Ярема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М.А., 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Мартинюк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О.Г. АНАЛІЗ  МЕТОДІВ  ДІАГНОСТИКИ НФЕКЦІЙНОЇ АНЕМІЇ КОНЕЙ,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Тези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доповідей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Всеукраїнської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науково-практичної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конференції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"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Сучасні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тенденції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ветеринарної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освіти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і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науки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" 9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жовтня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2019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року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місто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Київ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ЦП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Компрінт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, с.70-71 - 3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год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матеріали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конференції</a:t>
            </a:r>
            <a:endParaRPr lang="en-US" sz="2000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 marL="285750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" charset="2"/>
              <a:buChar char="ü"/>
            </a:pP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Самойленко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М.Є,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Мартинюк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О.Г.,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Особливості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виготовлення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аутоімунних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вакцин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Матеріали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загальноуніверситецької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конференції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для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студентів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магістратури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85750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" charset="2"/>
              <a:buChar char="ü"/>
            </a:pPr>
            <a:r>
              <a:rPr lang="en-US" sz="20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Та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ін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0"/>
          <p:cNvPicPr preferRelativeResize="0"/>
          <p:nvPr/>
        </p:nvPicPr>
        <p:blipFill rotWithShape="1">
          <a:blip r:embed="rId3">
            <a:alphaModFix/>
          </a:blip>
          <a:srcRect t="4534" r="8809"/>
          <a:stretch/>
        </p:blipFill>
        <p:spPr>
          <a:xfrm>
            <a:off x="1524000" y="3353550"/>
            <a:ext cx="4572000" cy="358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0"/>
          <p:cNvSpPr txBox="1"/>
          <p:nvPr/>
        </p:nvSpPr>
        <p:spPr>
          <a:xfrm>
            <a:off x="1676400" y="34571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208" name="Google Shape;20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0" y="3353550"/>
            <a:ext cx="4559400" cy="353496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0"/>
          <p:cNvSpPr txBox="1"/>
          <p:nvPr/>
        </p:nvSpPr>
        <p:spPr>
          <a:xfrm>
            <a:off x="6248400" y="3530255"/>
            <a:ext cx="3000000" cy="3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10" name="Google Shape;210;p30"/>
          <p:cNvSpPr txBox="1"/>
          <p:nvPr/>
        </p:nvSpPr>
        <p:spPr>
          <a:xfrm>
            <a:off x="1765578" y="416943"/>
            <a:ext cx="7629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Мета: ознайомити студентів з хворобами, які частіше всього зустрічаються у рептилій в практиці ветеринарного лікаря, а також вивчити профілактичні заходи та їх лікування.</a:t>
            </a:r>
            <a:endParaRPr sz="3000" b="1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/>
          <p:nvPr/>
        </p:nvSpPr>
        <p:spPr>
          <a:xfrm>
            <a:off x="643467" y="816638"/>
            <a:ext cx="3367359" cy="522472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СПІВПРАЦЯ ГУРТКА</a:t>
            </a:r>
          </a:p>
        </p:txBody>
      </p:sp>
      <p:sp>
        <p:nvSpPr>
          <p:cNvPr id="106" name="Google Shape;106;p16"/>
          <p:cNvSpPr txBox="1"/>
          <p:nvPr/>
        </p:nvSpPr>
        <p:spPr>
          <a:xfrm>
            <a:off x="4381125" y="759129"/>
            <a:ext cx="5496724" cy="610174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fontScale="92500" lnSpcReduction="10000"/>
          </a:bodyPr>
          <a:lstStyle/>
          <a:p>
            <a:pPr marL="4572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    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  </a:t>
            </a:r>
            <a:r>
              <a:rPr lang="en-US" sz="2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Гурток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співпрацює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з:</a:t>
            </a:r>
            <a:endParaRPr lang="en-US" sz="2400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lvl="0" indent="-4191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ДУ “</a:t>
            </a:r>
            <a:r>
              <a:rPr lang="en-US" sz="2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Інститут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епідеміології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та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інфекційних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хвороб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імені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Л. В. </a:t>
            </a:r>
            <a:r>
              <a:rPr lang="en-US" sz="2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Громашевського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НАМН </a:t>
            </a:r>
            <a:r>
              <a:rPr lang="en-US" sz="2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України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”, а </a:t>
            </a:r>
            <a:r>
              <a:rPr lang="en-US" sz="2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саме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:</a:t>
            </a:r>
            <a:endParaRPr lang="en-US" sz="2400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 marL="914400" lvl="1" indent="-3810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Лабораторія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медичної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мікробіології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з </a:t>
            </a:r>
            <a:r>
              <a:rPr lang="en-US" sz="2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музеєм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патогенних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для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людини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мікроорганізмів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;</a:t>
            </a:r>
            <a:endParaRPr lang="en-US" sz="2400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 marL="914400" lvl="1" indent="-3810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Лабораторія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експериментальної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хіміотерапії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вірусних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інфекцій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;</a:t>
            </a:r>
            <a:endParaRPr lang="en-US" sz="2400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 marL="914400" lvl="1" indent="-3810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Лабораторія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епідеміології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парентеральних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вірусних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гепатитів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і ВІЛ-</a:t>
            </a:r>
            <a:r>
              <a:rPr lang="en-US" sz="2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інфекції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;</a:t>
            </a:r>
            <a:endParaRPr lang="en-US" sz="2400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 marL="914400" lvl="1" indent="-3810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Клініко-діагностична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лабораторія</a:t>
            </a:r>
            <a:r>
              <a: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Інституту</a:t>
            </a:r>
            <a:endParaRPr lang="en-US" sz="2400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lvl="0" indent="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  <a:sym typeface="Libre Baskerville"/>
            </a:endParaRPr>
          </a:p>
          <a:p>
            <a:pPr marL="457200" lvl="0" indent="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  <a:sym typeface="Libre Baskerville"/>
            </a:endParaRPr>
          </a:p>
          <a:p>
            <a:pPr marL="0" lvl="0" indent="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  <a:sym typeface="Libre Baskerville"/>
            </a:endParaRPr>
          </a:p>
          <a:p>
            <a:pPr marL="0" lvl="0" indent="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  <a:sym typeface="Libre Baskervill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1"/>
          <p:cNvSpPr txBox="1"/>
          <p:nvPr/>
        </p:nvSpPr>
        <p:spPr>
          <a:xfrm>
            <a:off x="224441" y="1179151"/>
            <a:ext cx="4120155" cy="446388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ПЛАНИ НА МАЙБУТНЄ</a:t>
            </a:r>
            <a:endParaRPr lang="en-US" sz="5400" b="1" kern="1200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5" name="Google Shape;215;p31"/>
          <p:cNvSpPr txBox="1"/>
          <p:nvPr/>
        </p:nvSpPr>
        <p:spPr>
          <a:xfrm>
            <a:off x="4691371" y="1252919"/>
            <a:ext cx="7002374" cy="460390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0" lvl="0" indent="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Подальша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робота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гуртка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буде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спрямована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на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здобуття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студентами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практичних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навичок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з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методів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діагностики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та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лікування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інфекційних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хвороб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тварин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.</a:t>
            </a:r>
            <a:endParaRPr lang="en-US" sz="2400" b="1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lvl="0" indent="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Поглиблення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зав'язків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із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виробництвом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для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забезпечення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роботи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гуртка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з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використанням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сучасних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методів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і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засобів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для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діагностики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хвороб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тварин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.</a:t>
            </a:r>
            <a:endParaRPr lang="en-US" sz="2400" b="1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Планується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придяляти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більше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уваги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не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лише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постановки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реакцій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, а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аналіз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та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інтерпритація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результатів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з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метою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точної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постановки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діагнозу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.</a:t>
            </a:r>
            <a:endParaRPr lang="en-US" sz="2400" b="1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lvl="0" indent="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lvl="0" indent="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2FEA6B-EA96-4F53-8779-BCC0A863B113}"/>
              </a:ext>
            </a:extLst>
          </p:cNvPr>
          <p:cNvSpPr txBox="1"/>
          <p:nvPr/>
        </p:nvSpPr>
        <p:spPr>
          <a:xfrm>
            <a:off x="1043950" y="1179151"/>
            <a:ext cx="3473174" cy="446388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endParaRPr lang="en-US" dirty="0">
              <a:solidFill>
                <a:schemeClr val="accent1"/>
              </a:solidFill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F21799-E178-4E1B-8B10-4DCFB986FECB}"/>
              </a:ext>
            </a:extLst>
          </p:cNvPr>
          <p:cNvSpPr txBox="1"/>
          <p:nvPr/>
        </p:nvSpPr>
        <p:spPr>
          <a:xfrm rot="641371">
            <a:off x="2886150" y="842819"/>
            <a:ext cx="6341016" cy="460390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uk-UA" sz="6000" b="1" dirty="0">
                <a:solidFill>
                  <a:srgbClr val="FFC000"/>
                </a:solidFill>
              </a:rPr>
              <a:t>Дякую за увагу!</a:t>
            </a:r>
            <a:endParaRPr lang="en-US" sz="6000" b="1" kern="1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55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/>
          <p:nvPr/>
        </p:nvSpPr>
        <p:spPr>
          <a:xfrm>
            <a:off x="3837950" y="888700"/>
            <a:ext cx="83700" cy="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14" name="Google Shape;112;p17">
            <a:extLst>
              <a:ext uri="{FF2B5EF4-FFF2-40B4-BE49-F238E27FC236}">
                <a16:creationId xmlns:a16="http://schemas.microsoft.com/office/drawing/2014/main" id="{9443589A-5A5D-45FA-956C-2EEB12DE56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0469416"/>
              </p:ext>
            </p:extLst>
          </p:nvPr>
        </p:nvGraphicFramePr>
        <p:xfrm>
          <a:off x="1315687" y="453298"/>
          <a:ext cx="9589379" cy="5588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8"/>
          <p:cNvPicPr preferRelativeResize="0"/>
          <p:nvPr/>
        </p:nvPicPr>
        <p:blipFill rotWithShape="1">
          <a:blip r:embed="rId3"/>
          <a:srcRect l="9091" t="10449" b="30528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</p:spPr>
      </p:pic>
      <p:sp>
        <p:nvSpPr>
          <p:cNvPr id="117" name="Google Shape;117;p18"/>
          <p:cNvSpPr txBox="1"/>
          <p:nvPr/>
        </p:nvSpPr>
        <p:spPr>
          <a:xfrm>
            <a:off x="697622" y="341572"/>
            <a:ext cx="4088190" cy="2369093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ctr" defTabSz="457200">
              <a:spcBef>
                <a:spcPct val="0"/>
              </a:spcBef>
              <a:spcAft>
                <a:spcPts val="600"/>
              </a:spcAft>
            </a:pPr>
            <a:r>
              <a:rPr lang="en-US" sz="72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РОБОТА ГУРТКА</a:t>
            </a:r>
            <a:endParaRPr lang="en-US">
              <a:ea typeface="+mj-ea"/>
              <a:cs typeface="+mj-cs"/>
            </a:endParaRPr>
          </a:p>
        </p:txBody>
      </p:sp>
      <p:sp>
        <p:nvSpPr>
          <p:cNvPr id="119" name="Google Shape;119;p18"/>
          <p:cNvSpPr txBox="1"/>
          <p:nvPr/>
        </p:nvSpPr>
        <p:spPr>
          <a:xfrm>
            <a:off x="3505200" y="4572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0" name="Google Shape;120;p18"/>
          <p:cNvSpPr txBox="1"/>
          <p:nvPr/>
        </p:nvSpPr>
        <p:spPr>
          <a:xfrm>
            <a:off x="501117" y="4441525"/>
            <a:ext cx="4739660" cy="201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Courier New"/>
                <a:ea typeface="Libre Baskerville"/>
                <a:cs typeface="Libre Baskerville"/>
                <a:sym typeface="Libre Baskerville"/>
              </a:rPr>
              <a:t>Робота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ourier New"/>
                <a:ea typeface="Libre Baskerville"/>
                <a:cs typeface="Libre Baskerville"/>
                <a:sym typeface="Libre Baskerville"/>
              </a:rPr>
              <a:t> з 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Courier New"/>
                <a:ea typeface="Libre Baskerville"/>
                <a:cs typeface="Libre Baskerville"/>
                <a:sym typeface="Libre Baskerville"/>
              </a:rPr>
              <a:t>експрес-тестами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ourier New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Courier New"/>
                <a:ea typeface="Libre Baskerville"/>
                <a:cs typeface="Libre Baskerville"/>
                <a:sym typeface="Libre Baskerville"/>
              </a:rPr>
              <a:t>на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ourier New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Courier New"/>
                <a:ea typeface="Libre Baskerville"/>
                <a:cs typeface="Libre Baskerville"/>
                <a:sym typeface="Libre Baskerville"/>
              </a:rPr>
              <a:t>якісне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ourier New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Courier New"/>
                <a:ea typeface="Libre Baskerville"/>
                <a:cs typeface="Libre Baskerville"/>
                <a:sym typeface="Libre Baskerville"/>
              </a:rPr>
              <a:t>визначення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ourier New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Courier New"/>
                <a:ea typeface="Libre Baskerville"/>
                <a:cs typeface="Libre Baskerville"/>
                <a:sym typeface="Libre Baskerville"/>
              </a:rPr>
              <a:t>антитіл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ourier New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Courier New"/>
                <a:ea typeface="Libre Baskerville"/>
                <a:cs typeface="Libre Baskerville"/>
                <a:sym typeface="Libre Baskerville"/>
              </a:rPr>
              <a:t>до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ourier New"/>
                <a:ea typeface="Libre Baskerville"/>
                <a:cs typeface="Libre Baskerville"/>
                <a:sym typeface="Libre Baskerville"/>
              </a:rPr>
              <a:t> ВІЛ</a:t>
            </a:r>
            <a:endParaRPr lang="en-US" sz="2400" b="1" dirty="0">
              <a:solidFill>
                <a:schemeClr val="accent4">
                  <a:lumMod val="50000"/>
                </a:schemeClr>
              </a:solidFill>
              <a:latin typeface="Courier New"/>
              <a:ea typeface="Libre Baskerville"/>
              <a:cs typeface="Libre Baskervill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/>
        </p:nvSpPr>
        <p:spPr>
          <a:xfrm>
            <a:off x="4654295" y="816638"/>
            <a:ext cx="5223554" cy="522472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0" lvl="0" indent="0" defTabSz="45720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32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Основним</a:t>
            </a: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32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напрямком</a:t>
            </a: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32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роботи</a:t>
            </a: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32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гуртка</a:t>
            </a: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є:</a:t>
            </a:r>
            <a:endParaRPr lang="en-US" sz="3200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lvl="0" indent="-4191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32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поглиблення</a:t>
            </a: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32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знань</a:t>
            </a: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32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студентів</a:t>
            </a: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з </a:t>
            </a:r>
            <a:r>
              <a:rPr lang="en-US" sz="32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інфекційних</a:t>
            </a: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32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хвороб</a:t>
            </a: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32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тварин</a:t>
            </a: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32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та</a:t>
            </a: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32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спільних</a:t>
            </a: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32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для</a:t>
            </a: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32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людей</a:t>
            </a: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і </a:t>
            </a:r>
            <a:r>
              <a:rPr lang="en-US" sz="32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тварин</a:t>
            </a: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32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захворювань</a:t>
            </a: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;</a:t>
            </a:r>
            <a:endParaRPr lang="en-US" sz="3200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lvl="0" indent="-4191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32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здобуття</a:t>
            </a: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32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студентами</a:t>
            </a: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32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практичних</a:t>
            </a: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32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навичок</a:t>
            </a: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у </a:t>
            </a:r>
            <a:r>
              <a:rPr lang="en-US" sz="32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діагностиці</a:t>
            </a: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32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цих</a:t>
            </a: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32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хвороб</a:t>
            </a: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32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різними</a:t>
            </a: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 </a:t>
            </a:r>
            <a:r>
              <a:rPr lang="en-US" sz="3200" kern="12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методами</a:t>
            </a: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Libre Baskerville"/>
              </a:rPr>
              <a:t>.</a:t>
            </a:r>
            <a:endParaRPr lang="en-US" sz="3200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lvl="0" indent="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3" name="Google Shape;93;p14"/>
          <p:cNvSpPr txBox="1"/>
          <p:nvPr/>
        </p:nvSpPr>
        <p:spPr>
          <a:xfrm>
            <a:off x="440101" y="1179151"/>
            <a:ext cx="3904495" cy="446388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НАПРЯМОК РОБОТИ ГУРТКА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/>
          <p:nvPr/>
        </p:nvSpPr>
        <p:spPr>
          <a:xfrm>
            <a:off x="1286933" y="609600"/>
            <a:ext cx="10197494" cy="1099457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457200"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УЧАСНИКИ ГУРТКА</a:t>
            </a:r>
          </a:p>
        </p:txBody>
      </p:sp>
      <p:sp>
        <p:nvSpPr>
          <p:cNvPr id="2" name="Прямокутник 1"/>
          <p:cNvSpPr/>
          <p:nvPr/>
        </p:nvSpPr>
        <p:spPr>
          <a:xfrm>
            <a:off x="2164757" y="1546207"/>
            <a:ext cx="9618133" cy="4093482"/>
          </a:xfrm>
          <a:prstGeom prst="rect">
            <a:avLst/>
          </a:prstGeo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400" b="1" dirty="0">
                <a:solidFill>
                  <a:srgbClr val="FFC000"/>
                </a:solidFill>
              </a:rPr>
              <a:t>Мурашко О.                  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>
                <a:solidFill>
                  <a:srgbClr val="FFC000"/>
                </a:solidFill>
              </a:rPr>
              <a:t>Ярема М.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 err="1">
                <a:solidFill>
                  <a:srgbClr val="FFC000"/>
                </a:solidFill>
              </a:rPr>
              <a:t>Покропивна</a:t>
            </a:r>
            <a:r>
              <a:rPr lang="ru-RU" sz="2400" b="1" dirty="0">
                <a:solidFill>
                  <a:srgbClr val="FFC000"/>
                </a:solidFill>
              </a:rPr>
              <a:t> М.               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 err="1">
                <a:solidFill>
                  <a:srgbClr val="FFC000"/>
                </a:solidFill>
              </a:rPr>
              <a:t>Боднар</a:t>
            </a:r>
            <a:r>
              <a:rPr lang="ru-RU" sz="2400" b="1" dirty="0">
                <a:solidFill>
                  <a:srgbClr val="FFC000"/>
                </a:solidFill>
              </a:rPr>
              <a:t> М.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 err="1">
                <a:solidFill>
                  <a:srgbClr val="FFC000"/>
                </a:solidFill>
              </a:rPr>
              <a:t>Маркітанова</a:t>
            </a:r>
            <a:r>
              <a:rPr lang="ru-RU" sz="2400" b="1" dirty="0">
                <a:solidFill>
                  <a:srgbClr val="FFC000"/>
                </a:solidFill>
              </a:rPr>
              <a:t> М.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>
                <a:solidFill>
                  <a:srgbClr val="FFC000"/>
                </a:solidFill>
              </a:rPr>
              <a:t>Богданова А.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 err="1">
                <a:solidFill>
                  <a:srgbClr val="FFC000"/>
                </a:solidFill>
              </a:rPr>
              <a:t>Лиходід</a:t>
            </a:r>
            <a:r>
              <a:rPr lang="ru-RU" sz="2400" b="1" dirty="0">
                <a:solidFill>
                  <a:srgbClr val="FFC000"/>
                </a:solidFill>
              </a:rPr>
              <a:t> Д.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 err="1">
                <a:solidFill>
                  <a:srgbClr val="FFC000"/>
                </a:solidFill>
              </a:rPr>
              <a:t>Баліцький</a:t>
            </a:r>
            <a:r>
              <a:rPr lang="ru-RU" sz="2400" b="1" dirty="0">
                <a:solidFill>
                  <a:srgbClr val="FFC000"/>
                </a:solidFill>
              </a:rPr>
              <a:t> Б.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 err="1">
                <a:solidFill>
                  <a:srgbClr val="FFC000"/>
                </a:solidFill>
              </a:rPr>
              <a:t>Каньовський</a:t>
            </a:r>
            <a:r>
              <a:rPr lang="ru-RU" sz="2400" b="1" dirty="0">
                <a:solidFill>
                  <a:srgbClr val="FFC000"/>
                </a:solidFill>
              </a:rPr>
              <a:t> М.               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 err="1">
                <a:solidFill>
                  <a:srgbClr val="FFC000"/>
                </a:solidFill>
              </a:rPr>
              <a:t>Чепурна</a:t>
            </a:r>
            <a:r>
              <a:rPr lang="ru-RU" sz="2400" b="1" dirty="0">
                <a:solidFill>
                  <a:srgbClr val="FFC000"/>
                </a:solidFill>
              </a:rPr>
              <a:t> Є.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 err="1">
                <a:solidFill>
                  <a:srgbClr val="FFC000"/>
                </a:solidFill>
              </a:rPr>
              <a:t>Калиновська</a:t>
            </a:r>
            <a:r>
              <a:rPr lang="ru-RU" sz="2400" b="1" dirty="0">
                <a:solidFill>
                  <a:srgbClr val="FFC000"/>
                </a:solidFill>
              </a:rPr>
              <a:t> К.                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 err="1">
                <a:solidFill>
                  <a:srgbClr val="FFC000"/>
                </a:solidFill>
              </a:rPr>
              <a:t>Жежель</a:t>
            </a:r>
            <a:r>
              <a:rPr lang="ru-RU" sz="2400" b="1" dirty="0">
                <a:solidFill>
                  <a:srgbClr val="FFC000"/>
                </a:solidFill>
              </a:rPr>
              <a:t> В.</a:t>
            </a:r>
          </a:p>
          <a:p>
            <a:pPr lvl="0">
              <a:buChar char="•"/>
            </a:pP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9"/>
          <p:cNvPicPr preferRelativeResize="0"/>
          <p:nvPr/>
        </p:nvPicPr>
        <p:blipFill rotWithShape="1">
          <a:blip r:embed="rId3"/>
          <a:srcRect l="2403" t="13328" r="6686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</p:spPr>
      </p:pic>
      <p:sp>
        <p:nvSpPr>
          <p:cNvPr id="127" name="Google Shape;127;p19"/>
          <p:cNvSpPr txBox="1"/>
          <p:nvPr/>
        </p:nvSpPr>
        <p:spPr>
          <a:xfrm>
            <a:off x="4891733" y="4626023"/>
            <a:ext cx="3887839" cy="2372168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kern="1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Вивчення</a:t>
            </a:r>
            <a:r>
              <a:rPr lang="en-US" sz="26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2600" b="1" kern="1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антигенних</a:t>
            </a:r>
            <a:r>
              <a:rPr lang="en-US" sz="26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2600" b="1" kern="1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властивостей</a:t>
            </a:r>
            <a:r>
              <a:rPr lang="en-US" sz="26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2600" b="1" kern="1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вакцин</a:t>
            </a:r>
            <a:r>
              <a:rPr lang="en-US" sz="26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: </a:t>
            </a:r>
            <a:r>
              <a:rPr lang="en-US" sz="2600" b="1" kern="1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Лапімун</a:t>
            </a:r>
            <a:r>
              <a:rPr lang="en-US" sz="26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2600" b="1" kern="1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Гем</a:t>
            </a:r>
            <a:r>
              <a:rPr lang="en-US" sz="26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2600" b="1" kern="1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та</a:t>
            </a:r>
            <a:r>
              <a:rPr lang="en-US" sz="26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2600" b="1" kern="1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Полімун</a:t>
            </a:r>
            <a:r>
              <a:rPr lang="en-US" sz="26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2600" b="1" kern="12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Клон</a:t>
            </a:r>
            <a:r>
              <a:rPr lang="en-US" sz="26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 124</a:t>
            </a:r>
            <a:endParaRPr lang="en-US" sz="2600" b="1" kern="1200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marL="0" lvl="0" indent="0" algn="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600" kern="120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6" name="Google Shape;126;p19"/>
          <p:cNvSpPr txBox="1"/>
          <p:nvPr/>
        </p:nvSpPr>
        <p:spPr>
          <a:xfrm>
            <a:off x="2186739" y="630910"/>
            <a:ext cx="2813700" cy="28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0"/>
          <p:cNvPicPr preferRelativeResize="0"/>
          <p:nvPr/>
        </p:nvPicPr>
        <p:blipFill rotWithShape="1">
          <a:blip r:embed="rId3">
            <a:duotone>
              <a:prstClr val="black"/>
              <a:prstClr val="white"/>
            </a:duotone>
          </a:blip>
          <a:srcRect l="9091" t="18817"/>
          <a:stretch/>
        </p:blipFill>
        <p:spPr>
          <a:xfrm>
            <a:off x="5123543" y="-1"/>
            <a:ext cx="7065281" cy="6858001"/>
          </a:xfrm>
          <a:custGeom>
            <a:avLst/>
            <a:gdLst/>
            <a:ahLst/>
            <a:cxnLst/>
            <a:rect l="l" t="t" r="r" b="b"/>
            <a:pathLst>
              <a:path w="7065281" h="6858001">
                <a:moveTo>
                  <a:pt x="379987" y="0"/>
                </a:moveTo>
                <a:lnTo>
                  <a:pt x="7065281" y="0"/>
                </a:lnTo>
                <a:lnTo>
                  <a:pt x="7065281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</p:spPr>
      </p:pic>
      <p:sp>
        <p:nvSpPr>
          <p:cNvPr id="134" name="Google Shape;134;p20"/>
          <p:cNvSpPr txBox="1"/>
          <p:nvPr/>
        </p:nvSpPr>
        <p:spPr>
          <a:xfrm>
            <a:off x="668866" y="2584440"/>
            <a:ext cx="5123515" cy="2369093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r" defTabSz="457200">
              <a:spcBef>
                <a:spcPct val="0"/>
              </a:spcBef>
              <a:spcAft>
                <a:spcPts val="600"/>
              </a:spcAft>
            </a:pPr>
            <a:r>
              <a:rPr lang="en-US" sz="4800" b="1" kern="120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Публікація</a:t>
            </a:r>
            <a:r>
              <a:rPr lang="en-US" sz="48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4800" b="1" kern="120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на</a:t>
            </a:r>
            <a:r>
              <a:rPr lang="en-US" sz="48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4800" b="1" kern="120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сайті</a:t>
            </a:r>
            <a:r>
              <a:rPr lang="en-US" sz="48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 НУБІП </a:t>
            </a:r>
            <a:r>
              <a:rPr lang="en-US" sz="4800" b="1" kern="120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  <a:sym typeface="Libre Baskerville"/>
              </a:rPr>
              <a:t>України</a:t>
            </a:r>
            <a:endParaRPr lang="en-US" sz="4800" b="1" kern="1200" err="1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3" name="Google Shape;133;p20"/>
          <p:cNvSpPr txBox="1"/>
          <p:nvPr/>
        </p:nvSpPr>
        <p:spPr>
          <a:xfrm>
            <a:off x="2231366" y="2058838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1"/>
          <p:cNvPicPr preferRelativeResize="0"/>
          <p:nvPr/>
        </p:nvPicPr>
        <p:blipFill rotWithShape="1">
          <a:blip r:embed="rId3"/>
          <a:srcRect b="12793"/>
          <a:stretch/>
        </p:blipFill>
        <p:spPr>
          <a:xfrm>
            <a:off x="0" y="10"/>
            <a:ext cx="5897982" cy="6857990"/>
          </a:xfrm>
          <a:custGeom>
            <a:avLst/>
            <a:gdLst/>
            <a:ahLst/>
            <a:cxnLst/>
            <a:rect l="l" t="t" r="r" b="b"/>
            <a:pathLst>
              <a:path w="5898002" h="6858000">
                <a:moveTo>
                  <a:pt x="0" y="0"/>
                </a:moveTo>
                <a:lnTo>
                  <a:pt x="5898002" y="0"/>
                </a:lnTo>
                <a:lnTo>
                  <a:pt x="4873624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pic>
        <p:nvPicPr>
          <p:cNvPr id="141" name="Google Shape;141;p21" descr="Картинки по запросу экспресс тест на мультиинфекцию"/>
          <p:cNvPicPr preferRelativeResize="0"/>
          <p:nvPr/>
        </p:nvPicPr>
        <p:blipFill rotWithShape="1">
          <a:blip r:embed="rId4"/>
          <a:srcRect l="391" t="13147" r="-247" b="5422"/>
          <a:stretch/>
        </p:blipFill>
        <p:spPr>
          <a:xfrm>
            <a:off x="4942454" y="-233191"/>
            <a:ext cx="7330615" cy="5879602"/>
          </a:xfrm>
          <a:custGeom>
            <a:avLst/>
            <a:gdLst/>
            <a:ahLst/>
            <a:cxnLst/>
            <a:rect l="l" t="t" r="r" b="b"/>
            <a:pathLst>
              <a:path w="7312272" h="6858000">
                <a:moveTo>
                  <a:pt x="1024379" y="0"/>
                </a:moveTo>
                <a:lnTo>
                  <a:pt x="7312272" y="0"/>
                </a:lnTo>
                <a:lnTo>
                  <a:pt x="731227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140" name="Google Shape;140;p21"/>
          <p:cNvSpPr txBox="1"/>
          <p:nvPr/>
        </p:nvSpPr>
        <p:spPr>
          <a:xfrm>
            <a:off x="5028884" y="6017250"/>
            <a:ext cx="6288657" cy="92711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Autofit/>
          </a:bodyPr>
          <a:lstStyle/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Робота</a:t>
            </a:r>
            <a:r>
              <a:rPr lang="en-US" sz="2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 з </a:t>
            </a:r>
            <a:r>
              <a:rPr lang="en-US" sz="2400" b="1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експрес-тестами</a:t>
            </a:r>
            <a:r>
              <a:rPr lang="en-US" sz="2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на</a:t>
            </a:r>
            <a:r>
              <a:rPr lang="en-US" sz="2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мультиінфецію</a:t>
            </a:r>
            <a:r>
              <a:rPr lang="en-US" sz="2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Wondfo</a:t>
            </a:r>
            <a:r>
              <a:rPr lang="en-US" sz="2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, </a:t>
            </a:r>
            <a:r>
              <a:rPr lang="en-US" sz="2400" b="1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за</a:t>
            </a:r>
            <a:r>
              <a:rPr lang="en-US" sz="2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допомогою</a:t>
            </a:r>
            <a:r>
              <a:rPr lang="en-US" sz="2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якого</a:t>
            </a:r>
            <a:r>
              <a:rPr lang="en-US" sz="2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за</a:t>
            </a:r>
            <a:r>
              <a:rPr lang="en-US" sz="2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 15 </a:t>
            </a:r>
            <a:r>
              <a:rPr lang="en-US" sz="2400" b="1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хвилин</a:t>
            </a:r>
            <a:r>
              <a:rPr lang="en-US" sz="2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можна</a:t>
            </a:r>
            <a:r>
              <a:rPr lang="en-US" sz="2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визначити</a:t>
            </a:r>
            <a:r>
              <a:rPr lang="en-US" sz="2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захворювання</a:t>
            </a:r>
            <a:r>
              <a:rPr lang="en-US" sz="2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 </a:t>
            </a:r>
            <a:r>
              <a:rPr lang="en-US" sz="2400" b="1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на</a:t>
            </a:r>
            <a:r>
              <a:rPr lang="en-US" sz="2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 ВІЛ, </a:t>
            </a:r>
            <a:r>
              <a:rPr lang="en-US" sz="2400" b="1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гепатит</a:t>
            </a:r>
            <a:r>
              <a:rPr lang="en-US" sz="2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 С, </a:t>
            </a:r>
            <a:r>
              <a:rPr lang="en-US" sz="2400" b="1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гепатит</a:t>
            </a:r>
            <a:r>
              <a:rPr lang="en-US" sz="2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 В, </a:t>
            </a:r>
            <a:r>
              <a:rPr lang="en-US" sz="2400" b="1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сифіліс</a:t>
            </a:r>
            <a:r>
              <a:rPr lang="en-US" sz="2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Libre Baskerville"/>
              </a:rPr>
              <a:t>.</a:t>
            </a:r>
            <a:endParaRPr lang="en-US" sz="2400" b="1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Пасмо">
  <a:themeElements>
    <a:clrScheme name="Пасмо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Пасмо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смо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</TotalTime>
  <Words>566</Words>
  <Application>Microsoft Office PowerPoint</Application>
  <PresentationFormat>Широкоэкранный</PresentationFormat>
  <Paragraphs>61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Century Gothic</vt:lpstr>
      <vt:lpstr>Arial</vt:lpstr>
      <vt:lpstr>Courier New</vt:lpstr>
      <vt:lpstr>Wingdings</vt:lpstr>
      <vt:lpstr>Libre Baskerville</vt:lpstr>
      <vt:lpstr>Wingdings 3</vt:lpstr>
      <vt:lpstr>Calibri</vt:lpstr>
      <vt:lpstr>Пасмо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Epizootologia</dc:creator>
  <cp:lastModifiedBy>Epizootologia</cp:lastModifiedBy>
  <cp:revision>249</cp:revision>
  <dcterms:modified xsi:type="dcterms:W3CDTF">2021-05-13T13:54:57Z</dcterms:modified>
</cp:coreProperties>
</file>