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84" r:id="rId2"/>
    <p:sldId id="273" r:id="rId3"/>
    <p:sldId id="339" r:id="rId4"/>
    <p:sldId id="331" r:id="rId5"/>
    <p:sldId id="355" r:id="rId6"/>
    <p:sldId id="370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288" r:id="rId21"/>
    <p:sldId id="312" r:id="rId22"/>
    <p:sldId id="30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8"/>
    <a:srgbClr val="06665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65" autoAdjust="0"/>
  </p:normalViewPr>
  <p:slideViewPr>
    <p:cSldViewPr>
      <p:cViewPr varScale="1">
        <p:scale>
          <a:sx n="109" d="100"/>
          <a:sy n="109" d="100"/>
        </p:scale>
        <p:origin x="1680" y="9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7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93CA-234F-4874-A21E-193CFF9D275E}" type="datetimeFigureOut">
              <a:rPr lang="uk-UA" smtClean="0"/>
              <a:pPr/>
              <a:t>11.05.2021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A852-A06D-4370-A72A-67BB87F948D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02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6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АЦІОНАЛЬНИЙ УНІВЕРИСТЕТ БІОРЕСУРСІВ</a:t>
            </a:r>
            <a:b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ПРИРОДОКОРИСТУВАННЯ УКРАЇНИ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Кафедра конструювання машин і обладнання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07181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ЗВІТ ПРО ДІЯЛЬНІСТЬ НАУКОВОГО ГУРТКА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 2020 – 2021 НАВЧАЛЬНИЙ РІК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013176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Доповідач: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Поночовний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Андрій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Керівники: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д.т.н., проф.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Ловейкін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Вячеслав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д.т.н.,  проф.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Ромасевич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Юрій.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214554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Гурток: ДИНАМІКА МАШИН</a:t>
            </a: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Устройство плавного пуска Siemens Sirius 3RW30 1.5 кВт - 3RW3013-1BB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Устройство плавного пуска Siemens Sirius 55 кВт - 3RW4047-1BB14, купить в  Украине, цена, наличие на складе &quot;ОВК Днепропетровск&quot;"/>
          <p:cNvSpPr>
            <a:spLocks noChangeAspect="1" noChangeArrowheads="1"/>
          </p:cNvSpPr>
          <p:nvPr/>
        </p:nvSpPr>
        <p:spPr bwMode="auto">
          <a:xfrm>
            <a:off x="155575" y="-89852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 descr="Fi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20" y="1916832"/>
            <a:ext cx="485101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0375" y="410761"/>
            <a:ext cx="4711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Динамічна модель системи „кран-вантаж”, яка використана у розрахунках</a:t>
            </a:r>
            <a:endParaRPr lang="en-US" sz="24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5652120" y="1772816"/>
          <a:ext cx="2913323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Уравнение" r:id="rId4" imgW="1396800" imgH="685800" progId="Equation.3">
                  <p:embed/>
                </p:oleObj>
              </mc:Choice>
              <mc:Fallback>
                <p:oleObj name="Уравнение" r:id="rId4" imgW="1396800" imgH="685800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772816"/>
                        <a:ext cx="2913323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92080" y="404664"/>
            <a:ext cx="3419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Математична модель системи „кран-вантаж”</a:t>
            </a:r>
            <a:endParaRPr lang="en-US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19227" y="3578960"/>
            <a:ext cx="3491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зведені маси крана та вантажу відповідно;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узагальнені координати зведених мас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відповідно;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довжина гнучкого підвісу;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рушійне зусилля приводу;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сила статичного опору переміщення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крана.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97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Устройство плавного пуска Siemens Sirius 3RW30 1.5 кВт - 3RW3013-1BB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Устройство плавного пуска Siemens Sirius 55 кВт - 3RW4047-1BB14, купить в  Украине, цена, наличие на складе &quot;ОВК Днепропетровск&quot;"/>
          <p:cNvSpPr>
            <a:spLocks noChangeAspect="1" noChangeArrowheads="1"/>
          </p:cNvSpPr>
          <p:nvPr/>
        </p:nvSpPr>
        <p:spPr bwMode="auto">
          <a:xfrm>
            <a:off x="155575" y="-89852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2267744" y="620688"/>
          <a:ext cx="4560892" cy="97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Уравнение" r:id="rId3" imgW="2133360" imgH="482400" progId="Equation.3">
                  <p:embed/>
                </p:oleObj>
              </mc:Choice>
              <mc:Fallback>
                <p:oleObj name="Уравнение" r:id="rId3" imgW="2133360" imgH="48240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620688"/>
                        <a:ext cx="4560892" cy="977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577850" y="2322799"/>
          <a:ext cx="212883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Уравнение" r:id="rId5" imgW="1041120" imgH="507960" progId="Equation.3">
                  <p:embed/>
                </p:oleObj>
              </mc:Choice>
              <mc:Fallback>
                <p:oleObj name="Уравнение" r:id="rId5" imgW="1041120" imgH="50796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2322799"/>
                        <a:ext cx="2128838" cy="1049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258523" y="4777581"/>
          <a:ext cx="8489941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Уравнение" r:id="rId7" imgW="5308560" imgH="533160" progId="Equation.3">
                  <p:embed/>
                </p:oleObj>
              </mc:Choice>
              <mc:Fallback>
                <p:oleObj name="Уравнение" r:id="rId7" imgW="5308560" imgH="533160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23" y="4777581"/>
                        <a:ext cx="8489941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231031"/>
            <a:ext cx="80000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Крайов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умови руху 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 „кран-вантаж</a:t>
            </a:r>
            <a:r>
              <a:rPr lang="uk-UA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”:</a:t>
            </a:r>
            <a:endParaRPr lang="en-US" sz="2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2354" y="1712421"/>
            <a:ext cx="80000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Обмеження на рух системи:</a:t>
            </a:r>
            <a:endParaRPr lang="en-US" sz="2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53725" y="2306490"/>
            <a:ext cx="5334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перевантажувальна здатність приводу </a:t>
            </a:r>
            <a:endParaRPr lang="en-US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59923" y="2822016"/>
            <a:ext cx="5334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обмеження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 сторони частотного перетворювача приводу</a:t>
            </a:r>
            <a:endParaRPr lang="en-US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2354" y="1700808"/>
            <a:ext cx="835410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0346" y="3789040"/>
            <a:ext cx="835410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6534" y="3861048"/>
            <a:ext cx="80000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оптимізації – комплексний </a:t>
            </a:r>
          </a:p>
          <a:p>
            <a:pPr algn="ctr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(тривалість руху + витрати енергії)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5766355"/>
            <a:ext cx="8451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dyn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динамічна складова потужності приводу механізму переміщення крана;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uk-UA" sz="16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ваговий коефіцієнт, який показує важливість зменшення тривалості розгону крана;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6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uk-UA" sz="1600" i="1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uk-UA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коефіцієнти, які зводять відповідні доданки критерію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безрозмірного вигляду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99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Устройство плавного пуска Siemens Sirius 3RW30 1.5 кВт - 3RW3013-1BB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Устройство плавного пуска Siemens Sirius 55 кВт - 3RW4047-1BB14, купить в  Украине, цена, наличие на складе &quot;ОВК Днепропетровск&quot;"/>
          <p:cNvSpPr>
            <a:spLocks noChangeAspect="1" noChangeArrowheads="1"/>
          </p:cNvSpPr>
          <p:nvPr/>
        </p:nvSpPr>
        <p:spPr bwMode="auto">
          <a:xfrm>
            <a:off x="155575" y="-89852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75002" y="1177334"/>
            <a:ext cx="8617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розрахунки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проведені для вантажопідйомного крана із такими параметрами: </a:t>
            </a:r>
            <a:endParaRPr lang="uk-UA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924944"/>
            <a:ext cx="6984776" cy="310854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/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=42000 кг</a:t>
            </a:r>
          </a:p>
          <a:p>
            <a:pPr algn="just"/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=25000 кг</a:t>
            </a:r>
          </a:p>
          <a:p>
            <a:pPr algn="just"/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=5 м</a:t>
            </a:r>
          </a:p>
          <a:p>
            <a:pPr algn="just"/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=1,2 м/с</a:t>
            </a:r>
          </a:p>
          <a:p>
            <a:pPr algn="just"/>
            <a:r>
              <a:rPr lang="uk-UA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uk-UA" sz="32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 Н</a:t>
            </a:r>
          </a:p>
          <a:p>
            <a:pPr algn="just"/>
            <a:r>
              <a:rPr lang="uk-UA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uk-UA" sz="32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=56250 Н</a:t>
            </a:r>
          </a:p>
          <a:p>
            <a:pPr algn="just"/>
            <a:r>
              <a:rPr lang="uk-UA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Ḟ</a:t>
            </a:r>
            <a:r>
              <a:rPr lang="uk-UA" sz="32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=-400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кН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/с</a:t>
            </a:r>
          </a:p>
          <a:p>
            <a:pPr algn="just"/>
            <a:r>
              <a:rPr lang="uk-UA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Ḟ</a:t>
            </a:r>
            <a:r>
              <a:rPr lang="uk-UA" sz="32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=400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кН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/с</a:t>
            </a:r>
          </a:p>
          <a:p>
            <a:pPr algn="just"/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=6573 Н</a:t>
            </a:r>
          </a:p>
          <a:p>
            <a:pPr algn="just"/>
            <a:r>
              <a:rPr lang="uk-UA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uk-UA" sz="3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=0,5</a:t>
            </a:r>
          </a:p>
          <a:p>
            <a:pPr algn="just"/>
            <a:r>
              <a:rPr lang="uk-UA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uk-UA" sz="32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0,176 </a:t>
            </a:r>
            <a:r>
              <a:rPr lang="uk-UA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Гц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uk-UA" sz="32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=0,00004 Вт</a:t>
            </a:r>
            <a:r>
              <a:rPr lang="uk-UA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41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Устройство плавного пуска Siemens Sirius 3RW30 1.5 кВт - 3RW3013-1BB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Устройство плавного пуска Siemens Sirius 55 кВт - 3RW4047-1BB14, купить в  Украине, цена, наличие на складе &quot;ОВК Днепропетровск&quot;"/>
          <p:cNvSpPr>
            <a:spLocks noChangeAspect="1" noChangeArrowheads="1"/>
          </p:cNvSpPr>
          <p:nvPr/>
        </p:nvSpPr>
        <p:spPr bwMode="auto">
          <a:xfrm>
            <a:off x="155575" y="-89852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5575" y="5486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155575" y="692697"/>
          <a:ext cx="8877300" cy="421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Visio" r:id="rId3" imgW="9720692" imgH="4406630" progId="Visio.Drawing.11">
                  <p:embed/>
                </p:oleObj>
              </mc:Choice>
              <mc:Fallback>
                <p:oleObj name="Visio" r:id="rId3" imgW="9720692" imgH="4406630" progId="Visio.Drawing.11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692697"/>
                        <a:ext cx="8877300" cy="4216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66069" y="5297290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ea typeface="MS Mincho"/>
              </a:rPr>
              <a:t>Загальна структура штучної нейронної мережі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55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1916197" y="899288"/>
          <a:ext cx="4991311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Уравнение" r:id="rId3" imgW="2247840" imgH="241200" progId="Equation.3">
                  <p:embed/>
                </p:oleObj>
              </mc:Choice>
              <mc:Fallback>
                <p:oleObj name="Уравнение" r:id="rId3" imgW="2247840" imgH="24120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97" y="899288"/>
                        <a:ext cx="4991311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323529" y="2230115"/>
          <a:ext cx="3466976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Уравнение" r:id="rId5" imgW="2387520" imgH="965160" progId="Equation.3">
                  <p:embed/>
                </p:oleObj>
              </mc:Choice>
              <mc:Fallback>
                <p:oleObj name="Уравнение" r:id="rId5" imgW="2387520" imgH="96516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9" y="2230115"/>
                        <a:ext cx="3466976" cy="1558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418982" y="4861583"/>
          <a:ext cx="8023277" cy="112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Уравнение" r:id="rId7" imgW="6006960" imgH="711000" progId="Equation.3">
                  <p:embed/>
                </p:oleObj>
              </mc:Choice>
              <mc:Fallback>
                <p:oleObj name="Уравнение" r:id="rId7" imgW="6006960" imgH="711000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82" y="4861583"/>
                        <a:ext cx="8023277" cy="1125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6175897" y="2241094"/>
          <a:ext cx="181138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Уравнение" r:id="rId9" imgW="1117440" imgH="431640" progId="Equation.3">
                  <p:embed/>
                </p:oleObj>
              </mc:Choice>
              <mc:Fallback>
                <p:oleObj name="Уравнение" r:id="rId9" imgW="1117440" imgH="431640" progId="Equation.3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897" y="2241094"/>
                        <a:ext cx="1811385" cy="77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4029" y="1916832"/>
            <a:ext cx="3538984" cy="203132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ТЕРМІНАЛЬНИЙ КРИТЕРІЙ</a:t>
            </a:r>
          </a:p>
          <a:p>
            <a:pPr algn="ctr"/>
            <a:endParaRPr lang="uk-UA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uk-UA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uk-UA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uk-UA" b="1" dirty="0">
              <a:latin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43960"/>
            <a:ext cx="8352928" cy="147732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КРИТЕРІЙ ОБУМОВЛЕНИЙ ОБМЕЖЕННЯМИ</a:t>
            </a:r>
          </a:p>
          <a:p>
            <a:pPr algn="ctr"/>
            <a:endParaRPr lang="uk-UA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55254" y="1916832"/>
            <a:ext cx="3437227" cy="120032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КОМПЛЕКСНИЙ КРИТЕРІЙ</a:t>
            </a:r>
          </a:p>
          <a:p>
            <a:endParaRPr lang="uk-UA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b="1" dirty="0">
              <a:latin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3689" y="548680"/>
            <a:ext cx="5265075" cy="92333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УЗАГАЛЬНЕНИЙ КРИТЕРІЙ</a:t>
            </a:r>
            <a:endParaRPr lang="uk-UA" b="1" dirty="0">
              <a:latin typeface="Times New Roman" panose="02020603050405020304" pitchFamily="18" charset="0"/>
            </a:endParaRPr>
          </a:p>
          <a:p>
            <a:endParaRPr lang="uk-UA" b="1" dirty="0" smtClean="0">
              <a:latin typeface="Times New Roman" panose="02020603050405020304" pitchFamily="18" charset="0"/>
            </a:endParaRPr>
          </a:p>
          <a:p>
            <a:endParaRPr lang="en-US" b="1" dirty="0"/>
          </a:p>
        </p:txBody>
      </p:sp>
      <p:cxnSp>
        <p:nvCxnSpPr>
          <p:cNvPr id="23" name="Прямая соединительная линия 22"/>
          <p:cNvCxnSpPr>
            <a:stCxn id="11" idx="0"/>
          </p:cNvCxnSpPr>
          <p:nvPr/>
        </p:nvCxnSpPr>
        <p:spPr>
          <a:xfrm flipH="1" flipV="1">
            <a:off x="5724129" y="1472010"/>
            <a:ext cx="1449739" cy="444822"/>
          </a:xfrm>
          <a:prstGeom prst="line">
            <a:avLst/>
          </a:prstGeom>
          <a:ln w="2540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9" idx="0"/>
          </p:cNvCxnSpPr>
          <p:nvPr/>
        </p:nvCxnSpPr>
        <p:spPr>
          <a:xfrm flipV="1">
            <a:off x="2173521" y="1472010"/>
            <a:ext cx="1666306" cy="444822"/>
          </a:xfrm>
          <a:prstGeom prst="line">
            <a:avLst/>
          </a:prstGeom>
          <a:ln w="2540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644010" y="1467913"/>
            <a:ext cx="19120" cy="3076047"/>
          </a:xfrm>
          <a:prstGeom prst="line">
            <a:avLst/>
          </a:prstGeom>
          <a:ln w="2540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smtClean="0">
                <a:latin typeface="Times New Roman" panose="02020603050405020304" pitchFamily="18" charset="0"/>
                <a:ea typeface="MS Mincho"/>
              </a:rPr>
              <a:t>Ілюстрація </a:t>
            </a:r>
            <a:r>
              <a:rPr lang="ru-RU" sz="2000" smtClean="0">
                <a:latin typeface="Times New Roman" panose="02020603050405020304" pitchFamily="18" charset="0"/>
                <a:ea typeface="MS Mincho"/>
              </a:rPr>
              <a:t>методу </a:t>
            </a:r>
            <a:r>
              <a:rPr lang="en-US" sz="2000" dirty="0" smtClean="0"/>
              <a:t>PSO</a:t>
            </a:r>
            <a:r>
              <a:rPr lang="uk-UA" sz="2000" dirty="0" smtClean="0">
                <a:latin typeface="Times New Roman" panose="02020603050405020304" pitchFamily="18" charset="0"/>
                <a:ea typeface="MS Mincho"/>
              </a:rPr>
              <a:t> </a:t>
            </a:r>
            <a:endParaRPr lang="en-US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6130373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https://en.wikipedia.org/wiki/Particle_swarm_optimization#/media/File:ParticleSwarmArrowsAnimation.gif</a:t>
            </a:r>
            <a:endParaRPr lang="ru-RU" sz="1600" dirty="0"/>
          </a:p>
        </p:txBody>
      </p:sp>
      <p:pic>
        <p:nvPicPr>
          <p:cNvPr id="4" name="Picture 2" descr="C:\Users\1\Desktop\Presentation\ParticleSwarmArrowsAnimat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0" y="530289"/>
            <a:ext cx="7632236" cy="56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031" b="4545"/>
          <a:stretch/>
        </p:blipFill>
        <p:spPr>
          <a:xfrm>
            <a:off x="323528" y="1484784"/>
            <a:ext cx="8448939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515" y="620688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ea typeface="MS Mincho"/>
              </a:rPr>
              <a:t>Для знаходження розв'язку використано оптимізаційний метод </a:t>
            </a:r>
            <a:r>
              <a:rPr lang="en-US" sz="2000" dirty="0"/>
              <a:t>ME</a:t>
            </a:r>
            <a:r>
              <a:rPr lang="uk-UA" sz="2000" dirty="0"/>
              <a:t>-</a:t>
            </a:r>
            <a:r>
              <a:rPr lang="en-US" sz="2000" dirty="0"/>
              <a:t>D</a:t>
            </a:r>
            <a:r>
              <a:rPr lang="uk-UA" sz="2000" dirty="0"/>
              <a:t>-</a:t>
            </a:r>
            <a:r>
              <a:rPr lang="en-US" sz="2000" dirty="0"/>
              <a:t>PSO</a:t>
            </a:r>
            <a:r>
              <a:rPr lang="uk-UA" sz="2000" dirty="0" smtClean="0">
                <a:latin typeface="Times New Roman" panose="02020603050405020304" pitchFamily="18" charset="0"/>
                <a:ea typeface="MS Mincho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28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Устройство плавного пуска Siemens Sirius 3RW30 1.5 кВт - 3RW3013-1BB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Устройство плавного пуска Siemens Sirius 55 кВт - 3RW4047-1BB14, купить в  Украине, цена, наличие на складе &quot;ОВК Днепропетровск&quot;"/>
          <p:cNvSpPr>
            <a:spLocks noChangeAspect="1" noChangeArrowheads="1"/>
          </p:cNvSpPr>
          <p:nvPr/>
        </p:nvSpPr>
        <p:spPr bwMode="auto">
          <a:xfrm>
            <a:off x="155575" y="-89852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399009"/>
            <a:ext cx="433895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00751" y="1340768"/>
            <a:ext cx="3779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 оптимізаційного критерію </a:t>
            </a:r>
            <a:r>
              <a:rPr lang="uk-UA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протягом процедури навчання штучної нейронної мережі</a:t>
            </a:r>
            <a:endParaRPr lang="en-US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4751" y="37462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endParaRPr lang="en-US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221088"/>
            <a:ext cx="2463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матриця ваг прихованого шару </a:t>
            </a:r>
            <a:endParaRPr lang="en-US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699792" y="4221088"/>
            <a:ext cx="2232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b="1" dirty="0"/>
              <a:t>матриця ваг вихідного </a:t>
            </a:r>
            <a:r>
              <a:rPr lang="uk-UA" b="1" dirty="0" smtClean="0"/>
              <a:t>шару</a:t>
            </a:r>
            <a:endParaRPr lang="en-US" b="1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343900" y="4938020"/>
          <a:ext cx="2246010" cy="1635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Уравнение" r:id="rId4" imgW="1879600" imgH="1143000" progId="Equation.3">
                  <p:embed/>
                </p:oleObj>
              </mc:Choice>
              <mc:Fallback>
                <p:oleObj name="Уравнение" r:id="rId4" imgW="1879600" imgH="1143000" progId="Equation.3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00" y="4938020"/>
                        <a:ext cx="2246010" cy="1635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3347864" y="4822496"/>
          <a:ext cx="906517" cy="173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Уравнение" r:id="rId6" imgW="622300" imgH="1143000" progId="Equation.3">
                  <p:embed/>
                </p:oleObj>
              </mc:Choice>
              <mc:Fallback>
                <p:oleObj name="Уравнение" r:id="rId6" imgW="622300" imgH="1143000" progId="Equation.3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822496"/>
                        <a:ext cx="906517" cy="17353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167990" y="4427820"/>
            <a:ext cx="3710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матриця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біасів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прихованого шару</a:t>
            </a:r>
            <a:endParaRPr lang="en-US" b="1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5004048" y="4869160"/>
          <a:ext cx="3730365" cy="318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Уравнение" r:id="rId8" imgW="2514600" imgH="215640" progId="Equation.3">
                  <p:embed/>
                </p:oleObj>
              </mc:Choice>
              <mc:Fallback>
                <p:oleObj name="Уравнение" r:id="rId8" imgW="2514600" imgH="215640" progId="Equation.3">
                  <p:embed/>
                  <p:pic>
                    <p:nvPicPr>
                      <p:cNvPr id="14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869160"/>
                        <a:ext cx="3730365" cy="318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119216" y="5879013"/>
            <a:ext cx="3571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скаляр-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біас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вихідного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шару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0,132</a:t>
            </a:r>
            <a:endParaRPr lang="en-US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7975" y="3789040"/>
            <a:ext cx="835410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Устройство плавного пуска Siemens Sirius 3RW30 1.5 кВт - 3RW3013-1BB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Устройство плавного пуска Siemens Sirius 55 кВт - 3RW4047-1BB14, купить в  Украине, цена, наличие на складе &quot;ОВК Днепропетровск&quot;"/>
          <p:cNvSpPr>
            <a:spLocks noChangeAspect="1" noChangeArrowheads="1"/>
          </p:cNvSpPr>
          <p:nvPr/>
        </p:nvSpPr>
        <p:spPr bwMode="auto">
          <a:xfrm>
            <a:off x="155575" y="-89852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89040"/>
            <a:ext cx="35283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121" y="210104"/>
            <a:ext cx="362451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19" y="215189"/>
            <a:ext cx="3384376" cy="280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4885709"/>
            <a:ext cx="4116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Потужність </a:t>
            </a:r>
            <a:r>
              <a:rPr lang="uk-UA" sz="1600" dirty="0"/>
              <a:t>приводу механізму переміщення крана (чорний графік) та рушійне зусилля приводу (сірий графік)</a:t>
            </a:r>
            <a:endParaRPr lang="en-US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20813" y="3150284"/>
            <a:ext cx="3211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Швидкість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переміщення крана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0375" y="3093390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Фазовий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портрет маятникових коливань вантажу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Устройство плавного пуска Siemens Sirius 3RW30 1.5 кВт - 3RW3013-1BB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2" descr="Устройство плавного пуска Siemens Sirius 55 кВт - 3RW4047-1BB14, купить в  Украине, цена, наличие на складе &quot;ОВК Днепропетровск&quot;"/>
          <p:cNvSpPr>
            <a:spLocks noChangeAspect="1" noChangeArrowheads="1"/>
          </p:cNvSpPr>
          <p:nvPr/>
        </p:nvSpPr>
        <p:spPr bwMode="auto">
          <a:xfrm>
            <a:off x="155575" y="-89852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607973" y="620688"/>
            <a:ext cx="8216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Оціночні показники оптимального керування рухом крана</a:t>
            </a:r>
            <a:endParaRPr lang="en-US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755574" y="1484784"/>
          <a:ext cx="7920880" cy="462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6">
                  <a:extLst>
                    <a:ext uri="{9D8B030D-6E8A-4147-A177-3AD203B41FA5}">
                      <a16:colId xmlns:a16="http://schemas.microsoft.com/office/drawing/2014/main" val="2416457299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07413064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802555626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1329737761"/>
                    </a:ext>
                  </a:extLst>
                </a:gridCol>
              </a:tblGrid>
              <a:tr h="78000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Показник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Одиниця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Значення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1941097"/>
                  </a:ext>
                </a:extLst>
              </a:tr>
              <a:tr h="492042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Максимальне значення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Потужність приводу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Вт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38906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9255382"/>
                  </a:ext>
                </a:extLst>
              </a:tr>
              <a:tr h="555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Рушійне зусилля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Н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56250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4268875"/>
                  </a:ext>
                </a:extLst>
              </a:tr>
              <a:tr h="7800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Амплітуда коливань вантажу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0,601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1954439"/>
                  </a:ext>
                </a:extLst>
              </a:tr>
              <a:tr h="368747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Середньоква-дратичне значення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Потужність приводу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Вт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17516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9398763"/>
                  </a:ext>
                </a:extLst>
              </a:tr>
              <a:tr h="368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Рушійне зусилля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Н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25967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8552099"/>
                  </a:ext>
                </a:extLst>
              </a:tr>
              <a:tr h="1191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Відхилення канату з вантажем від вертикалі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м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0,198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805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9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4287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СПИСОК УЧАСНИКІВ НАУКОВОГО ГУРТКА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602644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ПУБЛІКАЦІЇ НАУКОВОГО  ГУРТКА</a:t>
            </a:r>
          </a:p>
          <a:p>
            <a:pPr algn="ctr"/>
            <a:endParaRPr lang="uk-UA" sz="900" b="1" dirty="0" smtClean="0">
              <a:latin typeface="Times New Roman" pitchFamily="18" charset="0"/>
            </a:endParaRP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За 2020 – 2021 навчальний рік опубліковано 8 тез доповідей у тому числі 2 англійською мовою та статтю у фаховому науковому виданні України категорії Б.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9243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Пундик Кирило – МОБ 1901;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Зарівний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 – МОБ 1901;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Гриценко Микола – МОБ 1901;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Губар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Ярослав – МОБ 1901;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Шеремет Дмитро – МОБ 1901;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Поночовний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Андрій – ГМАШ 1701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7158" y="3929066"/>
            <a:ext cx="835824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(сектор наукових розробок)  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037049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Дослідження динаміки машин та механізмів (</a:t>
            </a:r>
            <a:r>
              <a:rPr lang="ru-RU" sz="2400" b="1" dirty="0" smtClean="0">
                <a:latin typeface="Times New Roman" pitchFamily="18" charset="0"/>
              </a:rPr>
              <a:t>стр</a:t>
            </a:r>
            <a:r>
              <a:rPr lang="uk-UA" sz="2400" b="1" dirty="0" smtClean="0">
                <a:latin typeface="Times New Roman" pitchFamily="18" charset="0"/>
              </a:rPr>
              <a:t>ічкові конвеєри, ковшові елеватори, скребкові конвеєри, мостові та баштові крани, </a:t>
            </a:r>
            <a:r>
              <a:rPr lang="uk-UA" sz="2400" b="1" dirty="0" err="1" smtClean="0">
                <a:latin typeface="Times New Roman" pitchFamily="18" charset="0"/>
              </a:rPr>
              <a:t>малоприводні</a:t>
            </a:r>
            <a:r>
              <a:rPr lang="uk-UA" sz="2400" b="1" dirty="0" smtClean="0">
                <a:latin typeface="Times New Roman" pitchFamily="18" charset="0"/>
              </a:rPr>
              <a:t> системи).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 smtClean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Проведення параметричної оптимізації вищевказаних механізмів (визначення оптимальних параметрів демпферних блоків, канатних барабанів, підвісок та інших елементів).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 smtClean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Постановка та розв'язок задач оптимального керування рухом машин та механізмів із використанням варіаційного числення та прямих варіаційних методів.</a:t>
            </a:r>
          </a:p>
          <a:p>
            <a:pPr indent="449263" algn="just">
              <a:buFont typeface="+mj-lt"/>
              <a:buAutoNum type="arabicParenR"/>
            </a:pPr>
            <a:endParaRPr lang="uk-UA" sz="2400" b="1" dirty="0" smtClean="0">
              <a:latin typeface="Times New Roman" pitchFamily="18" charset="0"/>
            </a:endParaRPr>
          </a:p>
          <a:p>
            <a:pPr indent="449263" algn="just">
              <a:buFont typeface="+mj-lt"/>
              <a:buAutoNum type="arabicParenR"/>
            </a:pPr>
            <a:r>
              <a:rPr lang="uk-UA" sz="2400" b="1" dirty="0" smtClean="0">
                <a:latin typeface="Times New Roman" pitchFamily="18" charset="0"/>
              </a:rPr>
              <a:t>Аналіз отриманих результатів та встановлення рекомендацій стосовно їх практичної реалізації.</a:t>
            </a:r>
            <a:endParaRPr lang="ru-RU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99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СТРАТЕГІЯ РОЗВИТКУ  НАУКОВОГО ГУРТКА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</a:rPr>
              <a:t>(організаційний сектор)  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34373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Залучення до гуртка талановитої і активної молоді.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 Участь студентів гуртка в конкурсах наукових робіт, олімпіадах та грантах.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Пропагування результатів власних наукових досліджень.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uk-UA" sz="2800" b="1" dirty="0">
              <a:latin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b="1" dirty="0" smtClean="0">
                <a:latin typeface="Times New Roman" pitchFamily="18" charset="0"/>
              </a:rPr>
              <a:t> Налагодження та розвиток зв'язків із студентами і вченими з інших вишів, наукових установ і організацій.</a:t>
            </a:r>
            <a:endParaRPr lang="ru-RU" sz="28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43182"/>
            <a:ext cx="914400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7141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Програми наукових конференцій в яких прийняли участь гуртківці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3610705" cy="5241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226027"/>
            <a:ext cx="3687272" cy="5212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Всеукраїнський конкурс студентських наукових робіт зі спеціальності «Галузеве машинобудування (Підйомно-транспортні, дорожні, будівельні, меліоративні машини і обладнання)»</a:t>
            </a:r>
            <a:b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Полтавська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політехніка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Юрія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Кондратюка»</a:t>
            </a: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425221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3 місце</a:t>
            </a:r>
            <a:endParaRPr lang="uk-UA" sz="3600" dirty="0"/>
          </a:p>
        </p:txBody>
      </p:sp>
      <p:pic>
        <p:nvPicPr>
          <p:cNvPr id="72706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 r="41275" b="8495"/>
          <a:stretch/>
        </p:blipFill>
        <p:spPr bwMode="auto">
          <a:xfrm>
            <a:off x="3923170" y="2071552"/>
            <a:ext cx="5078937" cy="43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57758" y="3311185"/>
            <a:ext cx="327873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8" y="1936141"/>
            <a:ext cx="3463393" cy="444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Всеукраїнський конкурс студентських наукових робіт зі спеціальності </a:t>
            </a: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«Прикладна механіка (</a:t>
            </a:r>
            <a:r>
              <a:rPr lang="uk-UA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Механотроніка</a:t>
            </a: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)»</a:t>
            </a: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(Вінницький національний технічний університет)</a:t>
            </a:r>
            <a:endParaRPr lang="uk-UA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521377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3 місце</a:t>
            </a:r>
            <a:endParaRPr lang="uk-UA" sz="3600" dirty="0"/>
          </a:p>
        </p:txBody>
      </p:sp>
      <p:pic>
        <p:nvPicPr>
          <p:cNvPr id="7270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 b="8940"/>
          <a:stretch>
            <a:fillRect/>
          </a:stretch>
        </p:blipFill>
        <p:spPr bwMode="auto">
          <a:xfrm>
            <a:off x="323528" y="2163035"/>
            <a:ext cx="870406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8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C220CE38-7C03-43D6-A33E-5336F0D86BB5}"/>
              </a:ext>
            </a:extLst>
          </p:cNvPr>
          <p:cNvSpPr>
            <a:spLocks noGrp="1"/>
          </p:cNvSpPr>
          <p:nvPr/>
        </p:nvSpPr>
        <p:spPr>
          <a:xfrm>
            <a:off x="683568" y="2852936"/>
            <a:ext cx="8003233" cy="1017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/>
              <a:t>Синтез оптимального керування системою „кран-вантаж” у вигляді зворотного зв’язку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4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ртовые краны | Террик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679314" cy="239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дъемный кран нового поколения введут в эксплуатацию в порту Корсакова —  Сахалин и Курилы — SKR.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2" y="3206272"/>
            <a:ext cx="4643312" cy="31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зловой кран: назначение, принцип работы, устройст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99719"/>
            <a:ext cx="3960440" cy="238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зловые краны: общая информация - Полезное и интересное - KZK.kiev.ua/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62" y="3645024"/>
            <a:ext cx="3960440" cy="23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83F7A3-6DA0-489D-879F-9C5893A7299F}"/>
              </a:ext>
            </a:extLst>
          </p:cNvPr>
          <p:cNvSpPr txBox="1"/>
          <p:nvPr/>
        </p:nvSpPr>
        <p:spPr>
          <a:xfrm>
            <a:off x="388957" y="476672"/>
            <a:ext cx="8347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Мета </a:t>
            </a:r>
            <a:endParaRPr lang="uk-UA" sz="2800" dirty="0"/>
          </a:p>
          <a:p>
            <a:pPr algn="just"/>
            <a:r>
              <a:rPr lang="uk-UA" dirty="0"/>
              <a:t> </a:t>
            </a:r>
            <a:r>
              <a:rPr lang="uk-UA" dirty="0" smtClean="0"/>
              <a:t>    </a:t>
            </a:r>
            <a:r>
              <a:rPr lang="uk-UA" sz="2200" dirty="0" smtClean="0"/>
              <a:t>Мета </a:t>
            </a:r>
            <a:r>
              <a:rPr lang="uk-UA" sz="2200" dirty="0"/>
              <a:t>полягає у синтезі оптимального керування рухом системи „кран-вантаж” у вигляді зворотного зв’язку</a:t>
            </a:r>
            <a:r>
              <a:rPr lang="uk-UA" sz="2200" dirty="0" smtClean="0"/>
              <a:t>.</a:t>
            </a:r>
            <a:endParaRPr lang="ru-RU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FD8D5-BB90-44C8-AF19-491B020A33B1}"/>
              </a:ext>
            </a:extLst>
          </p:cNvPr>
          <p:cNvSpPr txBox="1"/>
          <p:nvPr/>
        </p:nvSpPr>
        <p:spPr>
          <a:xfrm>
            <a:off x="388956" y="2276872"/>
            <a:ext cx="8347237" cy="4241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dirty="0" smtClean="0"/>
              <a:t>Задачі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200" dirty="0" smtClean="0"/>
              <a:t>виконати </a:t>
            </a:r>
            <a:r>
              <a:rPr lang="uk-UA" sz="2200" dirty="0"/>
              <a:t>постановку задачі навчання оптимального </a:t>
            </a:r>
            <a:r>
              <a:rPr lang="uk-UA" sz="2200" dirty="0" err="1"/>
              <a:t>нейрорегулятора</a:t>
            </a:r>
            <a:r>
              <a:rPr lang="uk-UA" sz="2200" dirty="0"/>
              <a:t> для цілей керування рухом вантажопідйомного крана із вантажем на гнучкому підвісі; </a:t>
            </a:r>
            <a:endParaRPr lang="en-US" sz="22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200" dirty="0"/>
              <a:t>звести вихідну задачу до задачі безумовної оптимізації; </a:t>
            </a:r>
            <a:endParaRPr lang="en-US" sz="22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200" dirty="0"/>
              <a:t>розв’язати задачу за допомогою методу ME-D-PSO; </a:t>
            </a:r>
            <a:endParaRPr lang="en-US" sz="22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200" dirty="0"/>
              <a:t>провести аналіз отриманого розв’язку та вказати перспективи подальших досліджень у даному напрямку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762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4F74FB-F458-4726-B590-86A95A8DE008}"/>
              </a:ext>
            </a:extLst>
          </p:cNvPr>
          <p:cNvSpPr txBox="1"/>
          <p:nvPr/>
        </p:nvSpPr>
        <p:spPr>
          <a:xfrm>
            <a:off x="387752" y="404664"/>
            <a:ext cx="83472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/>
              <a:t>математичного </a:t>
            </a:r>
            <a:r>
              <a:rPr lang="uk-UA" sz="2000" dirty="0" smtClean="0"/>
              <a:t>моделювання;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 smtClean="0"/>
              <a:t>диференціального числення;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 smtClean="0"/>
              <a:t>теоретичної механіки;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 smtClean="0"/>
              <a:t>навчання</a:t>
            </a:r>
            <a:r>
              <a:rPr lang="ru-RU" sz="2000" dirty="0" smtClean="0"/>
              <a:t> </a:t>
            </a:r>
            <a:r>
              <a:rPr lang="uk-UA" sz="2000" dirty="0" smtClean="0"/>
              <a:t>нейронних мереж;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 smtClean="0"/>
              <a:t>метод </a:t>
            </a:r>
            <a:r>
              <a:rPr lang="uk-UA" sz="2000" dirty="0"/>
              <a:t>оптимізації </a:t>
            </a:r>
            <a:r>
              <a:rPr lang="en-US" sz="2000" dirty="0"/>
              <a:t>ME</a:t>
            </a:r>
            <a:r>
              <a:rPr lang="uk-UA" sz="2000" dirty="0"/>
              <a:t>-</a:t>
            </a:r>
            <a:r>
              <a:rPr lang="en-US" sz="2000" dirty="0"/>
              <a:t>D</a:t>
            </a:r>
            <a:r>
              <a:rPr lang="uk-UA" sz="2000" dirty="0"/>
              <a:t>-</a:t>
            </a:r>
            <a:r>
              <a:rPr lang="en-US" sz="2000" dirty="0"/>
              <a:t>PSO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71E1AD-D37C-41D4-BFD3-224F5D77A778}"/>
              </a:ext>
            </a:extLst>
          </p:cNvPr>
          <p:cNvSpPr txBox="1"/>
          <p:nvPr/>
        </p:nvSpPr>
        <p:spPr>
          <a:xfrm>
            <a:off x="398380" y="3140968"/>
            <a:ext cx="8347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Об’єкт дослідження: </a:t>
            </a:r>
          </a:p>
          <a:p>
            <a:pPr algn="ctr"/>
            <a:r>
              <a:rPr lang="uk-UA" sz="2400" dirty="0"/>
              <a:t>П</a:t>
            </a:r>
            <a:r>
              <a:rPr lang="uk-UA" sz="2400" dirty="0" smtClean="0"/>
              <a:t>роцес </a:t>
            </a:r>
            <a:r>
              <a:rPr lang="uk-UA" sz="2400" dirty="0"/>
              <a:t>регулювання динаміки розгону крана із вантажем на гнучкому підвісі</a:t>
            </a:r>
            <a:r>
              <a:rPr lang="uk-UA" sz="2400" dirty="0" smtClean="0"/>
              <a:t>.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37468-30CF-40AE-9640-98286DC277CE}"/>
              </a:ext>
            </a:extLst>
          </p:cNvPr>
          <p:cNvSpPr txBox="1"/>
          <p:nvPr/>
        </p:nvSpPr>
        <p:spPr>
          <a:xfrm>
            <a:off x="398380" y="4883676"/>
            <a:ext cx="8347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Предмет дослідження: </a:t>
            </a:r>
          </a:p>
          <a:p>
            <a:pPr algn="ctr"/>
            <a:r>
              <a:rPr lang="uk-UA" sz="2400" dirty="0" smtClean="0"/>
              <a:t>Наукові </a:t>
            </a:r>
            <a:r>
              <a:rPr lang="uk-UA" sz="2400" dirty="0"/>
              <a:t>методи синтезу оптимального регулятора руху системи „кран-вантаж</a:t>
            </a:r>
            <a:r>
              <a:rPr lang="uk-UA" sz="2400" dirty="0" smtClean="0"/>
              <a:t>”.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98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3489</TotalTime>
  <Words>709</Words>
  <Application>Microsoft Office PowerPoint</Application>
  <PresentationFormat>Экран (4:3)</PresentationFormat>
  <Paragraphs>136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Constantia</vt:lpstr>
      <vt:lpstr>MS Mincho</vt:lpstr>
      <vt:lpstr>Times New Roman</vt:lpstr>
      <vt:lpstr>Wingdings</vt:lpstr>
      <vt:lpstr>Wingdings 2</vt:lpstr>
      <vt:lpstr>Поток</vt:lpstr>
      <vt:lpstr>Уравнение</vt:lpstr>
      <vt:lpstr>Visio</vt:lpstr>
      <vt:lpstr>Презентация PowerPoint</vt:lpstr>
      <vt:lpstr>Презентация PowerPoint</vt:lpstr>
      <vt:lpstr>Презентация PowerPoint</vt:lpstr>
      <vt:lpstr>Всеукраїнський конкурс студентських наукових робіт зі спеціальності «Галузеве машинобудування (Підйомно-транспортні, дорожні, будівельні, меліоративні машини і обладнання)» (Національний університет «Полтавська політехніка імені Юрія Кондратюка»)</vt:lpstr>
      <vt:lpstr>Всеукраїнський конкурс студентських наукових робіт зі спеціальності «Прикладна механіка (Механотроніка)» (Вінницький національний технічний університет)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Кабінет Міністрів України  Національний університет біоресурсів і природокористування України  Кафедра тракторів і автомобілів      Тендеції і заономірності в номінальних потужностях і частотах обертання колінчатих валів дизелів сучасних МЕЗ           </dc:title>
  <dc:creator>Alexey</dc:creator>
  <cp:lastModifiedBy>Admin</cp:lastModifiedBy>
  <cp:revision>390</cp:revision>
  <dcterms:created xsi:type="dcterms:W3CDTF">2015-03-22T16:57:24Z</dcterms:created>
  <dcterms:modified xsi:type="dcterms:W3CDTF">2021-05-11T06:57:53Z</dcterms:modified>
</cp:coreProperties>
</file>