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284" r:id="rId2"/>
    <p:sldId id="273" r:id="rId3"/>
    <p:sldId id="339" r:id="rId4"/>
    <p:sldId id="371" r:id="rId5"/>
    <p:sldId id="370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288" r:id="rId16"/>
    <p:sldId id="312" r:id="rId17"/>
    <p:sldId id="30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8"/>
    <a:srgbClr val="06665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1241" autoAdjust="0"/>
  </p:normalViewPr>
  <p:slideViewPr>
    <p:cSldViewPr>
      <p:cViewPr varScale="1">
        <p:scale>
          <a:sx n="63" d="100"/>
          <a:sy n="63" d="100"/>
        </p:scale>
        <p:origin x="1626" y="7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170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93CA-234F-4874-A21E-193CFF9D275E}" type="datetimeFigureOut">
              <a:rPr lang="uk-UA" smtClean="0"/>
              <a:pPr/>
              <a:t>26.04.2023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BA852-A06D-4370-A72A-67BB87F948D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02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АЦІОНАЛЬНИЙ УНІВЕРИСТЕТ БІОРЕСУРСІВ</a:t>
            </a:r>
            <a:b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 ПРИРОДОКОРИСТУВАННЯ УКРАЇНИ</a:t>
            </a:r>
            <a:endParaRPr lang="uk-UA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00174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Кафедра конструювання машин і обладнання</a:t>
            </a:r>
            <a:endParaRPr lang="uk-UA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07181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ЗВІТ ПРО ДІЯЛЬНІСТЬ НАУКОВОГО ГУРТКА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 2022 – 2023 НАВЧАЛЬНИЙ РІК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013176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Доповідач: 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студ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Великоіваненко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Дмитро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Керівники: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д.т.н., проф.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Ловейкін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Вячеслав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д.т.н.,  проф.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Ромасевич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Юрій.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214554"/>
            <a:ext cx="6357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Гурток: ДИНАМІКА МАШИН</a:t>
            </a:r>
            <a:endParaRPr lang="uk-U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2488" y="1499843"/>
            <a:ext cx="4038600" cy="44348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dirty="0"/>
              <a:t>Після отриманої оновленої другої ділянки руху її слід поєднати з першою ділянкою. </a:t>
            </a:r>
            <a:endParaRPr lang="uk-UA" sz="2000" dirty="0"/>
          </a:p>
          <a:p>
            <a:pPr marL="0" indent="0" algn="just">
              <a:buNone/>
            </a:pPr>
            <a:r>
              <a:rPr lang="uk-UA" sz="2000" dirty="0"/>
              <a:t>Р</a:t>
            </a:r>
            <a:r>
              <a:rPr lang="uk-UA" sz="2000" dirty="0"/>
              <a:t>озрахунки для цього описуються </a:t>
            </a:r>
            <a:r>
              <a:rPr lang="uk-UA" sz="2000" dirty="0"/>
              <a:t>наступним виразом</a:t>
            </a:r>
            <a:r>
              <a:rPr lang="uk-UA" sz="2000" dirty="0"/>
              <a:t>:</a:t>
            </a:r>
          </a:p>
          <a:p>
            <a:pPr marL="0" indent="0" algn="just">
              <a:buNone/>
            </a:pPr>
            <a:endParaRPr lang="uk-UA" sz="2000" dirty="0"/>
          </a:p>
          <a:p>
            <a:pPr marL="0" indent="0" algn="just">
              <a:buNone/>
            </a:pPr>
            <a:endParaRPr lang="uk-UA" sz="2000" dirty="0" smtClean="0"/>
          </a:p>
          <a:p>
            <a:pPr marL="0" indent="0" algn="just">
              <a:buNone/>
            </a:pPr>
            <a:endParaRPr lang="uk-UA" sz="2000" dirty="0"/>
          </a:p>
          <a:p>
            <a:pPr marL="0" indent="0" algn="just">
              <a:buNone/>
            </a:pPr>
            <a:endParaRPr lang="uk-UA" sz="2000" dirty="0" smtClean="0"/>
          </a:p>
          <a:p>
            <a:pPr marL="0" indent="0" algn="just">
              <a:buNone/>
            </a:pPr>
            <a:r>
              <a:rPr lang="uk-UA" sz="2000" dirty="0" smtClean="0"/>
              <a:t>де </a:t>
            </a:r>
            <a:r>
              <a:rPr lang="uk-UA" sz="2000" i="1" dirty="0"/>
              <a:t>х</a:t>
            </a:r>
            <a:r>
              <a:rPr lang="uk-UA" sz="2000" baseline="-25000" dirty="0"/>
              <a:t>2</a:t>
            </a:r>
            <a:r>
              <a:rPr lang="uk-UA" sz="2000" i="1" baseline="-25000" dirty="0"/>
              <a:t>.і.уточ</a:t>
            </a:r>
            <a:r>
              <a:rPr lang="uk-UA" sz="2000" dirty="0"/>
              <a:t> та </a:t>
            </a:r>
            <a:r>
              <a:rPr lang="uk-UA" sz="2000" i="1" dirty="0"/>
              <a:t>у</a:t>
            </a:r>
            <a:r>
              <a:rPr lang="uk-UA" sz="2000" baseline="-25000" dirty="0"/>
              <a:t>2</a:t>
            </a:r>
            <a:r>
              <a:rPr lang="uk-UA" sz="2000" i="1" baseline="-25000" dirty="0"/>
              <a:t>.і.уточ</a:t>
            </a:r>
            <a:r>
              <a:rPr lang="uk-UA" sz="2000" dirty="0"/>
              <a:t> – координати уточненої траєкторії, що повернута на кут </a:t>
            </a:r>
            <a:r>
              <a:rPr lang="en-US" sz="2000" i="1" dirty="0" err="1"/>
              <a:t>arctg</a:t>
            </a:r>
            <a:r>
              <a:rPr lang="uk-UA" sz="2000" dirty="0"/>
              <a:t>(</a:t>
            </a:r>
            <a:r>
              <a:rPr lang="en-US" sz="2000" i="1" dirty="0"/>
              <a:t>k</a:t>
            </a:r>
            <a:r>
              <a:rPr lang="uk-UA" sz="2000" baseline="-25000" dirty="0"/>
              <a:t>2</a:t>
            </a:r>
            <a:r>
              <a:rPr lang="uk-UA" sz="2000" dirty="0"/>
              <a:t>) та віднесена у точку спряження ділянок (розміщення перешкоди).</a:t>
            </a: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95750"/>
            <a:ext cx="4038600" cy="44348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dirty="0"/>
              <a:t>Оновлена траєкторія руху</a:t>
            </a:r>
          </a:p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222405"/>
            <a:ext cx="3833607" cy="4132520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900276"/>
              </p:ext>
            </p:extLst>
          </p:nvPr>
        </p:nvGraphicFramePr>
        <p:xfrm>
          <a:off x="408032" y="3568816"/>
          <a:ext cx="4445161" cy="719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4" imgW="3708400" imgH="482600" progId="Equation.3">
                  <p:embed/>
                </p:oleObj>
              </mc:Choice>
              <mc:Fallback>
                <p:oleObj name="Формула" r:id="rId4" imgW="3708400" imgH="482600" progId="Equation.3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032" y="3568816"/>
                        <a:ext cx="4445161" cy="7198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29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8376" y="1014244"/>
            <a:ext cx="8229600" cy="4389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/>
              <a:t>проведених</a:t>
            </a:r>
            <a:r>
              <a:rPr lang="ru-RU" sz="2400" dirty="0"/>
              <a:t> </a:t>
            </a:r>
            <a:r>
              <a:rPr lang="ru-RU" sz="2400" dirty="0" err="1"/>
              <a:t>розрахунків</a:t>
            </a:r>
            <a:r>
              <a:rPr lang="ru-RU" sz="2400" dirty="0"/>
              <a:t> проводимо </a:t>
            </a:r>
            <a:r>
              <a:rPr lang="ru-RU" sz="2400" dirty="0" err="1"/>
              <a:t>розрахунок</a:t>
            </a:r>
            <a:r>
              <a:rPr lang="ru-RU" sz="2400" dirty="0"/>
              <a:t> </a:t>
            </a:r>
            <a:r>
              <a:rPr lang="ru-RU" sz="2400" dirty="0" err="1"/>
              <a:t>узгоджених</a:t>
            </a:r>
            <a:r>
              <a:rPr lang="ru-RU" sz="2400" dirty="0"/>
              <a:t> </a:t>
            </a:r>
            <a:r>
              <a:rPr lang="ru-RU" sz="2400" dirty="0" err="1"/>
              <a:t>положень</a:t>
            </a:r>
            <a:r>
              <a:rPr lang="ru-RU" sz="2400" dirty="0"/>
              <a:t> </a:t>
            </a:r>
            <a:r>
              <a:rPr lang="ru-RU" sz="2400" dirty="0" err="1"/>
              <a:t>візка</a:t>
            </a:r>
            <a:r>
              <a:rPr lang="ru-RU" sz="2400" dirty="0"/>
              <a:t> (</a:t>
            </a:r>
            <a:r>
              <a:rPr lang="ru-RU" sz="2400" dirty="0" err="1"/>
              <a:t>лінійна</a:t>
            </a:r>
            <a:r>
              <a:rPr lang="ru-RU" sz="2400" dirty="0"/>
              <a:t> координата </a:t>
            </a:r>
            <a:r>
              <a:rPr lang="ru-RU" sz="2400" dirty="0" err="1"/>
              <a:t>вздовж</a:t>
            </a:r>
            <a:r>
              <a:rPr lang="ru-RU" sz="2400" dirty="0"/>
              <a:t> </a:t>
            </a:r>
            <a:r>
              <a:rPr lang="ru-RU" sz="2400" dirty="0" err="1"/>
              <a:t>стріли</a:t>
            </a:r>
            <a:r>
              <a:rPr lang="ru-RU" sz="2400" dirty="0"/>
              <a:t>) та </a:t>
            </a:r>
            <a:r>
              <a:rPr lang="ru-RU" sz="2400" dirty="0" err="1"/>
              <a:t>стріли</a:t>
            </a:r>
            <a:r>
              <a:rPr lang="ru-RU" sz="2400" dirty="0"/>
              <a:t> (</a:t>
            </a:r>
            <a:r>
              <a:rPr lang="ru-RU" sz="2400" dirty="0" err="1"/>
              <a:t>кутова</a:t>
            </a:r>
            <a:r>
              <a:rPr lang="ru-RU" sz="2400" dirty="0"/>
              <a:t> координата). </a:t>
            </a:r>
            <a:r>
              <a:rPr lang="ru-RU" sz="2400" dirty="0" err="1"/>
              <a:t>Тобто</a:t>
            </a:r>
            <a:r>
              <a:rPr lang="ru-RU" sz="2400" dirty="0"/>
              <a:t> переходимо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декартових</a:t>
            </a:r>
            <a:r>
              <a:rPr lang="ru-RU" sz="2400" dirty="0"/>
              <a:t> координат (</a:t>
            </a:r>
            <a:r>
              <a:rPr lang="ru-RU" sz="2400" dirty="0" err="1"/>
              <a:t>координати</a:t>
            </a:r>
            <a:r>
              <a:rPr lang="ru-RU" sz="2400" dirty="0"/>
              <a:t> </a:t>
            </a:r>
            <a:r>
              <a:rPr lang="ru-RU" sz="2400" dirty="0" err="1"/>
              <a:t>робочої</a:t>
            </a:r>
            <a:r>
              <a:rPr lang="ru-RU" sz="2400" dirty="0"/>
              <a:t> </a:t>
            </a:r>
            <a:r>
              <a:rPr lang="ru-RU" sz="2400" dirty="0" err="1"/>
              <a:t>зони</a:t>
            </a:r>
            <a:r>
              <a:rPr lang="ru-RU" sz="2400" dirty="0"/>
              <a:t> крана) до </a:t>
            </a:r>
            <a:r>
              <a:rPr lang="ru-RU" sz="2400" dirty="0" err="1"/>
              <a:t>полярних</a:t>
            </a:r>
            <a:r>
              <a:rPr lang="ru-RU" sz="2400" dirty="0"/>
              <a:t> координат,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пов’язані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механізмами</a:t>
            </a:r>
            <a:r>
              <a:rPr lang="ru-RU" sz="2400" dirty="0"/>
              <a:t> </a:t>
            </a:r>
            <a:r>
              <a:rPr lang="ru-RU" sz="2400" dirty="0" err="1"/>
              <a:t>баштового</a:t>
            </a:r>
            <a:r>
              <a:rPr lang="ru-RU" sz="2400" dirty="0"/>
              <a:t> крана (при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вважаємо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початки координат </a:t>
            </a:r>
            <a:r>
              <a:rPr lang="ru-RU" sz="2400" dirty="0" err="1"/>
              <a:t>обох</a:t>
            </a:r>
            <a:r>
              <a:rPr lang="ru-RU" sz="2400" dirty="0"/>
              <a:t> систем </a:t>
            </a:r>
            <a:r>
              <a:rPr lang="ru-RU" sz="2400" dirty="0" err="1"/>
              <a:t>співпадають</a:t>
            </a:r>
            <a:r>
              <a:rPr lang="ru-RU" sz="2400" dirty="0" smtClean="0"/>
              <a:t>):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 smtClean="0"/>
              <a:t>де 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i</a:t>
            </a:r>
            <a:r>
              <a:rPr lang="uk-UA" sz="2400" dirty="0"/>
              <a:t> та </a:t>
            </a:r>
            <a:r>
              <a:rPr lang="en-US" sz="2400" i="1" dirty="0" err="1"/>
              <a:t>φ</a:t>
            </a:r>
            <a:r>
              <a:rPr lang="en-US" sz="2400" i="1" baseline="-25000" dirty="0" err="1"/>
              <a:t>i</a:t>
            </a:r>
            <a:r>
              <a:rPr lang="uk-UA" sz="2400" dirty="0"/>
              <a:t> – дискретні координати положення візка на стрілі (відносно осі її обертання) та </a:t>
            </a:r>
            <a:r>
              <a:rPr lang="en-US" sz="2400" dirty="0" err="1"/>
              <a:t>кутове</a:t>
            </a:r>
            <a:r>
              <a:rPr lang="en-US" sz="2400" dirty="0"/>
              <a:t> </a:t>
            </a:r>
            <a:r>
              <a:rPr lang="en-US" sz="2400" dirty="0" err="1"/>
              <a:t>положення</a:t>
            </a:r>
            <a:r>
              <a:rPr lang="en-US" sz="2400" dirty="0"/>
              <a:t> </a:t>
            </a:r>
            <a:r>
              <a:rPr lang="en-US" sz="2400" dirty="0" err="1"/>
              <a:t>стр</a:t>
            </a:r>
            <a:r>
              <a:rPr lang="uk-UA" sz="2400" dirty="0"/>
              <a:t>і</a:t>
            </a:r>
            <a:r>
              <a:rPr lang="en-US" sz="2400" dirty="0" err="1"/>
              <a:t>ли</a:t>
            </a:r>
            <a:r>
              <a:rPr lang="uk-UA" sz="2400" dirty="0"/>
              <a:t>. У результати отримано масиви положень візка і стріли, які були представлені </a:t>
            </a:r>
            <a:r>
              <a:rPr lang="uk-UA" sz="2400" dirty="0" smtClean="0"/>
              <a:t>наступному слайді.</a:t>
            </a:r>
            <a:endParaRPr lang="en-US" sz="2400" dirty="0"/>
          </a:p>
          <a:p>
            <a:pPr marL="0" indent="0" algn="just">
              <a:buNone/>
            </a:pPr>
            <a:endParaRPr lang="ru-RU" sz="2400" dirty="0"/>
          </a:p>
          <a:p>
            <a:endParaRPr lang="en-US" sz="2400" dirty="0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835133"/>
              </p:ext>
            </p:extLst>
          </p:nvPr>
        </p:nvGraphicFramePr>
        <p:xfrm>
          <a:off x="1475656" y="3971330"/>
          <a:ext cx="1686414" cy="58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3" imgW="837836" imgH="291973" progId="Equation.3">
                  <p:embed/>
                </p:oleObj>
              </mc:Choice>
              <mc:Fallback>
                <p:oleObj name="Формула" r:id="rId3" imgW="837836" imgH="291973" progId="Equation.3">
                  <p:embed/>
                  <p:pic>
                    <p:nvPicPr>
                      <p:cNvPr id="17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971330"/>
                        <a:ext cx="1686414" cy="5854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822245"/>
              </p:ext>
            </p:extLst>
          </p:nvPr>
        </p:nvGraphicFramePr>
        <p:xfrm>
          <a:off x="5924959" y="3971330"/>
          <a:ext cx="1900327" cy="95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5" imgW="965200" imgH="482600" progId="Equation.3">
                  <p:embed/>
                </p:oleObj>
              </mc:Choice>
              <mc:Fallback>
                <p:oleObj name="Формула" r:id="rId5" imgW="965200" imgH="482600" progId="Equation.3">
                  <p:embed/>
                  <p:pic>
                    <p:nvPicPr>
                      <p:cNvPr id="18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959" y="3971330"/>
                        <a:ext cx="1900327" cy="9501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235511" y="1324051"/>
            <a:ext cx="290848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en-US" sz="10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uk-UA" altLang="en-US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Побудова</a:t>
            </a:r>
            <a:r>
              <a:rPr lang="ru-RU" dirty="0"/>
              <a:t> </a:t>
            </a:r>
            <a:r>
              <a:rPr lang="ru-RU" dirty="0" err="1"/>
              <a:t>траєкторії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вантажу</a:t>
            </a:r>
            <a:r>
              <a:rPr lang="ru-RU" dirty="0"/>
              <a:t> в </a:t>
            </a:r>
            <a:r>
              <a:rPr lang="ru-RU" dirty="0" err="1"/>
              <a:t>третьому</a:t>
            </a:r>
            <a:r>
              <a:rPr lang="ru-RU" dirty="0"/>
              <a:t> </a:t>
            </a:r>
            <a:r>
              <a:rPr lang="ru-RU" dirty="0" err="1"/>
              <a:t>наближенні</a:t>
            </a:r>
            <a:endParaRPr lang="en-US" dirty="0"/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88" y="2276872"/>
            <a:ext cx="4353333" cy="4248472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943" y="2283336"/>
            <a:ext cx="3731857" cy="40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100" b="1" dirty="0"/>
              <a:t>Таблиця. </a:t>
            </a:r>
            <a:r>
              <a:rPr lang="uk-UA" sz="2100" b="1" dirty="0"/>
              <a:t>Характеристики руху механізмів для </a:t>
            </a:r>
            <a:r>
              <a:rPr lang="uk-UA" sz="2100" b="1" dirty="0"/>
              <a:t>першого та третього етапів </a:t>
            </a:r>
            <a:r>
              <a:rPr lang="uk-UA" sz="2100" b="1" dirty="0"/>
              <a:t>розрахунку законів руху механізмів баштового крана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880271"/>
              </p:ext>
            </p:extLst>
          </p:nvPr>
        </p:nvGraphicFramePr>
        <p:xfrm>
          <a:off x="390364" y="1556792"/>
          <a:ext cx="8363271" cy="4657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2708">
                  <a:extLst>
                    <a:ext uri="{9D8B030D-6E8A-4147-A177-3AD203B41FA5}">
                      <a16:colId xmlns:a16="http://schemas.microsoft.com/office/drawing/2014/main" val="1191046243"/>
                    </a:ext>
                  </a:extLst>
                </a:gridCol>
                <a:gridCol w="2043131">
                  <a:extLst>
                    <a:ext uri="{9D8B030D-6E8A-4147-A177-3AD203B41FA5}">
                      <a16:colId xmlns:a16="http://schemas.microsoft.com/office/drawing/2014/main" val="329638145"/>
                    </a:ext>
                  </a:extLst>
                </a:gridCol>
                <a:gridCol w="1757432">
                  <a:extLst>
                    <a:ext uri="{9D8B030D-6E8A-4147-A177-3AD203B41FA5}">
                      <a16:colId xmlns:a16="http://schemas.microsoft.com/office/drawing/2014/main" val="2132117556"/>
                    </a:ext>
                  </a:extLst>
                </a:gridCol>
              </a:tblGrid>
              <a:tr h="445235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Показник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Наближення у розрахунку траєкторії руху вантажу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56780"/>
                  </a:ext>
                </a:extLst>
              </a:tr>
              <a:tr h="223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перше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третє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extLst>
                  <a:ext uri="{0D108BD9-81ED-4DB2-BD59-A6C34878D82A}">
                    <a16:rowId xmlns:a16="http://schemas.microsoft.com/office/drawing/2014/main" val="1489656803"/>
                  </a:ext>
                </a:extLst>
              </a:tr>
              <a:tr h="223138"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Механізм повороту крана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950249"/>
                  </a:ext>
                </a:extLst>
              </a:tr>
              <a:tr h="4316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Перепад швидкості при розгоні, м/с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extLst>
                  <a:ext uri="{0D108BD9-81ED-4DB2-BD59-A6C34878D82A}">
                    <a16:rowId xmlns:a16="http://schemas.microsoft.com/office/drawing/2014/main" val="436007375"/>
                  </a:ext>
                </a:extLst>
              </a:tr>
              <a:tr h="44627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Перепад швидкості у точці сполучення, м/с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extLst>
                  <a:ext uri="{0D108BD9-81ED-4DB2-BD59-A6C34878D82A}">
                    <a16:rowId xmlns:a16="http://schemas.microsoft.com/office/drawing/2014/main" val="3532529769"/>
                  </a:ext>
                </a:extLst>
              </a:tr>
              <a:tr h="44627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Перепад швидкості при гальмуванні, м/с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extLst>
                  <a:ext uri="{0D108BD9-81ED-4DB2-BD59-A6C34878D82A}">
                    <a16:rowId xmlns:a16="http://schemas.microsoft.com/office/drawing/2014/main" val="1148616892"/>
                  </a:ext>
                </a:extLst>
              </a:tr>
              <a:tr h="44627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Знакозмінний характер швидкості механізму, так/ні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Ні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Ні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extLst>
                  <a:ext uri="{0D108BD9-81ED-4DB2-BD59-A6C34878D82A}">
                    <a16:rowId xmlns:a16="http://schemas.microsoft.com/office/drawing/2014/main" val="2176558763"/>
                  </a:ext>
                </a:extLst>
              </a:tr>
              <a:tr h="223138"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Механізм переміщення візка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542959"/>
                  </a:ext>
                </a:extLst>
              </a:tr>
              <a:tr h="4316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Перепад швидкості при розгоні, м/с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extLst>
                  <a:ext uri="{0D108BD9-81ED-4DB2-BD59-A6C34878D82A}">
                    <a16:rowId xmlns:a16="http://schemas.microsoft.com/office/drawing/2014/main" val="4246547585"/>
                  </a:ext>
                </a:extLst>
              </a:tr>
              <a:tr h="44627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Перепад швидкості у точці сполучення, м/с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extLst>
                  <a:ext uri="{0D108BD9-81ED-4DB2-BD59-A6C34878D82A}">
                    <a16:rowId xmlns:a16="http://schemas.microsoft.com/office/drawing/2014/main" val="1804332538"/>
                  </a:ext>
                </a:extLst>
              </a:tr>
              <a:tr h="44627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Перепад швидкості при гальмуванні, м/с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-0,08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extLst>
                  <a:ext uri="{0D108BD9-81ED-4DB2-BD59-A6C34878D82A}">
                    <a16:rowId xmlns:a16="http://schemas.microsoft.com/office/drawing/2014/main" val="1927610213"/>
                  </a:ext>
                </a:extLst>
              </a:tr>
              <a:tr h="44627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Знакозмінний характер швидкості механізму, так/ні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Так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Ні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13" marR="40513" marT="0" marB="0" anchor="ctr"/>
                </a:tc>
                <a:extLst>
                  <a:ext uri="{0D108BD9-81ED-4DB2-BD59-A6C34878D82A}">
                    <a16:rowId xmlns:a16="http://schemas.microsoft.com/office/drawing/2014/main" val="4239235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0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568" y="212001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Висновки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160" y="1824100"/>
            <a:ext cx="8229600" cy="4063151"/>
          </a:xfrm>
        </p:spPr>
        <p:txBody>
          <a:bodyPr>
            <a:noAutofit/>
          </a:bodyPr>
          <a:lstStyle/>
          <a:p>
            <a:pPr lvl="0" algn="just"/>
            <a:r>
              <a:rPr lang="uk-UA" sz="2000" dirty="0"/>
              <a:t>виконано постановку задачі </a:t>
            </a:r>
            <a:r>
              <a:rPr lang="uk-UA" sz="2000" dirty="0" err="1"/>
              <a:t>оминання</a:t>
            </a:r>
            <a:r>
              <a:rPr lang="uk-UA" sz="2000" dirty="0"/>
              <a:t> траєкторії при побудові траєкторії руху вантажу, який переміщується баштовим краном. Для цього передбачено проведення побудови траєкторії першого наближення та її багатократна модифікація;</a:t>
            </a:r>
            <a:endParaRPr lang="en-US" sz="2000" dirty="0"/>
          </a:p>
          <a:p>
            <a:pPr lvl="0" algn="just"/>
            <a:r>
              <a:rPr lang="uk-UA" sz="2000" dirty="0"/>
              <a:t>отримано узгоджені закони руху механізмів повороту та зміни вильоту вантажу, які відповідають руху вантажу по знайденій траєкторії і які можуть бути реалізовані за допомогою частотних перетворювачів, що керують приводами механізмів повороту крана та зміни вильоту вантажу;</a:t>
            </a:r>
            <a:endParaRPr lang="en-US" sz="2000" dirty="0"/>
          </a:p>
          <a:p>
            <a:pPr lvl="0" algn="just"/>
            <a:r>
              <a:rPr lang="uk-UA" sz="2000" dirty="0"/>
              <a:t>розроблена у статті методика синтезу узгоджених законів руху механізмів баштового крана є загальною. Вона може застосовуватись для інших кранів та </a:t>
            </a:r>
            <a:r>
              <a:rPr lang="uk-UA" sz="2000" dirty="0" err="1"/>
              <a:t>маніпуляційних</a:t>
            </a:r>
            <a:r>
              <a:rPr lang="uk-UA" sz="2000" dirty="0"/>
              <a:t> систем роботів, що визначає перспективи подальших досліджень у даному напрямку.</a:t>
            </a:r>
            <a:endParaRPr lang="en-US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C4A8-6EAD-47F3-9DC6-BA68F41D52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00034" y="999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СТРАТЕГІЯ РОЗВИТКУ  НАУКОВОГО ГУРТКА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</a:rPr>
              <a:t>(сектор наукових розробок)  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037049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Дослідження динаміки машин та механізмів (</a:t>
            </a:r>
            <a:r>
              <a:rPr lang="ru-RU" sz="2400" b="1" dirty="0" smtClean="0">
                <a:latin typeface="Times New Roman" pitchFamily="18" charset="0"/>
              </a:rPr>
              <a:t>стр</a:t>
            </a:r>
            <a:r>
              <a:rPr lang="uk-UA" sz="2400" b="1" dirty="0" smtClean="0">
                <a:latin typeface="Times New Roman" pitchFamily="18" charset="0"/>
              </a:rPr>
              <a:t>ічкові конвеєри, ковшові елеватори, скребкові конвеєри, мостові та баштові крани, </a:t>
            </a:r>
            <a:r>
              <a:rPr lang="uk-UA" sz="2400" b="1" dirty="0" err="1" smtClean="0">
                <a:latin typeface="Times New Roman" pitchFamily="18" charset="0"/>
              </a:rPr>
              <a:t>малоприводні</a:t>
            </a:r>
            <a:r>
              <a:rPr lang="uk-UA" sz="2400" b="1" dirty="0" smtClean="0">
                <a:latin typeface="Times New Roman" pitchFamily="18" charset="0"/>
              </a:rPr>
              <a:t> системи).</a:t>
            </a:r>
          </a:p>
          <a:p>
            <a:pPr indent="449263" algn="just">
              <a:buFont typeface="+mj-lt"/>
              <a:buAutoNum type="arabicParenR"/>
            </a:pPr>
            <a:endParaRPr lang="uk-UA" sz="2400" b="1" dirty="0" smtClean="0">
              <a:latin typeface="Times New Roman" pitchFamily="18" charset="0"/>
            </a:endParaRPr>
          </a:p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Проведення параметричної оптимізації вищевказаних механізмів (визначення оптимальних параметрів демпферних блоків, канатних барабанів, підвісок та інших елементів).</a:t>
            </a:r>
          </a:p>
          <a:p>
            <a:pPr indent="449263" algn="just">
              <a:buFont typeface="+mj-lt"/>
              <a:buAutoNum type="arabicParenR"/>
            </a:pPr>
            <a:endParaRPr lang="uk-UA" sz="2400" b="1" dirty="0" smtClean="0">
              <a:latin typeface="Times New Roman" pitchFamily="18" charset="0"/>
            </a:endParaRPr>
          </a:p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Постановка та розв'язок задач оптимального керування рухом машин та механізмів із використанням варіаційного числення та прямих варіаційних методів.</a:t>
            </a:r>
          </a:p>
          <a:p>
            <a:pPr indent="449263" algn="just">
              <a:buFont typeface="+mj-lt"/>
              <a:buAutoNum type="arabicParenR"/>
            </a:pPr>
            <a:endParaRPr lang="uk-UA" sz="2400" b="1" dirty="0" smtClean="0">
              <a:latin typeface="Times New Roman" pitchFamily="18" charset="0"/>
            </a:endParaRPr>
          </a:p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Аналіз отриманих результатів та встановлення рекомендацій стосовно їх практичної реалізації.</a:t>
            </a:r>
            <a:endParaRPr lang="ru-RU" sz="2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99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СТРАТЕГІЯ РОЗВИТКУ  НАУКОВОГО ГУРТКА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</a:rPr>
              <a:t>(організаційний сектор)  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34373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Залучення до гуртка талановитої і активної молоді.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800" b="1" dirty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 Участь студентів гуртка в конкурсах наукових робіт, олімпіадах та грантах.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800" b="1" dirty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Пропагування результатів власних наукових досліджень.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800" b="1" dirty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Налагодження та розвиток зв'язків із студентами і вченими з інших вишів, наукових установ і організацій.</a:t>
            </a:r>
            <a:endParaRPr lang="ru-RU" sz="28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43182"/>
            <a:ext cx="9144000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742874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СПИСОК УЧАСНИКІВ НАУКОВОГО ГУРТКА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602644"/>
            <a:ext cx="9144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ПУБЛІКАЦІЇ НАУКОВОГО  ГУРТКА</a:t>
            </a:r>
          </a:p>
          <a:p>
            <a:pPr algn="ctr"/>
            <a:endParaRPr lang="uk-UA" sz="900" b="1" dirty="0" smtClean="0">
              <a:latin typeface="Times New Roman" pitchFamily="18" charset="0"/>
            </a:endParaRPr>
          </a:p>
          <a:p>
            <a:pPr algn="ctr"/>
            <a:r>
              <a:rPr lang="uk-UA" sz="2400" b="1" dirty="0" smtClean="0">
                <a:latin typeface="Times New Roman" pitchFamily="18" charset="0"/>
              </a:rPr>
              <a:t>За 2022 – 2023 навчальний рік опубліковано </a:t>
            </a:r>
            <a:r>
              <a:rPr lang="uk-UA" sz="2400" b="1" u="sng" dirty="0" smtClean="0">
                <a:latin typeface="Times New Roman" pitchFamily="18" charset="0"/>
              </a:rPr>
              <a:t>11</a:t>
            </a:r>
            <a:r>
              <a:rPr lang="uk-UA" sz="2400" b="1" dirty="0" smtClean="0">
                <a:latin typeface="Times New Roman" pitchFamily="18" charset="0"/>
              </a:rPr>
              <a:t> тез доповідей у та подано до публікації статтю у фаховому науковому виданні України категорії Б (стаття на етапі рецензування).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632409"/>
            <a:ext cx="6786610" cy="163121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sz="2000" dirty="0" err="1"/>
              <a:t>Поночовний</a:t>
            </a:r>
            <a:r>
              <a:rPr lang="uk-UA" sz="2000" dirty="0"/>
              <a:t> Андрій </a:t>
            </a:r>
            <a:endParaRPr lang="ru-RU" sz="2000" dirty="0"/>
          </a:p>
          <a:p>
            <a:pPr marL="342900" lvl="0" indent="-342900">
              <a:buFont typeface="+mj-lt"/>
              <a:buAutoNum type="arabicPeriod"/>
            </a:pPr>
            <a:r>
              <a:rPr lang="uk-UA" sz="2000" dirty="0"/>
              <a:t>Щербак Олексій</a:t>
            </a:r>
            <a:endParaRPr lang="ru-RU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err="1"/>
              <a:t>Олексійко</a:t>
            </a:r>
            <a:r>
              <a:rPr lang="ru-RU" sz="2000" dirty="0"/>
              <a:t> </a:t>
            </a:r>
            <a:r>
              <a:rPr lang="ru-RU" sz="2000" dirty="0" err="1"/>
              <a:t>Олександр</a:t>
            </a:r>
            <a:endParaRPr lang="ru-RU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Дяченко Олег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Ткаченко Платон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err="1"/>
              <a:t>Великоіваненко</a:t>
            </a:r>
            <a:r>
              <a:rPr lang="ru-RU" sz="2000" dirty="0"/>
              <a:t> </a:t>
            </a:r>
            <a:r>
              <a:rPr lang="ru-RU" sz="2000" dirty="0" err="1"/>
              <a:t>Дмитро</a:t>
            </a:r>
            <a:endParaRPr lang="ru-RU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err="1"/>
              <a:t>Купців</a:t>
            </a:r>
            <a:r>
              <a:rPr lang="ru-RU" sz="2000" dirty="0"/>
              <a:t> </a:t>
            </a:r>
            <a:r>
              <a:rPr lang="ru-RU" sz="2000" dirty="0" err="1"/>
              <a:t>Дмитро</a:t>
            </a:r>
            <a:endParaRPr lang="ru-RU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Бабенко </a:t>
            </a:r>
            <a:r>
              <a:rPr lang="ru-RU" sz="2000" dirty="0" err="1"/>
              <a:t>Дмитро</a:t>
            </a:r>
            <a:endParaRPr lang="ru-RU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err="1"/>
              <a:t>Стрілець</a:t>
            </a:r>
            <a:r>
              <a:rPr lang="ru-RU" sz="2000" dirty="0"/>
              <a:t> </a:t>
            </a:r>
            <a:r>
              <a:rPr lang="ru-RU" sz="2000" dirty="0" err="1"/>
              <a:t>Дмитро</a:t>
            </a:r>
            <a:endParaRPr lang="ru-RU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err="1"/>
              <a:t>Шираєв</a:t>
            </a:r>
            <a:r>
              <a:rPr lang="ru-RU" sz="2000" dirty="0"/>
              <a:t> </a:t>
            </a:r>
            <a:r>
              <a:rPr lang="ru-RU" sz="2000" dirty="0" err="1"/>
              <a:t>Олексій</a:t>
            </a:r>
            <a:endParaRPr lang="ru-RU" sz="20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7158" y="3929066"/>
            <a:ext cx="835824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71414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Програми наукових конференцій,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 яких прийняли участь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гуртківці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775" t="27360" r="50553" b="8657"/>
          <a:stretch/>
        </p:blipFill>
        <p:spPr>
          <a:xfrm>
            <a:off x="539552" y="1124744"/>
            <a:ext cx="3962792" cy="53357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6679" t="20470" r="25649" b="6688"/>
          <a:stretch/>
        </p:blipFill>
        <p:spPr>
          <a:xfrm>
            <a:off x="5004048" y="1124744"/>
            <a:ext cx="3744986" cy="5329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71414"/>
            <a:ext cx="8534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Збірники тез, в яких опубліковані роботи гуртківців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5572" t="24406" r="24542" b="5704"/>
          <a:stretch/>
        </p:blipFill>
        <p:spPr>
          <a:xfrm>
            <a:off x="489204" y="1060545"/>
            <a:ext cx="4101700" cy="539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5572" t="20470" r="24542" b="6688"/>
          <a:stretch/>
        </p:blipFill>
        <p:spPr>
          <a:xfrm>
            <a:off x="4788023" y="1077809"/>
            <a:ext cx="3922817" cy="537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C220CE38-7C03-43D6-A33E-5336F0D86BB5}"/>
              </a:ext>
            </a:extLst>
          </p:cNvPr>
          <p:cNvSpPr>
            <a:spLocks noGrp="1"/>
          </p:cNvSpPr>
          <p:nvPr/>
        </p:nvSpPr>
        <p:spPr>
          <a:xfrm>
            <a:off x="611560" y="2492896"/>
            <a:ext cx="8003233" cy="1017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ПОБУДОВА ЗАКОНІВ РУХУ МЕХАНІЗМІВ ЗМІНИ ВИЛЬОТУ ВАНТАЖУ І ПОВОРОТУ БАШТОВОГО КРАНА</a:t>
            </a: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168" y="0"/>
            <a:ext cx="8229600" cy="1143000"/>
          </a:xfrm>
        </p:spPr>
        <p:txBody>
          <a:bodyPr/>
          <a:lstStyle/>
          <a:p>
            <a:r>
              <a:rPr lang="ru-RU" dirty="0" smtClean="0"/>
              <a:t>Проблема </a:t>
            </a:r>
            <a:r>
              <a:rPr lang="ru-RU" dirty="0" err="1" smtClean="0"/>
              <a:t>дослідження</a:t>
            </a:r>
            <a:endParaRPr lang="en-US" dirty="0"/>
          </a:p>
        </p:txBody>
      </p:sp>
      <p:pic>
        <p:nvPicPr>
          <p:cNvPr id="1026" name="Picture 2" descr="Конструкція стріли баштового крана - Спецтехніка та обладнанн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9796" y="1916832"/>
            <a:ext cx="4511972" cy="330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ехнічні характеристики КБ-403 - Спецтехніка та обладна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793023" cy="494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7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195" y="215191"/>
            <a:ext cx="8229600" cy="1143000"/>
          </a:xfrm>
        </p:spPr>
        <p:txBody>
          <a:bodyPr/>
          <a:lstStyle/>
          <a:p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публікацій</a:t>
            </a:r>
            <a:endParaRPr lang="en-US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754760" cy="443484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Gutierrez, I.; </a:t>
            </a:r>
            <a:r>
              <a:rPr lang="en-US" dirty="0" err="1"/>
              <a:t>Collado</a:t>
            </a:r>
            <a:r>
              <a:rPr lang="en-US" dirty="0"/>
              <a:t>, J. (2015). Obstacle avoidance in a two wired hammerhead tower crane.</a:t>
            </a:r>
          </a:p>
          <a:p>
            <a:r>
              <a:rPr lang="en-US" dirty="0"/>
              <a:t>He Chen, Peng </a:t>
            </a:r>
            <a:r>
              <a:rPr lang="en-US" dirty="0" smtClean="0"/>
              <a:t>Yang, </a:t>
            </a:r>
            <a:r>
              <a:rPr lang="en-US" dirty="0"/>
              <a:t>and </a:t>
            </a:r>
            <a:r>
              <a:rPr lang="en-US" dirty="0" err="1"/>
              <a:t>Yanli</a:t>
            </a:r>
            <a:r>
              <a:rPr lang="en-US" dirty="0"/>
              <a:t> </a:t>
            </a:r>
            <a:r>
              <a:rPr lang="en-US" dirty="0" err="1"/>
              <a:t>Geng</a:t>
            </a:r>
            <a:r>
              <a:rPr lang="en-US" dirty="0"/>
              <a:t> (2019). A Time Optimal Trajectory Planning Method for Overhead Cranes with Obstacle Avoidance.</a:t>
            </a:r>
          </a:p>
          <a:p>
            <a:r>
              <a:rPr lang="en-US" dirty="0"/>
              <a:t>Inomata, Akira; Noda, Yoshiyuki (2016). Fast trajectory planning by design of initial trajectory in overhead traveling crane with considering obstacle avoidance and load vibration suppression.</a:t>
            </a:r>
          </a:p>
          <a:p>
            <a:r>
              <a:rPr lang="en-US" dirty="0" err="1"/>
              <a:t>Matsusawa</a:t>
            </a:r>
            <a:r>
              <a:rPr lang="en-US" dirty="0"/>
              <a:t>, Kanata; Noda, Yoshiyuki; </a:t>
            </a:r>
            <a:r>
              <a:rPr lang="en-US" dirty="0" err="1"/>
              <a:t>Kaneshige</a:t>
            </a:r>
            <a:r>
              <a:rPr lang="en-US" dirty="0"/>
              <a:t>, Akihiro (2019). On-demand Trajectory Planning with Load Sway Suppression and Obstacles Avoidance in Automated Overhead Traveling Crane System.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1960" y="1813660"/>
            <a:ext cx="4715483" cy="407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Побудова</a:t>
            </a:r>
            <a:r>
              <a:rPr lang="ru-RU" dirty="0"/>
              <a:t> </a:t>
            </a:r>
            <a:r>
              <a:rPr lang="ru-RU" dirty="0" err="1"/>
              <a:t>траєкторії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 smtClean="0"/>
              <a:t>вантажу</a:t>
            </a:r>
            <a:r>
              <a:rPr lang="ru-RU" dirty="0" smtClean="0"/>
              <a:t> в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наближенні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50" b="1" dirty="0" err="1"/>
              <a:t>Побудова</a:t>
            </a:r>
            <a:r>
              <a:rPr lang="ru-RU" sz="1350" b="1" dirty="0"/>
              <a:t> </a:t>
            </a:r>
            <a:r>
              <a:rPr lang="ru-RU" sz="1350" b="1" dirty="0" err="1"/>
              <a:t>траєкторії</a:t>
            </a:r>
            <a:r>
              <a:rPr lang="ru-RU" sz="1350" b="1" dirty="0"/>
              <a:t> </a:t>
            </a:r>
            <a:r>
              <a:rPr lang="ru-RU" sz="1350" b="1" dirty="0" err="1"/>
              <a:t>руху</a:t>
            </a:r>
            <a:r>
              <a:rPr lang="ru-RU" sz="1350" b="1" dirty="0"/>
              <a:t> </a:t>
            </a:r>
            <a:r>
              <a:rPr lang="ru-RU" sz="1350" b="1" dirty="0" err="1"/>
              <a:t>вантажув</a:t>
            </a:r>
            <a:r>
              <a:rPr lang="ru-RU" sz="1350" b="1" dirty="0"/>
              <a:t> </a:t>
            </a:r>
            <a:r>
              <a:rPr lang="ru-RU" sz="1350" b="1" dirty="0" err="1"/>
              <a:t>першому</a:t>
            </a:r>
            <a:r>
              <a:rPr lang="ru-RU" sz="1350" b="1" dirty="0"/>
              <a:t> </a:t>
            </a:r>
            <a:r>
              <a:rPr lang="ru-RU" sz="1350" b="1" dirty="0" err="1"/>
              <a:t>наближенні</a:t>
            </a:r>
            <a:r>
              <a:rPr lang="ru-RU" sz="1350" b="1" dirty="0"/>
              <a:t>:</a:t>
            </a:r>
          </a:p>
          <a:p>
            <a:pPr marL="0" indent="0">
              <a:buNone/>
            </a:pPr>
            <a:r>
              <a:rPr lang="ru-RU" sz="1500" dirty="0" err="1"/>
              <a:t>Вихідні</a:t>
            </a:r>
            <a:r>
              <a:rPr lang="ru-RU" sz="1500" dirty="0"/>
              <a:t> </a:t>
            </a:r>
            <a:r>
              <a:rPr lang="ru-RU" sz="1500" dirty="0" err="1"/>
              <a:t>дані</a:t>
            </a:r>
            <a:r>
              <a:rPr lang="ru-RU" sz="1500" dirty="0"/>
              <a:t> для </a:t>
            </a:r>
            <a:r>
              <a:rPr lang="ru-RU" sz="1500" dirty="0" err="1"/>
              <a:t>побудови</a:t>
            </a:r>
            <a:r>
              <a:rPr lang="ru-RU" sz="1500" dirty="0"/>
              <a:t> </a:t>
            </a:r>
            <a:r>
              <a:rPr lang="ru-RU" sz="1500" dirty="0" err="1"/>
              <a:t>траєкторії</a:t>
            </a:r>
            <a:r>
              <a:rPr lang="ru-RU" sz="1500" dirty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1350" i="1" dirty="0"/>
              <a:t>х</a:t>
            </a:r>
            <a:r>
              <a:rPr lang="uk-UA" sz="1350" baseline="-25000" dirty="0"/>
              <a:t>0</a:t>
            </a:r>
            <a:r>
              <a:rPr lang="uk-UA" sz="1350" dirty="0"/>
              <a:t>=13 м</a:t>
            </a:r>
            <a:r>
              <a:rPr lang="ru-RU" sz="1350" dirty="0"/>
              <a:t>, </a:t>
            </a:r>
            <a:r>
              <a:rPr lang="en-US" sz="1350" i="1" dirty="0"/>
              <a:t>y</a:t>
            </a:r>
            <a:r>
              <a:rPr lang="uk-UA" sz="1350" baseline="-25000" dirty="0"/>
              <a:t>0</a:t>
            </a:r>
            <a:r>
              <a:rPr lang="uk-UA" sz="1350" dirty="0"/>
              <a:t>=8 м</a:t>
            </a:r>
            <a:r>
              <a:rPr lang="ru-RU" sz="1350" dirty="0"/>
              <a:t>(</a:t>
            </a:r>
            <a:r>
              <a:rPr lang="ru-RU" sz="1350" dirty="0" err="1"/>
              <a:t>початкові</a:t>
            </a:r>
            <a:r>
              <a:rPr lang="ru-RU" sz="1350" dirty="0"/>
              <a:t> </a:t>
            </a:r>
            <a:r>
              <a:rPr lang="ru-RU" sz="1350" dirty="0" err="1"/>
              <a:t>координати</a:t>
            </a:r>
            <a:r>
              <a:rPr lang="ru-RU" sz="135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350" i="1" dirty="0" err="1"/>
              <a:t>x</a:t>
            </a:r>
            <a:r>
              <a:rPr lang="en-US" sz="1350" i="1" baseline="-25000" dirty="0" err="1"/>
              <a:t>obs</a:t>
            </a:r>
            <a:r>
              <a:rPr lang="uk-UA" sz="1350" dirty="0"/>
              <a:t>=12 м</a:t>
            </a:r>
            <a:r>
              <a:rPr lang="ru-RU" sz="1350" dirty="0"/>
              <a:t>, </a:t>
            </a:r>
            <a:r>
              <a:rPr lang="uk-UA" sz="1350" dirty="0"/>
              <a:t>, </a:t>
            </a:r>
            <a:r>
              <a:rPr lang="en-US" sz="1350" i="1" dirty="0" err="1"/>
              <a:t>y</a:t>
            </a:r>
            <a:r>
              <a:rPr lang="en-US" sz="1350" i="1" baseline="-25000" dirty="0" err="1"/>
              <a:t>obs</a:t>
            </a:r>
            <a:r>
              <a:rPr lang="uk-UA" sz="1350" dirty="0"/>
              <a:t>=14 м</a:t>
            </a:r>
            <a:r>
              <a:rPr lang="ru-RU" sz="1350" dirty="0"/>
              <a:t>(</a:t>
            </a:r>
            <a:r>
              <a:rPr lang="ru-RU" sz="1350" dirty="0" err="1"/>
              <a:t>координати</a:t>
            </a:r>
            <a:r>
              <a:rPr lang="ru-RU" sz="1350" dirty="0"/>
              <a:t> </a:t>
            </a:r>
            <a:r>
              <a:rPr lang="ru-RU" sz="1350" dirty="0" err="1"/>
              <a:t>перешкоди</a:t>
            </a:r>
            <a:r>
              <a:rPr lang="ru-RU" sz="135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350" i="1" dirty="0" err="1"/>
              <a:t>x</a:t>
            </a:r>
            <a:r>
              <a:rPr lang="en-US" sz="1350" i="1" baseline="-25000" dirty="0" err="1"/>
              <a:t>fin</a:t>
            </a:r>
            <a:r>
              <a:rPr lang="uk-UA" sz="1350" dirty="0"/>
              <a:t>=5 м</a:t>
            </a:r>
            <a:r>
              <a:rPr lang="ru-RU" sz="1350" dirty="0"/>
              <a:t>, </a:t>
            </a:r>
            <a:r>
              <a:rPr lang="en-US" sz="1350" i="1" dirty="0" err="1"/>
              <a:t>y</a:t>
            </a:r>
            <a:r>
              <a:rPr lang="en-US" sz="1350" i="1" baseline="-25000" dirty="0" err="1"/>
              <a:t>fin</a:t>
            </a:r>
            <a:r>
              <a:rPr lang="uk-UA" sz="1350" dirty="0"/>
              <a:t>=16 м</a:t>
            </a:r>
            <a:r>
              <a:rPr lang="ru-RU" sz="1350" dirty="0"/>
              <a:t>(</a:t>
            </a:r>
            <a:r>
              <a:rPr lang="ru-RU" sz="1350" dirty="0" err="1"/>
              <a:t>кінцеві</a:t>
            </a:r>
            <a:r>
              <a:rPr lang="ru-RU" sz="1350" dirty="0"/>
              <a:t> </a:t>
            </a:r>
            <a:r>
              <a:rPr lang="ru-RU" sz="1350" dirty="0" err="1"/>
              <a:t>координати</a:t>
            </a:r>
            <a:r>
              <a:rPr lang="ru-RU" sz="1350" dirty="0"/>
              <a:t>)</a:t>
            </a:r>
          </a:p>
          <a:p>
            <a:pPr marL="0" indent="0">
              <a:buNone/>
            </a:pPr>
            <a:endParaRPr lang="ru-RU" sz="15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21064"/>
            <a:ext cx="4680520" cy="39200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991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21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Побудова</a:t>
            </a:r>
            <a:r>
              <a:rPr lang="ru-RU" dirty="0"/>
              <a:t> </a:t>
            </a:r>
            <a:r>
              <a:rPr lang="ru-RU" dirty="0" err="1"/>
              <a:t>траєкторії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вантажу</a:t>
            </a:r>
            <a:r>
              <a:rPr lang="ru-RU" dirty="0"/>
              <a:t> в </a:t>
            </a:r>
            <a:r>
              <a:rPr lang="ru-RU" dirty="0" smtClean="0"/>
              <a:t>другому </a:t>
            </a:r>
            <a:r>
              <a:rPr lang="ru-RU" dirty="0" err="1"/>
              <a:t>наближенні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/>
              <a:t>Визначення закону, за допомогою якого буде описано другу ділянку</a:t>
            </a:r>
          </a:p>
          <a:p>
            <a:pPr marL="0" indent="0" algn="just">
              <a:buNone/>
            </a:pPr>
            <a:r>
              <a:rPr lang="uk-UA" sz="1800" dirty="0"/>
              <a:t>Для цього розв’яжемо наступну крайову задачу:</a:t>
            </a:r>
            <a:endParaRPr lang="en-US" sz="1800" dirty="0"/>
          </a:p>
          <a:p>
            <a:pPr marL="0" indent="0" algn="ctr">
              <a:buNone/>
            </a:pPr>
            <a:endParaRPr lang="uk-UA" sz="4400" dirty="0" smtClean="0"/>
          </a:p>
          <a:p>
            <a:pPr marL="0" indent="0" algn="ctr">
              <a:buNone/>
            </a:pPr>
            <a:endParaRPr lang="uk-UA" sz="4400" dirty="0"/>
          </a:p>
          <a:p>
            <a:pPr marL="0" indent="0" algn="just">
              <a:buNone/>
            </a:pPr>
            <a:r>
              <a:rPr lang="uk-UA" sz="1800" dirty="0"/>
              <a:t>Розв’язок крайової задачі </a:t>
            </a:r>
            <a:r>
              <a:rPr lang="uk-UA" sz="1800" dirty="0"/>
              <a:t>має </a:t>
            </a:r>
            <a:r>
              <a:rPr lang="uk-UA" sz="1800" dirty="0"/>
              <a:t>наступний вигляд:</a:t>
            </a:r>
            <a:endParaRPr lang="en-US" sz="1800" dirty="0"/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/>
              <a:t>Замінена уточнена друга ділянка </a:t>
            </a:r>
            <a:r>
              <a:rPr lang="uk-UA" dirty="0" smtClean="0"/>
              <a:t>траєкторії</a:t>
            </a:r>
            <a:endParaRPr lang="uk-UA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410" y="3319897"/>
            <a:ext cx="3682359" cy="3035028"/>
          </a:xfrm>
          <a:prstGeom prst="rect">
            <a:avLst/>
          </a:prstGeom>
        </p:spPr>
      </p:pic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098967"/>
              </p:ext>
            </p:extLst>
          </p:nvPr>
        </p:nvGraphicFramePr>
        <p:xfrm>
          <a:off x="472872" y="3319897"/>
          <a:ext cx="3116653" cy="1047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4" imgW="2413000" imgH="812800" progId="Equation.3">
                  <p:embed/>
                </p:oleObj>
              </mc:Choice>
              <mc:Fallback>
                <p:oleObj name="Формула" r:id="rId4" imgW="2413000" imgH="812800" progId="Equation.3">
                  <p:embed/>
                  <p:pic>
                    <p:nvPicPr>
                      <p:cNvPr id="2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72" y="3319897"/>
                        <a:ext cx="3116653" cy="10470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941186"/>
              </p:ext>
            </p:extLst>
          </p:nvPr>
        </p:nvGraphicFramePr>
        <p:xfrm>
          <a:off x="472872" y="5585175"/>
          <a:ext cx="3824235" cy="73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6" imgW="2501900" imgH="482600" progId="Equation.3">
                  <p:embed/>
                </p:oleObj>
              </mc:Choice>
              <mc:Fallback>
                <p:oleObj name="Формула" r:id="rId6" imgW="2501900" imgH="482600" progId="Equation.3">
                  <p:embed/>
                  <p:pic>
                    <p:nvPicPr>
                      <p:cNvPr id="22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72" y="5585175"/>
                        <a:ext cx="3824235" cy="7354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98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3548</TotalTime>
  <Words>809</Words>
  <Application>Microsoft Office PowerPoint</Application>
  <PresentationFormat>Экран (4:3)</PresentationFormat>
  <Paragraphs>114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Проблема дослідження</vt:lpstr>
      <vt:lpstr>Аналіз останніх публікацій</vt:lpstr>
      <vt:lpstr>Побудова траєкторії руху вантажу в першому наближенні</vt:lpstr>
      <vt:lpstr>Побудова траєкторії руху вантажу в другому наближенні</vt:lpstr>
      <vt:lpstr>Презентация PowerPoint</vt:lpstr>
      <vt:lpstr>Презентация PowerPoint</vt:lpstr>
      <vt:lpstr>Побудова траєкторії руху вантажу в третьому наближенні</vt:lpstr>
      <vt:lpstr>Таблиця. Характеристики руху механізмів для першого та третього етапів розрахунку законів руху механізмів баштового крана </vt:lpstr>
      <vt:lpstr>Висновки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Кабінет Міністрів України  Національний університет біоресурсів і природокористування України  Кафедра тракторів і автомобілів      Тендеції і заономірності в номінальних потужностях і частотах обертання колінчатих валів дизелів сучасних МЕЗ           </dc:title>
  <dc:creator>Alexey</dc:creator>
  <cp:lastModifiedBy>Юрій</cp:lastModifiedBy>
  <cp:revision>403</cp:revision>
  <dcterms:created xsi:type="dcterms:W3CDTF">2015-03-22T16:57:24Z</dcterms:created>
  <dcterms:modified xsi:type="dcterms:W3CDTF">2023-04-26T08:15:14Z</dcterms:modified>
</cp:coreProperties>
</file>