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4"/>
  </p:notesMasterIdLst>
  <p:sldIdLst>
    <p:sldId id="284" r:id="rId2"/>
    <p:sldId id="273" r:id="rId3"/>
    <p:sldId id="339" r:id="rId4"/>
    <p:sldId id="37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288" r:id="rId21"/>
    <p:sldId id="312" r:id="rId22"/>
    <p:sldId id="30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8"/>
    <a:srgbClr val="06665D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1241" autoAdjust="0"/>
  </p:normalViewPr>
  <p:slideViewPr>
    <p:cSldViewPr>
      <p:cViewPr varScale="1">
        <p:scale>
          <a:sx n="63" d="100"/>
          <a:sy n="63" d="100"/>
        </p:scale>
        <p:origin x="1626" y="72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170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393CA-234F-4874-A21E-193CFF9D275E}" type="datetimeFigureOut">
              <a:rPr lang="uk-UA" smtClean="0"/>
              <a:pPr/>
              <a:t>01.05.2024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BA852-A06D-4370-A72A-67BB87F948D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902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3CAB9-0C83-401B-B25F-1DABABD32F86}" type="slidenum">
              <a:rPr lang="ru-UA" smtClean="0"/>
              <a:t>7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5021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3CAB9-0C83-401B-B25F-1DABABD32F86}" type="slidenum">
              <a:rPr lang="ru-UA" smtClean="0"/>
              <a:t>16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379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22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3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2807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689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1762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433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546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03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04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59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8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92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9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71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43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85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88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428604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АЦІОНАЛЬНИЙ УНІВЕРИСТЕТ БІОРЕСУРСІВ</a:t>
            </a:r>
            <a:br>
              <a:rPr lang="uk-UA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 ПРИРОДОКОРИСТУВАННЯ УКРАЇНИ</a:t>
            </a:r>
            <a:endParaRPr lang="uk-UA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500174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Кафедра конструювання машин і обладнання</a:t>
            </a:r>
            <a:endParaRPr lang="uk-UA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071810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ЗВІТ ПРО ДІЯЛЬНІСТЬ НАУКОВОГО ГУРТКА</a:t>
            </a: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НАВЧАЛЬНИЙ РІК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5013176"/>
            <a:ext cx="7929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Доповідач: 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студ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Бутков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Максим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Керівники: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д.т.н., проф.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Ловейкін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Вячеслав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д.т.н.,  проф.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Ромасевич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Юрій.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2214554"/>
            <a:ext cx="6357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Гурток: ДИНАМІКА МАШИН</a:t>
            </a:r>
            <a:endParaRPr lang="uk-UA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9EE829-892E-F3D2-AEF6-0EFB8742A7E6}"/>
              </a:ext>
            </a:extLst>
          </p:cNvPr>
          <p:cNvSpPr txBox="1"/>
          <p:nvPr/>
        </p:nvSpPr>
        <p:spPr>
          <a:xfrm>
            <a:off x="0" y="758260"/>
            <a:ext cx="904173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spcBef>
                <a:spcPts val="150"/>
              </a:spcBef>
            </a:pPr>
            <a:r>
              <a:rPr lang="uk-UA" sz="21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Порівняння між собою початкового та покращеного варіантів ШНМ</a:t>
            </a:r>
            <a:endParaRPr lang="ru-UA" sz="2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я 6">
            <a:extLst>
              <a:ext uri="{FF2B5EF4-FFF2-40B4-BE49-F238E27FC236}">
                <a16:creationId xmlns:a16="http://schemas.microsoft.com/office/drawing/2014/main" id="{A2CC8703-514F-06CD-B1B3-026BBE68C59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88613" y="1254165"/>
          <a:ext cx="6166776" cy="50788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4813">
                  <a:extLst>
                    <a:ext uri="{9D8B030D-6E8A-4147-A177-3AD203B41FA5}">
                      <a16:colId xmlns:a16="http://schemas.microsoft.com/office/drawing/2014/main" val="4191827298"/>
                    </a:ext>
                  </a:extLst>
                </a:gridCol>
                <a:gridCol w="1277894">
                  <a:extLst>
                    <a:ext uri="{9D8B030D-6E8A-4147-A177-3AD203B41FA5}">
                      <a16:colId xmlns:a16="http://schemas.microsoft.com/office/drawing/2014/main" val="587461070"/>
                    </a:ext>
                  </a:extLst>
                </a:gridCol>
                <a:gridCol w="1214069">
                  <a:extLst>
                    <a:ext uri="{9D8B030D-6E8A-4147-A177-3AD203B41FA5}">
                      <a16:colId xmlns:a16="http://schemas.microsoft.com/office/drawing/2014/main" val="3800110723"/>
                    </a:ext>
                  </a:extLst>
                </a:gridCol>
              </a:tblGrid>
              <a:tr h="24003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Показник тренування ШНМ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Варіанти ШНМ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 anchor="ctr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302548"/>
                  </a:ext>
                </a:extLst>
              </a:tr>
              <a:tr h="240030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початковий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покращений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 anchor="ctr"/>
                </a:tc>
                <a:extLst>
                  <a:ext uri="{0D108BD9-81ED-4DB2-BD59-A6C34878D82A}">
                    <a16:rowId xmlns:a16="http://schemas.microsoft.com/office/drawing/2014/main" val="3184461931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1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3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 anchor="ctr"/>
                </a:tc>
                <a:extLst>
                  <a:ext uri="{0D108BD9-81ED-4DB2-BD59-A6C34878D82A}">
                    <a16:rowId xmlns:a16="http://schemas.microsoft.com/office/drawing/2014/main" val="377706012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Тривалість процесу тренування ШНМ, с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>
                          <a:effectLst/>
                        </a:rPr>
                        <a:t>2,5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>
                          <a:effectLst/>
                        </a:rPr>
                        <a:t>14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/>
                </a:tc>
                <a:extLst>
                  <a:ext uri="{0D108BD9-81ED-4DB2-BD59-A6C34878D82A}">
                    <a16:rowId xmlns:a16="http://schemas.microsoft.com/office/drawing/2014/main" val="454221673"/>
                  </a:ext>
                </a:extLst>
              </a:tr>
              <a:tr h="7486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Помилка тренування на останній ітерації на вибірці:</a:t>
                      </a:r>
                      <a:endParaRPr lang="ru-UA" sz="1100" kern="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uk-UA" sz="1100" kern="100" dirty="0">
                          <a:effectLst/>
                        </a:rPr>
                        <a:t>навчальній*</a:t>
                      </a:r>
                      <a:endParaRPr lang="ru-UA" sz="1100" kern="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uk-UA" sz="1100" kern="100" dirty="0" err="1">
                          <a:effectLst/>
                        </a:rPr>
                        <a:t>валідаційній</a:t>
                      </a:r>
                      <a:r>
                        <a:rPr lang="uk-UA" sz="1100" kern="100" dirty="0">
                          <a:effectLst/>
                        </a:rPr>
                        <a:t>**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 </a:t>
                      </a:r>
                      <a:endParaRPr lang="ru-UA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7,68·10</a:t>
                      </a:r>
                      <a:r>
                        <a:rPr lang="uk-UA" sz="1100" kern="100" baseline="30000" dirty="0">
                          <a:effectLst/>
                        </a:rPr>
                        <a:t>-3</a:t>
                      </a:r>
                      <a:endParaRPr lang="ru-UA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6,69·10</a:t>
                      </a:r>
                      <a:r>
                        <a:rPr lang="uk-UA" sz="1100" kern="100" baseline="30000" dirty="0">
                          <a:effectLst/>
                        </a:rPr>
                        <a:t>-3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  </a:t>
                      </a:r>
                      <a:endParaRPr lang="ru-UA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9,27·10</a:t>
                      </a:r>
                      <a:r>
                        <a:rPr lang="uk-UA" sz="1100" kern="100" baseline="30000" dirty="0">
                          <a:effectLst/>
                        </a:rPr>
                        <a:t>-5</a:t>
                      </a:r>
                      <a:endParaRPr lang="ru-UA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1,29·10</a:t>
                      </a:r>
                      <a:r>
                        <a:rPr lang="uk-UA" sz="1100" kern="100" baseline="30000" dirty="0">
                          <a:effectLst/>
                        </a:rPr>
                        <a:t>-4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 anchor="ctr"/>
                </a:tc>
                <a:extLst>
                  <a:ext uri="{0D108BD9-81ED-4DB2-BD59-A6C34878D82A}">
                    <a16:rowId xmlns:a16="http://schemas.microsoft.com/office/drawing/2014/main" val="831137291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Значення модуля помилки прогнозу тренованої ШНМ на тестовій вибірці для коефіцієнта k</a:t>
                      </a:r>
                      <a:r>
                        <a:rPr lang="uk-UA" sz="1100" kern="100" baseline="-25000" dirty="0">
                          <a:effectLst/>
                        </a:rPr>
                        <a:t>1</a:t>
                      </a:r>
                      <a:r>
                        <a:rPr lang="uk-UA" sz="1100" kern="100" dirty="0">
                          <a:effectLst/>
                        </a:rPr>
                        <a:t>:</a:t>
                      </a:r>
                      <a:endParaRPr lang="ru-UA" sz="1100" kern="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uk-UA" sz="1100" kern="100" dirty="0">
                          <a:effectLst/>
                        </a:rPr>
                        <a:t>середнє</a:t>
                      </a:r>
                      <a:endParaRPr lang="ru-UA" sz="1100" kern="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uk-UA" sz="1100" kern="100" dirty="0">
                          <a:effectLst/>
                        </a:rPr>
                        <a:t>максимальне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 </a:t>
                      </a:r>
                      <a:endParaRPr lang="ru-UA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 </a:t>
                      </a:r>
                      <a:endParaRPr lang="ru-UA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0.02176</a:t>
                      </a:r>
                      <a:endParaRPr lang="ru-UA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0.09114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 </a:t>
                      </a:r>
                      <a:endParaRPr lang="ru-UA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  </a:t>
                      </a:r>
                      <a:endParaRPr lang="ru-UA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0.00889</a:t>
                      </a:r>
                      <a:endParaRPr lang="ru-UA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0.07994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/>
                </a:tc>
                <a:extLst>
                  <a:ext uri="{0D108BD9-81ED-4DB2-BD59-A6C34878D82A}">
                    <a16:rowId xmlns:a16="http://schemas.microsoft.com/office/drawing/2014/main" val="3517689662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Те ж саме для коефіцієнта k</a:t>
                      </a:r>
                      <a:r>
                        <a:rPr lang="uk-UA" sz="1100" kern="100" baseline="-25000" dirty="0">
                          <a:effectLst/>
                        </a:rPr>
                        <a:t>2</a:t>
                      </a:r>
                      <a:r>
                        <a:rPr lang="uk-UA" sz="1100" kern="100" dirty="0">
                          <a:effectLst/>
                        </a:rPr>
                        <a:t>:</a:t>
                      </a:r>
                      <a:endParaRPr lang="ru-UA" sz="1100" kern="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uk-UA" sz="1100" kern="100" dirty="0">
                          <a:effectLst/>
                        </a:rPr>
                        <a:t>середнє</a:t>
                      </a:r>
                      <a:endParaRPr lang="ru-UA" sz="1100" kern="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uk-UA" sz="1100" kern="100" dirty="0">
                          <a:effectLst/>
                        </a:rPr>
                        <a:t>максимальне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 </a:t>
                      </a:r>
                      <a:endParaRPr lang="ru-UA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0.07475</a:t>
                      </a:r>
                      <a:endParaRPr lang="ru-UA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0.18601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 </a:t>
                      </a:r>
                      <a:endParaRPr lang="ru-UA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0.01002</a:t>
                      </a:r>
                      <a:endParaRPr lang="ru-UA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0.10803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/>
                </a:tc>
                <a:extLst>
                  <a:ext uri="{0D108BD9-81ED-4DB2-BD59-A6C34878D82A}">
                    <a16:rowId xmlns:a16="http://schemas.microsoft.com/office/drawing/2014/main" val="1077428875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Те ж саме для коефіцієнта k</a:t>
                      </a:r>
                      <a:r>
                        <a:rPr lang="uk-UA" sz="1100" kern="100" baseline="-25000" dirty="0">
                          <a:effectLst/>
                        </a:rPr>
                        <a:t>3</a:t>
                      </a:r>
                      <a:r>
                        <a:rPr lang="uk-UA" sz="1100" kern="100" dirty="0">
                          <a:effectLst/>
                        </a:rPr>
                        <a:t>:</a:t>
                      </a:r>
                      <a:endParaRPr lang="ru-UA" sz="1100" kern="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uk-UA" sz="1100" kern="100" dirty="0">
                          <a:effectLst/>
                        </a:rPr>
                        <a:t>середнє</a:t>
                      </a:r>
                      <a:endParaRPr lang="ru-UA" sz="1100" kern="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uk-UA" sz="1100" kern="100" dirty="0">
                          <a:effectLst/>
                        </a:rPr>
                        <a:t>максимальне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 </a:t>
                      </a:r>
                      <a:endParaRPr lang="ru-UA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0.08717</a:t>
                      </a:r>
                      <a:endParaRPr lang="ru-UA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0.80291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 </a:t>
                      </a:r>
                      <a:endParaRPr lang="ru-UA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0.05376</a:t>
                      </a:r>
                      <a:endParaRPr lang="ru-UA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0.68666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/>
                </a:tc>
                <a:extLst>
                  <a:ext uri="{0D108BD9-81ED-4DB2-BD59-A6C34878D82A}">
                    <a16:rowId xmlns:a16="http://schemas.microsoft.com/office/drawing/2014/main" val="1153006523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Кількість прихованих шарів у ШНМ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3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 anchor="ctr"/>
                </a:tc>
                <a:extLst>
                  <a:ext uri="{0D108BD9-81ED-4DB2-BD59-A6C34878D82A}">
                    <a16:rowId xmlns:a16="http://schemas.microsoft.com/office/drawing/2014/main" val="659297344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 kern="100">
                          <a:effectLst/>
                        </a:rPr>
                        <a:t>Кількість нейронів у прихованих шарах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15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 anchor="ctr"/>
                </a:tc>
                <a:extLst>
                  <a:ext uri="{0D108BD9-81ED-4DB2-BD59-A6C34878D82A}">
                    <a16:rowId xmlns:a16="http://schemas.microsoft.com/office/drawing/2014/main" val="3366815875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Кількість раундів тренування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500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2000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 anchor="ctr"/>
                </a:tc>
                <a:extLst>
                  <a:ext uri="{0D108BD9-81ED-4DB2-BD59-A6C34878D82A}">
                    <a16:rowId xmlns:a16="http://schemas.microsoft.com/office/drawing/2014/main" val="3438708683"/>
                  </a:ext>
                </a:extLst>
              </a:tr>
            </a:tbl>
          </a:graphicData>
        </a:graphic>
      </p:graphicFrame>
      <p:sp>
        <p:nvSpPr>
          <p:cNvPr id="9" name="Місце для номера слайда 3">
            <a:extLst>
              <a:ext uri="{FF2B5EF4-FFF2-40B4-BE49-F238E27FC236}">
                <a16:creationId xmlns:a16="http://schemas.microsoft.com/office/drawing/2014/main" id="{DF2C732E-6C13-0136-6F67-8FEF7FAB9DAB}"/>
              </a:ext>
            </a:extLst>
          </p:cNvPr>
          <p:cNvSpPr txBox="1">
            <a:spLocks/>
          </p:cNvSpPr>
          <p:nvPr/>
        </p:nvSpPr>
        <p:spPr>
          <a:xfrm>
            <a:off x="6975308" y="5642560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UA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6FEEFF-2FCA-4EA8-8309-AB809D834D20}" type="slidenum">
              <a:rPr lang="ru-UA" sz="2400"/>
              <a:pPr/>
              <a:t>10</a:t>
            </a:fld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3438378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48FC28-574C-4426-EA1C-EDE0CEAA250F}"/>
              </a:ext>
            </a:extLst>
          </p:cNvPr>
          <p:cNvSpPr txBox="1"/>
          <p:nvPr/>
        </p:nvSpPr>
        <p:spPr>
          <a:xfrm>
            <a:off x="204537" y="977566"/>
            <a:ext cx="873492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1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Генерація великих даних та їх використання для тренування ШНМ</a:t>
            </a:r>
            <a:endParaRPr lang="ru-UA" sz="21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19CFCC-95A3-21BD-B7A3-BD90B01DD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519" y="1369981"/>
            <a:ext cx="4060273" cy="4630769"/>
          </a:xfrm>
          <a:prstGeom prst="rect">
            <a:avLst/>
          </a:prstGeom>
        </p:spPr>
      </p:pic>
      <p:sp>
        <p:nvSpPr>
          <p:cNvPr id="7" name="Місце для номера слайда 3">
            <a:extLst>
              <a:ext uri="{FF2B5EF4-FFF2-40B4-BE49-F238E27FC236}">
                <a16:creationId xmlns:a16="http://schemas.microsoft.com/office/drawing/2014/main" id="{B7EAF414-9DB3-AAAD-09F9-597E3EAB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5308" y="5642560"/>
            <a:ext cx="2057400" cy="273844"/>
          </a:xfrm>
        </p:spPr>
        <p:txBody>
          <a:bodyPr/>
          <a:lstStyle/>
          <a:p>
            <a:fld id="{976FEEFF-2FCA-4EA8-8309-AB809D834D20}" type="slidenum">
              <a:rPr lang="ru-UA" sz="2400"/>
              <a:t>11</a:t>
            </a:fld>
            <a:endParaRPr lang="ru-UA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872683-39FC-D172-10E6-0A96BFD7FA08}"/>
              </a:ext>
            </a:extLst>
          </p:cNvPr>
          <p:cNvSpPr txBox="1"/>
          <p:nvPr/>
        </p:nvSpPr>
        <p:spPr>
          <a:xfrm>
            <a:off x="5218698" y="2144016"/>
            <a:ext cx="35132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Оцінка результатів тренування ШНМ з великою вибіркою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244985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48FC28-574C-4426-EA1C-EDE0CEAA250F}"/>
              </a:ext>
            </a:extLst>
          </p:cNvPr>
          <p:cNvSpPr txBox="1"/>
          <p:nvPr/>
        </p:nvSpPr>
        <p:spPr>
          <a:xfrm>
            <a:off x="204537" y="977566"/>
            <a:ext cx="873492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1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Генерація великих даних та їх використання для тренування ШНМ</a:t>
            </a:r>
            <a:endParaRPr lang="ru-UA" sz="21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E420698C-76C4-F7AD-2FEB-D0C1FCFEB4D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04638" y="1401448"/>
          <a:ext cx="7134726" cy="4629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1620">
                  <a:extLst>
                    <a:ext uri="{9D8B030D-6E8A-4147-A177-3AD203B41FA5}">
                      <a16:colId xmlns:a16="http://schemas.microsoft.com/office/drawing/2014/main" val="1241020016"/>
                    </a:ext>
                  </a:extLst>
                </a:gridCol>
                <a:gridCol w="1478474">
                  <a:extLst>
                    <a:ext uri="{9D8B030D-6E8A-4147-A177-3AD203B41FA5}">
                      <a16:colId xmlns:a16="http://schemas.microsoft.com/office/drawing/2014/main" val="1059865239"/>
                    </a:ext>
                  </a:extLst>
                </a:gridCol>
                <a:gridCol w="1404632">
                  <a:extLst>
                    <a:ext uri="{9D8B030D-6E8A-4147-A177-3AD203B41FA5}">
                      <a16:colId xmlns:a16="http://schemas.microsoft.com/office/drawing/2014/main" val="879861462"/>
                    </a:ext>
                  </a:extLst>
                </a:gridCol>
              </a:tblGrid>
              <a:tr h="24003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 dirty="0">
                          <a:effectLst/>
                        </a:rPr>
                        <a:t>Показник тренування ШНМ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>
                          <a:effectLst/>
                        </a:rPr>
                        <a:t>Варіанти ШНМ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 anchor="ctr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248440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>
                          <a:effectLst/>
                        </a:rPr>
                        <a:t>Малі дані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>
                          <a:effectLst/>
                        </a:rPr>
                        <a:t>Великі дані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 anchor="ctr"/>
                </a:tc>
                <a:extLst>
                  <a:ext uri="{0D108BD9-81ED-4DB2-BD59-A6C34878D82A}">
                    <a16:rowId xmlns:a16="http://schemas.microsoft.com/office/drawing/2014/main" val="11727088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>
                          <a:effectLst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>
                          <a:effectLst/>
                        </a:rPr>
                        <a:t>2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>
                          <a:effectLst/>
                        </a:rPr>
                        <a:t>3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 anchor="ctr"/>
                </a:tc>
                <a:extLst>
                  <a:ext uri="{0D108BD9-81ED-4DB2-BD59-A6C34878D82A}">
                    <a16:rowId xmlns:a16="http://schemas.microsoft.com/office/drawing/2014/main" val="162388862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200" kern="100">
                          <a:effectLst/>
                        </a:rPr>
                        <a:t>Тривалість процесу тренування ШНМ, с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>
                          <a:effectLst/>
                        </a:rPr>
                        <a:t>14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>
                          <a:effectLst/>
                        </a:rPr>
                        <a:t>136,5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/>
                </a:tc>
                <a:extLst>
                  <a:ext uri="{0D108BD9-81ED-4DB2-BD59-A6C34878D82A}">
                    <a16:rowId xmlns:a16="http://schemas.microsoft.com/office/drawing/2014/main" val="411379089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200" kern="100" dirty="0">
                          <a:effectLst/>
                        </a:rPr>
                        <a:t>Помилка тренування на останній ітерації на вибірці:</a:t>
                      </a:r>
                      <a:endParaRPr lang="ru-UA" sz="1200" kern="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uk-UA" sz="1200" kern="100" dirty="0">
                          <a:effectLst/>
                        </a:rPr>
                        <a:t>навчальній*</a:t>
                      </a:r>
                      <a:endParaRPr lang="ru-UA" sz="1200" kern="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uk-UA" sz="1200" kern="100" dirty="0" err="1">
                          <a:effectLst/>
                        </a:rPr>
                        <a:t>валідаційній</a:t>
                      </a:r>
                      <a:r>
                        <a:rPr lang="uk-UA" sz="1200" kern="100" dirty="0">
                          <a:effectLst/>
                        </a:rPr>
                        <a:t>**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 dirty="0">
                          <a:effectLst/>
                        </a:rPr>
                        <a:t> </a:t>
                      </a:r>
                      <a:endParaRPr lang="ru-UA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 dirty="0">
                          <a:effectLst/>
                        </a:rPr>
                        <a:t>9,27·10</a:t>
                      </a:r>
                      <a:r>
                        <a:rPr lang="uk-UA" sz="1200" kern="100" baseline="30000" dirty="0">
                          <a:effectLst/>
                        </a:rPr>
                        <a:t>-5</a:t>
                      </a:r>
                      <a:endParaRPr lang="ru-UA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 dirty="0">
                          <a:effectLst/>
                        </a:rPr>
                        <a:t>1,29·10</a:t>
                      </a:r>
                      <a:r>
                        <a:rPr lang="uk-UA" sz="1200" kern="100" baseline="30000" dirty="0">
                          <a:effectLst/>
                        </a:rPr>
                        <a:t>-4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 dirty="0">
                          <a:effectLst/>
                        </a:rPr>
                        <a:t>  </a:t>
                      </a:r>
                      <a:endParaRPr lang="ru-UA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 dirty="0">
                          <a:effectLst/>
                        </a:rPr>
                        <a:t>5,01·10</a:t>
                      </a:r>
                      <a:r>
                        <a:rPr lang="uk-UA" sz="1200" kern="100" baseline="30000" dirty="0">
                          <a:effectLst/>
                        </a:rPr>
                        <a:t>-5</a:t>
                      </a:r>
                      <a:endParaRPr lang="ru-UA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 dirty="0">
                          <a:effectLst/>
                        </a:rPr>
                        <a:t>7,69·10</a:t>
                      </a:r>
                      <a:r>
                        <a:rPr lang="uk-UA" sz="1200" kern="100" baseline="30000" dirty="0">
                          <a:effectLst/>
                        </a:rPr>
                        <a:t>-5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 anchor="ctr"/>
                </a:tc>
                <a:extLst>
                  <a:ext uri="{0D108BD9-81ED-4DB2-BD59-A6C34878D82A}">
                    <a16:rowId xmlns:a16="http://schemas.microsoft.com/office/drawing/2014/main" val="2190974055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200" kern="100">
                          <a:effectLst/>
                        </a:rPr>
                        <a:t>Значення модуля помилки прогнозу тренованої ШНМ на тестовій вибірці для коефіцієнта k</a:t>
                      </a:r>
                      <a:r>
                        <a:rPr lang="uk-UA" sz="1200" kern="100" baseline="-25000">
                          <a:effectLst/>
                        </a:rPr>
                        <a:t>1</a:t>
                      </a:r>
                      <a:r>
                        <a:rPr lang="uk-UA" sz="1200" kern="100">
                          <a:effectLst/>
                        </a:rPr>
                        <a:t>:</a:t>
                      </a:r>
                      <a:endParaRPr lang="ru-UA" sz="1200" kern="1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uk-UA" sz="1200" kern="100">
                          <a:effectLst/>
                        </a:rPr>
                        <a:t>середнє</a:t>
                      </a:r>
                      <a:endParaRPr lang="ru-UA" sz="1200" kern="1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uk-UA" sz="1200" kern="100">
                          <a:effectLst/>
                        </a:rPr>
                        <a:t>максимальне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 dirty="0">
                          <a:effectLst/>
                        </a:rPr>
                        <a:t> </a:t>
                      </a:r>
                      <a:endParaRPr lang="ru-UA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 dirty="0">
                          <a:effectLst/>
                        </a:rPr>
                        <a:t> </a:t>
                      </a:r>
                      <a:endParaRPr lang="ru-UA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 dirty="0">
                          <a:effectLst/>
                        </a:rPr>
                        <a:t>0.00889</a:t>
                      </a:r>
                      <a:endParaRPr lang="ru-UA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 dirty="0">
                          <a:effectLst/>
                        </a:rPr>
                        <a:t>0.07994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 dirty="0">
                          <a:effectLst/>
                        </a:rPr>
                        <a:t> </a:t>
                      </a:r>
                      <a:endParaRPr lang="ru-UA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 dirty="0">
                          <a:effectLst/>
                        </a:rPr>
                        <a:t>  </a:t>
                      </a:r>
                      <a:endParaRPr lang="ru-UA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 dirty="0">
                          <a:effectLst/>
                        </a:rPr>
                        <a:t>0.00317</a:t>
                      </a:r>
                      <a:endParaRPr lang="ru-UA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 dirty="0">
                          <a:effectLst/>
                        </a:rPr>
                        <a:t>0.03572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/>
                </a:tc>
                <a:extLst>
                  <a:ext uri="{0D108BD9-81ED-4DB2-BD59-A6C34878D82A}">
                    <a16:rowId xmlns:a16="http://schemas.microsoft.com/office/drawing/2014/main" val="1157643738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200" kern="100">
                          <a:effectLst/>
                        </a:rPr>
                        <a:t>Те ж саме для коефіцієнта k</a:t>
                      </a:r>
                      <a:r>
                        <a:rPr lang="uk-UA" sz="1200" kern="100" baseline="-25000">
                          <a:effectLst/>
                        </a:rPr>
                        <a:t>2</a:t>
                      </a:r>
                      <a:r>
                        <a:rPr lang="uk-UA" sz="1200" kern="100">
                          <a:effectLst/>
                        </a:rPr>
                        <a:t>:</a:t>
                      </a:r>
                      <a:endParaRPr lang="ru-UA" sz="1200" kern="1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uk-UA" sz="1200" kern="100">
                          <a:effectLst/>
                        </a:rPr>
                        <a:t>середнє</a:t>
                      </a:r>
                      <a:endParaRPr lang="ru-UA" sz="1200" kern="1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uk-UA" sz="1200" kern="100">
                          <a:effectLst/>
                        </a:rPr>
                        <a:t>максимальне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 dirty="0">
                          <a:effectLst/>
                        </a:rPr>
                        <a:t> </a:t>
                      </a:r>
                      <a:endParaRPr lang="ru-UA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 dirty="0">
                          <a:effectLst/>
                        </a:rPr>
                        <a:t>0.01002</a:t>
                      </a:r>
                      <a:endParaRPr lang="ru-UA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 dirty="0">
                          <a:effectLst/>
                        </a:rPr>
                        <a:t>0.10803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>
                          <a:effectLst/>
                        </a:rPr>
                        <a:t> </a:t>
                      </a:r>
                      <a:endParaRPr lang="ru-UA" sz="120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>
                          <a:effectLst/>
                        </a:rPr>
                        <a:t>0.00342</a:t>
                      </a:r>
                      <a:endParaRPr lang="ru-UA" sz="120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>
                          <a:effectLst/>
                        </a:rPr>
                        <a:t>0.07114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/>
                </a:tc>
                <a:extLst>
                  <a:ext uri="{0D108BD9-81ED-4DB2-BD59-A6C34878D82A}">
                    <a16:rowId xmlns:a16="http://schemas.microsoft.com/office/drawing/2014/main" val="313904464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200" kern="100">
                          <a:effectLst/>
                        </a:rPr>
                        <a:t>Те ж саме для коефіцієнта k</a:t>
                      </a:r>
                      <a:r>
                        <a:rPr lang="uk-UA" sz="1200" kern="100" baseline="-25000">
                          <a:effectLst/>
                        </a:rPr>
                        <a:t>3</a:t>
                      </a:r>
                      <a:r>
                        <a:rPr lang="uk-UA" sz="1200" kern="100">
                          <a:effectLst/>
                        </a:rPr>
                        <a:t>:</a:t>
                      </a:r>
                      <a:endParaRPr lang="ru-UA" sz="1200" kern="1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uk-UA" sz="1200" kern="100">
                          <a:effectLst/>
                        </a:rPr>
                        <a:t>середнє</a:t>
                      </a:r>
                      <a:endParaRPr lang="ru-UA" sz="1200" kern="1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uk-UA" sz="1200" kern="100">
                          <a:effectLst/>
                        </a:rPr>
                        <a:t>максимальне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>
                          <a:effectLst/>
                        </a:rPr>
                        <a:t> </a:t>
                      </a:r>
                      <a:endParaRPr lang="ru-UA" sz="120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>
                          <a:effectLst/>
                        </a:rPr>
                        <a:t>0.05376</a:t>
                      </a:r>
                      <a:endParaRPr lang="ru-UA" sz="120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>
                          <a:effectLst/>
                        </a:rPr>
                        <a:t>0.68666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 dirty="0">
                          <a:effectLst/>
                        </a:rPr>
                        <a:t> </a:t>
                      </a:r>
                      <a:endParaRPr lang="ru-UA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 dirty="0">
                          <a:effectLst/>
                        </a:rPr>
                        <a:t>0.00304</a:t>
                      </a:r>
                      <a:endParaRPr lang="ru-UA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200" kern="100" dirty="0">
                          <a:effectLst/>
                        </a:rPr>
                        <a:t>0.03390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82" marR="29982" marT="0" marB="0"/>
                </a:tc>
                <a:extLst>
                  <a:ext uri="{0D108BD9-81ED-4DB2-BD59-A6C34878D82A}">
                    <a16:rowId xmlns:a16="http://schemas.microsoft.com/office/drawing/2014/main" val="2169066803"/>
                  </a:ext>
                </a:extLst>
              </a:tr>
            </a:tbl>
          </a:graphicData>
        </a:graphic>
      </p:graphicFrame>
      <p:sp>
        <p:nvSpPr>
          <p:cNvPr id="6" name="Місце для номера слайда 3">
            <a:extLst>
              <a:ext uri="{FF2B5EF4-FFF2-40B4-BE49-F238E27FC236}">
                <a16:creationId xmlns:a16="http://schemas.microsoft.com/office/drawing/2014/main" id="{4B51AC50-139C-1158-A846-8B659AAA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5308" y="5642560"/>
            <a:ext cx="2057400" cy="273844"/>
          </a:xfrm>
        </p:spPr>
        <p:txBody>
          <a:bodyPr/>
          <a:lstStyle/>
          <a:p>
            <a:fld id="{976FEEFF-2FCA-4EA8-8309-AB809D834D20}" type="slidenum">
              <a:rPr lang="ru-UA" sz="2400"/>
              <a:t>12</a:t>
            </a:fld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871127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359504-DB49-DEC3-77C4-DBDE276327A5}"/>
              </a:ext>
            </a:extLst>
          </p:cNvPr>
          <p:cNvSpPr txBox="1"/>
          <p:nvPr/>
        </p:nvSpPr>
        <p:spPr>
          <a:xfrm>
            <a:off x="794084" y="746230"/>
            <a:ext cx="7555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900"/>
              </a:spcBef>
            </a:pPr>
            <a:r>
              <a:rPr lang="uk-UA" sz="2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РОЗДІЛ 2. Синтез </a:t>
            </a:r>
            <a:r>
              <a:rPr lang="uk-UA" sz="2400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нейрорегулятора</a:t>
            </a:r>
            <a:r>
              <a:rPr lang="uk-UA" sz="2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лінійної системи</a:t>
            </a:r>
            <a:endParaRPr lang="ru-UA" sz="2400" b="1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8654EE-7A17-78E9-3650-7D397B3786DA}"/>
              </a:ext>
            </a:extLst>
          </p:cNvPr>
          <p:cNvSpPr txBox="1"/>
          <p:nvPr/>
        </p:nvSpPr>
        <p:spPr>
          <a:xfrm>
            <a:off x="1846847" y="1109584"/>
            <a:ext cx="5450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algn="ctr">
              <a:lnSpc>
                <a:spcPct val="150000"/>
              </a:lnSpc>
              <a:spcBef>
                <a:spcPts val="150"/>
              </a:spcBef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Постановка задачі регулювання</a:t>
            </a:r>
            <a:endParaRPr lang="ru-UA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76963033-1C81-D906-9A60-632F542BC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90" y="3545180"/>
            <a:ext cx="8501621" cy="199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E718A8-A9BA-7DF5-BAE1-FC3C361D6B0C}"/>
              </a:ext>
            </a:extLst>
          </p:cNvPr>
          <p:cNvSpPr txBox="1"/>
          <p:nvPr/>
        </p:nvSpPr>
        <p:spPr>
          <a:xfrm>
            <a:off x="1500193" y="5409694"/>
            <a:ext cx="684972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2.1 – Схема системи регулювання за допомогою ШНМ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82DF0CF-CF37-7051-C1CE-87FC7A677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587884"/>
            <a:ext cx="905141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38138" algn="just" defTabSz="685800"/>
            <a:r>
              <a:rPr lang="uk-UA" altLang="ru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другому розділі наукової роботи ставиться задача синтезу </a:t>
            </a:r>
            <a:r>
              <a:rPr lang="uk-UA" altLang="ru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нейрорегулятора</a:t>
            </a:r>
            <a:r>
              <a:rPr lang="uk-UA" altLang="ru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який виконує формування керуючого впливу на об’єкт. Останній описується наступною передавальною функцією:</a:t>
            </a:r>
            <a:endParaRPr lang="uk-UA" alt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8138" defTabSz="685800"/>
            <a:endParaRPr lang="uk-UA" altLang="ru-UA" sz="1350" dirty="0"/>
          </a:p>
        </p:txBody>
      </p:sp>
      <p:graphicFrame>
        <p:nvGraphicFramePr>
          <p:cNvPr id="7" name="Об'єкт 6">
            <a:extLst>
              <a:ext uri="{FF2B5EF4-FFF2-40B4-BE49-F238E27FC236}">
                <a16:creationId xmlns:a16="http://schemas.microsoft.com/office/drawing/2014/main" id="{29493EC6-B1B6-4F7C-20F9-FE7FDA269A1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94084" y="2406959"/>
          <a:ext cx="2995763" cy="768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r:id="rId4" imgW="1917700" imgH="457200" progId="Equation.3">
                  <p:embed/>
                </p:oleObj>
              </mc:Choice>
              <mc:Fallback>
                <p:oleObj r:id="rId4" imgW="1917700" imgH="457200" progId="Equation.3">
                  <p:embed/>
                  <p:pic>
                    <p:nvPicPr>
                      <p:cNvPr id="7" name="Об'єкт 6">
                        <a:extLst>
                          <a:ext uri="{FF2B5EF4-FFF2-40B4-BE49-F238E27FC236}">
                            <a16:creationId xmlns:a16="http://schemas.microsoft.com/office/drawing/2014/main" id="{29493EC6-B1B6-4F7C-20F9-FE7FDA269A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084" y="2406959"/>
                        <a:ext cx="2995763" cy="7684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>
            <a:extLst>
              <a:ext uri="{FF2B5EF4-FFF2-40B4-BE49-F238E27FC236}">
                <a16:creationId xmlns:a16="http://schemas.microsoft.com/office/drawing/2014/main" id="{A954687B-CA5A-0DDA-8D19-AAD187425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90" y="2154718"/>
            <a:ext cx="83703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 sz="1350"/>
          </a:p>
        </p:txBody>
      </p:sp>
      <p:sp>
        <p:nvSpPr>
          <p:cNvPr id="10" name="Місце для номера слайда 3">
            <a:extLst>
              <a:ext uri="{FF2B5EF4-FFF2-40B4-BE49-F238E27FC236}">
                <a16:creationId xmlns:a16="http://schemas.microsoft.com/office/drawing/2014/main" id="{50DFD4BA-EFCE-C64E-E9C5-BB362AE0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5308" y="5642560"/>
            <a:ext cx="2057400" cy="273844"/>
          </a:xfrm>
        </p:spPr>
        <p:txBody>
          <a:bodyPr/>
          <a:lstStyle/>
          <a:p>
            <a:fld id="{976FEEFF-2FCA-4EA8-8309-AB809D834D20}" type="slidenum">
              <a:rPr lang="ru-UA" sz="2400"/>
              <a:t>13</a:t>
            </a:fld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728432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24AB62-F410-359B-2FA4-175FD5FB8D7C}"/>
              </a:ext>
            </a:extLst>
          </p:cNvPr>
          <p:cNvSpPr txBox="1"/>
          <p:nvPr/>
        </p:nvSpPr>
        <p:spPr>
          <a:xfrm>
            <a:off x="962526" y="857251"/>
            <a:ext cx="7218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spcBef>
                <a:spcPts val="150"/>
              </a:spcBef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Розробка моделі ШНМ (</a:t>
            </a:r>
            <a:r>
              <a:rPr lang="uk-UA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нейрорегулятора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UA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Таблиця 6">
                <a:extLst>
                  <a:ext uri="{FF2B5EF4-FFF2-40B4-BE49-F238E27FC236}">
                    <a16:creationId xmlns:a16="http://schemas.microsoft.com/office/drawing/2014/main" id="{8023C88B-0229-11BA-1A7C-EE21DB01063B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55032" y="1766644"/>
              <a:ext cx="6833937" cy="418344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824045">
                      <a:extLst>
                        <a:ext uri="{9D8B030D-6E8A-4147-A177-3AD203B41FA5}">
                          <a16:colId xmlns:a16="http://schemas.microsoft.com/office/drawing/2014/main" val="3265334780"/>
                        </a:ext>
                      </a:extLst>
                    </a:gridCol>
                    <a:gridCol w="2009892">
                      <a:extLst>
                        <a:ext uri="{9D8B030D-6E8A-4147-A177-3AD203B41FA5}">
                          <a16:colId xmlns:a16="http://schemas.microsoft.com/office/drawing/2014/main" val="2063867943"/>
                        </a:ext>
                      </a:extLst>
                    </a:gridCol>
                  </a:tblGrid>
                  <a:tr h="70528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uk-UA" sz="1500" kern="100" dirty="0">
                              <a:effectLst/>
                            </a:rPr>
                            <a:t>Параметр ШНМ</a:t>
                          </a:r>
                          <a:endParaRPr lang="ru-UA" sz="1500" kern="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uk-UA" sz="1500" kern="100">
                              <a:effectLst/>
                            </a:rPr>
                            <a:t>Чисельне значення параметра ШНМ</a:t>
                          </a:r>
                          <a:endParaRPr lang="ru-UA" sz="1500" kern="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extLst>
                      <a:ext uri="{0D108BD9-81ED-4DB2-BD59-A6C34878D82A}">
                        <a16:rowId xmlns:a16="http://schemas.microsoft.com/office/drawing/2014/main" val="662934528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uk-UA" sz="1500" kern="100">
                              <a:effectLst/>
                            </a:rPr>
                            <a:t>Кількість входів ШНМ</a:t>
                          </a:r>
                          <a:endParaRPr lang="ru-UA" sz="1500" kern="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uk-UA" sz="1500" kern="100">
                              <a:effectLst/>
                            </a:rPr>
                            <a:t>1</a:t>
                          </a:r>
                          <a:endParaRPr lang="ru-UA" sz="1500" kern="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:a16="http://schemas.microsoft.com/office/drawing/2014/main" val="34603886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uk-UA" sz="1500" kern="100">
                              <a:effectLst/>
                            </a:rPr>
                            <a:t>Кількість виходів ШНМ</a:t>
                          </a:r>
                          <a:endParaRPr lang="ru-UA" sz="1500" kern="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uk-UA" sz="1500" kern="100">
                              <a:effectLst/>
                            </a:rPr>
                            <a:t>1</a:t>
                          </a:r>
                          <a:endParaRPr lang="ru-UA" sz="1500" kern="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:a16="http://schemas.microsoft.com/office/drawing/2014/main" val="2246308509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uk-UA" sz="1500" kern="100">
                              <a:effectLst/>
                            </a:rPr>
                            <a:t>Кількість шарів ШНМ</a:t>
                          </a:r>
                          <a:endParaRPr lang="ru-UA" sz="1500" kern="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uk-UA" sz="1500" kern="100" dirty="0">
                              <a:effectLst/>
                            </a:rPr>
                            <a:t>3</a:t>
                          </a:r>
                          <a:endParaRPr lang="ru-UA" sz="1500" kern="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:a16="http://schemas.microsoft.com/office/drawing/2014/main" val="1770891353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uk-UA" sz="1500" kern="100">
                              <a:effectLst/>
                            </a:rPr>
                            <a:t>Кількість прихованих шарів ШНМ</a:t>
                          </a:r>
                          <a:endParaRPr lang="ru-UA" sz="1500" kern="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uk-UA" sz="1500" kern="100">
                              <a:effectLst/>
                            </a:rPr>
                            <a:t>1</a:t>
                          </a:r>
                          <a:endParaRPr lang="ru-UA" sz="1500" kern="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:a16="http://schemas.microsoft.com/office/drawing/2014/main" val="2483036512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uk-UA" sz="1500" kern="100" dirty="0">
                              <a:effectLst/>
                            </a:rPr>
                            <a:t>Кількість нейронів у прихованому шарі ШНМ</a:t>
                          </a:r>
                          <a:endParaRPr lang="ru-UA" sz="1500" kern="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uk-UA" sz="1500" kern="100" dirty="0">
                              <a:effectLst/>
                            </a:rPr>
                            <a:t>5</a:t>
                          </a:r>
                          <a:endParaRPr lang="ru-UA" sz="1500" kern="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:a16="http://schemas.microsoft.com/office/drawing/2014/main" val="1079546150"/>
                      </a:ext>
                    </a:extLst>
                  </a:tr>
                  <a:tr h="372566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uk-UA" sz="1500" kern="100">
                              <a:effectLst/>
                            </a:rPr>
                            <a:t>Активаційна функція нейронів</a:t>
                          </a:r>
                          <a:endParaRPr lang="ru-UA" sz="1500" kern="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uk-UA" sz="1500" kern="100">
                                    <a:effectLst/>
                                    <a:latin typeface="Cambria Math" panose="02040503050406030204" pitchFamily="18" charset="0"/>
                                  </a:rPr>
                                  <m:t>ArcTan</m:t>
                                </m:r>
                              </m:oMath>
                            </m:oMathPara>
                          </a14:m>
                          <a:endParaRPr lang="ru-UA" sz="1500" kern="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:a16="http://schemas.microsoft.com/office/drawing/2014/main" val="4278013735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uk-UA" sz="1500" kern="100">
                              <a:effectLst/>
                            </a:rPr>
                            <a:t>Кількість ваг ШНМ</a:t>
                          </a:r>
                          <a:endParaRPr lang="ru-UA" sz="1500" kern="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uk-UA" sz="1500" kern="100">
                              <a:effectLst/>
                            </a:rPr>
                            <a:t>2</a:t>
                          </a:r>
                          <a:endParaRPr lang="ru-UA" sz="1500" kern="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:a16="http://schemas.microsoft.com/office/drawing/2014/main" val="3071178409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uk-UA" sz="1500" kern="100">
                              <a:effectLst/>
                            </a:rPr>
                            <a:t>Кількість біасів ШНМ</a:t>
                          </a:r>
                          <a:endParaRPr lang="ru-UA" sz="1500" kern="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uk-UA" sz="1500" kern="100">
                              <a:effectLst/>
                            </a:rPr>
                            <a:t>2</a:t>
                          </a:r>
                          <a:endParaRPr lang="ru-UA" sz="1500" kern="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:a16="http://schemas.microsoft.com/office/drawing/2014/main" val="2003389612"/>
                      </a:ext>
                    </a:extLst>
                  </a:tr>
                  <a:tr h="70528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uk-UA" sz="1500" kern="100">
                              <a:effectLst/>
                            </a:rPr>
                            <a:t>Загальна кількість параметрів ШНМ, які необхідно визначити</a:t>
                          </a:r>
                          <a:endParaRPr lang="ru-UA" sz="1500" kern="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uk-UA" sz="1500" kern="100" dirty="0">
                              <a:effectLst/>
                            </a:rPr>
                            <a:t>26</a:t>
                          </a:r>
                          <a:endParaRPr lang="ru-UA" sz="1500" kern="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:a16="http://schemas.microsoft.com/office/drawing/2014/main" val="2706696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Таблиця 6">
                <a:extLst>
                  <a:ext uri="{FF2B5EF4-FFF2-40B4-BE49-F238E27FC236}">
                    <a16:creationId xmlns:a16="http://schemas.microsoft.com/office/drawing/2014/main" id="{8023C88B-0229-11BA-1A7C-EE21DB01063B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55032" y="1766644"/>
              <a:ext cx="6833937" cy="418344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824045">
                      <a:extLst>
                        <a:ext uri="{9D8B030D-6E8A-4147-A177-3AD203B41FA5}">
                          <a16:colId xmlns:a16="http://schemas.microsoft.com/office/drawing/2014/main" val="3265334780"/>
                        </a:ext>
                      </a:extLst>
                    </a:gridCol>
                    <a:gridCol w="2009892">
                      <a:extLst>
                        <a:ext uri="{9D8B030D-6E8A-4147-A177-3AD203B41FA5}">
                          <a16:colId xmlns:a16="http://schemas.microsoft.com/office/drawing/2014/main" val="2063867943"/>
                        </a:ext>
                      </a:extLst>
                    </a:gridCol>
                  </a:tblGrid>
                  <a:tr h="70528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uk-UA" sz="1500" kern="100" dirty="0">
                              <a:effectLst/>
                            </a:rPr>
                            <a:t>Параметр ШНМ</a:t>
                          </a:r>
                          <a:endParaRPr lang="ru-UA" sz="1500" kern="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uk-UA" sz="1500" kern="100">
                              <a:effectLst/>
                            </a:rPr>
                            <a:t>Чисельне значення параметра ШНМ</a:t>
                          </a:r>
                          <a:endParaRPr lang="ru-UA" sz="1500" kern="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extLst>
                      <a:ext uri="{0D108BD9-81ED-4DB2-BD59-A6C34878D82A}">
                        <a16:rowId xmlns:a16="http://schemas.microsoft.com/office/drawing/2014/main" val="662934528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uk-UA" sz="1500" kern="100">
                              <a:effectLst/>
                            </a:rPr>
                            <a:t>Кількість входів ШНМ</a:t>
                          </a:r>
                          <a:endParaRPr lang="ru-UA" sz="1500" kern="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uk-UA" sz="1500" kern="100">
                              <a:effectLst/>
                            </a:rPr>
                            <a:t>1</a:t>
                          </a:r>
                          <a:endParaRPr lang="ru-UA" sz="1500" kern="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:a16="http://schemas.microsoft.com/office/drawing/2014/main" val="34603886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uk-UA" sz="1500" kern="100">
                              <a:effectLst/>
                            </a:rPr>
                            <a:t>Кількість виходів ШНМ</a:t>
                          </a:r>
                          <a:endParaRPr lang="ru-UA" sz="1500" kern="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uk-UA" sz="1500" kern="100">
                              <a:effectLst/>
                            </a:rPr>
                            <a:t>1</a:t>
                          </a:r>
                          <a:endParaRPr lang="ru-UA" sz="1500" kern="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:a16="http://schemas.microsoft.com/office/drawing/2014/main" val="2246308509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uk-UA" sz="1500" kern="100">
                              <a:effectLst/>
                            </a:rPr>
                            <a:t>Кількість шарів ШНМ</a:t>
                          </a:r>
                          <a:endParaRPr lang="ru-UA" sz="1500" kern="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uk-UA" sz="1500" kern="100" dirty="0">
                              <a:effectLst/>
                            </a:rPr>
                            <a:t>3</a:t>
                          </a:r>
                          <a:endParaRPr lang="ru-UA" sz="1500" kern="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:a16="http://schemas.microsoft.com/office/drawing/2014/main" val="1770891353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uk-UA" sz="1500" kern="100">
                              <a:effectLst/>
                            </a:rPr>
                            <a:t>Кількість прихованих шарів ШНМ</a:t>
                          </a:r>
                          <a:endParaRPr lang="ru-UA" sz="1500" kern="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uk-UA" sz="1500" kern="100">
                              <a:effectLst/>
                            </a:rPr>
                            <a:t>1</a:t>
                          </a:r>
                          <a:endParaRPr lang="ru-UA" sz="1500" kern="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:a16="http://schemas.microsoft.com/office/drawing/2014/main" val="2483036512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uk-UA" sz="1500" kern="100" dirty="0">
                              <a:effectLst/>
                            </a:rPr>
                            <a:t>Кількість нейронів у прихованому шарі ШНМ</a:t>
                          </a:r>
                          <a:endParaRPr lang="ru-UA" sz="1500" kern="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uk-UA" sz="1500" kern="100" dirty="0">
                              <a:effectLst/>
                            </a:rPr>
                            <a:t>5</a:t>
                          </a:r>
                          <a:endParaRPr lang="ru-UA" sz="1500" kern="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:a16="http://schemas.microsoft.com/office/drawing/2014/main" val="1079546150"/>
                      </a:ext>
                    </a:extLst>
                  </a:tr>
                  <a:tr h="372566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uk-UA" sz="1500" kern="100">
                              <a:effectLst/>
                            </a:rPr>
                            <a:t>Активаційна функція нейронів</a:t>
                          </a:r>
                          <a:endParaRPr lang="ru-UA" sz="1500" kern="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0" marB="0" anchor="ctr">
                        <a:blipFill>
                          <a:blip r:embed="rId2"/>
                          <a:stretch>
                            <a:fillRect l="-240303" t="-654098" r="-1212" b="-3868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8013735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uk-UA" sz="1500" kern="100">
                              <a:effectLst/>
                            </a:rPr>
                            <a:t>Кількість ваг ШНМ</a:t>
                          </a:r>
                          <a:endParaRPr lang="ru-UA" sz="1500" kern="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uk-UA" sz="1500" kern="100">
                              <a:effectLst/>
                            </a:rPr>
                            <a:t>2</a:t>
                          </a:r>
                          <a:endParaRPr lang="ru-UA" sz="1500" kern="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:a16="http://schemas.microsoft.com/office/drawing/2014/main" val="3071178409"/>
                      </a:ext>
                    </a:extLst>
                  </a:tr>
                  <a:tr h="3429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uk-UA" sz="1500" kern="100">
                              <a:effectLst/>
                            </a:rPr>
                            <a:t>Кількість біасів ШНМ</a:t>
                          </a:r>
                          <a:endParaRPr lang="ru-UA" sz="1500" kern="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uk-UA" sz="1500" kern="100">
                              <a:effectLst/>
                            </a:rPr>
                            <a:t>2</a:t>
                          </a:r>
                          <a:endParaRPr lang="ru-UA" sz="1500" kern="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:a16="http://schemas.microsoft.com/office/drawing/2014/main" val="2003389612"/>
                      </a:ext>
                    </a:extLst>
                  </a:tr>
                  <a:tr h="70528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uk-UA" sz="1500" kern="100">
                              <a:effectLst/>
                            </a:rPr>
                            <a:t>Загальна кількість параметрів ШНМ, які необхідно визначити</a:t>
                          </a:r>
                          <a:endParaRPr lang="ru-UA" sz="1500" kern="1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uk-UA" sz="1500" kern="100" dirty="0">
                              <a:effectLst/>
                            </a:rPr>
                            <a:t>26</a:t>
                          </a:r>
                          <a:endParaRPr lang="ru-UA" sz="1500" kern="1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:a16="http://schemas.microsoft.com/office/drawing/2014/main" val="2706696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28FF872-DF8B-C1DC-D1A1-24230538EEDD}"/>
              </a:ext>
            </a:extLst>
          </p:cNvPr>
          <p:cNvSpPr txBox="1"/>
          <p:nvPr/>
        </p:nvSpPr>
        <p:spPr>
          <a:xfrm>
            <a:off x="2285999" y="1331669"/>
            <a:ext cx="4572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Таблиця 2.1 - Параметри ШНМ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Місце для номера слайда 3">
            <a:extLst>
              <a:ext uri="{FF2B5EF4-FFF2-40B4-BE49-F238E27FC236}">
                <a16:creationId xmlns:a16="http://schemas.microsoft.com/office/drawing/2014/main" id="{155F6D20-C52C-96C8-E66F-9182556CB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5308" y="5642560"/>
            <a:ext cx="2057400" cy="273844"/>
          </a:xfrm>
        </p:spPr>
        <p:txBody>
          <a:bodyPr/>
          <a:lstStyle/>
          <a:p>
            <a:fld id="{976FEEFF-2FCA-4EA8-8309-AB809D834D20}" type="slidenum">
              <a:rPr lang="ru-UA" sz="2400"/>
              <a:t>14</a:t>
            </a:fld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1677218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24AB62-F410-359B-2FA4-175FD5FB8D7C}"/>
              </a:ext>
            </a:extLst>
          </p:cNvPr>
          <p:cNvSpPr txBox="1"/>
          <p:nvPr/>
        </p:nvSpPr>
        <p:spPr>
          <a:xfrm>
            <a:off x="613609" y="835764"/>
            <a:ext cx="791678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spcBef>
                <a:spcPts val="150"/>
              </a:spcBef>
            </a:pPr>
            <a:r>
              <a:rPr lang="uk-UA" sz="21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Розробка функції зворотної винагороди та її дослідження</a:t>
            </a:r>
            <a:endParaRPr lang="ru-UA" sz="2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D97DA9-E586-4555-11FB-407B1D330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" y="1325017"/>
            <a:ext cx="2658979" cy="202752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B11AD8-D434-C4B6-4308-93E3BD10F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510" y="1350727"/>
            <a:ext cx="2658979" cy="20341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953376-22B6-307A-0E16-EF3DAABAB7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28"/>
          <a:stretch/>
        </p:blipFill>
        <p:spPr bwMode="auto">
          <a:xfrm>
            <a:off x="6315579" y="1313830"/>
            <a:ext cx="2658979" cy="20732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4736DD-FC34-7461-0DA6-230A996436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38534"/>
            <a:ext cx="2818816" cy="21456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251888-5CC8-2FB2-3FE4-A570551416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2510" y="3645956"/>
            <a:ext cx="2784234" cy="21382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8B893FF-D48E-4EE3-DF93-C3BC89D392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5186" y="3697979"/>
            <a:ext cx="2763458" cy="20267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C77421-3F7C-1ECF-BFC0-A80CA882900C}"/>
              </a:ext>
            </a:extLst>
          </p:cNvPr>
          <p:cNvSpPr txBox="1"/>
          <p:nvPr/>
        </p:nvSpPr>
        <p:spPr>
          <a:xfrm>
            <a:off x="300349" y="3294979"/>
            <a:ext cx="2218115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algn="ctr">
              <a:lnSpc>
                <a:spcPct val="150000"/>
              </a:lnSpc>
            </a:pPr>
            <a:r>
              <a:rPr lang="en-US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uk-UA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114 = і</a:t>
            </a:r>
            <a:endParaRPr lang="ru-UA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B38B6E-952F-B35F-5D3E-F136EA38303B}"/>
              </a:ext>
            </a:extLst>
          </p:cNvPr>
          <p:cNvSpPr txBox="1"/>
          <p:nvPr/>
        </p:nvSpPr>
        <p:spPr>
          <a:xfrm>
            <a:off x="3506683" y="3294979"/>
            <a:ext cx="2218115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algn="ctr">
              <a:lnSpc>
                <a:spcPct val="150000"/>
              </a:lnSpc>
            </a:pPr>
            <a:r>
              <a:rPr lang="en-US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uk-UA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125 = і</a:t>
            </a:r>
            <a:endParaRPr lang="ru-UA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A0AD9C-CDB8-0F2B-0234-36FA4EF21744}"/>
              </a:ext>
            </a:extLst>
          </p:cNvPr>
          <p:cNvSpPr txBox="1"/>
          <p:nvPr/>
        </p:nvSpPr>
        <p:spPr>
          <a:xfrm>
            <a:off x="6492269" y="3294979"/>
            <a:ext cx="2218115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algn="ctr">
              <a:lnSpc>
                <a:spcPct val="150000"/>
              </a:lnSpc>
            </a:pPr>
            <a:r>
              <a:rPr lang="en-US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uk-UA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131 = і</a:t>
            </a:r>
            <a:endParaRPr lang="ru-UA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1375D0-BCBF-F7A1-A184-71C2EF50EA8D}"/>
              </a:ext>
            </a:extLst>
          </p:cNvPr>
          <p:cNvSpPr txBox="1"/>
          <p:nvPr/>
        </p:nvSpPr>
        <p:spPr>
          <a:xfrm>
            <a:off x="247719" y="5659412"/>
            <a:ext cx="2218115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algn="ctr">
              <a:lnSpc>
                <a:spcPct val="150000"/>
              </a:lnSpc>
            </a:pPr>
            <a:r>
              <a:rPr lang="en-US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b11</a:t>
            </a:r>
            <a:r>
              <a:rPr lang="uk-UA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і</a:t>
            </a:r>
            <a:endParaRPr lang="ru-UA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9ECF86-0B9A-E1A8-0BC1-282A7F0AAF45}"/>
              </a:ext>
            </a:extLst>
          </p:cNvPr>
          <p:cNvSpPr txBox="1"/>
          <p:nvPr/>
        </p:nvSpPr>
        <p:spPr>
          <a:xfrm>
            <a:off x="3462941" y="5701674"/>
            <a:ext cx="2218115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algn="ctr">
              <a:lnSpc>
                <a:spcPct val="150000"/>
              </a:lnSpc>
            </a:pPr>
            <a:r>
              <a:rPr lang="en-US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b14</a:t>
            </a:r>
            <a:r>
              <a:rPr lang="uk-UA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і</a:t>
            </a:r>
            <a:endParaRPr lang="ru-UA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572AC6-E7FB-14D6-22B7-5734EF2B502B}"/>
              </a:ext>
            </a:extLst>
          </p:cNvPr>
          <p:cNvSpPr txBox="1"/>
          <p:nvPr/>
        </p:nvSpPr>
        <p:spPr>
          <a:xfrm>
            <a:off x="6536010" y="5659412"/>
            <a:ext cx="2218115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algn="ctr">
              <a:lnSpc>
                <a:spcPct val="150000"/>
              </a:lnSpc>
            </a:pPr>
            <a:r>
              <a:rPr lang="en-US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w221</a:t>
            </a:r>
            <a:r>
              <a:rPr lang="uk-UA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і</a:t>
            </a:r>
            <a:endParaRPr lang="ru-UA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Місце для номера слайда 3">
            <a:extLst>
              <a:ext uri="{FF2B5EF4-FFF2-40B4-BE49-F238E27FC236}">
                <a16:creationId xmlns:a16="http://schemas.microsoft.com/office/drawing/2014/main" id="{B440A716-6C94-01DA-7EEE-DC627F372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703" y="5701674"/>
            <a:ext cx="2057400" cy="273844"/>
          </a:xfrm>
        </p:spPr>
        <p:txBody>
          <a:bodyPr/>
          <a:lstStyle/>
          <a:p>
            <a:fld id="{976FEEFF-2FCA-4EA8-8309-AB809D834D20}" type="slidenum">
              <a:rPr lang="ru-UA" sz="2400"/>
              <a:t>15</a:t>
            </a:fld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879670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D85EC3-7A30-D1F2-BC6D-EE71BE2A8624}"/>
              </a:ext>
            </a:extLst>
          </p:cNvPr>
          <p:cNvSpPr txBox="1"/>
          <p:nvPr/>
        </p:nvSpPr>
        <p:spPr>
          <a:xfrm>
            <a:off x="1678405" y="857251"/>
            <a:ext cx="5787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spcBef>
                <a:spcPts val="150"/>
              </a:spcBef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Тренування </a:t>
            </a:r>
            <a:r>
              <a:rPr lang="uk-UA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нейрорегулятора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ШНМ</a:t>
            </a:r>
            <a:endParaRPr lang="ru-UA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0BD052-54D4-A971-46A1-408C574A2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338484"/>
            <a:ext cx="2952086" cy="238562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F7989E2-8194-8C0A-306E-150537DA3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022" y="2325883"/>
            <a:ext cx="2883838" cy="23936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F27611-F084-AFE0-01F7-19A4CDEE0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1796" y="2330568"/>
            <a:ext cx="3029957" cy="24015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3B6C4F1-46D7-EB31-D055-9E688FB92CD7}"/>
              </a:ext>
            </a:extLst>
          </p:cNvPr>
          <p:cNvSpPr txBox="1"/>
          <p:nvPr/>
        </p:nvSpPr>
        <p:spPr>
          <a:xfrm>
            <a:off x="693484" y="1939286"/>
            <a:ext cx="152500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7661" algn="ctr">
              <a:lnSpc>
                <a:spcPct val="150000"/>
              </a:lnSpc>
            </a:pPr>
            <a:r>
              <a:rPr lang="uk-UA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{-0,5…0,5}</a:t>
            </a:r>
            <a:endParaRPr lang="ru-UA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9B4817-6C13-4808-801B-88D0BA2CE01B}"/>
              </a:ext>
            </a:extLst>
          </p:cNvPr>
          <p:cNvSpPr txBox="1"/>
          <p:nvPr/>
        </p:nvSpPr>
        <p:spPr>
          <a:xfrm>
            <a:off x="2121563" y="1951886"/>
            <a:ext cx="4602078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7661" algn="ctr">
              <a:lnSpc>
                <a:spcPct val="150000"/>
              </a:lnSpc>
            </a:pPr>
            <a:r>
              <a:rPr lang="uk-UA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{-1…1}</a:t>
            </a:r>
            <a:endParaRPr lang="ru-UA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53D9A9-3653-AA80-E347-A5EF6CFD3481}"/>
              </a:ext>
            </a:extLst>
          </p:cNvPr>
          <p:cNvSpPr txBox="1"/>
          <p:nvPr/>
        </p:nvSpPr>
        <p:spPr>
          <a:xfrm>
            <a:off x="7232306" y="2028144"/>
            <a:ext cx="144078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5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{-2…2}</a:t>
            </a:r>
            <a:endParaRPr lang="ru-UA" sz="1500" dirty="0"/>
          </a:p>
        </p:txBody>
      </p:sp>
      <p:sp>
        <p:nvSpPr>
          <p:cNvPr id="21" name="Місце для номера слайда 3">
            <a:extLst>
              <a:ext uri="{FF2B5EF4-FFF2-40B4-BE49-F238E27FC236}">
                <a16:creationId xmlns:a16="http://schemas.microsoft.com/office/drawing/2014/main" id="{9426ADD7-78DC-C4D4-A1A2-4A83FBC6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5617419"/>
            <a:ext cx="2057400" cy="273844"/>
          </a:xfrm>
        </p:spPr>
        <p:txBody>
          <a:bodyPr/>
          <a:lstStyle/>
          <a:p>
            <a:fld id="{976FEEFF-2FCA-4EA8-8309-AB809D834D20}" type="slidenum">
              <a:rPr lang="ru-UA" sz="2400"/>
              <a:t>16</a:t>
            </a:fld>
            <a:endParaRPr lang="ru-UA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86251D-0DE8-84B6-58EF-42BEB4DA3B6B}"/>
              </a:ext>
            </a:extLst>
          </p:cNvPr>
          <p:cNvSpPr txBox="1"/>
          <p:nvPr/>
        </p:nvSpPr>
        <p:spPr>
          <a:xfrm>
            <a:off x="900365" y="1593038"/>
            <a:ext cx="7343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Мінімізація функції зворотної винагороди при області зміни аргументів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761854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D85EC3-7A30-D1F2-BC6D-EE71BE2A8624}"/>
              </a:ext>
            </a:extLst>
          </p:cNvPr>
          <p:cNvSpPr txBox="1"/>
          <p:nvPr/>
        </p:nvSpPr>
        <p:spPr>
          <a:xfrm>
            <a:off x="-168442" y="857250"/>
            <a:ext cx="937025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spcBef>
                <a:spcPts val="150"/>
              </a:spcBef>
            </a:pPr>
            <a:r>
              <a:rPr lang="uk-UA" sz="21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Аналіз результатів тренування ШНМ та динаміки регулювання лінійної системи</a:t>
            </a:r>
            <a:endParaRPr lang="ru-UA" sz="2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B6C4F1-46D7-EB31-D055-9E688FB92CD7}"/>
              </a:ext>
            </a:extLst>
          </p:cNvPr>
          <p:cNvSpPr txBox="1"/>
          <p:nvPr/>
        </p:nvSpPr>
        <p:spPr>
          <a:xfrm>
            <a:off x="567485" y="2409495"/>
            <a:ext cx="152500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7661" algn="ctr">
              <a:lnSpc>
                <a:spcPct val="150000"/>
              </a:lnSpc>
            </a:pPr>
            <a:r>
              <a:rPr lang="uk-UA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{-0,5…0,5}</a:t>
            </a:r>
            <a:endParaRPr lang="ru-UA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9B4817-6C13-4808-801B-88D0BA2CE01B}"/>
              </a:ext>
            </a:extLst>
          </p:cNvPr>
          <p:cNvSpPr txBox="1"/>
          <p:nvPr/>
        </p:nvSpPr>
        <p:spPr>
          <a:xfrm>
            <a:off x="2092487" y="2409495"/>
            <a:ext cx="4602078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7661" algn="ctr">
              <a:lnSpc>
                <a:spcPct val="150000"/>
              </a:lnSpc>
            </a:pPr>
            <a:r>
              <a:rPr lang="uk-UA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{-1…1}</a:t>
            </a:r>
            <a:endParaRPr lang="ru-UA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53D9A9-3653-AA80-E347-A5EF6CFD3481}"/>
              </a:ext>
            </a:extLst>
          </p:cNvPr>
          <p:cNvSpPr txBox="1"/>
          <p:nvPr/>
        </p:nvSpPr>
        <p:spPr>
          <a:xfrm>
            <a:off x="7353296" y="2477663"/>
            <a:ext cx="144078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5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{-2…2}</a:t>
            </a:r>
            <a:endParaRPr lang="ru-UA" sz="15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2F99FAC-AF45-DBFE-B1B3-4B6BE3B4C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893336"/>
            <a:ext cx="2997041" cy="24431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6F37E0-22A8-C34E-8BA0-8C533093B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440" y="2893337"/>
            <a:ext cx="3016961" cy="24431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E99E10-600A-E695-0289-9D2F747DA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495" y="2893336"/>
            <a:ext cx="3080480" cy="2234931"/>
          </a:xfrm>
          <a:prstGeom prst="rect">
            <a:avLst/>
          </a:prstGeom>
        </p:spPr>
      </p:pic>
      <p:sp>
        <p:nvSpPr>
          <p:cNvPr id="6" name="Місце для номера слайда 3">
            <a:extLst>
              <a:ext uri="{FF2B5EF4-FFF2-40B4-BE49-F238E27FC236}">
                <a16:creationId xmlns:a16="http://schemas.microsoft.com/office/drawing/2014/main" id="{E47D1C9A-B830-0637-C2BB-4A9367584B08}"/>
              </a:ext>
            </a:extLst>
          </p:cNvPr>
          <p:cNvSpPr txBox="1">
            <a:spLocks/>
          </p:cNvSpPr>
          <p:nvPr/>
        </p:nvSpPr>
        <p:spPr>
          <a:xfrm>
            <a:off x="7032444" y="5612108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UA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6FEEFF-2FCA-4EA8-8309-AB809D834D20}" type="slidenum">
              <a:rPr lang="ru-UA" sz="2400"/>
              <a:pPr/>
              <a:t>17</a:t>
            </a:fld>
            <a:endParaRPr lang="ru-UA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796912-D37A-CFF3-D681-CAA3D8066E1E}"/>
              </a:ext>
            </a:extLst>
          </p:cNvPr>
          <p:cNvSpPr txBox="1"/>
          <p:nvPr/>
        </p:nvSpPr>
        <p:spPr>
          <a:xfrm>
            <a:off x="882818" y="2063246"/>
            <a:ext cx="7194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Графік змінних стану та регулювання при області зміни аргументів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938885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FA42BAC8-9875-2B55-8693-3AEF8063810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69332" y="1353155"/>
          <a:ext cx="6605336" cy="5783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3826">
                  <a:extLst>
                    <a:ext uri="{9D8B030D-6E8A-4147-A177-3AD203B41FA5}">
                      <a16:colId xmlns:a16="http://schemas.microsoft.com/office/drawing/2014/main" val="2192094427"/>
                    </a:ext>
                  </a:extLst>
                </a:gridCol>
                <a:gridCol w="2031510">
                  <a:extLst>
                    <a:ext uri="{9D8B030D-6E8A-4147-A177-3AD203B41FA5}">
                      <a16:colId xmlns:a16="http://schemas.microsoft.com/office/drawing/2014/main" val="1724508931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Об’єкти параметрів ШНМ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30" marR="267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Чисельне представлення об’єктів параметрів ШНМ 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30" marR="26730" marT="0" marB="0"/>
                </a:tc>
                <a:extLst>
                  <a:ext uri="{0D108BD9-81ED-4DB2-BD59-A6C34878D82A}">
                    <a16:rowId xmlns:a16="http://schemas.microsoft.com/office/drawing/2014/main" val="920436746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 kern="100">
                          <a:effectLst/>
                        </a:rPr>
                        <a:t>Вектори біасів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30" marR="267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30" marR="26730" marT="0" marB="0" anchor="ctr"/>
                </a:tc>
                <a:extLst>
                  <a:ext uri="{0D108BD9-81ED-4DB2-BD59-A6C34878D82A}">
                    <a16:rowId xmlns:a16="http://schemas.microsoft.com/office/drawing/2014/main" val="3704161754"/>
                  </a:ext>
                </a:extLst>
              </a:tr>
              <a:tr h="120015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uk-UA" sz="1100" kern="100">
                          <a:effectLst/>
                        </a:rPr>
                        <a:t>прихованого шару ШНМ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30" marR="267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-0.661114,</a:t>
                      </a:r>
                      <a:endParaRPr lang="ru-UA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-0.491325, </a:t>
                      </a:r>
                      <a:endParaRPr lang="ru-UA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1.88191,</a:t>
                      </a:r>
                      <a:endParaRPr lang="ru-UA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1.2108,</a:t>
                      </a:r>
                      <a:endParaRPr lang="ru-UA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0.391657,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30" marR="26730" marT="0" marB="0" anchor="ctr"/>
                </a:tc>
                <a:extLst>
                  <a:ext uri="{0D108BD9-81ED-4DB2-BD59-A6C34878D82A}">
                    <a16:rowId xmlns:a16="http://schemas.microsoft.com/office/drawing/2014/main" val="2533579427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uk-UA" sz="1100" kern="100">
                          <a:effectLst/>
                        </a:rPr>
                        <a:t>вихідного шару ШНМ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30" marR="267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>
                          <a:effectLst/>
                        </a:rPr>
                        <a:t>1.51556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30" marR="26730" marT="0" marB="0" anchor="ctr"/>
                </a:tc>
                <a:extLst>
                  <a:ext uri="{0D108BD9-81ED-4DB2-BD59-A6C34878D82A}">
                    <a16:rowId xmlns:a16="http://schemas.microsoft.com/office/drawing/2014/main" val="1605081466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1100" kern="100">
                          <a:effectLst/>
                        </a:rPr>
                        <a:t>Матриці ваг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30" marR="267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30" marR="26730" marT="0" marB="0" anchor="ctr"/>
                </a:tc>
                <a:extLst>
                  <a:ext uri="{0D108BD9-81ED-4DB2-BD59-A6C34878D82A}">
                    <a16:rowId xmlns:a16="http://schemas.microsoft.com/office/drawing/2014/main" val="1802668561"/>
                  </a:ext>
                </a:extLst>
              </a:tr>
              <a:tr h="120015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uk-UA" sz="1100" kern="100">
                          <a:effectLst/>
                        </a:rPr>
                        <a:t>прихованого шару ШНМ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30" marR="267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>
                          <a:effectLst/>
                        </a:rPr>
                        <a:t>-1.77608, -0.0810172, -1.48446,</a:t>
                      </a:r>
                      <a:endParaRPr lang="ru-UA" sz="110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>
                          <a:effectLst/>
                        </a:rPr>
                        <a:t>-1.95186, 1.85741, 0.84515,</a:t>
                      </a:r>
                      <a:endParaRPr lang="ru-UA" sz="110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>
                          <a:effectLst/>
                        </a:rPr>
                        <a:t>0.765979, -0.718558, 0.306269,</a:t>
                      </a:r>
                      <a:endParaRPr lang="ru-UA" sz="110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>
                          <a:effectLst/>
                        </a:rPr>
                        <a:t>-0.00274482, -0.872105, 1.41533,</a:t>
                      </a:r>
                      <a:endParaRPr lang="ru-UA" sz="110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>
                          <a:effectLst/>
                        </a:rPr>
                        <a:t>-1.39784, -1.18283, -1.91038,</a:t>
                      </a:r>
                      <a:endParaRPr lang="ru-UA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30" marR="26730" marT="0" marB="0" anchor="ctr"/>
                </a:tc>
                <a:extLst>
                  <a:ext uri="{0D108BD9-81ED-4DB2-BD59-A6C34878D82A}">
                    <a16:rowId xmlns:a16="http://schemas.microsoft.com/office/drawing/2014/main" val="2362136422"/>
                  </a:ext>
                </a:extLst>
              </a:tr>
              <a:tr h="120015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uk-UA" sz="1100" kern="100" dirty="0">
                          <a:effectLst/>
                        </a:rPr>
                        <a:t>вихідного шару ШНМ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30" marR="267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0.00805244,</a:t>
                      </a:r>
                      <a:endParaRPr lang="ru-UA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-0.434869,</a:t>
                      </a:r>
                      <a:endParaRPr lang="ru-UA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0.424627,</a:t>
                      </a:r>
                      <a:endParaRPr lang="ru-UA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-0.339799,</a:t>
                      </a:r>
                      <a:endParaRPr lang="ru-UA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1100" kern="100" dirty="0">
                          <a:effectLst/>
                        </a:rPr>
                        <a:t>0.867478,</a:t>
                      </a:r>
                      <a:endParaRPr lang="ru-U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30" marR="26730" marT="0" marB="0" anchor="ctr"/>
                </a:tc>
                <a:extLst>
                  <a:ext uri="{0D108BD9-81ED-4DB2-BD59-A6C34878D82A}">
                    <a16:rowId xmlns:a16="http://schemas.microsoft.com/office/drawing/2014/main" val="83446638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C738074-2AC5-D547-2748-B33F82E6357F}"/>
              </a:ext>
            </a:extLst>
          </p:cNvPr>
          <p:cNvSpPr txBox="1"/>
          <p:nvPr/>
        </p:nvSpPr>
        <p:spPr>
          <a:xfrm>
            <a:off x="228600" y="857250"/>
            <a:ext cx="868680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Отримані у ході тренування ШНМ чисельні значення її параметрів</a:t>
            </a:r>
            <a:endParaRPr lang="ru-UA" sz="21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Місце для номера слайда 3">
            <a:extLst>
              <a:ext uri="{FF2B5EF4-FFF2-40B4-BE49-F238E27FC236}">
                <a16:creationId xmlns:a16="http://schemas.microsoft.com/office/drawing/2014/main" id="{09224988-D53D-2391-4E88-6FA45154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5308" y="5642560"/>
            <a:ext cx="2057400" cy="273844"/>
          </a:xfrm>
        </p:spPr>
        <p:txBody>
          <a:bodyPr/>
          <a:lstStyle/>
          <a:p>
            <a:fld id="{976FEEFF-2FCA-4EA8-8309-AB809D834D20}" type="slidenum">
              <a:rPr lang="ru-UA" sz="2400"/>
              <a:t>18</a:t>
            </a:fld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4167668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915074-227E-2BA7-F656-825568763518}"/>
              </a:ext>
            </a:extLst>
          </p:cNvPr>
          <p:cNvSpPr txBox="1"/>
          <p:nvPr/>
        </p:nvSpPr>
        <p:spPr>
          <a:xfrm>
            <a:off x="2454442" y="857250"/>
            <a:ext cx="457200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900"/>
              </a:spcBef>
            </a:pPr>
            <a:r>
              <a:rPr lang="uk-UA" sz="21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endParaRPr lang="ru-UA" sz="2100" b="1" kern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25EE5-FC6F-FC55-4A1E-703A34ED5DC9}"/>
              </a:ext>
            </a:extLst>
          </p:cNvPr>
          <p:cNvSpPr txBox="1"/>
          <p:nvPr/>
        </p:nvSpPr>
        <p:spPr>
          <a:xfrm>
            <a:off x="0" y="1473471"/>
            <a:ext cx="9144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7661" algn="just">
              <a:lnSpc>
                <a:spcPct val="150000"/>
              </a:lnSpc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першому розділі курсової роботи, ми виконували тренування нейронної мережі в парадигмі з вчителем. Початкова нейронна мережа мала помилку тренування на останній ітерації </a:t>
            </a:r>
            <a:r>
              <a:rPr lang="uk-UA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валідаційної</a:t>
            </a: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вибірки - 6,69·10</a:t>
            </a:r>
            <a:r>
              <a:rPr lang="uk-UA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-3</a:t>
            </a: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при цьому середнє значення модуля помилки прогнозу для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ru-RU" sz="1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uk-UA" sz="1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­</a:t>
            </a: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досягало 21.7%, цей результат необхідно було поліпшити.</a:t>
            </a:r>
            <a:endParaRPr lang="ru-UA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7661" algn="just">
              <a:lnSpc>
                <a:spcPct val="150000"/>
              </a:lnSpc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Була розроблена покращена ШНМ. Досягли цього завдяки таким показникам: збільшення прихованих шарів з 1 до 3; збільшення кількості нейронів в прихованих шарах з 5 до 15; збільшення кількості раундів тренування. Час тренування збільшився з 2,5 до 14 с. Також пробували змінювати такі показники на мережу: активаційна функція нейронів; метод оптимізації, але покращення не отримали, тому залишили початкові. У результаті помилку тренування на останній ітерації </a:t>
            </a:r>
            <a:r>
              <a:rPr lang="uk-UA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валідаційної</a:t>
            </a: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вибірки зменшено до 1,29·10</a:t>
            </a:r>
            <a:r>
              <a:rPr lang="uk-UA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-4</a:t>
            </a: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при цьому середнє значення модуля помилки прогнозу для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­</a:t>
            </a: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перевищує 5.4%. </a:t>
            </a:r>
            <a:endParaRPr lang="ru-UA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7661" algn="just">
              <a:lnSpc>
                <a:spcPct val="150000"/>
              </a:lnSpc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Було досліджено вплив великих даних для тренування ШНМ. Ми використали покращену мережу, але збільшили вибірку до 1000. У результаті помилку тренування на останній ітерації </a:t>
            </a:r>
            <a:r>
              <a:rPr lang="uk-UA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валідаційної</a:t>
            </a: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вибірки зменшено до 7,69·10</a:t>
            </a:r>
            <a:r>
              <a:rPr lang="uk-UA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-5</a:t>
            </a: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середнє значення модуля помилки прогнозу для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­</a:t>
            </a: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зменшено до 3.4%. </a:t>
            </a:r>
            <a:endParaRPr lang="ru-UA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7661" algn="just">
              <a:lnSpc>
                <a:spcPct val="150000"/>
              </a:lnSpc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другому розділі курсової роботи, ми виконували тренування нейронної мережі в парадигмі з підкріпленням. Для цього розробили функцію зворотної винагороди, обирали оптимізаційний алгоритм, досліджували вплив області значень параметрів ШНМ на процес тренування. У результаті можна сказати, що не варто задавати аргументи маленьким, бо результат не отримаєм чи великими, бо можуть виникнути труднощі в регулюванні, в моєму випадку найкращим варіантом стала область {-1…1}.</a:t>
            </a:r>
            <a:endParaRPr lang="ru-UA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Місце для номера слайда 3">
            <a:extLst>
              <a:ext uri="{FF2B5EF4-FFF2-40B4-BE49-F238E27FC236}">
                <a16:creationId xmlns:a16="http://schemas.microsoft.com/office/drawing/2014/main" id="{8618B37D-22B6-E435-1D5F-02F196281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5308" y="5642560"/>
            <a:ext cx="2057400" cy="273844"/>
          </a:xfrm>
        </p:spPr>
        <p:txBody>
          <a:bodyPr/>
          <a:lstStyle/>
          <a:p>
            <a:fld id="{976FEEFF-2FCA-4EA8-8309-AB809D834D20}" type="slidenum">
              <a:rPr lang="ru-UA" sz="2400"/>
              <a:t>19</a:t>
            </a:fld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34793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742874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</a:rPr>
              <a:t>СПИСОК УЧАСНИКІВ НАУКОВОГО ГУРТКА</a:t>
            </a: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602644"/>
            <a:ext cx="9144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</a:rPr>
              <a:t>ПУБЛІКАЦІЇ НАУКОВОГО  ГУРТКА</a:t>
            </a:r>
          </a:p>
          <a:p>
            <a:pPr algn="ctr"/>
            <a:endParaRPr lang="uk-UA" sz="900" b="1" dirty="0" smtClean="0">
              <a:latin typeface="Times New Roman" pitchFamily="18" charset="0"/>
            </a:endParaRPr>
          </a:p>
          <a:p>
            <a:pPr algn="ctr"/>
            <a:r>
              <a:rPr lang="uk-UA" sz="2400" b="1" dirty="0" smtClean="0">
                <a:latin typeface="Times New Roman" pitchFamily="18" charset="0"/>
              </a:rPr>
              <a:t>За </a:t>
            </a:r>
            <a:r>
              <a:rPr lang="uk-UA" sz="2400" b="1" dirty="0" smtClean="0">
                <a:latin typeface="Times New Roman" pitchFamily="18" charset="0"/>
              </a:rPr>
              <a:t>2023 </a:t>
            </a:r>
            <a:r>
              <a:rPr lang="uk-UA" sz="2400" b="1" dirty="0" smtClean="0">
                <a:latin typeface="Times New Roman" pitchFamily="18" charset="0"/>
              </a:rPr>
              <a:t>– </a:t>
            </a:r>
            <a:r>
              <a:rPr lang="uk-UA" sz="2400" b="1" dirty="0" smtClean="0">
                <a:latin typeface="Times New Roman" pitchFamily="18" charset="0"/>
              </a:rPr>
              <a:t>2024 </a:t>
            </a:r>
            <a:r>
              <a:rPr lang="uk-UA" sz="2400" b="1" dirty="0" smtClean="0">
                <a:latin typeface="Times New Roman" pitchFamily="18" charset="0"/>
              </a:rPr>
              <a:t>навчальний рік опубліковано </a:t>
            </a:r>
            <a:r>
              <a:rPr lang="uk-UA" sz="2400" b="1" u="sng" dirty="0" smtClean="0">
                <a:latin typeface="Times New Roman" pitchFamily="18" charset="0"/>
              </a:rPr>
              <a:t>5</a:t>
            </a:r>
            <a:r>
              <a:rPr lang="uk-UA" sz="2400" b="1" dirty="0" smtClean="0">
                <a:latin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</a:rPr>
              <a:t>тез доповідей у та подано до публікації статтю у фаховому науковому виданні України категорії Б (стаття на етапі рецензування).</a:t>
            </a: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4710" y="1361560"/>
            <a:ext cx="7246018" cy="193899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uk-UA" sz="2000" dirty="0" err="1" smtClean="0"/>
              <a:t>Свізінський</a:t>
            </a:r>
            <a:r>
              <a:rPr lang="uk-UA" sz="2000" dirty="0" smtClean="0"/>
              <a:t> Ігор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000" dirty="0" smtClean="0"/>
              <a:t>Паламарчук Владислав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000" dirty="0" err="1" smtClean="0"/>
              <a:t>Бутков</a:t>
            </a:r>
            <a:r>
              <a:rPr lang="uk-UA" sz="2000" dirty="0" smtClean="0"/>
              <a:t> Максим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000" dirty="0" smtClean="0"/>
              <a:t>Закревський Богдан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000" dirty="0" err="1" smtClean="0"/>
              <a:t>Каленіченко</a:t>
            </a:r>
            <a:r>
              <a:rPr lang="uk-UA" sz="2000" dirty="0" smtClean="0"/>
              <a:t> Богдан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000" dirty="0" err="1" smtClean="0"/>
              <a:t>Лукяненко</a:t>
            </a:r>
            <a:r>
              <a:rPr lang="uk-UA" sz="2000" dirty="0" smtClean="0"/>
              <a:t> Андрій</a:t>
            </a:r>
            <a:r>
              <a:rPr lang="uk-UA" sz="2000" dirty="0" smtClean="0"/>
              <a:t> </a:t>
            </a:r>
            <a:endParaRPr lang="ru-RU" sz="20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57158" y="3929066"/>
            <a:ext cx="835824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00034" y="99932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</a:rPr>
              <a:t>СТРАТЕГІЯ РОЗВИТКУ  НАУКОВОГО ГУРТКА</a:t>
            </a:r>
          </a:p>
          <a:p>
            <a:pPr algn="ctr"/>
            <a:r>
              <a:rPr lang="uk-UA" sz="2400" b="1" dirty="0" smtClean="0">
                <a:latin typeface="Times New Roman" pitchFamily="18" charset="0"/>
              </a:rPr>
              <a:t>(сектор наукових розробок)  </a:t>
            </a: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1037049"/>
            <a:ext cx="8572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buFont typeface="+mj-lt"/>
              <a:buAutoNum type="arabicParenR"/>
            </a:pPr>
            <a:r>
              <a:rPr lang="uk-UA" sz="2400" b="1" dirty="0" smtClean="0">
                <a:latin typeface="Times New Roman" pitchFamily="18" charset="0"/>
              </a:rPr>
              <a:t>Дослідження динаміки машин та механізмів (</a:t>
            </a:r>
            <a:r>
              <a:rPr lang="ru-RU" sz="2400" b="1" dirty="0" smtClean="0">
                <a:latin typeface="Times New Roman" pitchFamily="18" charset="0"/>
              </a:rPr>
              <a:t>стр</a:t>
            </a:r>
            <a:r>
              <a:rPr lang="uk-UA" sz="2400" b="1" dirty="0" smtClean="0">
                <a:latin typeface="Times New Roman" pitchFamily="18" charset="0"/>
              </a:rPr>
              <a:t>ічкові конвеєри, ковшові елеватори, скребкові конвеєри, мостові та баштові крани, </a:t>
            </a:r>
            <a:r>
              <a:rPr lang="uk-UA" sz="2400" b="1" dirty="0" err="1" smtClean="0">
                <a:latin typeface="Times New Roman" pitchFamily="18" charset="0"/>
              </a:rPr>
              <a:t>малоприводні</a:t>
            </a:r>
            <a:r>
              <a:rPr lang="uk-UA" sz="2400" b="1" dirty="0" smtClean="0">
                <a:latin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</a:rPr>
              <a:t>системи, </a:t>
            </a:r>
            <a:r>
              <a:rPr lang="uk-UA" sz="2400" b="1" dirty="0" err="1" smtClean="0">
                <a:latin typeface="Times New Roman" pitchFamily="18" charset="0"/>
              </a:rPr>
              <a:t>робототехнічні</a:t>
            </a:r>
            <a:r>
              <a:rPr lang="uk-UA" sz="2400" b="1" dirty="0" smtClean="0">
                <a:latin typeface="Times New Roman" pitchFamily="18" charset="0"/>
              </a:rPr>
              <a:t> системи і комплекси).</a:t>
            </a:r>
            <a:endParaRPr lang="uk-UA" sz="2400" b="1" dirty="0" smtClean="0">
              <a:latin typeface="Times New Roman" pitchFamily="18" charset="0"/>
            </a:endParaRPr>
          </a:p>
          <a:p>
            <a:pPr indent="449263" algn="just">
              <a:buFont typeface="+mj-lt"/>
              <a:buAutoNum type="arabicParenR"/>
            </a:pPr>
            <a:r>
              <a:rPr lang="uk-UA" sz="2400" b="1" dirty="0" smtClean="0">
                <a:latin typeface="Times New Roman" pitchFamily="18" charset="0"/>
              </a:rPr>
              <a:t>Проведення </a:t>
            </a:r>
            <a:r>
              <a:rPr lang="uk-UA" sz="2400" b="1" dirty="0" smtClean="0">
                <a:latin typeface="Times New Roman" pitchFamily="18" charset="0"/>
              </a:rPr>
              <a:t>параметричної оптимізації вищевказаних механізмів (визначення оптимальних параметрів демпферних блоків, канатних барабанів, підвісок та інших елементів).</a:t>
            </a:r>
          </a:p>
          <a:p>
            <a:pPr indent="449263" algn="just">
              <a:buFont typeface="+mj-lt"/>
              <a:buAutoNum type="arabicParenR"/>
            </a:pPr>
            <a:r>
              <a:rPr lang="uk-UA" sz="2400" b="1" dirty="0" smtClean="0">
                <a:latin typeface="Times New Roman" pitchFamily="18" charset="0"/>
              </a:rPr>
              <a:t>Постановка </a:t>
            </a:r>
            <a:r>
              <a:rPr lang="uk-UA" sz="2400" b="1" dirty="0" smtClean="0">
                <a:latin typeface="Times New Roman" pitchFamily="18" charset="0"/>
              </a:rPr>
              <a:t>та розв'язок задач оптимального керування </a:t>
            </a:r>
            <a:r>
              <a:rPr lang="uk-UA" sz="2400" b="1" dirty="0" smtClean="0">
                <a:latin typeface="Times New Roman" pitchFamily="18" charset="0"/>
              </a:rPr>
              <a:t>рухом </a:t>
            </a:r>
            <a:r>
              <a:rPr lang="uk-UA" sz="2400" b="1" dirty="0" smtClean="0">
                <a:latin typeface="Times New Roman" pitchFamily="18" charset="0"/>
              </a:rPr>
              <a:t>машин та </a:t>
            </a:r>
            <a:r>
              <a:rPr lang="uk-UA" sz="2400" b="1" dirty="0" smtClean="0">
                <a:latin typeface="Times New Roman" pitchFamily="18" charset="0"/>
              </a:rPr>
              <a:t>механізмів, у тому числі </a:t>
            </a:r>
            <a:r>
              <a:rPr lang="uk-UA" sz="2400" b="1" dirty="0" err="1" smtClean="0">
                <a:latin typeface="Times New Roman" pitchFamily="18" charset="0"/>
              </a:rPr>
              <a:t>робототехнічних</a:t>
            </a:r>
            <a:r>
              <a:rPr lang="uk-UA" sz="2400" b="1" dirty="0" smtClean="0">
                <a:latin typeface="Times New Roman" pitchFamily="18" charset="0"/>
              </a:rPr>
              <a:t> систем, </a:t>
            </a:r>
            <a:r>
              <a:rPr lang="uk-UA" sz="2400" b="1" dirty="0" smtClean="0">
                <a:latin typeface="Times New Roman" pitchFamily="18" charset="0"/>
              </a:rPr>
              <a:t>із використанням варіаційного числення та прямих варіаційних методів.</a:t>
            </a:r>
          </a:p>
          <a:p>
            <a:pPr indent="449263" algn="just">
              <a:buFont typeface="+mj-lt"/>
              <a:buAutoNum type="arabicParenR"/>
            </a:pPr>
            <a:r>
              <a:rPr lang="uk-UA" sz="2400" b="1" dirty="0" smtClean="0">
                <a:latin typeface="Times New Roman" pitchFamily="18" charset="0"/>
              </a:rPr>
              <a:t>Аналіз </a:t>
            </a:r>
            <a:r>
              <a:rPr lang="uk-UA" sz="2400" b="1" dirty="0" smtClean="0">
                <a:latin typeface="Times New Roman" pitchFamily="18" charset="0"/>
              </a:rPr>
              <a:t>отриманих результатів та встановлення рекомендацій стосовно їх практичної реалізації.</a:t>
            </a:r>
            <a:endParaRPr lang="ru-RU" sz="24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99932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</a:rPr>
              <a:t>СТРАТЕГІЯ РОЗВИТКУ  НАУКОВОГО ГУРТКА</a:t>
            </a:r>
          </a:p>
          <a:p>
            <a:pPr algn="ctr"/>
            <a:r>
              <a:rPr lang="uk-UA" sz="2400" b="1" dirty="0" smtClean="0">
                <a:latin typeface="Times New Roman" pitchFamily="18" charset="0"/>
              </a:rPr>
              <a:t>(організаційний сектор)  </a:t>
            </a: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34373"/>
            <a:ext cx="8572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uk-UA" sz="2800" b="1" dirty="0" smtClean="0">
                <a:latin typeface="Times New Roman" pitchFamily="18" charset="0"/>
              </a:rPr>
              <a:t> Залучення до гуртка талановитої і активної молоді.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uk-UA" sz="2800" b="1" dirty="0">
              <a:latin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800" b="1" dirty="0" smtClean="0">
                <a:latin typeface="Times New Roman" pitchFamily="18" charset="0"/>
              </a:rPr>
              <a:t>  Участь студентів гуртка в конкурсах наукових робіт, олімпіадах та грантах.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uk-UA" sz="2800" b="1" dirty="0">
              <a:latin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800" b="1" dirty="0" smtClean="0">
                <a:latin typeface="Times New Roman" pitchFamily="18" charset="0"/>
              </a:rPr>
              <a:t> Пропагування результатів власних наукових досліджень.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uk-UA" sz="2800" b="1" dirty="0">
              <a:latin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800" b="1" dirty="0" smtClean="0">
                <a:latin typeface="Times New Roman" pitchFamily="18" charset="0"/>
              </a:rPr>
              <a:t> Налагодження та розвиток зв'язків із студентами і вченими з інших вишів, наукових установ і організацій.</a:t>
            </a:r>
            <a:endParaRPr lang="ru-RU" sz="2800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14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43182"/>
            <a:ext cx="9144000" cy="118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71414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Програми наукових конференцій,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в яких прийняли участь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гуртківці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36" y="1047969"/>
            <a:ext cx="3816424" cy="55224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054785"/>
            <a:ext cx="3545737" cy="5515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71414"/>
            <a:ext cx="8534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Збірники тез, в яких опубліковані роботи гуртківців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24744"/>
            <a:ext cx="3600400" cy="5457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124744"/>
            <a:ext cx="3638208" cy="541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1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">
            <a:extLst>
              <a:ext uri="{FF2B5EF4-FFF2-40B4-BE49-F238E27FC236}">
                <a16:creationId xmlns:a16="http://schemas.microsoft.com/office/drawing/2014/main" id="{030E4525-FC38-01CE-C3CD-926FBB74BC14}"/>
              </a:ext>
            </a:extLst>
          </p:cNvPr>
          <p:cNvGrpSpPr>
            <a:grpSpLocks/>
          </p:cNvGrpSpPr>
          <p:nvPr/>
        </p:nvGrpSpPr>
        <p:grpSpPr bwMode="auto">
          <a:xfrm>
            <a:off x="1145977" y="929440"/>
            <a:ext cx="6852047" cy="4432697"/>
            <a:chOff x="0" y="0"/>
            <a:chExt cx="5755" cy="3723"/>
          </a:xfrm>
        </p:grpSpPr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FB12049E-E1D9-240E-46CC-3F9493874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53" cy="1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uk-UA" altLang="ru-UA" sz="21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Національний університет біоресурсів і природокористування України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uk-UA" altLang="ru-UA" sz="21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Факультет конструювання та дизайну</a:t>
              </a:r>
            </a:p>
            <a:p>
              <a:pPr algn="ctr"/>
              <a:r>
                <a:rPr lang="uk-UA" altLang="ru-UA" sz="21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Кафедра </a:t>
              </a:r>
              <a:r>
                <a:rPr lang="uk-UA" sz="21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конструювання машин і </a:t>
              </a:r>
            </a:p>
            <a:p>
              <a:pPr algn="ctr"/>
              <a:r>
                <a:rPr lang="uk-UA" sz="21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обладнання</a:t>
              </a:r>
              <a:endParaRPr lang="ru-UA" sz="21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eaLnBrk="1" hangingPunct="1">
                <a:buClrTx/>
                <a:buFontTx/>
                <a:buNone/>
              </a:pPr>
              <a:endParaRPr lang="uk-UA" altLang="ru-UA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E8FD4167-FF30-4E97-6261-6DE675E93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15"/>
              <a:ext cx="5755" cy="2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uk-UA" altLang="ru-UA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uk-UA" altLang="ru-UA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НАУКОВА РОБОТА</a:t>
              </a:r>
              <a:r>
                <a:rPr lang="en-US" altLang="ru-UA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lnSpc>
                  <a:spcPct val="150000"/>
                </a:lnSpc>
                <a:buClrTx/>
                <a:buFontTx/>
                <a:buNone/>
              </a:pPr>
              <a:r>
                <a:rPr lang="uk-UA" sz="30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Використання штучних нейронних мереж в робототехніці</a:t>
              </a:r>
            </a:p>
            <a:p>
              <a:pPr algn="ctr" eaLnBrk="1" hangingPunct="1">
                <a:lnSpc>
                  <a:spcPct val="150000"/>
                </a:lnSpc>
                <a:buClrTx/>
                <a:buFontTx/>
                <a:buNone/>
              </a:pPr>
              <a:r>
                <a:rPr lang="uk-UA" altLang="ru-UA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Студент 1 курсу магістратури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uk-UA" altLang="ru-UA" sz="24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Бутков</a:t>
              </a:r>
              <a:r>
                <a:rPr lang="uk-UA" altLang="ru-UA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Максим Олександрович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847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Штучні нейронні мережі: що це таке? ~ Futurum">
            <a:extLst>
              <a:ext uri="{FF2B5EF4-FFF2-40B4-BE49-F238E27FC236}">
                <a16:creationId xmlns:a16="http://schemas.microsoft.com/office/drawing/2014/main" id="{6F3468FE-2A5D-6796-1C0A-DEA29C711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1" r="11444"/>
          <a:stretch/>
        </p:blipFill>
        <p:spPr bwMode="auto">
          <a:xfrm>
            <a:off x="4572000" y="1669442"/>
            <a:ext cx="4079834" cy="419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Розробка нейронних мереж на замовлення Розробка нейронних мереж на  замовлення">
            <a:extLst>
              <a:ext uri="{FF2B5EF4-FFF2-40B4-BE49-F238E27FC236}">
                <a16:creationId xmlns:a16="http://schemas.microsoft.com/office/drawing/2014/main" id="{C49110B4-59F5-62E0-CFFF-37E73A85A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7" y="1626767"/>
            <a:ext cx="3516040" cy="424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203EEF-A20F-0798-2BE0-09F00EAE3197}"/>
              </a:ext>
            </a:extLst>
          </p:cNvPr>
          <p:cNvSpPr txBox="1"/>
          <p:nvPr/>
        </p:nvSpPr>
        <p:spPr>
          <a:xfrm>
            <a:off x="2574758" y="989599"/>
            <a:ext cx="39944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Штучна нейронна мережа </a:t>
            </a:r>
            <a:endParaRPr lang="ru-UA" sz="2400" b="1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1F8757B-0DAD-2426-C3B9-48650E163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5308" y="5642560"/>
            <a:ext cx="2057400" cy="273844"/>
          </a:xfrm>
        </p:spPr>
        <p:txBody>
          <a:bodyPr/>
          <a:lstStyle/>
          <a:p>
            <a:fld id="{976FEEFF-2FCA-4EA8-8309-AB809D834D20}" type="slidenum">
              <a:rPr lang="ru-UA" sz="2400"/>
              <a:t>6</a:t>
            </a:fld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271774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16A7A5-51F0-F63F-BEF5-D6C8F7750D14}"/>
              </a:ext>
            </a:extLst>
          </p:cNvPr>
          <p:cNvSpPr txBox="1"/>
          <p:nvPr/>
        </p:nvSpPr>
        <p:spPr>
          <a:xfrm>
            <a:off x="631658" y="713685"/>
            <a:ext cx="795287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900"/>
              </a:spcBef>
            </a:pPr>
            <a:r>
              <a:rPr lang="uk-UA" sz="21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РОЗДІЛ 1. Розробка прогнозуючих моделей на основі ШНМ</a:t>
            </a:r>
            <a:endParaRPr lang="ru-UA" sz="2100" b="1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FBB5CE-F869-6E7C-FF6B-94D5C4C99CB2}"/>
              </a:ext>
            </a:extLst>
          </p:cNvPr>
          <p:cNvSpPr txBox="1"/>
          <p:nvPr/>
        </p:nvSpPr>
        <p:spPr>
          <a:xfrm>
            <a:off x="2640930" y="1178005"/>
            <a:ext cx="58195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Опис задачі прогнозування</a:t>
            </a:r>
            <a:endParaRPr lang="ru-UA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89A0FE2-F9E4-0AD9-13EC-208CF509B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686172"/>
            <a:ext cx="921619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38138" algn="just" defTabSz="685800"/>
            <a:r>
              <a:rPr lang="uk-UA" altLang="ru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даному розділі необхідно було виконати розробку ШНМ, яка б дала змогу прогнозувати величини коефіцієнтів оптимального лінійно-квадратичного регулятора ланки робота, яка описується передатною функцією:</a:t>
            </a:r>
            <a:endParaRPr lang="uk-UA" alt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8138" defTabSz="685800"/>
            <a:endParaRPr lang="uk-UA" altLang="ru-UA" sz="1350" dirty="0"/>
          </a:p>
        </p:txBody>
      </p:sp>
      <p:graphicFrame>
        <p:nvGraphicFramePr>
          <p:cNvPr id="9" name="Об'єкт 8">
            <a:extLst>
              <a:ext uri="{FF2B5EF4-FFF2-40B4-BE49-F238E27FC236}">
                <a16:creationId xmlns:a16="http://schemas.microsoft.com/office/drawing/2014/main" id="{96BAD0D7-B78B-9361-C62C-75557ABA2A5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27911" y="2539348"/>
          <a:ext cx="2821405" cy="714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r:id="rId4" imgW="1625600" imgH="419100" progId="Equation.3">
                  <p:embed/>
                </p:oleObj>
              </mc:Choice>
              <mc:Fallback>
                <p:oleObj r:id="rId4" imgW="1625600" imgH="419100" progId="Equation.3">
                  <p:embed/>
                  <p:pic>
                    <p:nvPicPr>
                      <p:cNvPr id="9" name="Об'єкт 8">
                        <a:extLst>
                          <a:ext uri="{FF2B5EF4-FFF2-40B4-BE49-F238E27FC236}">
                            <a16:creationId xmlns:a16="http://schemas.microsoft.com/office/drawing/2014/main" id="{96BAD0D7-B78B-9361-C62C-75557ABA2A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911" y="2539348"/>
                        <a:ext cx="2821405" cy="714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FE285F0B-73F1-23FF-4AC0-431415B50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84219"/>
            <a:ext cx="92161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 sz="135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EF2CFA1-D8B8-760E-D58C-38F59DF1C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92563"/>
            <a:ext cx="9144001" cy="117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38138" defTabSz="685800"/>
            <a:r>
              <a:rPr lang="uk-UA" altLang="ru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Кожен розв’язок задачі представляється у наступному вигляді:</a:t>
            </a:r>
            <a:endParaRPr lang="uk-UA" alt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8138" defTabSz="685800"/>
            <a:r>
              <a:rPr lang="uk-UA" altLang="ru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{</a:t>
            </a:r>
            <a:r>
              <a:rPr lang="uk-UA" altLang="ru-UA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uk-UA" altLang="ru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ru-UA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uk-UA" altLang="ru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ru-UA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uk-UA" altLang="ru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ru-UA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altLang="ru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ru-UA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uk-UA" altLang="ru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ru-UA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k-UA" altLang="ru-UA" baseline="-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altLang="ru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ru-UA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k-UA" altLang="ru-UA" baseline="-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altLang="ru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ru-UA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k-UA" altLang="ru-UA" baseline="-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altLang="ru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},		</a:t>
            </a:r>
            <a:endParaRPr lang="uk-UA" alt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8138" defTabSz="685800"/>
            <a:r>
              <a:rPr lang="uk-UA" altLang="ru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uk-UA" altLang="ru-UA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k-UA" altLang="ru-UA" baseline="-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altLang="ru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ru-UA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k-UA" altLang="ru-UA" baseline="-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altLang="ru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altLang="ru-UA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k-UA" altLang="ru-UA" baseline="-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altLang="ru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оптимальні значення коефіцієнтів лінійно-квадратичного регулятора, який представляється у наступному вигляді</a:t>
            </a:r>
            <a:endParaRPr lang="uk-UA" alt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'єкт 11">
            <a:extLst>
              <a:ext uri="{FF2B5EF4-FFF2-40B4-BE49-F238E27FC236}">
                <a16:creationId xmlns:a16="http://schemas.microsoft.com/office/drawing/2014/main" id="{81910E0D-D1DF-1051-332A-64E975D766F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27911" y="4569808"/>
          <a:ext cx="3232269" cy="413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r:id="rId6" imgW="1765300" imgH="228600" progId="Equation.3">
                  <p:embed/>
                </p:oleObj>
              </mc:Choice>
              <mc:Fallback>
                <p:oleObj r:id="rId6" imgW="1765300" imgH="228600" progId="Equation.3">
                  <p:embed/>
                  <p:pic>
                    <p:nvPicPr>
                      <p:cNvPr id="12" name="Об'єкт 11">
                        <a:extLst>
                          <a:ext uri="{FF2B5EF4-FFF2-40B4-BE49-F238E27FC236}">
                            <a16:creationId xmlns:a16="http://schemas.microsoft.com/office/drawing/2014/main" id="{81910E0D-D1DF-1051-332A-64E975D766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911" y="4569808"/>
                        <a:ext cx="3232269" cy="4136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9981798-7B6D-0536-BC3E-E21D96A3258A}"/>
              </a:ext>
            </a:extLst>
          </p:cNvPr>
          <p:cNvSpPr txBox="1"/>
          <p:nvPr/>
        </p:nvSpPr>
        <p:spPr>
          <a:xfrm>
            <a:off x="330867" y="4875000"/>
            <a:ext cx="670159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Регулятор забезпечує мінімізацію інтегрального критерію: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6" name="Об'єкт 15">
            <a:extLst>
              <a:ext uri="{FF2B5EF4-FFF2-40B4-BE49-F238E27FC236}">
                <a16:creationId xmlns:a16="http://schemas.microsoft.com/office/drawing/2014/main" id="{154F560B-831A-4DC4-86B7-71D970DE6B7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39095" y="5309975"/>
          <a:ext cx="2809902" cy="671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r:id="rId8" imgW="1993900" imgH="482600" progId="">
                  <p:embed/>
                </p:oleObj>
              </mc:Choice>
              <mc:Fallback>
                <p:oleObj r:id="rId8" imgW="1993900" imgH="482600" progId="">
                  <p:embed/>
                  <p:pic>
                    <p:nvPicPr>
                      <p:cNvPr id="16" name="Об'єкт 15">
                        <a:extLst>
                          <a:ext uri="{FF2B5EF4-FFF2-40B4-BE49-F238E27FC236}">
                            <a16:creationId xmlns:a16="http://schemas.microsoft.com/office/drawing/2014/main" id="{154F560B-831A-4DC4-86B7-71D970DE6B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095" y="5309975"/>
                        <a:ext cx="2809902" cy="6714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Місце для номера слайда 3">
            <a:extLst>
              <a:ext uri="{FF2B5EF4-FFF2-40B4-BE49-F238E27FC236}">
                <a16:creationId xmlns:a16="http://schemas.microsoft.com/office/drawing/2014/main" id="{F4ABFB78-C9D5-0850-870F-5DF62575F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5308" y="5642560"/>
            <a:ext cx="2057400" cy="273844"/>
          </a:xfrm>
        </p:spPr>
        <p:txBody>
          <a:bodyPr/>
          <a:lstStyle/>
          <a:p>
            <a:fld id="{976FEEFF-2FCA-4EA8-8309-AB809D834D20}" type="slidenum">
              <a:rPr lang="ru-UA" sz="2400"/>
              <a:t>7</a:t>
            </a:fld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3987203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32FAC25-8C1B-F506-D782-71C6A0494D86}"/>
              </a:ext>
            </a:extLst>
          </p:cNvPr>
          <p:cNvSpPr txBox="1"/>
          <p:nvPr/>
        </p:nvSpPr>
        <p:spPr>
          <a:xfrm>
            <a:off x="511342" y="857251"/>
            <a:ext cx="8121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algn="ctr">
              <a:lnSpc>
                <a:spcPct val="150000"/>
              </a:lnSpc>
              <a:spcBef>
                <a:spcPts val="150"/>
              </a:spcBef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Розробка та тренування початкової моделі ШНМ</a:t>
            </a:r>
            <a:endParaRPr lang="ru-UA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7B7CE6-0134-3C4C-433B-2BB3A0929E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33"/>
          <a:stretch/>
        </p:blipFill>
        <p:spPr bwMode="auto">
          <a:xfrm>
            <a:off x="0" y="1549489"/>
            <a:ext cx="4289964" cy="44723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A815CA-4619-A1E4-E968-C0A4CF3C9670}"/>
              </a:ext>
            </a:extLst>
          </p:cNvPr>
          <p:cNvSpPr txBox="1"/>
          <p:nvPr/>
        </p:nvSpPr>
        <p:spPr>
          <a:xfrm>
            <a:off x="4460708" y="2615500"/>
            <a:ext cx="457200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1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метод оптимізації ADAM; </a:t>
            </a:r>
          </a:p>
          <a:p>
            <a:r>
              <a:rPr lang="uk-UA" sz="21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 розмірність пакету (</a:t>
            </a:r>
            <a:r>
              <a:rPr lang="uk-UA" sz="21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BatchSize</a:t>
            </a:r>
            <a:r>
              <a:rPr lang="uk-UA" sz="21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даних 20; </a:t>
            </a:r>
          </a:p>
          <a:p>
            <a:r>
              <a:rPr lang="uk-UA" sz="21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 кількість раундів тренування 500; </a:t>
            </a:r>
          </a:p>
          <a:p>
            <a:r>
              <a:rPr lang="uk-UA" sz="21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 об’єм </a:t>
            </a:r>
            <a:r>
              <a:rPr lang="uk-UA" sz="21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валідаційної</a:t>
            </a:r>
            <a:r>
              <a:rPr lang="uk-UA" sz="21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вибірки 5%; </a:t>
            </a:r>
          </a:p>
          <a:p>
            <a:r>
              <a:rPr lang="uk-UA" sz="21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д) активаційна функція – тангенс гіперболічний „</a:t>
            </a:r>
            <a:r>
              <a:rPr lang="uk-UA" sz="21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Tanh</a:t>
            </a:r>
            <a:r>
              <a:rPr lang="uk-UA" sz="21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”; </a:t>
            </a:r>
          </a:p>
          <a:p>
            <a:r>
              <a:rPr lang="uk-UA" sz="21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е) кількість прихованих шарів – 1; </a:t>
            </a:r>
          </a:p>
          <a:p>
            <a:r>
              <a:rPr lang="uk-UA" sz="21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є) кількість нейронів у прихованих шарах – 5</a:t>
            </a:r>
            <a:endParaRPr lang="ru-UA" sz="2100" dirty="0"/>
          </a:p>
        </p:txBody>
      </p:sp>
      <p:sp>
        <p:nvSpPr>
          <p:cNvPr id="11" name="Місце для номера слайда 3">
            <a:extLst>
              <a:ext uri="{FF2B5EF4-FFF2-40B4-BE49-F238E27FC236}">
                <a16:creationId xmlns:a16="http://schemas.microsoft.com/office/drawing/2014/main" id="{F1260448-6CC8-9A99-D0AA-20B5EF014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5308" y="5642560"/>
            <a:ext cx="2057400" cy="273844"/>
          </a:xfrm>
        </p:spPr>
        <p:txBody>
          <a:bodyPr/>
          <a:lstStyle/>
          <a:p>
            <a:fld id="{976FEEFF-2FCA-4EA8-8309-AB809D834D20}" type="slidenum">
              <a:rPr lang="ru-UA" sz="2400"/>
              <a:t>8</a:t>
            </a:fld>
            <a:endParaRPr lang="ru-UA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EF1BFA-529F-BB18-4E2B-13BAE46C62CC}"/>
              </a:ext>
            </a:extLst>
          </p:cNvPr>
          <p:cNvSpPr txBox="1"/>
          <p:nvPr/>
        </p:nvSpPr>
        <p:spPr>
          <a:xfrm>
            <a:off x="4268204" y="1435303"/>
            <a:ext cx="457200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1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Оцінка результатів </a:t>
            </a:r>
            <a:r>
              <a:rPr lang="uk-UA" sz="2100" kern="0">
                <a:latin typeface="Times New Roman" panose="02020603050405020304" pitchFamily="18" charset="0"/>
                <a:ea typeface="Times New Roman" panose="02020603050405020304" pitchFamily="18" charset="0"/>
              </a:rPr>
              <a:t>тренування початкової </a:t>
            </a:r>
            <a:r>
              <a:rPr lang="uk-UA" sz="21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ШНМ на навчальній і </a:t>
            </a:r>
            <a:r>
              <a:rPr lang="uk-UA" sz="21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валідаційній</a:t>
            </a:r>
            <a:r>
              <a:rPr lang="uk-UA" sz="21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вибірках</a:t>
            </a:r>
            <a:endParaRPr lang="ru-UA" sz="2100" dirty="0"/>
          </a:p>
        </p:txBody>
      </p:sp>
    </p:spTree>
    <p:extLst>
      <p:ext uri="{BB962C8B-B14F-4D97-AF65-F5344CB8AC3E}">
        <p14:creationId xmlns:p14="http://schemas.microsoft.com/office/powerpoint/2010/main" val="1034891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DC9D6E-1884-9471-2A54-C7766ECBDD3A}"/>
              </a:ext>
            </a:extLst>
          </p:cNvPr>
          <p:cNvSpPr txBox="1"/>
          <p:nvPr/>
        </p:nvSpPr>
        <p:spPr>
          <a:xfrm>
            <a:off x="962526" y="857250"/>
            <a:ext cx="72189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Розробка та тренування покращеної моделі ШНМ</a:t>
            </a:r>
            <a:endParaRPr lang="ru-UA" sz="2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F8C16D-A50C-A767-0266-86770DEB7D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71"/>
          <a:stretch/>
        </p:blipFill>
        <p:spPr bwMode="auto">
          <a:xfrm>
            <a:off x="0" y="1435303"/>
            <a:ext cx="4355431" cy="45654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B38958-358E-8F33-9777-831B0669C1D2}"/>
              </a:ext>
            </a:extLst>
          </p:cNvPr>
          <p:cNvSpPr txBox="1"/>
          <p:nvPr/>
        </p:nvSpPr>
        <p:spPr>
          <a:xfrm>
            <a:off x="4460708" y="2615500"/>
            <a:ext cx="45720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1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метод оптимізації ADAM; </a:t>
            </a:r>
          </a:p>
          <a:p>
            <a:r>
              <a:rPr lang="uk-UA" sz="21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 розмірність пакету (</a:t>
            </a:r>
            <a:r>
              <a:rPr lang="uk-UA" sz="21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BatchSize</a:t>
            </a:r>
            <a:r>
              <a:rPr lang="uk-UA" sz="21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даних 20; </a:t>
            </a:r>
          </a:p>
          <a:p>
            <a:r>
              <a:rPr lang="uk-UA" sz="21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в) кількість раундів тренування 2000; </a:t>
            </a:r>
          </a:p>
          <a:p>
            <a:r>
              <a:rPr lang="uk-UA" sz="21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 об’єм </a:t>
            </a:r>
            <a:r>
              <a:rPr lang="uk-UA" sz="21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валідаційної</a:t>
            </a:r>
            <a:r>
              <a:rPr lang="uk-UA" sz="21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вибірки 5%; </a:t>
            </a:r>
          </a:p>
          <a:p>
            <a:r>
              <a:rPr lang="uk-UA" sz="21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д) активаційна функція – тангенс гіперболічний „</a:t>
            </a:r>
            <a:r>
              <a:rPr lang="uk-UA" sz="21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Tanh</a:t>
            </a:r>
            <a:r>
              <a:rPr lang="uk-UA" sz="21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”; </a:t>
            </a:r>
          </a:p>
          <a:p>
            <a:r>
              <a:rPr lang="uk-UA" sz="21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е) кількість прихованих шарів – 3; </a:t>
            </a:r>
          </a:p>
          <a:p>
            <a:r>
              <a:rPr lang="uk-UA" sz="21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є) кількість нейронів у прихованих шарах – 15</a:t>
            </a:r>
            <a:endParaRPr lang="ru-UA" sz="2100" dirty="0">
              <a:solidFill>
                <a:srgbClr val="FF0000"/>
              </a:solidFill>
            </a:endParaRPr>
          </a:p>
        </p:txBody>
      </p:sp>
      <p:sp>
        <p:nvSpPr>
          <p:cNvPr id="10" name="Місце для номера слайда 3">
            <a:extLst>
              <a:ext uri="{FF2B5EF4-FFF2-40B4-BE49-F238E27FC236}">
                <a16:creationId xmlns:a16="http://schemas.microsoft.com/office/drawing/2014/main" id="{8494E11C-179C-38B2-25A2-2D1CFB209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5308" y="5642560"/>
            <a:ext cx="2057400" cy="273844"/>
          </a:xfrm>
        </p:spPr>
        <p:txBody>
          <a:bodyPr/>
          <a:lstStyle/>
          <a:p>
            <a:fld id="{976FEEFF-2FCA-4EA8-8309-AB809D834D20}" type="slidenum">
              <a:rPr lang="ru-UA" sz="2400"/>
              <a:t>9</a:t>
            </a:fld>
            <a:endParaRPr lang="ru-UA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3A38DF-493C-3811-2F8C-89F15BC6C5EA}"/>
              </a:ext>
            </a:extLst>
          </p:cNvPr>
          <p:cNvSpPr txBox="1"/>
          <p:nvPr/>
        </p:nvSpPr>
        <p:spPr>
          <a:xfrm>
            <a:off x="4268204" y="1435303"/>
            <a:ext cx="457200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1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Оцінка результатів тренування покращеної ШНМ на навчальній і </a:t>
            </a:r>
            <a:r>
              <a:rPr lang="uk-UA" sz="21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валідаційній</a:t>
            </a:r>
            <a:r>
              <a:rPr lang="uk-UA" sz="21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вибірках</a:t>
            </a:r>
            <a:endParaRPr lang="ru-UA" sz="2100" dirty="0"/>
          </a:p>
        </p:txBody>
      </p:sp>
    </p:spTree>
    <p:extLst>
      <p:ext uri="{BB962C8B-B14F-4D97-AF65-F5344CB8AC3E}">
        <p14:creationId xmlns:p14="http://schemas.microsoft.com/office/powerpoint/2010/main" val="251536356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3615</TotalTime>
  <Words>1220</Words>
  <Application>Microsoft Office PowerPoint</Application>
  <PresentationFormat>Экран (4:3)</PresentationFormat>
  <Paragraphs>270</Paragraphs>
  <Slides>22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Cambria Math</vt:lpstr>
      <vt:lpstr>Century Gothic</vt:lpstr>
      <vt:lpstr>Times New Roman</vt:lpstr>
      <vt:lpstr>Wingdings</vt:lpstr>
      <vt:lpstr>Wingdings 3</vt:lpstr>
      <vt:lpstr>Легкий дым</vt:lpstr>
      <vt:lpstr>Microsoft Equation 3.0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Кабінет Міністрів України  Національний університет біоресурсів і природокористування України  Кафедра тракторів і автомобілів      Тендеції і заономірності в номінальних потужностях і частотах обертання колінчатих валів дизелів сучасних МЕЗ           </dc:title>
  <dc:creator>Alexey</dc:creator>
  <cp:lastModifiedBy>Юрій</cp:lastModifiedBy>
  <cp:revision>407</cp:revision>
  <dcterms:created xsi:type="dcterms:W3CDTF">2015-03-22T16:57:24Z</dcterms:created>
  <dcterms:modified xsi:type="dcterms:W3CDTF">2024-05-01T14:30:28Z</dcterms:modified>
</cp:coreProperties>
</file>