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84" r:id="rId2"/>
    <p:sldId id="273" r:id="rId3"/>
    <p:sldId id="370" r:id="rId4"/>
    <p:sldId id="357" r:id="rId5"/>
    <p:sldId id="382" r:id="rId6"/>
    <p:sldId id="373" r:id="rId7"/>
    <p:sldId id="383" r:id="rId8"/>
    <p:sldId id="376" r:id="rId9"/>
    <p:sldId id="371" r:id="rId10"/>
    <p:sldId id="288" r:id="rId11"/>
    <p:sldId id="312" r:id="rId12"/>
    <p:sldId id="30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8"/>
    <a:srgbClr val="06665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65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170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393CA-234F-4874-A21E-193CFF9D275E}" type="datetimeFigureOut">
              <a:rPr lang="uk-UA" smtClean="0"/>
              <a:pPr/>
              <a:t>04.05.2022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BA852-A06D-4370-A72A-67BB87F948DB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902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78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8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02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2323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99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4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350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23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77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0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83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74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2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4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52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2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278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АЦІОНАЛЬНИЙ УНІВЕРИСТЕТ БІОРЕСУРСІВ</a:t>
            </a:r>
            <a:b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І ПРИРОДОКОРИСТУВАННЯ УКРАЇНИ</a:t>
            </a:r>
            <a:endParaRPr lang="uk-UA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500174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Кафедра конструювання машин і обладнання</a:t>
            </a:r>
            <a:endParaRPr lang="uk-UA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071810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ЗВІТ ПРО ДІЯЛЬНІСТЬ НАУКОВОГО ГУРТКА</a:t>
            </a:r>
          </a:p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ЗА 2021 – 2022 НАВЧАЛЬНИЙ РІК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5013176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Доповідач: 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Музира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Руслан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Керівники: 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к.т.н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., ст.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вик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Крушельницький Віктор Васильович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2214554"/>
            <a:ext cx="6357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Гурток: КОМП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ЮТЕРНИЙ ЗІР В МАШИНОБУДУВАННІ</a:t>
            </a:r>
            <a:endParaRPr lang="uk-UA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64314" y="980728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СТРАТЕГІЯ РОЗВИТКУ  НАУКОВОГО ГУРТКА  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2523" y="1988840"/>
            <a:ext cx="77789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buFont typeface="+mj-lt"/>
              <a:buAutoNum type="arabicParenR"/>
            </a:pPr>
            <a:r>
              <a:rPr lang="uk-UA" sz="2000" dirty="0"/>
              <a:t>Подальше вивчення методів описаних у документаціях </a:t>
            </a:r>
            <a:r>
              <a:rPr lang="en-US" sz="2000" i="1" dirty="0" err="1"/>
              <a:t>OpenCV</a:t>
            </a:r>
            <a:r>
              <a:rPr lang="en-US" sz="2000" i="1" dirty="0"/>
              <a:t>, </a:t>
            </a:r>
            <a:r>
              <a:rPr lang="en-US" sz="2000" i="1" dirty="0" err="1"/>
              <a:t>Scikit</a:t>
            </a:r>
            <a:r>
              <a:rPr lang="en-US" sz="2000" i="1" dirty="0"/>
              <a:t>-learn, </a:t>
            </a:r>
            <a:r>
              <a:rPr lang="en-US" sz="2000" i="1" dirty="0" err="1"/>
              <a:t>Numpy</a:t>
            </a:r>
            <a:r>
              <a:rPr lang="en-US" sz="2000" i="1" dirty="0"/>
              <a:t> </a:t>
            </a:r>
            <a:r>
              <a:rPr lang="uk-UA" sz="2000" i="1" dirty="0"/>
              <a:t>та </a:t>
            </a:r>
            <a:r>
              <a:rPr lang="en-US" sz="2000" i="1" dirty="0" err="1"/>
              <a:t>Mathplotlib</a:t>
            </a:r>
            <a:r>
              <a:rPr lang="en-US" sz="2000" i="1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2) </a:t>
            </a:r>
            <a:r>
              <a:rPr lang="uk-UA" sz="2000" dirty="0"/>
              <a:t>Вивчення методів машинного навчання</a:t>
            </a:r>
            <a:r>
              <a:rPr lang="ru-RU" sz="2000" dirty="0"/>
              <a:t>.</a:t>
            </a:r>
          </a:p>
          <a:p>
            <a:pPr algn="just"/>
            <a:endParaRPr lang="uk-UA" sz="2000" dirty="0"/>
          </a:p>
          <a:p>
            <a:r>
              <a:rPr lang="uk-UA" sz="2000" dirty="0"/>
              <a:t>3) Продовження вивчення методів для виявлення та відслідковування об'єктів за допомогою відеокамери.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/>
              <a:t>4) Реалізація студентами власних наукових розробок з подальшим написання кваліфікаційних робіт.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315" y="796056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СТРАТЕГІЯ РОЗВИТКУ  НАУКОВОГО ГУРТКА</a:t>
            </a:r>
          </a:p>
          <a:p>
            <a:pPr algn="ctr"/>
            <a:r>
              <a:rPr lang="uk-UA" sz="2400" b="1" dirty="0"/>
              <a:t>(організаційний сектор) 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0403" y="2060848"/>
            <a:ext cx="73831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1) Залучення до гуртка талановитої і активної молоді.</a:t>
            </a:r>
          </a:p>
          <a:p>
            <a:endParaRPr lang="uk-UA" sz="2000" dirty="0"/>
          </a:p>
          <a:p>
            <a:r>
              <a:rPr lang="uk-UA" sz="2000" dirty="0"/>
              <a:t>2) Участь студентів гуртка в конкурсах наукових робіт, олімпіадах та грантах.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uk-UA" sz="2000" dirty="0"/>
          </a:p>
          <a:p>
            <a:r>
              <a:rPr lang="uk-UA" sz="2000" dirty="0"/>
              <a:t>3) Пропагування результатів власних наукових досліджень.</a:t>
            </a:r>
          </a:p>
          <a:p>
            <a:endParaRPr lang="uk-UA" sz="2000" dirty="0"/>
          </a:p>
          <a:p>
            <a:r>
              <a:rPr lang="uk-UA" sz="2000" dirty="0"/>
              <a:t>4) Налагодження та розвиток зв'язків із студентами і вченими з інших вишів, наукових установ і організацій.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1149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43182"/>
            <a:ext cx="9144000" cy="118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5400" b="1" dirty="0">
                <a:latin typeface="Times New Roman" pitchFamily="18" charset="0"/>
                <a:cs typeface="Times New Roman" pitchFamily="18" charset="0"/>
              </a:rPr>
              <a:t>Дякую за увагу!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095127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</a:rPr>
              <a:t>СПИСОК УЧАСНИКІВ НАУКОВОГО ГУРТКА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7228" y="1975490"/>
            <a:ext cx="4248472" cy="3787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Агєєв Микита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2002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Данілов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Андрій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2102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Добровольський Василь БЦІ – 2105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Карпінка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Данїл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- 2002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Кухаренко Євгеній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- 1902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Лінник Вадим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- 2102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Лук'яненко Андрій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- 1902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Олійник Павло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- 2102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Паламарчук Владислав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- 1902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8596" y="5877272"/>
            <a:ext cx="835824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5536" y="1988840"/>
            <a:ext cx="835824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EE6775E-D84B-F8DC-180E-F59547654DDC}"/>
              </a:ext>
            </a:extLst>
          </p:cNvPr>
          <p:cNvSpPr txBox="1"/>
          <p:nvPr/>
        </p:nvSpPr>
        <p:spPr>
          <a:xfrm>
            <a:off x="4355976" y="1928714"/>
            <a:ext cx="4464496" cy="3781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Перець Євген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2102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Потапенко Олександр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- 2002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Сулій Дмитро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2001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Стефанишин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Владислав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2002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Стахова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Валентина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- 2101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Макаренко Юлія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2002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Музира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Руслан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- 2002 – староста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Назаров Максим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- 2002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Яремчук Дарина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ГМаш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- 2002</a:t>
            </a:r>
            <a:endParaRPr lang="uk-UA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C220CE38-7C03-43D6-A33E-5336F0D86BB5}"/>
              </a:ext>
            </a:extLst>
          </p:cNvPr>
          <p:cNvSpPr>
            <a:spLocks noGrp="1"/>
          </p:cNvSpPr>
          <p:nvPr/>
        </p:nvSpPr>
        <p:spPr>
          <a:xfrm>
            <a:off x="683568" y="2852936"/>
            <a:ext cx="8003233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800" b="1" dirty="0"/>
              <a:t>Алгоритми виявлення людини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4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2">
            <a:extLst>
              <a:ext uri="{FF2B5EF4-FFF2-40B4-BE49-F238E27FC236}">
                <a16:creationId xmlns:a16="http://schemas.microsoft.com/office/drawing/2014/main" id="{C220CE38-7C03-43D6-A33E-5336F0D86BB5}"/>
              </a:ext>
            </a:extLst>
          </p:cNvPr>
          <p:cNvSpPr>
            <a:spLocks noGrp="1"/>
          </p:cNvSpPr>
          <p:nvPr/>
        </p:nvSpPr>
        <p:spPr>
          <a:xfrm>
            <a:off x="570382" y="260648"/>
            <a:ext cx="8003233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800" b="1" dirty="0"/>
              <a:t>Використання комп'ютерного зору для розпізнавання людей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3547" y="1268760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u="sng" dirty="0"/>
              <a:t>Визначення особливості поведінки людей:</a:t>
            </a:r>
            <a:r>
              <a:rPr lang="uk-UA" dirty="0"/>
              <a:t> можна передати моделям машинного навчання, які після навчання можна використовувати для виявлення та відстеження людей у ​​зображеннях та </a:t>
            </a:r>
            <a:r>
              <a:rPr lang="uk-UA" dirty="0" err="1"/>
              <a:t>відеопотоках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 </a:t>
            </a:r>
          </a:p>
          <a:p>
            <a:pPr algn="just"/>
            <a:r>
              <a:rPr lang="uk-UA" b="1" u="sng" dirty="0"/>
              <a:t>Виявлення пішоходів на дорозі:</a:t>
            </a:r>
            <a:r>
              <a:rPr lang="uk-UA" dirty="0"/>
              <a:t> для забезпечення безпеки на дорозі відслідковується наявність пішоходів, в результаті чого відбувається перемикання світлофору.</a:t>
            </a:r>
            <a:endParaRPr lang="uk-UA" b="1" u="sng" dirty="0"/>
          </a:p>
          <a:p>
            <a:pPr algn="just"/>
            <a:endParaRPr lang="uk-UA" b="1" u="sng" dirty="0"/>
          </a:p>
          <a:p>
            <a:pPr algn="just"/>
            <a:r>
              <a:rPr lang="uk-UA" b="1" u="sng" dirty="0"/>
              <a:t>Системи охорони:</a:t>
            </a:r>
            <a:r>
              <a:rPr lang="uk-UA" dirty="0"/>
              <a:t> при виявленні людей система надсилає сповіщення у мобільний додаток.</a:t>
            </a:r>
            <a:endParaRPr lang="uk-UA" b="1" u="sng" dirty="0"/>
          </a:p>
          <a:p>
            <a:pPr algn="just"/>
            <a:endParaRPr lang="uk-UA" b="1" u="sng" dirty="0"/>
          </a:p>
          <a:p>
            <a:pPr algn="just"/>
            <a:r>
              <a:rPr lang="uk-UA" b="1" u="sng" dirty="0"/>
              <a:t>Підрахунок кількості відвідувачів:</a:t>
            </a:r>
            <a:r>
              <a:rPr lang="uk-UA" dirty="0"/>
              <a:t> розпізнавання осіб для підрахунку кількості та аналізу клієнтів, що входять в магазин протягом дня.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uk-UA" b="1" u="sng" dirty="0"/>
              <a:t>Розпізнавання людей автопілотом автомобіля:</a:t>
            </a:r>
            <a:r>
              <a:rPr lang="uk-UA" dirty="0"/>
              <a:t> в результаті виявлення людей на дорозі, автопілот вживає відповідних дій для уникнення дорожньо-транспортної пригоди.</a:t>
            </a:r>
            <a:endParaRPr lang="uk-UA" b="1" u="sng" dirty="0"/>
          </a:p>
        </p:txBody>
      </p:sp>
    </p:spTree>
    <p:extLst>
      <p:ext uri="{BB962C8B-B14F-4D97-AF65-F5344CB8AC3E}">
        <p14:creationId xmlns:p14="http://schemas.microsoft.com/office/powerpoint/2010/main" val="239206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564" y="1772816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     </a:t>
            </a:r>
            <a:r>
              <a:rPr lang="uk-UA" dirty="0"/>
              <a:t>На даний момент найкращі алгоритми для розпізнання </a:t>
            </a:r>
            <a:r>
              <a:rPr lang="uk-UA" dirty="0" err="1"/>
              <a:t>обєктів</a:t>
            </a:r>
            <a:r>
              <a:rPr lang="uk-UA" dirty="0"/>
              <a:t>, зокрема людей - базуються на </a:t>
            </a:r>
            <a:r>
              <a:rPr lang="uk-UA" dirty="0" err="1"/>
              <a:t>згорткових</a:t>
            </a:r>
            <a:r>
              <a:rPr lang="uk-UA" dirty="0"/>
              <a:t> нейронних мережах. Ілюстрація їх можливостей дає </a:t>
            </a:r>
            <a:r>
              <a:rPr lang="en-US" dirty="0"/>
              <a:t>ImageNet Large Scale Visual Recognition Challenge; </a:t>
            </a:r>
            <a:r>
              <a:rPr lang="uk-UA" dirty="0"/>
              <a:t>це еталон у класифікації та виявленні об’єктів, з мільйонами зображень і 1000 класами об’єктів. Продуктивність </a:t>
            </a:r>
            <a:r>
              <a:rPr lang="uk-UA" dirty="0" err="1"/>
              <a:t>згорткових</a:t>
            </a:r>
            <a:r>
              <a:rPr lang="uk-UA" dirty="0"/>
              <a:t> нейронних мереж у тестах </a:t>
            </a:r>
            <a:r>
              <a:rPr lang="en-US" dirty="0"/>
              <a:t>ImageNet </a:t>
            </a:r>
            <a:r>
              <a:rPr lang="uk-UA" dirty="0"/>
              <a:t>зараз близька до людської. Найкращі алгоритми все ще борються з маленькими або тонкими об’єктами, такими як маленька мурашка на стеблі квітки або людина, яка тримає в руці перо. У них також виникають проблеми із зображеннями, які були спотворені за допомогою фільтрів (явище, що все частіше зустрічається в сучасних цифрових фотокамерах). Також методи розпізнання присутні у бібліотеці </a:t>
            </a:r>
            <a:r>
              <a:rPr lang="en-US" dirty="0"/>
              <a:t>OpenCV.</a:t>
            </a:r>
          </a:p>
          <a:p>
            <a:pPr algn="just"/>
            <a:r>
              <a:rPr lang="en-US" dirty="0"/>
              <a:t>    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2EDB6-0837-0CA4-E89A-5A9BABE2EED6}"/>
              </a:ext>
            </a:extLst>
          </p:cNvPr>
          <p:cNvSpPr>
            <a:spLocks noGrp="1"/>
          </p:cNvSpPr>
          <p:nvPr/>
        </p:nvSpPr>
        <p:spPr>
          <a:xfrm>
            <a:off x="493203" y="908720"/>
            <a:ext cx="8003233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800" b="1" dirty="0"/>
              <a:t>Розпізнавання об'єктів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6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563" y="1288834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    </a:t>
            </a:r>
            <a:r>
              <a:rPr lang="en-US" b="1" i="1" u="sng" dirty="0"/>
              <a:t>OpenCV</a:t>
            </a:r>
            <a:r>
              <a:rPr lang="en-US" dirty="0"/>
              <a:t> </a:t>
            </a:r>
            <a:r>
              <a:rPr lang="uk-UA" dirty="0"/>
              <a:t>постачається з попередньо підготовленою моделлю </a:t>
            </a:r>
            <a:r>
              <a:rPr lang="en-US" dirty="0"/>
              <a:t>HOG + Linear SVM, </a:t>
            </a:r>
            <a:r>
              <a:rPr lang="uk-UA" dirty="0"/>
              <a:t>яку можна використовувати для виявлення пішоходів як у зображеннях, так і в </a:t>
            </a:r>
            <a:r>
              <a:rPr lang="uk-UA" dirty="0" err="1"/>
              <a:t>відеопотоках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     </a:t>
            </a:r>
            <a:r>
              <a:rPr lang="uk-UA" b="1" i="1" u="sng" dirty="0"/>
              <a:t>Гістограма напрямлених градієнтів (</a:t>
            </a:r>
            <a:r>
              <a:rPr lang="uk-UA" b="1" i="1" u="sng" dirty="0" err="1"/>
              <a:t>англ</a:t>
            </a:r>
            <a:r>
              <a:rPr lang="uk-UA" b="1" i="1" u="sng" dirty="0"/>
              <a:t>. </a:t>
            </a:r>
            <a:r>
              <a:rPr lang="en-US" b="1" i="1" u="sng" dirty="0"/>
              <a:t>histogram of oriented gradients, HOG)</a:t>
            </a:r>
            <a:r>
              <a:rPr lang="en-US" dirty="0"/>
              <a:t> — </a:t>
            </a:r>
            <a:r>
              <a:rPr lang="uk-UA" dirty="0"/>
              <a:t>дескриптор ознак, який використовується в комп'ютерному зорі і обробці зображень з метою розпізнання об'єктів. Метод підраховує напрямки градієнтів в локальних точках зображення. Він близький до гістограми орієнтованих границь, </a:t>
            </a:r>
            <a:r>
              <a:rPr lang="en-US" dirty="0"/>
              <a:t>SIFT </a:t>
            </a:r>
            <a:r>
              <a:rPr lang="uk-UA" dirty="0"/>
              <a:t>дескриптора, та значення форми, але відрізняється тим, що обраховується в щільній сітці рівномірно розташованих клітин та для підвищення точності використовує локальну нормалізацію контрасту.</a:t>
            </a:r>
          </a:p>
          <a:p>
            <a:pPr algn="just"/>
            <a:r>
              <a:rPr lang="uk-UA" dirty="0"/>
              <a:t>     </a:t>
            </a:r>
            <a:r>
              <a:rPr lang="uk-UA" b="1" i="1" u="sng" dirty="0"/>
              <a:t>Метод </a:t>
            </a:r>
            <a:r>
              <a:rPr lang="uk-UA" b="1" i="1" u="sng" dirty="0" err="1"/>
              <a:t>опо́рних</a:t>
            </a:r>
            <a:r>
              <a:rPr lang="uk-UA" b="1" i="1" u="sng" dirty="0"/>
              <a:t> векторів (</a:t>
            </a:r>
            <a:r>
              <a:rPr lang="uk-UA" b="1" i="1" u="sng" dirty="0" err="1"/>
              <a:t>англ</a:t>
            </a:r>
            <a:r>
              <a:rPr lang="uk-UA" b="1" i="1" u="sng" dirty="0"/>
              <a:t>. </a:t>
            </a:r>
            <a:r>
              <a:rPr lang="en-US" b="1" i="1" u="sng" dirty="0"/>
              <a:t>support vector machines, SVM</a:t>
            </a:r>
            <a:r>
              <a:rPr lang="uk-UA" b="1" i="1" u="sng" dirty="0"/>
              <a:t>) </a:t>
            </a:r>
            <a:r>
              <a:rPr lang="uk-UA" dirty="0"/>
              <a:t>— це метод аналізу даних для класифікації та регресійного аналізу за допомогою моделей із керованим навчанням з пов’язаними алгоритмами навчання, які називаються </a:t>
            </a:r>
            <a:r>
              <a:rPr lang="uk-UA" dirty="0" err="1"/>
              <a:t>опо́рно-ве́кторними</a:t>
            </a:r>
            <a:r>
              <a:rPr lang="uk-UA" dirty="0"/>
              <a:t> </a:t>
            </a:r>
            <a:r>
              <a:rPr lang="uk-UA" dirty="0" err="1"/>
              <a:t>маши́нами</a:t>
            </a:r>
            <a:r>
              <a:rPr lang="uk-UA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C34FC5-8D3C-2EFE-18C2-7475FB6A6D89}"/>
              </a:ext>
            </a:extLst>
          </p:cNvPr>
          <p:cNvSpPr>
            <a:spLocks noGrp="1"/>
          </p:cNvSpPr>
          <p:nvPr/>
        </p:nvSpPr>
        <p:spPr>
          <a:xfrm>
            <a:off x="570383" y="620688"/>
            <a:ext cx="8003233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SVM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57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A2CBD7-3BA9-C276-4137-132B40AAE83C}"/>
              </a:ext>
            </a:extLst>
          </p:cNvPr>
          <p:cNvSpPr txBox="1"/>
          <p:nvPr/>
        </p:nvSpPr>
        <p:spPr>
          <a:xfrm>
            <a:off x="467544" y="1340768"/>
            <a:ext cx="83529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    </a:t>
            </a:r>
            <a:r>
              <a:rPr lang="uk-UA" b="1" i="1" u="sng" dirty="0" err="1"/>
              <a:t>Non</a:t>
            </a:r>
            <a:r>
              <a:rPr lang="uk-UA" b="1" i="1" u="sng" dirty="0"/>
              <a:t> </a:t>
            </a:r>
            <a:r>
              <a:rPr lang="uk-UA" b="1" i="1" u="sng" dirty="0" err="1"/>
              <a:t>Maximum</a:t>
            </a:r>
            <a:r>
              <a:rPr lang="uk-UA" b="1" i="1" u="sng" dirty="0"/>
              <a:t> </a:t>
            </a:r>
            <a:r>
              <a:rPr lang="uk-UA" b="1" i="1" u="sng" dirty="0" err="1"/>
              <a:t>Suppression</a:t>
            </a:r>
            <a:r>
              <a:rPr lang="uk-UA" b="1" i="1" u="sng" dirty="0"/>
              <a:t> (NMS)</a:t>
            </a:r>
            <a:r>
              <a:rPr lang="uk-UA" dirty="0"/>
              <a:t> – це техніка, яка використовується в багатьох завданнях комп’ютерного зору. Клас алгоритмів для вибору однієї сутності (наприклад, обмежувальних прямокутників) із багатьох об’єктів, що перекриваються. Можна вибрати критерії відбору, щоб отримати бажані результати. Критеріями найчастіше є певна форма числа ймовірності та певна форма міри перекриття (наприклад, перетин через об’єднання).</a:t>
            </a:r>
          </a:p>
          <a:p>
            <a:pPr algn="just"/>
            <a:r>
              <a:rPr lang="uk-UA" dirty="0"/>
              <a:t>    Більшість алгоритмів виявлення об’єктів використовують </a:t>
            </a:r>
            <a:r>
              <a:rPr lang="en-US" dirty="0"/>
              <a:t>NMS, </a:t>
            </a:r>
            <a:r>
              <a:rPr lang="uk-UA" dirty="0"/>
              <a:t>щоб зменшити багато виявлених обмежувальних рамок лише до кількох. На найпростішому рівні більшість детекторів об’єктів виконують певну форму вікон. Генеруються тисячі вікон (анкерів) різних розмірів і форм.</a:t>
            </a:r>
          </a:p>
          <a:p>
            <a:pPr algn="just"/>
            <a:r>
              <a:rPr lang="uk-UA" dirty="0"/>
              <a:t>     Ці вікна імовірно містять лише один об’єкт, і для отримання ймовірності/оцінки для кожного класу використовується класифікатор. Після того як детектор виведе велику кількість обмежувальних прямокутників, необхідно відфільтрувати найкращі. </a:t>
            </a:r>
            <a:r>
              <a:rPr lang="en-US" dirty="0"/>
              <a:t>NMS </a:t>
            </a:r>
            <a:r>
              <a:rPr lang="uk-UA" dirty="0"/>
              <a:t>є найбільш часто використовуваним алгоритмом для цього завдання.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853865C-F135-81D7-4AF3-19088EFDB250}"/>
              </a:ext>
            </a:extLst>
          </p:cNvPr>
          <p:cNvSpPr>
            <a:spLocks noGrp="1"/>
          </p:cNvSpPr>
          <p:nvPr/>
        </p:nvSpPr>
        <p:spPr>
          <a:xfrm>
            <a:off x="467544" y="476672"/>
            <a:ext cx="8003233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800" b="1" dirty="0" err="1"/>
              <a:t>Non</a:t>
            </a:r>
            <a:r>
              <a:rPr lang="uk-UA" sz="2800" b="1" dirty="0"/>
              <a:t> </a:t>
            </a:r>
            <a:r>
              <a:rPr lang="uk-UA" sz="2800" b="1" dirty="0" err="1"/>
              <a:t>Maximum</a:t>
            </a:r>
            <a:r>
              <a:rPr lang="uk-UA" sz="2800" b="1" dirty="0"/>
              <a:t> </a:t>
            </a:r>
            <a:r>
              <a:rPr lang="uk-UA" sz="2800" b="1" dirty="0" err="1"/>
              <a:t>Suppression</a:t>
            </a:r>
            <a:r>
              <a:rPr lang="uk-UA" sz="2800" b="1" dirty="0"/>
              <a:t> (NMS)</a:t>
            </a:r>
            <a:r>
              <a:rPr lang="uk-UA" sz="1100" b="1" dirty="0"/>
              <a:t> </a:t>
            </a: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0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53775"/>
            <a:ext cx="85528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Для реалізації поставленої задачі використовувались:</a:t>
            </a:r>
          </a:p>
          <a:p>
            <a:pPr algn="just"/>
            <a:r>
              <a:rPr lang="en-US" b="1" i="1" u="sng" dirty="0"/>
              <a:t>Python</a:t>
            </a:r>
            <a:r>
              <a:rPr lang="en-US" dirty="0"/>
              <a:t> – </a:t>
            </a:r>
            <a:r>
              <a:rPr lang="uk-UA" dirty="0"/>
              <a:t>мова програмування.</a:t>
            </a:r>
          </a:p>
          <a:p>
            <a:pPr algn="just"/>
            <a:r>
              <a:rPr lang="ru-RU" b="1" i="1" u="sng" dirty="0" err="1"/>
              <a:t>OpenCV</a:t>
            </a:r>
            <a:r>
              <a:rPr lang="en-US" dirty="0"/>
              <a:t> -</a:t>
            </a:r>
            <a:r>
              <a:rPr lang="ru-RU" dirty="0"/>
              <a:t> </a:t>
            </a:r>
            <a:r>
              <a:rPr lang="ru-RU" dirty="0" err="1"/>
              <a:t>бібліотека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та </a:t>
            </a:r>
            <a:r>
              <a:rPr lang="ru-RU" dirty="0" err="1"/>
              <a:t>алгоритмів</a:t>
            </a:r>
            <a:r>
              <a:rPr lang="ru-RU" dirty="0"/>
              <a:t> </a:t>
            </a:r>
            <a:r>
              <a:rPr lang="ru-RU" dirty="0" err="1"/>
              <a:t>комп'ютерного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і </a:t>
            </a:r>
            <a:r>
              <a:rPr lang="ru-RU" dirty="0" err="1"/>
              <a:t>чисельних</a:t>
            </a:r>
            <a:r>
              <a:rPr lang="ru-RU" dirty="0"/>
              <a:t> </a:t>
            </a:r>
            <a:r>
              <a:rPr lang="ru-RU" dirty="0" err="1"/>
              <a:t>алгоритмів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з </a:t>
            </a:r>
            <a:r>
              <a:rPr lang="ru-RU" dirty="0" err="1"/>
              <a:t>відкритим</a:t>
            </a:r>
            <a:r>
              <a:rPr lang="ru-RU" dirty="0"/>
              <a:t> кодом.</a:t>
            </a:r>
            <a:endParaRPr lang="en-US" b="1" i="1" u="sng" dirty="0"/>
          </a:p>
          <a:p>
            <a:pPr algn="just"/>
            <a:r>
              <a:rPr lang="en-US" b="1" i="1" u="sng" dirty="0" err="1"/>
              <a:t>Numpy</a:t>
            </a:r>
            <a:r>
              <a:rPr lang="en-US" dirty="0"/>
              <a:t> – </a:t>
            </a:r>
            <a:r>
              <a:rPr lang="uk-UA" dirty="0"/>
              <a:t>розширення мови </a:t>
            </a:r>
            <a:r>
              <a:rPr lang="en-US" dirty="0"/>
              <a:t>Python, </a:t>
            </a:r>
            <a:r>
              <a:rPr lang="uk-UA" dirty="0"/>
              <a:t>що додає підтримку великих багатовимірних масивів і матриць, разом з великою бібліотекою </a:t>
            </a:r>
            <a:r>
              <a:rPr lang="uk-UA" dirty="0" err="1"/>
              <a:t>високорівневих</a:t>
            </a:r>
            <a:r>
              <a:rPr lang="uk-UA" dirty="0"/>
              <a:t> математичних функцій для операцій з цими масивами.</a:t>
            </a:r>
            <a:endParaRPr lang="en-US" dirty="0"/>
          </a:p>
          <a:p>
            <a:pPr algn="just"/>
            <a:r>
              <a:rPr lang="en-US" b="1" i="1" u="sng" dirty="0" err="1"/>
              <a:t>Imutils</a:t>
            </a:r>
            <a:r>
              <a:rPr lang="en-US" dirty="0"/>
              <a:t> </a:t>
            </a:r>
            <a:r>
              <a:rPr lang="uk-UA" dirty="0"/>
              <a:t>–</a:t>
            </a:r>
            <a:r>
              <a:rPr lang="en-US" dirty="0"/>
              <a:t> </a:t>
            </a:r>
            <a:r>
              <a:rPr lang="uk-UA" dirty="0"/>
              <a:t> набір функцій для полегшення основних функцій обробки зображень, таких як переклад, поворот, зміна розміру, </a:t>
            </a:r>
            <a:r>
              <a:rPr lang="uk-UA" dirty="0" err="1"/>
              <a:t>скелетізація</a:t>
            </a:r>
            <a:r>
              <a:rPr lang="uk-UA" dirty="0"/>
              <a:t>, відображення зображень </a:t>
            </a:r>
            <a:r>
              <a:rPr lang="en-US" dirty="0"/>
              <a:t>Matplotlib, </a:t>
            </a:r>
            <a:r>
              <a:rPr lang="uk-UA" dirty="0"/>
              <a:t>сортування контурів</a:t>
            </a:r>
            <a:r>
              <a:rPr lang="en-US" dirty="0"/>
              <a:t>, </a:t>
            </a:r>
            <a:r>
              <a:rPr lang="uk-UA" dirty="0"/>
              <a:t>тощо.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7587" y="4676670"/>
            <a:ext cx="2396455" cy="10730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676670"/>
            <a:ext cx="2473807" cy="10730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0903" y="4676671"/>
            <a:ext cx="2838078" cy="107303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365728" y="450436"/>
            <a:ext cx="6468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/>
              <a:t>Реалізація поставленого завдання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26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69337" y="260648"/>
            <a:ext cx="1984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/>
              <a:t>Результат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CC00EC7-DB13-9AC8-8BF8-D93E355AE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32" y="849875"/>
            <a:ext cx="8082136" cy="43073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34DA66-65F6-C1F5-5A6A-BFF5E3B43554}"/>
              </a:ext>
            </a:extLst>
          </p:cNvPr>
          <p:cNvSpPr txBox="1"/>
          <p:nvPr/>
        </p:nvSpPr>
        <p:spPr>
          <a:xfrm>
            <a:off x="683568" y="5301208"/>
            <a:ext cx="79563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dirty="0"/>
              <a:t>Рис. 1. На рисунку праворуч присутні помилкові обмежувальні поля (без застосування </a:t>
            </a:r>
            <a:r>
              <a:rPr lang="en-US" dirty="0"/>
              <a:t>NMS),</a:t>
            </a:r>
            <a:r>
              <a:rPr lang="uk-UA" dirty="0"/>
              <a:t> з ліва застосування </a:t>
            </a:r>
            <a:r>
              <a:rPr lang="en-US" dirty="0"/>
              <a:t>NMS</a:t>
            </a:r>
            <a:r>
              <a:rPr lang="uk-UA" dirty="0"/>
              <a:t>, що дозволяє придушити перекриваючі обмежувальні поля, залишаючи правильне остаточне виявлення</a:t>
            </a:r>
            <a:r>
              <a:rPr lang="en-US" dirty="0"/>
              <a:t> </a:t>
            </a:r>
            <a:r>
              <a:rPr lang="uk-UA" dirty="0"/>
              <a:t>людини на фото.</a:t>
            </a:r>
          </a:p>
        </p:txBody>
      </p:sp>
    </p:spTree>
    <p:extLst>
      <p:ext uri="{BB962C8B-B14F-4D97-AF65-F5344CB8AC3E}">
        <p14:creationId xmlns:p14="http://schemas.microsoft.com/office/powerpoint/2010/main" val="151750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4038</TotalTime>
  <Words>948</Words>
  <Application>Microsoft Office PowerPoint</Application>
  <PresentationFormat>Екран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Кабінет Міністрів України  Національний університет біоресурсів і природокористування України  Кафедра тракторів і автомобілів      Тендеції і заономірності в номінальних потужностях і частотах обертання колінчатих валів дизелів сучасних МЕЗ           </dc:title>
  <dc:creator>Alexey</dc:creator>
  <cp:lastModifiedBy>Крушельницький Віктор Васильович</cp:lastModifiedBy>
  <cp:revision>429</cp:revision>
  <dcterms:created xsi:type="dcterms:W3CDTF">2015-03-22T16:57:24Z</dcterms:created>
  <dcterms:modified xsi:type="dcterms:W3CDTF">2022-05-04T11:45:53Z</dcterms:modified>
</cp:coreProperties>
</file>