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84" r:id="rId2"/>
    <p:sldId id="273" r:id="rId3"/>
    <p:sldId id="376" r:id="rId4"/>
    <p:sldId id="384" r:id="rId5"/>
    <p:sldId id="370" r:id="rId6"/>
    <p:sldId id="357" r:id="rId7"/>
    <p:sldId id="373" r:id="rId8"/>
    <p:sldId id="371" r:id="rId9"/>
    <p:sldId id="385" r:id="rId10"/>
    <p:sldId id="288" r:id="rId11"/>
    <p:sldId id="312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65" autoAdjust="0"/>
  </p:normalViewPr>
  <p:slideViewPr>
    <p:cSldViewPr>
      <p:cViewPr varScale="1">
        <p:scale>
          <a:sx n="78" d="100"/>
          <a:sy n="78" d="100"/>
        </p:scale>
        <p:origin x="1598" y="-3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27.04.2023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3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9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2022 – 2023 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Музира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Руслан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ст.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Крушельницький Віктор Васильович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КОМП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ЮТЕРНИЙ ЗІР В МАШИНОБУДУВАННІ</a:t>
            </a:r>
            <a:endParaRPr lang="uk-UA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4314" y="98072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 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2523" y="1988840"/>
            <a:ext cx="77789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000" dirty="0"/>
              <a:t>Подальше вивчення методів описаних у документаціях </a:t>
            </a:r>
            <a:r>
              <a:rPr lang="en-US" sz="2000" i="1" dirty="0" err="1"/>
              <a:t>OpenCV</a:t>
            </a:r>
            <a:r>
              <a:rPr lang="en-US" sz="2000" i="1" dirty="0"/>
              <a:t>, </a:t>
            </a:r>
            <a:r>
              <a:rPr lang="en-US" sz="2000" i="1" dirty="0" err="1"/>
              <a:t>Scikit</a:t>
            </a:r>
            <a:r>
              <a:rPr lang="en-US" sz="2000" i="1" dirty="0"/>
              <a:t>-learn, </a:t>
            </a:r>
            <a:r>
              <a:rPr lang="en-US" sz="2000" i="1" dirty="0" err="1"/>
              <a:t>Numpy</a:t>
            </a:r>
            <a:r>
              <a:rPr lang="en-US" sz="2000" i="1" dirty="0"/>
              <a:t> </a:t>
            </a:r>
            <a:r>
              <a:rPr lang="uk-UA" sz="2000" i="1" dirty="0"/>
              <a:t>та </a:t>
            </a:r>
            <a:r>
              <a:rPr lang="en-US" sz="2000" i="1" dirty="0" err="1"/>
              <a:t>Mathplotlib</a:t>
            </a:r>
            <a:r>
              <a:rPr lang="uk-UA" sz="2000" i="1" dirty="0"/>
              <a:t>, </a:t>
            </a:r>
            <a:r>
              <a:rPr lang="en-US" sz="2000" i="1" dirty="0" err="1"/>
              <a:t>CVZone</a:t>
            </a:r>
            <a:r>
              <a:rPr lang="en-US" sz="2000" i="1" dirty="0"/>
              <a:t>, </a:t>
            </a:r>
            <a:r>
              <a:rPr lang="uk-UA" sz="2000" i="1" dirty="0"/>
              <a:t>тощо</a:t>
            </a:r>
            <a:r>
              <a:rPr lang="en-US" sz="2000" i="1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2) </a:t>
            </a:r>
            <a:r>
              <a:rPr lang="uk-UA" sz="2000" dirty="0"/>
              <a:t>Вивчення методів машинного навчання</a:t>
            </a:r>
            <a:r>
              <a:rPr lang="ru-RU" sz="2000" dirty="0"/>
              <a:t>.</a:t>
            </a:r>
          </a:p>
          <a:p>
            <a:pPr algn="just"/>
            <a:endParaRPr lang="uk-UA" sz="2000" dirty="0"/>
          </a:p>
          <a:p>
            <a:r>
              <a:rPr lang="uk-UA" sz="2000" dirty="0"/>
              <a:t>3) Продовження вивчення методів для виявлення та відслідковування об'єктів за допомогою відеокамери.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4) Реалізація студентами власних наукових розробок з подальшим написання кваліфікаційних робіт.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15" y="79605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</a:t>
            </a:r>
          </a:p>
          <a:p>
            <a:pPr algn="ctr"/>
            <a:r>
              <a:rPr lang="uk-UA" sz="2400" b="1" dirty="0"/>
              <a:t>(організаційний сектор) 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403" y="2060848"/>
            <a:ext cx="7383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1) Залучення до гуртка талановитої і активної молоді.</a:t>
            </a:r>
          </a:p>
          <a:p>
            <a:endParaRPr lang="uk-UA" sz="2000" dirty="0"/>
          </a:p>
          <a:p>
            <a:r>
              <a:rPr lang="uk-UA" sz="2000" dirty="0"/>
              <a:t>2) Участь студентів гуртка в конкурсах наукових робіт, олімпіадах та грантах.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000" dirty="0"/>
          </a:p>
          <a:p>
            <a:r>
              <a:rPr lang="uk-UA" sz="2000" dirty="0"/>
              <a:t>3) Пропагування результатів власних наукових досліджень.</a:t>
            </a:r>
          </a:p>
          <a:p>
            <a:endParaRPr lang="uk-UA" sz="2000" dirty="0"/>
          </a:p>
          <a:p>
            <a:r>
              <a:rPr lang="uk-UA" sz="2000" dirty="0"/>
              <a:t>4) Налагодження та розвиток зв'язків із студентами і вченими з інших вишів, наукових установ і організацій.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19063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02908"/>
            <a:ext cx="4248472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Агєєв Микита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Балюк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Юрій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2203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Данілов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Іглінський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- 2203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Карпінка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Данїл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Кухаренко Євгеній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- 1902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Лінник Вадим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- 2102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Лук'яненко Андрій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- 1902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Паламарчук Владислав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1902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Перець Євген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609329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126876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E6775E-D84B-F8DC-180E-F59547654DDC}"/>
              </a:ext>
            </a:extLst>
          </p:cNvPr>
          <p:cNvSpPr txBox="1"/>
          <p:nvPr/>
        </p:nvSpPr>
        <p:spPr>
          <a:xfrm>
            <a:off x="4427984" y="1408807"/>
            <a:ext cx="4464496" cy="419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Потапенко Олександр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</a:p>
          <a:p>
            <a:pPr lvl="0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Сачик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Денис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Сулій Дмитро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2001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Стефанишин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Владислав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Стахова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Валентина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- 2101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Макаренко Юлія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Руслан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- 2002 – староста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Назаров Максим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- 2002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Яремчук Дарина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- 2002</a:t>
            </a:r>
            <a:endParaRPr lang="uk-UA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430" y="1679897"/>
            <a:ext cx="84131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     </a:t>
            </a:r>
            <a:r>
              <a:rPr lang="uk-UA" b="1" i="1" u="sng" dirty="0"/>
              <a:t>Для проведення </a:t>
            </a:r>
            <a:r>
              <a:rPr lang="uk-UA" b="1" i="1" u="sng" dirty="0" err="1"/>
              <a:t>гурка</a:t>
            </a:r>
            <a:r>
              <a:rPr lang="uk-UA" b="1" i="1" u="sng" dirty="0"/>
              <a:t> використовувалася мова програмування </a:t>
            </a:r>
            <a:r>
              <a:rPr lang="uk-UA" b="1" i="1" u="sng" dirty="0" err="1"/>
              <a:t>Python</a:t>
            </a:r>
            <a:r>
              <a:rPr lang="uk-UA" b="1" i="1" u="sng" dirty="0"/>
              <a:t> та наступні бібліотеки:</a:t>
            </a:r>
          </a:p>
          <a:p>
            <a:pPr algn="just"/>
            <a:r>
              <a:rPr lang="uk-UA" b="1" i="1" u="sng" dirty="0" err="1"/>
              <a:t>OpenCV</a:t>
            </a:r>
            <a:r>
              <a:rPr lang="uk-UA" dirty="0"/>
              <a:t> - бібліотека функцій та алгоритмів комп'ютерного зору, обробки зображень і чисельних алгоритмів загального призначення з відкритим кодом.</a:t>
            </a:r>
          </a:p>
          <a:p>
            <a:pPr algn="just"/>
            <a:r>
              <a:rPr lang="uk-UA" b="1" i="1" u="sng" dirty="0" err="1"/>
              <a:t>S</a:t>
            </a:r>
            <a:r>
              <a:rPr lang="uk-UA" b="1" i="1" u="sng" dirty="0" err="1">
                <a:effectLst/>
              </a:rPr>
              <a:t>cikit-learn</a:t>
            </a:r>
            <a:r>
              <a:rPr lang="uk-UA" b="1" i="1" dirty="0">
                <a:effectLst/>
              </a:rPr>
              <a:t> - </a:t>
            </a:r>
            <a:r>
              <a:rPr lang="uk-UA" dirty="0">
                <a:effectLst/>
              </a:rPr>
              <a:t>бібліотека машинного навчання для мови програмування </a:t>
            </a:r>
            <a:r>
              <a:rPr lang="uk-UA" dirty="0" err="1">
                <a:effectLst/>
              </a:rPr>
              <a:t>Python</a:t>
            </a:r>
            <a:r>
              <a:rPr lang="uk-UA" dirty="0">
                <a:effectLst/>
              </a:rPr>
              <a:t>, яка надає реалізацію багатьох стандартних алгоритмів навчання з учителем та без учителя, таких як класифікація, регресія, кластеризація, зменшення розмірності, вибір моделей та підготовку даних.</a:t>
            </a:r>
          </a:p>
          <a:p>
            <a:pPr algn="just"/>
            <a:r>
              <a:rPr lang="uk-UA" b="1" i="1" u="sng" dirty="0" err="1"/>
              <a:t>Imutils</a:t>
            </a:r>
            <a:r>
              <a:rPr lang="uk-UA" dirty="0"/>
              <a:t> –  набір функцій для полегшення основних функцій обробки зображень, таких як переклад, поворот, зміна розміру, </a:t>
            </a:r>
            <a:r>
              <a:rPr lang="uk-UA" dirty="0" err="1"/>
              <a:t>скелетізація</a:t>
            </a:r>
            <a:r>
              <a:rPr lang="uk-UA" dirty="0"/>
              <a:t>, відображення зображень </a:t>
            </a:r>
            <a:r>
              <a:rPr lang="uk-UA" dirty="0" err="1"/>
              <a:t>Matplotlib</a:t>
            </a:r>
            <a:r>
              <a:rPr lang="uk-UA" dirty="0"/>
              <a:t>, сортування контурів, тощо. </a:t>
            </a:r>
            <a:endParaRPr lang="uk-UA" b="1" i="1" u="sng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47891"/>
            <a:ext cx="2473807" cy="1073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33" y="5447892"/>
            <a:ext cx="2838078" cy="10730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475E54-871F-69E1-B45F-663EE069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30" y="5447891"/>
            <a:ext cx="1728192" cy="1077453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316D1A26-73F7-B457-A160-53722FF7AB0D}"/>
              </a:ext>
            </a:extLst>
          </p:cNvPr>
          <p:cNvSpPr>
            <a:spLocks noGrp="1"/>
          </p:cNvSpPr>
          <p:nvPr/>
        </p:nvSpPr>
        <p:spPr>
          <a:xfrm>
            <a:off x="370652" y="305774"/>
            <a:ext cx="800323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/>
              <a:t>Мова програмування та бібліотеки</a:t>
            </a:r>
            <a:r>
              <a:rPr lang="en-US" sz="2800" b="1" dirty="0"/>
              <a:t>, </a:t>
            </a:r>
            <a:r>
              <a:rPr lang="uk-UA" sz="2800" b="1" dirty="0"/>
              <a:t>які використовуються під час проведення занять гуртка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6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64" y="1700808"/>
            <a:ext cx="8380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u="sng" dirty="0" err="1"/>
              <a:t>Numpy</a:t>
            </a:r>
            <a:r>
              <a:rPr lang="uk-UA" dirty="0"/>
              <a:t> – розширення мови </a:t>
            </a:r>
            <a:r>
              <a:rPr lang="uk-UA" dirty="0" err="1"/>
              <a:t>Python</a:t>
            </a:r>
            <a:r>
              <a:rPr lang="uk-UA" dirty="0"/>
              <a:t>, що додає підтримку великих багатовимірних масивів і матриць, разом з великою бібліотекою </a:t>
            </a:r>
            <a:r>
              <a:rPr lang="uk-UA" dirty="0" err="1"/>
              <a:t>високорівневих</a:t>
            </a:r>
            <a:r>
              <a:rPr lang="uk-UA" dirty="0"/>
              <a:t> математичних функцій для операцій з цими масивами.</a:t>
            </a:r>
          </a:p>
          <a:p>
            <a:pPr algn="just"/>
            <a:r>
              <a:rPr lang="uk-UA" b="1" i="1" u="sng" dirty="0">
                <a:effectLst/>
              </a:rPr>
              <a:t>C</a:t>
            </a:r>
            <a:r>
              <a:rPr lang="en-US" b="1" i="1" u="sng" dirty="0">
                <a:effectLst/>
              </a:rPr>
              <a:t>VZ</a:t>
            </a:r>
            <a:r>
              <a:rPr lang="uk-UA" b="1" i="1" u="sng" dirty="0" err="1">
                <a:effectLst/>
              </a:rPr>
              <a:t>one</a:t>
            </a:r>
            <a:r>
              <a:rPr lang="uk-UA" dirty="0">
                <a:effectLst/>
              </a:rPr>
              <a:t> - відкрита бібліотека для обробки зображень та комп'ютерного зору на мові програмування </a:t>
            </a:r>
            <a:r>
              <a:rPr lang="uk-UA" dirty="0" err="1">
                <a:effectLst/>
              </a:rPr>
              <a:t>Python</a:t>
            </a:r>
            <a:r>
              <a:rPr lang="uk-UA" dirty="0">
                <a:effectLst/>
              </a:rPr>
              <a:t>. Вона створена на базі </a:t>
            </a:r>
            <a:r>
              <a:rPr lang="uk-UA" dirty="0" err="1">
                <a:effectLst/>
              </a:rPr>
              <a:t>OpenCV</a:t>
            </a:r>
            <a:r>
              <a:rPr lang="uk-UA" dirty="0">
                <a:effectLst/>
              </a:rPr>
              <a:t> і містить набір інструментів для роботи з зображеннями та відео, включаючи обробку, визначення обличь, відстеження об'єктів та </a:t>
            </a:r>
            <a:r>
              <a:rPr lang="uk-UA" dirty="0" err="1">
                <a:effectLst/>
              </a:rPr>
              <a:t>детекцію</a:t>
            </a:r>
            <a:r>
              <a:rPr lang="uk-UA" dirty="0">
                <a:effectLst/>
              </a:rPr>
              <a:t>.</a:t>
            </a:r>
          </a:p>
          <a:p>
            <a:pPr algn="just"/>
            <a:r>
              <a:rPr lang="uk-UA" b="1" i="1" u="sng" dirty="0" err="1"/>
              <a:t>Rembg</a:t>
            </a:r>
            <a:r>
              <a:rPr lang="uk-UA" dirty="0"/>
              <a:t> - відкрита бібліотека, яка використовується для автоматичного видалення фону з зображень за допомогою нейронної мережі. Бібліотека розроблена на мові програмування </a:t>
            </a:r>
            <a:r>
              <a:rPr lang="uk-UA" dirty="0" err="1"/>
              <a:t>Python</a:t>
            </a:r>
            <a:r>
              <a:rPr lang="uk-UA" dirty="0"/>
              <a:t> та базується на архітектурі мережі U-</a:t>
            </a:r>
            <a:r>
              <a:rPr lang="uk-UA" dirty="0" err="1"/>
              <a:t>Net</a:t>
            </a:r>
            <a:r>
              <a:rPr lang="uk-UA" dirty="0"/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5896D4-A2A4-F2B7-E925-5953F3CD2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5499422"/>
            <a:ext cx="2160240" cy="967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F65A57-5DF0-67A1-C415-B704D953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01" y="5499422"/>
            <a:ext cx="2526588" cy="946079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F0DA2266-6AA4-FEF7-D6E1-200802835172}"/>
              </a:ext>
            </a:extLst>
          </p:cNvPr>
          <p:cNvSpPr>
            <a:spLocks noGrp="1"/>
          </p:cNvSpPr>
          <p:nvPr/>
        </p:nvSpPr>
        <p:spPr>
          <a:xfrm>
            <a:off x="499272" y="568041"/>
            <a:ext cx="800323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/>
              <a:t>Бібліотеки</a:t>
            </a:r>
            <a:r>
              <a:rPr lang="en-US" sz="2800" b="1" dirty="0"/>
              <a:t>, </a:t>
            </a:r>
            <a:r>
              <a:rPr lang="uk-UA" sz="2800" b="1" dirty="0"/>
              <a:t>які використовуються під час проведення занять гуртка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7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20CE38-7C03-43D6-A33E-5336F0D86BB5}"/>
              </a:ext>
            </a:extLst>
          </p:cNvPr>
          <p:cNvSpPr>
            <a:spLocks noGrp="1"/>
          </p:cNvSpPr>
          <p:nvPr/>
        </p:nvSpPr>
        <p:spPr>
          <a:xfrm>
            <a:off x="683568" y="2852936"/>
            <a:ext cx="8003233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/>
              <a:t>Видалення фону на </a:t>
            </a:r>
            <a:br>
              <a:rPr lang="uk-UA" sz="2800" b="1" dirty="0"/>
            </a:br>
            <a:r>
              <a:rPr lang="uk-UA" sz="2800" b="1" dirty="0"/>
              <a:t>зображеннях та відео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C220CE38-7C03-43D6-A33E-5336F0D86BB5}"/>
              </a:ext>
            </a:extLst>
          </p:cNvPr>
          <p:cNvSpPr>
            <a:spLocks noGrp="1"/>
          </p:cNvSpPr>
          <p:nvPr/>
        </p:nvSpPr>
        <p:spPr>
          <a:xfrm>
            <a:off x="570383" y="548680"/>
            <a:ext cx="800323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/>
              <a:t>Актуальність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547" y="142496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Видалення фону або його заміна можуть бути корисними у різних галузях. Цей процес може допомогти у підвищенні точності аналізу зображень, зменшенні шуму на зображеннях та відображенні результатів у вигляді більш читабельних зображень.</a:t>
            </a:r>
          </a:p>
          <a:p>
            <a:pPr algn="just"/>
            <a:r>
              <a:rPr lang="uk-UA" dirty="0"/>
              <a:t>Заміна фону також може мати застосування у відеоконференціях, її можна використовувати для створення більш професійного вигляду відео та забезпечення конфіденційності. Широко використовується при створенні відео-контенту, такого як відео-блоги, відео-</a:t>
            </a:r>
            <a:r>
              <a:rPr lang="uk-UA" dirty="0" err="1"/>
              <a:t>уроки</a:t>
            </a:r>
            <a:r>
              <a:rPr lang="uk-UA" dirty="0"/>
              <a:t> та інструкції, де важливо забезпечити зосередженість на контенті. Видалення фону відео може мати застосування в робототехніці, особливо для розпізнавання об'єктів на зображеннях. Наприклад, якщо робот здійснює навігацію в середовищі з відеокамерою, то може виникнути проблема з розпізнаванням об'єктів через наявність фону. Виявлення та видалення фону з відео може допомогти у підвищенні точності розпізнавання об'єктів та забезпеченні більшої ефективності робота.</a:t>
            </a:r>
          </a:p>
        </p:txBody>
      </p:sp>
    </p:spTree>
    <p:extLst>
      <p:ext uri="{BB962C8B-B14F-4D97-AF65-F5344CB8AC3E}">
        <p14:creationId xmlns:p14="http://schemas.microsoft.com/office/powerpoint/2010/main" val="239206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3" y="128883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Для видалення фону з рисунків та відео використовувалася мова програмування </a:t>
            </a:r>
            <a:r>
              <a:rPr lang="en-US" dirty="0"/>
              <a:t>Python, </a:t>
            </a:r>
            <a:r>
              <a:rPr lang="uk-UA" dirty="0"/>
              <a:t>бібліотеки </a:t>
            </a:r>
            <a:r>
              <a:rPr lang="en-US" dirty="0"/>
              <a:t>CV2 (OpenCV), </a:t>
            </a:r>
            <a:r>
              <a:rPr lang="en-US" dirty="0" err="1"/>
              <a:t>Rembg</a:t>
            </a:r>
            <a:r>
              <a:rPr lang="en-US" dirty="0"/>
              <a:t> (Remove background) </a:t>
            </a:r>
            <a:r>
              <a:rPr lang="uk-UA" dirty="0"/>
              <a:t>та </a:t>
            </a:r>
            <a:r>
              <a:rPr lang="en-US" dirty="0" err="1"/>
              <a:t>CVZone</a:t>
            </a:r>
            <a:r>
              <a:rPr lang="en-US" dirty="0"/>
              <a:t>. </a:t>
            </a:r>
            <a:endParaRPr lang="uk-UA" dirty="0"/>
          </a:p>
          <a:p>
            <a:pPr algn="just"/>
            <a:r>
              <a:rPr lang="en-US" b="1" i="1" u="sng" dirty="0"/>
              <a:t>OpenCV</a:t>
            </a:r>
            <a:r>
              <a:rPr lang="en-US" dirty="0"/>
              <a:t> -</a:t>
            </a:r>
            <a:r>
              <a:rPr lang="uk-UA" dirty="0"/>
              <a:t> бібліотека відкритого коду для комп'ютерного зору, яка можна використовувати на </a:t>
            </a:r>
            <a:r>
              <a:rPr lang="en-US" dirty="0"/>
              <a:t>C++ </a:t>
            </a:r>
            <a:r>
              <a:rPr lang="uk-UA" dirty="0"/>
              <a:t>та </a:t>
            </a:r>
            <a:r>
              <a:rPr lang="en-US" dirty="0"/>
              <a:t>Python. OpenCV </a:t>
            </a:r>
            <a:r>
              <a:rPr lang="uk-UA" dirty="0"/>
              <a:t>містить значну кількість алгоритмів, які можна використовувати для обробки зображень і відео.</a:t>
            </a:r>
          </a:p>
          <a:p>
            <a:pPr algn="just"/>
            <a:r>
              <a:rPr lang="en-US" b="1" i="1" u="sng" dirty="0" err="1"/>
              <a:t>Rembg</a:t>
            </a:r>
            <a:r>
              <a:rPr lang="en-US" dirty="0"/>
              <a:t> - </a:t>
            </a:r>
            <a:r>
              <a:rPr lang="uk-UA" dirty="0"/>
              <a:t>бібліотека, яка використовується для видалення фону з зображень. Вона ґрунтується на нейронній мережі, яка була навчена на великому наборі зображень з різними фонами</a:t>
            </a:r>
            <a:r>
              <a:rPr lang="en-US" dirty="0"/>
              <a:t>, </a:t>
            </a:r>
            <a:r>
              <a:rPr lang="uk-UA" dirty="0"/>
              <a:t>дозволяє видаляти фон з рисунків і фотографій за кілька секунд і без необхідності вручну виділяти контур об'єкта</a:t>
            </a:r>
            <a:r>
              <a:rPr lang="en-US" dirty="0"/>
              <a:t>.</a:t>
            </a:r>
          </a:p>
          <a:p>
            <a:pPr algn="just"/>
            <a:r>
              <a:rPr lang="uk-UA" b="1" i="1" u="sng" dirty="0" err="1"/>
              <a:t>CVZone</a:t>
            </a:r>
            <a:r>
              <a:rPr lang="uk-UA" dirty="0"/>
              <a:t> - бібліотека розширення функцій </a:t>
            </a:r>
            <a:r>
              <a:rPr lang="uk-UA" dirty="0" err="1"/>
              <a:t>OpenCV</a:t>
            </a:r>
            <a:r>
              <a:rPr lang="uk-UA" dirty="0"/>
              <a:t>, яка надає набір інструментів для розробки додатків з комп'ютерного зору. Вона була створена для спрощення розробки проектів з обробки зображень і відео на </a:t>
            </a:r>
            <a:r>
              <a:rPr lang="uk-UA" dirty="0" err="1"/>
              <a:t>Python</a:t>
            </a:r>
            <a:r>
              <a:rPr lang="uk-UA" dirty="0"/>
              <a:t>, дозволяючи розробникам використовувати різні функції, такі як відстеження об'єктів, розпізнавання </a:t>
            </a:r>
            <a:r>
              <a:rPr lang="uk-UA" dirty="0" err="1"/>
              <a:t>обличя</a:t>
            </a:r>
            <a:r>
              <a:rPr lang="uk-UA" dirty="0"/>
              <a:t>, сегментація, розпізнавання жестів, тощо.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34FC5-8D3C-2EFE-18C2-7475FB6A6D89}"/>
              </a:ext>
            </a:extLst>
          </p:cNvPr>
          <p:cNvSpPr>
            <a:spLocks noGrp="1"/>
          </p:cNvSpPr>
          <p:nvPr/>
        </p:nvSpPr>
        <p:spPr>
          <a:xfrm>
            <a:off x="570383" y="620688"/>
            <a:ext cx="800323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поставлених завдань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7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9729" y="524474"/>
            <a:ext cx="628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ФОНУ НА РИСУНКУ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683568" y="5301208"/>
            <a:ext cx="7956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Результат видалення фону на рисунку за допомогою </a:t>
            </a:r>
            <a:br>
              <a:rPr lang="en-US" dirty="0"/>
            </a:br>
            <a:r>
              <a:rPr lang="uk-UA" dirty="0"/>
              <a:t>бібліотеки </a:t>
            </a:r>
            <a:r>
              <a:rPr lang="en-US" dirty="0" err="1"/>
              <a:t>Rembg</a:t>
            </a:r>
            <a:r>
              <a:rPr lang="en-US" dirty="0"/>
              <a:t>. </a:t>
            </a:r>
            <a:r>
              <a:rPr lang="uk-UA" dirty="0"/>
              <a:t>Зліва – оригінал</a:t>
            </a:r>
            <a:r>
              <a:rPr lang="en-US" dirty="0"/>
              <a:t>,</a:t>
            </a:r>
            <a:r>
              <a:rPr lang="uk-UA" dirty="0"/>
              <a:t> з права </a:t>
            </a:r>
            <a:r>
              <a:rPr lang="en-US" dirty="0"/>
              <a:t>- </a:t>
            </a:r>
            <a:r>
              <a:rPr lang="uk-UA" dirty="0"/>
              <a:t>рисунок після застосування </a:t>
            </a:r>
            <a:r>
              <a:rPr lang="en-US" dirty="0" err="1"/>
              <a:t>Rembg</a:t>
            </a:r>
            <a:endParaRPr lang="uk-UA" dirty="0"/>
          </a:p>
        </p:txBody>
      </p:sp>
      <p:pic>
        <p:nvPicPr>
          <p:cNvPr id="3" name="Рисунок 2" descr="Зображення, що містить просто неба, дерево, особа&#10;&#10;Автоматично згенерований опис">
            <a:extLst>
              <a:ext uri="{FF2B5EF4-FFF2-40B4-BE49-F238E27FC236}">
                <a16:creationId xmlns:a16="http://schemas.microsoft.com/office/drawing/2014/main" id="{EBCC9923-4073-7AF6-32EC-E9032D6C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59" y="1513670"/>
            <a:ext cx="2550786" cy="3408149"/>
          </a:xfrm>
          <a:prstGeom prst="rect">
            <a:avLst/>
          </a:prstGeom>
        </p:spPr>
      </p:pic>
      <p:pic>
        <p:nvPicPr>
          <p:cNvPr id="6" name="Рисунок 5" descr="Зображення, що містить особа, у приміщенні, темний, чоловік&#10;&#10;Автоматично згенерований опис">
            <a:extLst>
              <a:ext uri="{FF2B5EF4-FFF2-40B4-BE49-F238E27FC236}">
                <a16:creationId xmlns:a16="http://schemas.microsoft.com/office/drawing/2014/main" id="{68DD1909-93B7-1523-C55B-98E706AE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29" y="1484325"/>
            <a:ext cx="2556112" cy="34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3358" y="548680"/>
            <a:ext cx="5616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ФОНУ НА ВІДЕО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683568" y="5301208"/>
            <a:ext cx="7956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Результат видалення фону на відео та його заміна за допомогою бібліотеки </a:t>
            </a:r>
            <a:r>
              <a:rPr lang="en-US" dirty="0" err="1"/>
              <a:t>CVZone</a:t>
            </a:r>
            <a:r>
              <a:rPr lang="en-US" dirty="0"/>
              <a:t>. </a:t>
            </a:r>
            <a:r>
              <a:rPr lang="uk-UA" dirty="0"/>
              <a:t>Зліва – відео із заміненим фоном, з права оригінал. Також підходить для видалення та заміни фону на рисунках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6F182-5611-0CBE-1C12-6F604A62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624736" cy="35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6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4581</TotalTime>
  <Words>895</Words>
  <Application>Microsoft Office PowerPoint</Application>
  <PresentationFormat>Екран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Крушельницький Віктор Васильович</cp:lastModifiedBy>
  <cp:revision>453</cp:revision>
  <dcterms:created xsi:type="dcterms:W3CDTF">2015-03-22T16:57:24Z</dcterms:created>
  <dcterms:modified xsi:type="dcterms:W3CDTF">2023-04-26T22:24:51Z</dcterms:modified>
</cp:coreProperties>
</file>