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0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4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20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511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3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8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56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14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9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6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3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9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6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263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79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934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jHJI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F0812-143F-4A97-A772-44575B96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702" y="1943274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Особливості провадження наукової роботи в умовах воєнного стану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2EEEA2-9D19-4E3E-A0F0-0E592BED2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572" y="4824518"/>
            <a:ext cx="8791575" cy="1655762"/>
          </a:xfrm>
        </p:spPr>
        <p:txBody>
          <a:bodyPr/>
          <a:lstStyle/>
          <a:p>
            <a:pPr algn="r"/>
            <a:endParaRPr lang="uk-UA" dirty="0"/>
          </a:p>
          <a:p>
            <a:pPr algn="r"/>
            <a:r>
              <a:rPr lang="uk-UA" dirty="0"/>
              <a:t>Начальник науково-дослідної частини</a:t>
            </a:r>
          </a:p>
          <a:p>
            <a:pPr algn="r"/>
            <a:r>
              <a:rPr lang="uk-UA" sz="2800" dirty="0"/>
              <a:t>ОТЧЕНАШКО ВОЛОДИМИР ВІТАЛІЙОВИЧ</a:t>
            </a:r>
            <a:endParaRPr lang="x-non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48DAE-A730-4919-9244-E0424AAF9DFC}"/>
              </a:ext>
            </a:extLst>
          </p:cNvPr>
          <p:cNvSpPr txBox="1"/>
          <p:nvPr/>
        </p:nvSpPr>
        <p:spPr>
          <a:xfrm>
            <a:off x="4113557" y="252417"/>
            <a:ext cx="81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Координаційна рада з питань науково-технічної діяльності, 23.03.2022 р.</a:t>
            </a:r>
            <a:endParaRPr lang="x-none" dirty="0"/>
          </a:p>
        </p:txBody>
      </p:sp>
      <p:pic>
        <p:nvPicPr>
          <p:cNvPr id="5122" name="Picture 2" descr="Логотип НУБіП України">
            <a:extLst>
              <a:ext uri="{FF2B5EF4-FFF2-40B4-BE49-F238E27FC236}">
                <a16:creationId xmlns:a16="http://schemas.microsoft.com/office/drawing/2014/main" xmlns="" id="{79F75CBB-4982-4E04-8640-4F268752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512" y="121135"/>
            <a:ext cx="1258957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94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A813F-3475-4785-9A4E-60F43EF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0710"/>
            <a:ext cx="9905998" cy="14785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b="1" dirty="0"/>
              <a:t>НАПРЯМИ НАУКОВОЇ ДІЯЛЬНОСТІ</a:t>
            </a:r>
            <a:endParaRPr lang="x-none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FC16C9-13A9-4D08-A50D-B38A3219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100" y="2123593"/>
            <a:ext cx="9905999" cy="1050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3200" b="1" dirty="0"/>
              <a:t>1. АКЦЕНТ НА ТЕОРЕТИЧНИХ ДОСЛІДЖЕННЯХ ТА ПІДГОТОВЦІ НАУКОВИХ ПРАЦЬ (СТАТТІ, МОНОГРАФІЇ)</a:t>
            </a:r>
          </a:p>
          <a:p>
            <a:pPr marL="0" indent="0">
              <a:buNone/>
            </a:pPr>
            <a:endParaRPr lang="x-none" sz="3200" dirty="0"/>
          </a:p>
        </p:txBody>
      </p:sp>
      <p:pic>
        <p:nvPicPr>
          <p:cNvPr id="1026" name="Picture 2" descr="Теоретические методы исследования">
            <a:extLst>
              <a:ext uri="{FF2B5EF4-FFF2-40B4-BE49-F238E27FC236}">
                <a16:creationId xmlns:a16="http://schemas.microsoft.com/office/drawing/2014/main" xmlns="" id="{B597FD31-E427-41CA-B665-800D1D20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246" y="3558210"/>
            <a:ext cx="2940119" cy="29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брані праці Сергеєва В.М. — wiki.vnu.edu.ua">
            <a:extLst>
              <a:ext uri="{FF2B5EF4-FFF2-40B4-BE49-F238E27FC236}">
                <a16:creationId xmlns:a16="http://schemas.microsoft.com/office/drawing/2014/main" xmlns="" id="{9CAEBC33-EA64-48C4-88B9-84B67F5B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455" y="3558210"/>
            <a:ext cx="4434278" cy="29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95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DB4335-0883-4240-B40E-5C7BC428CAB1}"/>
              </a:ext>
            </a:extLst>
          </p:cNvPr>
          <p:cNvSpPr/>
          <p:nvPr/>
        </p:nvSpPr>
        <p:spPr>
          <a:xfrm>
            <a:off x="1370762" y="209586"/>
            <a:ext cx="72889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2. УЧАСТЬ У ВЕБІНАРАХ, ПРИСВЯЧЕНИХ </a:t>
            </a:r>
          </a:p>
          <a:p>
            <a:r>
              <a:rPr lang="uk-UA" sz="3200" b="1" dirty="0"/>
              <a:t>НАУКОВІЙ ДІЯЛЬНОСТІ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CD0256-DFE3-4921-B33A-579751FFB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8" t="13122" r="43152" b="22692"/>
          <a:stretch/>
        </p:blipFill>
        <p:spPr>
          <a:xfrm>
            <a:off x="980661" y="1375559"/>
            <a:ext cx="4373217" cy="43997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881A9F-5E54-4269-AB0D-6C586D7CEAA5}"/>
              </a:ext>
            </a:extLst>
          </p:cNvPr>
          <p:cNvSpPr/>
          <p:nvPr/>
        </p:nvSpPr>
        <p:spPr>
          <a:xfrm>
            <a:off x="5353878" y="1443841"/>
            <a:ext cx="63212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innerspace"/>
              </a:rPr>
              <a:t>«Research Smarter: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innerspace"/>
              </a:rPr>
              <a:t>Зважена оцінка видань»</a:t>
            </a:r>
          </a:p>
          <a:p>
            <a:pPr algn="just" fontAlgn="base"/>
            <a:r>
              <a:rPr lang="ru-RU" sz="2000" dirty="0">
                <a:latin typeface="innerspace"/>
              </a:rPr>
              <a:t>Дата та час: </a:t>
            </a:r>
            <a:r>
              <a:rPr lang="ru-RU" sz="2000" b="1" u="sng" dirty="0">
                <a:latin typeface="innerspace"/>
              </a:rPr>
              <a:t>24 березня 2022 року, 10:15–11:15.</a:t>
            </a:r>
          </a:p>
          <a:p>
            <a:pPr algn="just" fontAlgn="base"/>
            <a:r>
              <a:rPr lang="ru-RU" sz="2000" dirty="0">
                <a:latin typeface="innerspace"/>
              </a:rPr>
              <a:t>Зростання кількості наукових результатів, зміни в публікаційному ландшафті, спричинені поширенням відкритого доступу, вимоги до публікацій і активність хижацьких видань спонукають авторів бути уважними при виборі видання для публікації. На вебінарі учасники розглянуть процес відбору видань для індексування у </a:t>
            </a:r>
            <a:r>
              <a:rPr lang="de-DE" sz="2000" dirty="0">
                <a:latin typeface="innerspace"/>
              </a:rPr>
              <a:t>Web of Science, </a:t>
            </a:r>
            <a:r>
              <a:rPr lang="ru-RU" sz="2000" dirty="0">
                <a:latin typeface="innerspace"/>
              </a:rPr>
              <a:t>з яких галузей знань, які критерії якості видання, які додаткові показники та метрики видання доступні в </a:t>
            </a:r>
            <a:r>
              <a:rPr lang="de-DE" sz="2000" dirty="0">
                <a:latin typeface="innerspace"/>
              </a:rPr>
              <a:t>Journal Citation Reports, </a:t>
            </a:r>
            <a:r>
              <a:rPr lang="ru-RU" sz="2000" dirty="0">
                <a:latin typeface="innerspace"/>
              </a:rPr>
              <a:t>як знайти краще видання для публікації або перевірити чи дійсно запропоноване видання індексується базою даних.</a:t>
            </a:r>
          </a:p>
          <a:p>
            <a:pPr algn="just" fontAlgn="base"/>
            <a:r>
              <a:rPr lang="ru-RU" sz="2000" dirty="0">
                <a:latin typeface="innerspace"/>
              </a:rPr>
              <a:t>Реєстрація за </a:t>
            </a:r>
            <a:r>
              <a:rPr lang="ru-RU" sz="2000" dirty="0">
                <a:latin typeface="innerspac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посиланням</a:t>
            </a:r>
            <a:r>
              <a:rPr lang="ru-RU" sz="2000" dirty="0">
                <a:latin typeface="innerspace"/>
              </a:rPr>
              <a:t>.</a:t>
            </a:r>
            <a:endParaRPr lang="ru-RU" sz="2000" b="0" i="0" dirty="0">
              <a:effectLst/>
              <a:latin typeface="innersp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72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DB4335-0883-4240-B40E-5C7BC428CAB1}"/>
              </a:ext>
            </a:extLst>
          </p:cNvPr>
          <p:cNvSpPr/>
          <p:nvPr/>
        </p:nvSpPr>
        <p:spPr>
          <a:xfrm>
            <a:off x="2006867" y="436242"/>
            <a:ext cx="5484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3. СПІВПРАЦЯ З БІЗНЕСОМ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AF850E-6550-4F7E-98BE-519448E6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74" y="1310861"/>
            <a:ext cx="3034343" cy="4464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B2D161-57CE-4C14-9ADD-E8698E258526}"/>
              </a:ext>
            </a:extLst>
          </p:cNvPr>
          <p:cNvSpPr txBox="1"/>
          <p:nvPr/>
        </p:nvSpPr>
        <p:spPr>
          <a:xfrm>
            <a:off x="1723187" y="5898202"/>
            <a:ext cx="290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НАКАЗ № 146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 21.02.2022 р.</a:t>
            </a:r>
            <a:endParaRPr lang="x-non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E60A95-C2BF-4AC5-A410-165416C1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78" y="1310861"/>
            <a:ext cx="4343399" cy="43433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75E345-96E3-4E26-AE04-68C5515B7613}"/>
              </a:ext>
            </a:extLst>
          </p:cNvPr>
          <p:cNvSpPr/>
          <p:nvPr/>
        </p:nvSpPr>
        <p:spPr>
          <a:xfrm>
            <a:off x="6250273" y="5924586"/>
            <a:ext cx="38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chemeClr val="accent2">
                    <a:lumMod val="75000"/>
                  </a:schemeClr>
                </a:solidFill>
              </a:rPr>
              <a:t>http://s2b.nauka.gov.ua/</a:t>
            </a:r>
          </a:p>
        </p:txBody>
      </p:sp>
    </p:spTree>
    <p:extLst>
      <p:ext uri="{BB962C8B-B14F-4D97-AF65-F5344CB8AC3E}">
        <p14:creationId xmlns:p14="http://schemas.microsoft.com/office/powerpoint/2010/main" xmlns="" val="387248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DDB97-565D-44B4-8991-7EA24BB5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4. Популяризація наукових досліджень університету та актуальні публікації у ЗМІ</a:t>
            </a:r>
            <a:endParaRPr lang="x-none" b="1" dirty="0"/>
          </a:p>
        </p:txBody>
      </p:sp>
      <p:pic>
        <p:nvPicPr>
          <p:cNvPr id="2050" name="Picture 2" descr="10 способів маніпуляції нашою думкою, до яких вдаються в ЗМІ й соцмережах -  Dalimarketing">
            <a:extLst>
              <a:ext uri="{FF2B5EF4-FFF2-40B4-BE49-F238E27FC236}">
                <a16:creationId xmlns:a16="http://schemas.microsoft.com/office/drawing/2014/main" xmlns="" id="{E439AFE8-3314-48C5-9110-58AF7BCC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68412"/>
            <a:ext cx="5572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закон про медіа означає для ЗМІ та чому влада створює канал для ОРДЛО –  Лариса Івшина">
            <a:extLst>
              <a:ext uri="{FF2B5EF4-FFF2-40B4-BE49-F238E27FC236}">
                <a16:creationId xmlns:a16="http://schemas.microsoft.com/office/drawing/2014/main" xmlns="" id="{59249356-91A1-49DA-A937-66F94595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104" y="2368412"/>
            <a:ext cx="4247266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83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DDB97-565D-44B4-8991-7EA24BB5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5. Відновлення проведення науково-технічних заходів у онлайн-форматі</a:t>
            </a:r>
            <a:endParaRPr lang="x-none" b="1" dirty="0"/>
          </a:p>
        </p:txBody>
      </p:sp>
      <p:pic>
        <p:nvPicPr>
          <p:cNvPr id="3074" name="Picture 2" descr="Заочна конференція «Генеза держави: філософсько-правова концепція» |  Національний університет «Львівська політехніка»">
            <a:extLst>
              <a:ext uri="{FF2B5EF4-FFF2-40B4-BE49-F238E27FC236}">
                <a16:creationId xmlns:a16="http://schemas.microsoft.com/office/drawing/2014/main" xmlns="" id="{2AB73F3C-97CB-4A60-ADF7-EFF03865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041" y="2318302"/>
            <a:ext cx="4606694" cy="27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НЛАЙН-КОНФЕРЕНЦІЯ">
            <a:extLst>
              <a:ext uri="{FF2B5EF4-FFF2-40B4-BE49-F238E27FC236}">
                <a16:creationId xmlns:a16="http://schemas.microsoft.com/office/drawing/2014/main" xmlns="" id="{D7716F28-F7AF-4DBB-A8B5-B165BC9C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411" y="2318301"/>
            <a:ext cx="4829055" cy="27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10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DDB97-565D-44B4-8991-7EA24BB5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0"/>
            <a:ext cx="10361474" cy="19115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6. Формування пріоритетних напрямів досліджень факультетів, ННІ, НДІ </a:t>
            </a:r>
            <a:br>
              <a:rPr lang="uk-UA" b="1" dirty="0"/>
            </a:br>
            <a:r>
              <a:rPr lang="uk-UA" b="1" dirty="0"/>
              <a:t>та тематики </a:t>
            </a:r>
            <a:r>
              <a:rPr lang="uk-UA" b="1" dirty="0" err="1"/>
              <a:t>проєктів</a:t>
            </a:r>
            <a:r>
              <a:rPr lang="uk-UA" b="1" dirty="0"/>
              <a:t> для участі у конкурсі МОН на 2023 рік</a:t>
            </a:r>
            <a:endParaRPr lang="x-none" b="1" dirty="0"/>
          </a:p>
        </p:txBody>
      </p:sp>
      <p:pic>
        <p:nvPicPr>
          <p:cNvPr id="4098" name="Picture 2" descr="Наука и смерть | Вести образования">
            <a:extLst>
              <a:ext uri="{FF2B5EF4-FFF2-40B4-BE49-F238E27FC236}">
                <a16:creationId xmlns:a16="http://schemas.microsoft.com/office/drawing/2014/main" xmlns="" id="{2396C4C9-89B6-461A-AD45-5D96E91A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4" y="2696198"/>
            <a:ext cx="3829110" cy="206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731076-E52B-4825-8093-845FECEC15B7}"/>
              </a:ext>
            </a:extLst>
          </p:cNvPr>
          <p:cNvSpPr txBox="1"/>
          <p:nvPr/>
        </p:nvSpPr>
        <p:spPr>
          <a:xfrm>
            <a:off x="5102087" y="2464139"/>
            <a:ext cx="6308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У 2022 році виконується </a:t>
            </a:r>
          </a:p>
          <a:p>
            <a:r>
              <a:rPr lang="uk-UA" sz="2800" b="1" u="sng" dirty="0"/>
              <a:t>53 </a:t>
            </a:r>
            <a:r>
              <a:rPr lang="uk-UA" sz="2800" b="1" u="sng" dirty="0" err="1"/>
              <a:t>проєкти</a:t>
            </a:r>
            <a:r>
              <a:rPr lang="uk-UA" sz="2800" b="1" u="sng" dirty="0"/>
              <a:t> на суму 26,877 млн. грн</a:t>
            </a:r>
          </a:p>
          <a:p>
            <a:endParaRPr lang="uk-UA" sz="2800" dirty="0"/>
          </a:p>
          <a:p>
            <a:r>
              <a:rPr lang="uk-UA" sz="2800" dirty="0"/>
              <a:t>Завершується у 2022 році виконання </a:t>
            </a:r>
            <a:r>
              <a:rPr lang="uk-UA" sz="2800" b="1" u="sng" dirty="0"/>
              <a:t>34 </a:t>
            </a:r>
            <a:r>
              <a:rPr lang="uk-UA" sz="2800" b="1" u="sng" dirty="0" err="1"/>
              <a:t>проєктів</a:t>
            </a:r>
            <a:r>
              <a:rPr lang="uk-UA" sz="2800" b="1" u="sng" dirty="0"/>
              <a:t> на суму 17,297 млн. грн </a:t>
            </a:r>
            <a:r>
              <a:rPr lang="uk-UA" sz="2800" b="1" dirty="0">
                <a:solidFill>
                  <a:srgbClr val="C00000"/>
                </a:solidFill>
              </a:rPr>
              <a:t>(64 %)</a:t>
            </a:r>
            <a:endParaRPr lang="x-non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DDB97-565D-44B4-8991-7EA24BB5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0"/>
            <a:ext cx="10361474" cy="1656522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7. Активізація міжнародної наукової співпраці </a:t>
            </a:r>
            <a:endParaRPr lang="x-non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F635C9-72D9-4D1E-AA93-9D7BA02E1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5" t="26848" r="30108" b="25012"/>
          <a:stretch/>
        </p:blipFill>
        <p:spPr>
          <a:xfrm>
            <a:off x="145773" y="1616764"/>
            <a:ext cx="5115339" cy="3299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5E8CDE-9A85-4E82-AACA-A2DF23A0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2" t="20276" r="22174" b="25012"/>
          <a:stretch/>
        </p:blipFill>
        <p:spPr>
          <a:xfrm>
            <a:off x="5486400" y="1616764"/>
            <a:ext cx="6255027" cy="37503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3C20B3-3AAD-4F80-B630-F6DE94957CF9}"/>
              </a:ext>
            </a:extLst>
          </p:cNvPr>
          <p:cNvSpPr/>
          <p:nvPr/>
        </p:nvSpPr>
        <p:spPr>
          <a:xfrm>
            <a:off x="1298712" y="5570739"/>
            <a:ext cx="9992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/>
              <a:t>https://mon.gov.ua/ua/news/mon-iniciyuye-stvorennya-mizhnarodnoyi-koaliciyi-na-pidtrimku-osviti-ta-nauki-ukrayini</a:t>
            </a:r>
          </a:p>
        </p:txBody>
      </p:sp>
    </p:spTree>
    <p:extLst>
      <p:ext uri="{BB962C8B-B14F-4D97-AF65-F5344CB8AC3E}">
        <p14:creationId xmlns:p14="http://schemas.microsoft.com/office/powerpoint/2010/main" xmlns="" val="305960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2BB6B8-2659-4782-976A-541C0C855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34582" r="23152" b="31198"/>
          <a:stretch/>
        </p:blipFill>
        <p:spPr>
          <a:xfrm>
            <a:off x="2729947" y="1895060"/>
            <a:ext cx="673210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322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152</TotalTime>
  <Words>239</Words>
  <Application>Microsoft Office PowerPoint</Application>
  <PresentationFormat>Довільний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Контур</vt:lpstr>
      <vt:lpstr>Особливості провадження наукової роботи в умовах воєнного стану</vt:lpstr>
      <vt:lpstr>НАПРЯМИ НАУКОВОЇ ДІЯЛЬНОСТІ</vt:lpstr>
      <vt:lpstr>Слайд 3</vt:lpstr>
      <vt:lpstr>Слайд 4</vt:lpstr>
      <vt:lpstr>4. Популяризація наукових досліджень університету та актуальні публікації у ЗМІ</vt:lpstr>
      <vt:lpstr>5. Відновлення проведення науково-технічних заходів у онлайн-форматі</vt:lpstr>
      <vt:lpstr>6. Формування пріоритетних напрямів досліджень факультетів, ННІ, НДІ  та тематики проєктів для участі у конкурсі МОН на 2023 рік</vt:lpstr>
      <vt:lpstr>7. Активізація міжнародної наукової співпраці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провадження наукової роботи в умовах воєнного стану</dc:title>
  <dc:creator>HP</dc:creator>
  <cp:lastModifiedBy>1</cp:lastModifiedBy>
  <cp:revision>5</cp:revision>
  <dcterms:created xsi:type="dcterms:W3CDTF">2022-03-23T08:35:24Z</dcterms:created>
  <dcterms:modified xsi:type="dcterms:W3CDTF">2022-03-24T11:31:07Z</dcterms:modified>
</cp:coreProperties>
</file>