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689" r:id="rId2"/>
    <p:sldId id="619" r:id="rId3"/>
    <p:sldId id="690" r:id="rId4"/>
    <p:sldId id="620" r:id="rId5"/>
    <p:sldId id="621" r:id="rId6"/>
    <p:sldId id="518" r:id="rId7"/>
    <p:sldId id="483" r:id="rId8"/>
    <p:sldId id="519" r:id="rId9"/>
    <p:sldId id="492" r:id="rId10"/>
    <p:sldId id="489" r:id="rId11"/>
    <p:sldId id="724" r:id="rId1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26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69319-53F5-4344-8A89-A65F68C51BF4}" type="datetimeFigureOut">
              <a:rPr lang="uk-UA" smtClean="0"/>
              <a:t>22.07.2021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677882-ADF1-4A6A-B6C8-EE0571279F3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89494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Місце для зображення 1">
            <a:extLst>
              <a:ext uri="{FF2B5EF4-FFF2-40B4-BE49-F238E27FC236}">
                <a16:creationId xmlns:a16="http://schemas.microsoft.com/office/drawing/2014/main" id="{37D48B68-9C80-4D4B-AB9A-39C5B501C9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Місце для нотаток 2">
            <a:extLst>
              <a:ext uri="{FF2B5EF4-FFF2-40B4-BE49-F238E27FC236}">
                <a16:creationId xmlns:a16="http://schemas.microsoft.com/office/drawing/2014/main" id="{151988DB-49D0-484D-AD6B-E08D6D4615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uk-UA"/>
          </a:p>
        </p:txBody>
      </p:sp>
      <p:sp>
        <p:nvSpPr>
          <p:cNvPr id="132100" name="Місце для номера слайда 3">
            <a:extLst>
              <a:ext uri="{FF2B5EF4-FFF2-40B4-BE49-F238E27FC236}">
                <a16:creationId xmlns:a16="http://schemas.microsoft.com/office/drawing/2014/main" id="{D7ABD964-6A0E-499D-BA99-68A9EBE45D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DEB9203-4520-4048-994C-8EC95CE63769}" type="slidenum">
              <a:rPr lang="uk-UA" altLang="uk-UA">
                <a:solidFill>
                  <a:srgbClr val="000000"/>
                </a:solidFill>
                <a:latin typeface="Calibri" panose="020F0502020204030204" pitchFamily="34" charset="0"/>
              </a:rPr>
              <a:pPr/>
              <a:t>2</a:t>
            </a:fld>
            <a:endParaRPr lang="uk-UA" altLang="uk-UA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Місце для зображення 1">
            <a:extLst>
              <a:ext uri="{FF2B5EF4-FFF2-40B4-BE49-F238E27FC236}">
                <a16:creationId xmlns:a16="http://schemas.microsoft.com/office/drawing/2014/main" id="{B4796E0A-C1FC-4197-94F3-2B6C5436B2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Місце для нотаток 2">
            <a:extLst>
              <a:ext uri="{FF2B5EF4-FFF2-40B4-BE49-F238E27FC236}">
                <a16:creationId xmlns:a16="http://schemas.microsoft.com/office/drawing/2014/main" id="{55CE8693-3AF9-44D5-9216-2A3B657A70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uk-UA"/>
          </a:p>
        </p:txBody>
      </p:sp>
      <p:sp>
        <p:nvSpPr>
          <p:cNvPr id="135172" name="Місце для номера слайда 3">
            <a:extLst>
              <a:ext uri="{FF2B5EF4-FFF2-40B4-BE49-F238E27FC236}">
                <a16:creationId xmlns:a16="http://schemas.microsoft.com/office/drawing/2014/main" id="{871081E3-5727-4C1D-A298-231A81D46B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522A480-2EB4-4BAF-8981-16629EE26302}" type="slidenum">
              <a:rPr lang="uk-UA" altLang="uk-UA">
                <a:solidFill>
                  <a:srgbClr val="000000"/>
                </a:solidFill>
                <a:latin typeface="Calibri" panose="020F0502020204030204" pitchFamily="34" charset="0"/>
              </a:rPr>
              <a:pPr/>
              <a:t>4</a:t>
            </a:fld>
            <a:endParaRPr lang="uk-UA" altLang="uk-UA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Місце для зображення 1">
            <a:extLst>
              <a:ext uri="{FF2B5EF4-FFF2-40B4-BE49-F238E27FC236}">
                <a16:creationId xmlns:a16="http://schemas.microsoft.com/office/drawing/2014/main" id="{E4B1D25C-00C2-4E13-9C64-80CB97CE19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Місце для нотаток 2">
            <a:extLst>
              <a:ext uri="{FF2B5EF4-FFF2-40B4-BE49-F238E27FC236}">
                <a16:creationId xmlns:a16="http://schemas.microsoft.com/office/drawing/2014/main" id="{2A7BBC87-3680-44E6-BDAC-E3518E07D80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uk-UA"/>
          </a:p>
        </p:txBody>
      </p:sp>
      <p:sp>
        <p:nvSpPr>
          <p:cNvPr id="137220" name="Місце для номера слайда 3">
            <a:extLst>
              <a:ext uri="{FF2B5EF4-FFF2-40B4-BE49-F238E27FC236}">
                <a16:creationId xmlns:a16="http://schemas.microsoft.com/office/drawing/2014/main" id="{A73E42EE-98BD-4FF7-88C7-13E36FD090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345BDAE-3530-44C7-9096-7DEA80F255F5}" type="slidenum">
              <a:rPr lang="uk-UA" altLang="uk-UA">
                <a:solidFill>
                  <a:srgbClr val="000000"/>
                </a:solidFill>
                <a:latin typeface="Calibri" panose="020F0502020204030204" pitchFamily="34" charset="0"/>
              </a:rPr>
              <a:pPr/>
              <a:t>5</a:t>
            </a:fld>
            <a:endParaRPr lang="uk-UA" altLang="uk-UA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Місце для зображення 1">
            <a:extLst>
              <a:ext uri="{FF2B5EF4-FFF2-40B4-BE49-F238E27FC236}">
                <a16:creationId xmlns:a16="http://schemas.microsoft.com/office/drawing/2014/main" id="{E1F7148F-6724-4B8D-AA82-BAD028B0AB3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Місце для нотаток 2">
            <a:extLst>
              <a:ext uri="{FF2B5EF4-FFF2-40B4-BE49-F238E27FC236}">
                <a16:creationId xmlns:a16="http://schemas.microsoft.com/office/drawing/2014/main" id="{34703880-B701-424E-B99F-534C51F059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uk-UA"/>
          </a:p>
        </p:txBody>
      </p:sp>
      <p:sp>
        <p:nvSpPr>
          <p:cNvPr id="129028" name="Місце для номера слайда 3">
            <a:extLst>
              <a:ext uri="{FF2B5EF4-FFF2-40B4-BE49-F238E27FC236}">
                <a16:creationId xmlns:a16="http://schemas.microsoft.com/office/drawing/2014/main" id="{4A8816E5-6487-4FC5-9671-171B248E1F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56F2367-8E01-4D0C-B7BF-1AA3B6640723}" type="slidenum">
              <a:rPr lang="uk-UA" altLang="uk-UA">
                <a:solidFill>
                  <a:srgbClr val="000000"/>
                </a:solidFill>
                <a:latin typeface="Calibri" panose="020F0502020204030204" pitchFamily="34" charset="0"/>
              </a:rPr>
              <a:pPr/>
              <a:t>6</a:t>
            </a:fld>
            <a:endParaRPr lang="uk-UA" altLang="uk-UA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Місце для зображення 1">
            <a:extLst>
              <a:ext uri="{FF2B5EF4-FFF2-40B4-BE49-F238E27FC236}">
                <a16:creationId xmlns:a16="http://schemas.microsoft.com/office/drawing/2014/main" id="{E750980E-4C49-4249-A0C1-7480C5ABD7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Місце для нотаток 2">
            <a:extLst>
              <a:ext uri="{FF2B5EF4-FFF2-40B4-BE49-F238E27FC236}">
                <a16:creationId xmlns:a16="http://schemas.microsoft.com/office/drawing/2014/main" id="{CD881D02-FB8C-48A8-A67B-6CE53EA4EB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uk-UA"/>
          </a:p>
        </p:txBody>
      </p:sp>
      <p:sp>
        <p:nvSpPr>
          <p:cNvPr id="131076" name="Місце для номера слайда 3">
            <a:extLst>
              <a:ext uri="{FF2B5EF4-FFF2-40B4-BE49-F238E27FC236}">
                <a16:creationId xmlns:a16="http://schemas.microsoft.com/office/drawing/2014/main" id="{57AA4F0D-8DE4-4C4C-A95D-19140631B4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7E7DFC0-D600-4876-ACE1-E43E47B9683F}" type="slidenum">
              <a:rPr lang="uk-UA" altLang="uk-UA">
                <a:solidFill>
                  <a:srgbClr val="000000"/>
                </a:solidFill>
                <a:latin typeface="Calibri" panose="020F0502020204030204" pitchFamily="34" charset="0"/>
              </a:rPr>
              <a:pPr/>
              <a:t>7</a:t>
            </a:fld>
            <a:endParaRPr lang="uk-UA" altLang="uk-UA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Місце для зображення 1">
            <a:extLst>
              <a:ext uri="{FF2B5EF4-FFF2-40B4-BE49-F238E27FC236}">
                <a16:creationId xmlns:a16="http://schemas.microsoft.com/office/drawing/2014/main" id="{99D2F2BE-21CA-4E2F-980B-055ABEB757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Місце для нотаток 2">
            <a:extLst>
              <a:ext uri="{FF2B5EF4-FFF2-40B4-BE49-F238E27FC236}">
                <a16:creationId xmlns:a16="http://schemas.microsoft.com/office/drawing/2014/main" id="{8CA0EA27-7AF8-47EC-B82B-2F81F12B2C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uk-UA"/>
          </a:p>
        </p:txBody>
      </p:sp>
      <p:sp>
        <p:nvSpPr>
          <p:cNvPr id="133124" name="Місце для номера слайда 3">
            <a:extLst>
              <a:ext uri="{FF2B5EF4-FFF2-40B4-BE49-F238E27FC236}">
                <a16:creationId xmlns:a16="http://schemas.microsoft.com/office/drawing/2014/main" id="{B47E438C-5B69-47C6-8478-846B0E5030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947F63C-F8CC-47B6-A364-3D3EEB2A20DC}" type="slidenum">
              <a:rPr lang="uk-UA" altLang="uk-UA">
                <a:solidFill>
                  <a:srgbClr val="000000"/>
                </a:solidFill>
                <a:latin typeface="Calibri" panose="020F0502020204030204" pitchFamily="34" charset="0"/>
              </a:rPr>
              <a:pPr/>
              <a:t>8</a:t>
            </a:fld>
            <a:endParaRPr lang="uk-UA" altLang="uk-UA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Місце для зображення 1">
            <a:extLst>
              <a:ext uri="{FF2B5EF4-FFF2-40B4-BE49-F238E27FC236}">
                <a16:creationId xmlns:a16="http://schemas.microsoft.com/office/drawing/2014/main" id="{494AA91B-B482-45C0-B9E5-74C043783A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Місце для нотаток 2">
            <a:extLst>
              <a:ext uri="{FF2B5EF4-FFF2-40B4-BE49-F238E27FC236}">
                <a16:creationId xmlns:a16="http://schemas.microsoft.com/office/drawing/2014/main" id="{48AE97C1-261F-4F37-88E2-44B3280CA7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uk-UA"/>
          </a:p>
        </p:txBody>
      </p:sp>
      <p:sp>
        <p:nvSpPr>
          <p:cNvPr id="137220" name="Місце для номера слайда 3">
            <a:extLst>
              <a:ext uri="{FF2B5EF4-FFF2-40B4-BE49-F238E27FC236}">
                <a16:creationId xmlns:a16="http://schemas.microsoft.com/office/drawing/2014/main" id="{C147818D-9BE9-472B-9133-26A31479AF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890FE56-1FA3-41B5-80FD-0F68140104A0}" type="slidenum">
              <a:rPr lang="uk-UA" altLang="uk-UA">
                <a:solidFill>
                  <a:srgbClr val="000000"/>
                </a:solidFill>
                <a:latin typeface="Calibri" panose="020F0502020204030204" pitchFamily="34" charset="0"/>
              </a:rPr>
              <a:pPr/>
              <a:t>9</a:t>
            </a:fld>
            <a:endParaRPr lang="uk-UA" altLang="uk-UA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Місце для зображення 1">
            <a:extLst>
              <a:ext uri="{FF2B5EF4-FFF2-40B4-BE49-F238E27FC236}">
                <a16:creationId xmlns:a16="http://schemas.microsoft.com/office/drawing/2014/main" id="{D9C8A19B-963C-4136-B2CD-2A0AB53FD65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Місце для нотаток 2">
            <a:extLst>
              <a:ext uri="{FF2B5EF4-FFF2-40B4-BE49-F238E27FC236}">
                <a16:creationId xmlns:a16="http://schemas.microsoft.com/office/drawing/2014/main" id="{D3E0F444-D1CA-4F93-B54D-43B9A80E384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uk-UA"/>
          </a:p>
        </p:txBody>
      </p:sp>
      <p:sp>
        <p:nvSpPr>
          <p:cNvPr id="139268" name="Місце для номера слайда 3">
            <a:extLst>
              <a:ext uri="{FF2B5EF4-FFF2-40B4-BE49-F238E27FC236}">
                <a16:creationId xmlns:a16="http://schemas.microsoft.com/office/drawing/2014/main" id="{1844329A-7AFC-46E7-B2DB-CC3D2A5014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C4CFD49-CAA2-4F5E-A91E-4A45DDD5A0F1}" type="slidenum">
              <a:rPr lang="uk-UA" altLang="uk-UA">
                <a:solidFill>
                  <a:srgbClr val="000000"/>
                </a:solidFill>
                <a:latin typeface="Calibri" panose="020F0502020204030204" pitchFamily="34" charset="0"/>
              </a:rPr>
              <a:pPr/>
              <a:t>10</a:t>
            </a:fld>
            <a:endParaRPr lang="uk-UA" altLang="uk-UA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Місце для зображення 1">
            <a:extLst>
              <a:ext uri="{FF2B5EF4-FFF2-40B4-BE49-F238E27FC236}">
                <a16:creationId xmlns:a16="http://schemas.microsoft.com/office/drawing/2014/main" id="{F4AE630E-5B3A-4A73-8F52-DA47AA5F35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Місце для нотаток 2">
            <a:extLst>
              <a:ext uri="{FF2B5EF4-FFF2-40B4-BE49-F238E27FC236}">
                <a16:creationId xmlns:a16="http://schemas.microsoft.com/office/drawing/2014/main" id="{B73F38DF-F26B-4E8C-82A3-FD769893DAA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uk-UA"/>
          </a:p>
        </p:txBody>
      </p:sp>
      <p:sp>
        <p:nvSpPr>
          <p:cNvPr id="141316" name="Місце для номера слайда 3">
            <a:extLst>
              <a:ext uri="{FF2B5EF4-FFF2-40B4-BE49-F238E27FC236}">
                <a16:creationId xmlns:a16="http://schemas.microsoft.com/office/drawing/2014/main" id="{EBD0508B-6222-4679-B53F-A6A0D265E7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0895CA7-98D3-4502-8EC7-F4D3D285716A}" type="slidenum">
              <a:rPr lang="uk-UA" altLang="uk-UA">
                <a:solidFill>
                  <a:srgbClr val="000000"/>
                </a:solidFill>
                <a:latin typeface="Calibri" panose="020F0502020204030204" pitchFamily="34" charset="0"/>
              </a:rPr>
              <a:pPr/>
              <a:t>11</a:t>
            </a:fld>
            <a:endParaRPr lang="uk-UA" altLang="uk-UA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87C03B-EF6D-4204-828E-9EA7AF70FC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4D66B7D-1803-4BF3-95DA-8D69BAC0EC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FE6337-1E2B-4FD6-9F8B-970157717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944B3-B9D8-4ADA-BBA4-8D9A81FDE4A4}" type="datetimeFigureOut">
              <a:rPr lang="uk-UA" smtClean="0"/>
              <a:t>22.07.2021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A166B6E-9214-477F-ACDB-74603660E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E312277-D199-449A-A78E-F3FA78723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CDB57-4901-4283-B1B7-6CCDF8D2642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5245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E89D92-D819-4BE7-BC99-5A535FB87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88E3810-23A1-4466-BF17-0F15CB827A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18C29C-EF8B-409B-8892-E8990E762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944B3-B9D8-4ADA-BBA4-8D9A81FDE4A4}" type="datetimeFigureOut">
              <a:rPr lang="uk-UA" smtClean="0"/>
              <a:t>22.07.2021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01E5CDC-32F5-466C-9F30-321CD61E6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76F3A43-C18C-49DE-AA28-20C16F783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CDB57-4901-4283-B1B7-6CCDF8D2642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06109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207C693-9051-4DB1-BC83-1CCF0342EF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B01EC9D-A744-40A9-82DE-24EBED170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1114E35-6BBB-4522-A326-B6B4DD9D9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944B3-B9D8-4ADA-BBA4-8D9A81FDE4A4}" type="datetimeFigureOut">
              <a:rPr lang="uk-UA" smtClean="0"/>
              <a:t>22.07.2021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B9FC559-8AE6-46AC-BD1D-3060A3650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AA98398-CE50-4A32-B8B3-3352D3330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CDB57-4901-4283-B1B7-6CCDF8D2642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9465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1A978E-3FD8-4A24-A30E-FEAD7C5DB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98B14F-52CA-4ED4-8B81-2699FB0F80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AC7DBB5-0C51-463C-800C-0FA5C8400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944B3-B9D8-4ADA-BBA4-8D9A81FDE4A4}" type="datetimeFigureOut">
              <a:rPr lang="uk-UA" smtClean="0"/>
              <a:t>22.07.2021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F4D9671-8782-48D1-8A02-E7AEEF38A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0F7C654-3622-4D8E-9EF3-849D3B32E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CDB57-4901-4283-B1B7-6CCDF8D2642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8601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772BB0-D3F9-410B-B13B-A36214473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3DBC406-3289-4BB2-A978-00B58B9C2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561768-1809-4027-AB9D-00BB9AC9D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944B3-B9D8-4ADA-BBA4-8D9A81FDE4A4}" type="datetimeFigureOut">
              <a:rPr lang="uk-UA" smtClean="0"/>
              <a:t>22.07.2021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E4675CF-B4A2-4115-BE66-D870D4295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A2485C4-F67D-4160-BF19-5A341CE58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CDB57-4901-4283-B1B7-6CCDF8D2642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98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333D70-80CB-4F95-94AC-DD5CCC25F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B4FA925-9E88-4DA3-8B6A-29F1B6FD67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851C110-7B01-4A26-84B6-ABE724277B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502C836-147E-4E7C-B148-F43BB8667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944B3-B9D8-4ADA-BBA4-8D9A81FDE4A4}" type="datetimeFigureOut">
              <a:rPr lang="uk-UA" smtClean="0"/>
              <a:t>22.07.2021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90281CE-9CD9-4664-838A-B492BDFC8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4DFBFB7-97CE-440C-819C-F982B140C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CDB57-4901-4283-B1B7-6CCDF8D2642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6827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294A72-E530-4F6E-A4B7-42D095433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9163ADF-9618-4BBE-B4BC-FFC131124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5C52F50-7F9E-4D1F-9CEE-7AF168E09D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F1DCD82-4CEB-4148-89E0-233A2D8FDC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7AE93FC-36E9-4872-A952-F79A9365DF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477F6B4-A90E-48F3-9796-21E598FA6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944B3-B9D8-4ADA-BBA4-8D9A81FDE4A4}" type="datetimeFigureOut">
              <a:rPr lang="uk-UA" smtClean="0"/>
              <a:t>22.07.2021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EFB7AE7-6F1D-4445-A09C-EBB6E710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E82B7C2D-C0F7-4909-9F05-568E63517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CDB57-4901-4283-B1B7-6CCDF8D2642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9749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980A0-3FCB-40C0-BAD5-1F3A6F444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CB3231D-53B4-4847-813D-C8F9B987E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944B3-B9D8-4ADA-BBA4-8D9A81FDE4A4}" type="datetimeFigureOut">
              <a:rPr lang="uk-UA" smtClean="0"/>
              <a:t>22.07.2021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B0012690-CE2C-4C44-9DCE-DD55F332B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5D85336-51BF-4626-85F3-5C1BAFE8E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CDB57-4901-4283-B1B7-6CCDF8D2642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8799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1849971C-D3FE-41D9-88E1-A367F1612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944B3-B9D8-4ADA-BBA4-8D9A81FDE4A4}" type="datetimeFigureOut">
              <a:rPr lang="uk-UA" smtClean="0"/>
              <a:t>22.07.2021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FF7B8983-6F53-42CA-9D73-66A8737D4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CDE483A-7356-4170-B70A-FB3E3AEC3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CDB57-4901-4283-B1B7-6CCDF8D2642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5858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F3CD97-7782-4A5B-8139-3827CFD7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586AD18-610A-4873-9B84-438E37002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305AFAE-BF0A-4EFD-9430-1C10A88091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089DC99-3564-4BAB-937C-82596AE97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944B3-B9D8-4ADA-BBA4-8D9A81FDE4A4}" type="datetimeFigureOut">
              <a:rPr lang="uk-UA" smtClean="0"/>
              <a:t>22.07.2021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244975C-1B7A-4532-9D15-CCF0016E3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D4AB088-7F20-4074-9AA2-27202EDE1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CDB57-4901-4283-B1B7-6CCDF8D2642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1366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0EDD64-6054-4500-99BB-E260D738D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4ADD004-8E2C-477C-87EB-CD49E9EFC8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3B68AD1-AE7A-4522-94F1-47AE61A4F4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F867331-F8F8-4FD5-9E02-CD44DDFED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944B3-B9D8-4ADA-BBA4-8D9A81FDE4A4}" type="datetimeFigureOut">
              <a:rPr lang="uk-UA" smtClean="0"/>
              <a:t>22.07.2021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C2E3A95-3C61-4BCC-A8DA-DA97EC88A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11B14EE-6177-4EA0-BF5B-D8906D389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CDB57-4901-4283-B1B7-6CCDF8D2642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8718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33AF270-659F-4617-83AD-CB2433DB7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2CCDF62-D304-45EB-A647-E61B9D5B6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72ED5E9-9FE1-4982-B67C-8E0D37379D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944B3-B9D8-4ADA-BBA4-8D9A81FDE4A4}" type="datetimeFigureOut">
              <a:rPr lang="uk-UA" smtClean="0"/>
              <a:t>22.07.2021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59EB643-8402-40A7-A07C-3F7D008E84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7BFF8D0-D4E6-4291-ACB2-0D7749A842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CDB57-4901-4283-B1B7-6CCDF8D2642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8360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Рисунок 1">
            <a:extLst>
              <a:ext uri="{FF2B5EF4-FFF2-40B4-BE49-F238E27FC236}">
                <a16:creationId xmlns:a16="http://schemas.microsoft.com/office/drawing/2014/main" id="{90B71FA9-63EE-428B-836E-3F8349EA8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3057526"/>
            <a:ext cx="4778375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1" name="Picture 2" descr="https://nubip.edu.ua/sites/default/files/34_1.jpg">
            <a:extLst>
              <a:ext uri="{FF2B5EF4-FFF2-40B4-BE49-F238E27FC236}">
                <a16:creationId xmlns:a16="http://schemas.microsoft.com/office/drawing/2014/main" id="{D6093AD3-9804-41F3-B891-192BE85CC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3065463"/>
            <a:ext cx="53530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2" name="Picture 4" descr="https://nubip.edu.ua/sites/default/files/12_64.jpg">
            <a:extLst>
              <a:ext uri="{FF2B5EF4-FFF2-40B4-BE49-F238E27FC236}">
                <a16:creationId xmlns:a16="http://schemas.microsoft.com/office/drawing/2014/main" id="{D1A4A5A2-EAB7-437B-9FFE-258903AFA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6" y="55563"/>
            <a:ext cx="4606925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A8DD9F39-CB96-4E6D-9F95-4B5F149C7433}"/>
              </a:ext>
            </a:extLst>
          </p:cNvPr>
          <p:cNvSpPr/>
          <p:nvPr/>
        </p:nvSpPr>
        <p:spPr>
          <a:xfrm>
            <a:off x="1631950" y="457200"/>
            <a:ext cx="4006850" cy="167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defRPr/>
            </a:pPr>
            <a:r>
              <a:rPr lang="uk-UA" sz="1400" dirty="0">
                <a:solidFill>
                  <a:srgbClr val="000000"/>
                </a:solidFill>
              </a:rPr>
              <a:t>Міжнародна науково-практична конференція «Інновації у виробництві, зберіганні та переробці рослинницької сировини» присвячена 50-річчю створення кафедри технології зберігання, переробки та стандартизації продукції рослинництва ім. проф. </a:t>
            </a:r>
            <a:r>
              <a:rPr lang="uk-UA" sz="1400" dirty="0" err="1">
                <a:solidFill>
                  <a:srgbClr val="000000"/>
                </a:solidFill>
              </a:rPr>
              <a:t>Б.В</a:t>
            </a:r>
            <a:r>
              <a:rPr lang="uk-UA" sz="1400" dirty="0">
                <a:solidFill>
                  <a:srgbClr val="000000"/>
                </a:solidFill>
              </a:rPr>
              <a:t>. Лесика»</a:t>
            </a:r>
            <a:endParaRPr lang="uk-UA" sz="1400" dirty="0">
              <a:solidFill>
                <a:srgbClr val="000000"/>
              </a:solidFill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Прямоугольник 1">
            <a:extLst>
              <a:ext uri="{FF2B5EF4-FFF2-40B4-BE49-F238E27FC236}">
                <a16:creationId xmlns:a16="http://schemas.microsoft.com/office/drawing/2014/main" id="{73C769E8-FAF5-46C8-B4C2-BC2733560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92150"/>
            <a:ext cx="89646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uk-UA" altLang="uk-UA" sz="2000" b="1">
                <a:solidFill>
                  <a:srgbClr val="C00000"/>
                </a:solidFill>
              </a:rPr>
              <a:t>МІЖНАРОДНИЙ ТРЕНІНГ </a:t>
            </a:r>
            <a:r>
              <a:rPr lang="uk-UA" altLang="uk-UA" sz="2000" b="1"/>
              <a:t>в Аграрному науковому та навчальному центрі  Міністерства сільського та лісового господарства Туреччини (м. Ізмір)</a:t>
            </a:r>
            <a:endParaRPr lang="uk-UA" altLang="uk-UA" sz="2000"/>
          </a:p>
        </p:txBody>
      </p:sp>
      <p:pic>
        <p:nvPicPr>
          <p:cNvPr id="138243" name="Picture 2">
            <a:extLst>
              <a:ext uri="{FF2B5EF4-FFF2-40B4-BE49-F238E27FC236}">
                <a16:creationId xmlns:a16="http://schemas.microsoft.com/office/drawing/2014/main" id="{102B9FDE-0B6B-4053-A1B0-244A41307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2997201"/>
            <a:ext cx="3035300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4" name="Picture 6">
            <a:extLst>
              <a:ext uri="{FF2B5EF4-FFF2-40B4-BE49-F238E27FC236}">
                <a16:creationId xmlns:a16="http://schemas.microsoft.com/office/drawing/2014/main" id="{4085FB50-4686-452A-A98D-9F359A0E7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438" y="1484314"/>
            <a:ext cx="4221162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5" name="Picture 8">
            <a:extLst>
              <a:ext uri="{FF2B5EF4-FFF2-40B4-BE49-F238E27FC236}">
                <a16:creationId xmlns:a16="http://schemas.microsoft.com/office/drawing/2014/main" id="{73977F2F-5A6F-4A0A-86C3-1E85485D5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1" y="2997201"/>
            <a:ext cx="1871663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6" name="Picture 10">
            <a:extLst>
              <a:ext uri="{FF2B5EF4-FFF2-40B4-BE49-F238E27FC236}">
                <a16:creationId xmlns:a16="http://schemas.microsoft.com/office/drawing/2014/main" id="{8733F010-C692-4F6C-B5A8-767B32C20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438" y="4222751"/>
            <a:ext cx="4221162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7" name="Прямоугольник 3">
            <a:extLst>
              <a:ext uri="{FF2B5EF4-FFF2-40B4-BE49-F238E27FC236}">
                <a16:creationId xmlns:a16="http://schemas.microsoft.com/office/drawing/2014/main" id="{E21999B0-8F6B-449B-AE49-5BC318702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1631951"/>
            <a:ext cx="4546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uk-UA" altLang="uk-UA" sz="1800"/>
              <a:t>доцент кафедри кормовиробництва, меліорації і метеорології агробіологічного факультету НУБіП України </a:t>
            </a:r>
            <a:r>
              <a:rPr lang="uk-UA" altLang="uk-UA" sz="1800" b="1"/>
              <a:t>Анна Ярош</a:t>
            </a:r>
            <a:r>
              <a:rPr lang="uk-UA" altLang="uk-UA" sz="1800"/>
              <a:t>,</a:t>
            </a:r>
            <a:endParaRPr lang="en-US" altLang="uk-UA" sz="1800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475AD4C-CC22-43A1-A7FA-DE6C8607AD69}"/>
              </a:ext>
            </a:extLst>
          </p:cNvPr>
          <p:cNvSpPr/>
          <p:nvPr/>
        </p:nvSpPr>
        <p:spPr>
          <a:xfrm>
            <a:off x="1524000" y="-26988"/>
            <a:ext cx="9144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Yurii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Kravchenko, </a:t>
            </a:r>
            <a:r>
              <a:rPr lang="en-US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Training on </a:t>
            </a:r>
            <a:r>
              <a:rPr lang="en-US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Woskob</a:t>
            </a:r>
            <a:r>
              <a:rPr lang="en-US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International Research in Agriculture (</a:t>
            </a:r>
            <a:r>
              <a:rPr lang="en-US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WIRA</a:t>
            </a:r>
            <a:r>
              <a:rPr lang="en-US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 Scholar </a:t>
            </a:r>
            <a:r>
              <a:rPr lang="en-US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Program,PSU</a:t>
            </a:r>
            <a:r>
              <a:rPr lang="en-US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07.01.2019-02.05.2019</a:t>
            </a:r>
            <a:r>
              <a:rPr lang="uk-UA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pic>
        <p:nvPicPr>
          <p:cNvPr id="140291" name="Picture 2">
            <a:extLst>
              <a:ext uri="{FF2B5EF4-FFF2-40B4-BE49-F238E27FC236}">
                <a16:creationId xmlns:a16="http://schemas.microsoft.com/office/drawing/2014/main" id="{6C12EC7F-83DD-4673-B28F-1145D817F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692150"/>
            <a:ext cx="28432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2" name="Picture 12">
            <a:extLst>
              <a:ext uri="{FF2B5EF4-FFF2-40B4-BE49-F238E27FC236}">
                <a16:creationId xmlns:a16="http://schemas.microsoft.com/office/drawing/2014/main" id="{F5AD6664-2D99-4F59-8E13-F851B5CAE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4" y="696914"/>
            <a:ext cx="3557587" cy="212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3" name="Picture 4">
            <a:extLst>
              <a:ext uri="{FF2B5EF4-FFF2-40B4-BE49-F238E27FC236}">
                <a16:creationId xmlns:a16="http://schemas.microsoft.com/office/drawing/2014/main" id="{B01853F3-95C0-4228-B4DC-1C5A3E8D2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92150"/>
            <a:ext cx="1595438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4" name="Picture 16">
            <a:extLst>
              <a:ext uri="{FF2B5EF4-FFF2-40B4-BE49-F238E27FC236}">
                <a16:creationId xmlns:a16="http://schemas.microsoft.com/office/drawing/2014/main" id="{638D5B24-E7EA-4ACA-9F7C-A7FC20873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6" y="695326"/>
            <a:ext cx="1184275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5" name="Picture 9">
            <a:extLst>
              <a:ext uri="{FF2B5EF4-FFF2-40B4-BE49-F238E27FC236}">
                <a16:creationId xmlns:a16="http://schemas.microsoft.com/office/drawing/2014/main" id="{851775FD-0C3F-4A31-979B-7FD1BFC8B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4764088"/>
            <a:ext cx="3154362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6" name="Рисунок 14">
            <a:extLst>
              <a:ext uri="{FF2B5EF4-FFF2-40B4-BE49-F238E27FC236}">
                <a16:creationId xmlns:a16="http://schemas.microsoft.com/office/drawing/2014/main" id="{3FF8E9DC-A1C8-4D59-B712-96E60F3D5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764089"/>
            <a:ext cx="2771775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7" name="Picture 29">
            <a:extLst>
              <a:ext uri="{FF2B5EF4-FFF2-40B4-BE49-F238E27FC236}">
                <a16:creationId xmlns:a16="http://schemas.microsoft.com/office/drawing/2014/main" id="{C38C8FF9-14E0-4750-B672-EEA1B23B0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6" y="2820988"/>
            <a:ext cx="2111375" cy="403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8" name="Рисунок 16">
            <a:extLst>
              <a:ext uri="{FF2B5EF4-FFF2-40B4-BE49-F238E27FC236}">
                <a16:creationId xmlns:a16="http://schemas.microsoft.com/office/drawing/2014/main" id="{73C14B9E-5307-4D8D-9C96-92B8DF21B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4" y="4770439"/>
            <a:ext cx="155892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9" name="Picture 16">
            <a:extLst>
              <a:ext uri="{FF2B5EF4-FFF2-40B4-BE49-F238E27FC236}">
                <a16:creationId xmlns:a16="http://schemas.microsoft.com/office/drawing/2014/main" id="{9734103E-BB02-4C4F-8E41-6BC6744F8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28926"/>
            <a:ext cx="35560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300" name="Picture 12">
            <a:extLst>
              <a:ext uri="{FF2B5EF4-FFF2-40B4-BE49-F238E27FC236}">
                <a16:creationId xmlns:a16="http://schemas.microsoft.com/office/drawing/2014/main" id="{1A6D0E6C-F2C0-4C6E-840C-EFCD44198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9" y="2811463"/>
            <a:ext cx="3463925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Рисунок 2">
            <a:extLst>
              <a:ext uri="{FF2B5EF4-FFF2-40B4-BE49-F238E27FC236}">
                <a16:creationId xmlns:a16="http://schemas.microsoft.com/office/drawing/2014/main" id="{D2287232-0569-4E00-8B05-EF4B265A0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4330700"/>
            <a:ext cx="3224212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5" name="Рисунок 4">
            <a:extLst>
              <a:ext uri="{FF2B5EF4-FFF2-40B4-BE49-F238E27FC236}">
                <a16:creationId xmlns:a16="http://schemas.microsoft.com/office/drawing/2014/main" id="{24319027-1102-4B25-BF5D-9639DB257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9" y="4335463"/>
            <a:ext cx="5311775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6" name="Рисунок 8">
            <a:extLst>
              <a:ext uri="{FF2B5EF4-FFF2-40B4-BE49-F238E27FC236}">
                <a16:creationId xmlns:a16="http://schemas.microsoft.com/office/drawing/2014/main" id="{ED855EA6-A521-45A9-AD11-8FD26C3F3F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1898651"/>
            <a:ext cx="4016375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7" name="Рисунок 10">
            <a:extLst>
              <a:ext uri="{FF2B5EF4-FFF2-40B4-BE49-F238E27FC236}">
                <a16:creationId xmlns:a16="http://schemas.microsoft.com/office/drawing/2014/main" id="{6EA323C3-AFD4-4DE8-9A86-2728F22630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1898650"/>
            <a:ext cx="4519612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8" name="Прямоугольник 11">
            <a:extLst>
              <a:ext uri="{FF2B5EF4-FFF2-40B4-BE49-F238E27FC236}">
                <a16:creationId xmlns:a16="http://schemas.microsoft.com/office/drawing/2014/main" id="{1A62E888-A9C4-4572-ABE8-DABE2E3EB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1" y="228600"/>
            <a:ext cx="86836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uk-UA" altLang="uk-UA" sz="2800">
                <a:latin typeface="Arial Narrow" panose="020B0606020202030204" pitchFamily="34" charset="0"/>
              </a:rPr>
              <a:t>Делегація Шеньянського аграрного університету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uk-UA" altLang="uk-UA" sz="2800">
                <a:latin typeface="Arial Narrow" panose="020B0606020202030204" pitchFamily="34" charset="0"/>
              </a:rPr>
              <a:t>на чолі з ректором Liu Guanglin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uk-UA" altLang="uk-UA" sz="2800">
                <a:latin typeface="Arial Narrow" panose="020B0606020202030204" pitchFamily="34" charset="0"/>
              </a:rPr>
              <a:t>ознайомилась з діяльністю факультету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Рисунок 2">
            <a:extLst>
              <a:ext uri="{FF2B5EF4-FFF2-40B4-BE49-F238E27FC236}">
                <a16:creationId xmlns:a16="http://schemas.microsoft.com/office/drawing/2014/main" id="{E44E0DC5-216A-4411-BDC7-6B5CFCBA3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667001"/>
            <a:ext cx="4267200" cy="404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3" name="Рисунок 1">
            <a:extLst>
              <a:ext uri="{FF2B5EF4-FFF2-40B4-BE49-F238E27FC236}">
                <a16:creationId xmlns:a16="http://schemas.microsoft.com/office/drawing/2014/main" id="{22445776-2CEB-47AF-9651-933D96309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1905000"/>
            <a:ext cx="58674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7A6083B8-B036-43FA-AEFC-C38771868305}"/>
              </a:ext>
            </a:extLst>
          </p:cNvPr>
          <p:cNvSpPr/>
          <p:nvPr/>
        </p:nvSpPr>
        <p:spPr>
          <a:xfrm>
            <a:off x="3124200" y="381000"/>
            <a:ext cx="6324600" cy="800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</a:rPr>
              <a:t>12-14 червня в </a:t>
            </a:r>
            <a:r>
              <a:rPr lang="ru-RU" b="1" dirty="0" err="1">
                <a:solidFill>
                  <a:srgbClr val="FF0000"/>
                </a:solidFill>
              </a:rPr>
              <a:t>Німеччині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співробітники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кафедри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рослинництва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прийняли</a:t>
            </a:r>
            <a:r>
              <a:rPr lang="ru-RU" b="1" dirty="0">
                <a:solidFill>
                  <a:srgbClr val="FF0000"/>
                </a:solidFill>
              </a:rPr>
              <a:t> участь у </a:t>
            </a:r>
            <a:r>
              <a:rPr lang="ru-RU" b="1" dirty="0" err="1">
                <a:solidFill>
                  <a:srgbClr val="FF0000"/>
                </a:solidFill>
              </a:rPr>
              <a:t>одній</a:t>
            </a:r>
            <a:r>
              <a:rPr lang="ru-RU" b="1" dirty="0">
                <a:solidFill>
                  <a:srgbClr val="FF0000"/>
                </a:solidFill>
              </a:rPr>
              <a:t> з </a:t>
            </a:r>
            <a:r>
              <a:rPr lang="ru-RU" b="1" dirty="0" err="1">
                <a:solidFill>
                  <a:srgbClr val="FF0000"/>
                </a:solidFill>
              </a:rPr>
              <a:t>найбільших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сільськогосподарських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виставок</a:t>
            </a:r>
            <a:r>
              <a:rPr lang="ru-RU" b="1" dirty="0">
                <a:solidFill>
                  <a:srgbClr val="FF0000"/>
                </a:solidFill>
              </a:rPr>
              <a:t> - </a:t>
            </a:r>
            <a:r>
              <a:rPr lang="ru-RU" b="1" dirty="0" err="1">
                <a:solidFill>
                  <a:srgbClr val="FF0000"/>
                </a:solidFill>
              </a:rPr>
              <a:t>DLG-Feldtage</a:t>
            </a:r>
            <a:r>
              <a:rPr lang="ru-RU" b="1" dirty="0">
                <a:solidFill>
                  <a:srgbClr val="FF0000"/>
                </a:solidFill>
              </a:rPr>
              <a:t> 201</a:t>
            </a:r>
            <a:r>
              <a:rPr lang="en-US" b="1" dirty="0">
                <a:solidFill>
                  <a:srgbClr val="FF0000"/>
                </a:solidFill>
              </a:rPr>
              <a:t>9</a:t>
            </a:r>
            <a:endParaRPr lang="uk-UA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Прямоугольник 9">
            <a:extLst>
              <a:ext uri="{FF2B5EF4-FFF2-40B4-BE49-F238E27FC236}">
                <a16:creationId xmlns:a16="http://schemas.microsoft.com/office/drawing/2014/main" id="{814E293F-1C80-431A-8E49-C8B20A12B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1"/>
            <a:ext cx="7467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uk-UA" altLang="uk-UA" sz="1800" dirty="0">
                <a:solidFill>
                  <a:srgbClr val="000000"/>
                </a:solidFill>
                <a:latin typeface="RobotoRegular"/>
              </a:rPr>
              <a:t>Моді науковці  та викладачі </a:t>
            </a:r>
            <a:r>
              <a:rPr lang="ru-RU" altLang="uk-UA" sz="1800" dirty="0" err="1">
                <a:solidFill>
                  <a:srgbClr val="000000"/>
                </a:solidFill>
                <a:latin typeface="RobotoRegular"/>
              </a:rPr>
              <a:t>агробіологічного</a:t>
            </a:r>
            <a:r>
              <a:rPr lang="ru-RU" altLang="uk-UA" sz="1800" dirty="0">
                <a:solidFill>
                  <a:srgbClr val="000000"/>
                </a:solidFill>
                <a:latin typeface="RobotoRegular"/>
              </a:rPr>
              <a:t> факультету взяли участь у </a:t>
            </a:r>
            <a:r>
              <a:rPr lang="ru-RU" altLang="uk-UA" sz="1800" dirty="0" err="1">
                <a:solidFill>
                  <a:srgbClr val="000000"/>
                </a:solidFill>
                <a:latin typeface="RobotoRegular"/>
              </a:rPr>
              <a:t>навчально-виробничому</a:t>
            </a:r>
            <a:r>
              <a:rPr lang="ru-RU" altLang="uk-UA" sz="1800" dirty="0">
                <a:solidFill>
                  <a:srgbClr val="000000"/>
                </a:solidFill>
                <a:latin typeface="RobotoRegular"/>
              </a:rPr>
              <a:t> </a:t>
            </a:r>
            <a:r>
              <a:rPr lang="ru-RU" altLang="uk-UA" sz="1800" dirty="0" err="1">
                <a:solidFill>
                  <a:srgbClr val="000000"/>
                </a:solidFill>
                <a:latin typeface="RobotoRegular"/>
              </a:rPr>
              <a:t>семінарі</a:t>
            </a:r>
            <a:r>
              <a:rPr lang="ru-RU" altLang="uk-UA" sz="1800" dirty="0">
                <a:solidFill>
                  <a:srgbClr val="000000"/>
                </a:solidFill>
                <a:latin typeface="RobotoRegular"/>
              </a:rPr>
              <a:t> </a:t>
            </a:r>
            <a:r>
              <a:rPr lang="ru-RU" altLang="uk-UA" sz="1800" dirty="0" err="1">
                <a:solidFill>
                  <a:srgbClr val="000000"/>
                </a:solidFill>
                <a:latin typeface="RobotoRegular"/>
              </a:rPr>
              <a:t>Німецько-українського</a:t>
            </a:r>
            <a:r>
              <a:rPr lang="ru-RU" altLang="uk-UA" sz="1800" dirty="0">
                <a:solidFill>
                  <a:srgbClr val="000000"/>
                </a:solidFill>
                <a:latin typeface="RobotoRegular"/>
              </a:rPr>
              <a:t> аграрного </a:t>
            </a:r>
            <a:r>
              <a:rPr lang="ru-RU" altLang="uk-UA" sz="1800" dirty="0" err="1">
                <a:solidFill>
                  <a:srgbClr val="000000"/>
                </a:solidFill>
                <a:latin typeface="RobotoRegular"/>
              </a:rPr>
              <a:t>демонстраційного</a:t>
            </a:r>
            <a:r>
              <a:rPr lang="ru-RU" altLang="uk-UA" sz="1800" dirty="0">
                <a:solidFill>
                  <a:srgbClr val="000000"/>
                </a:solidFill>
                <a:latin typeface="RobotoRegular"/>
              </a:rPr>
              <a:t> центру</a:t>
            </a:r>
            <a:endParaRPr lang="en-US" altLang="uk-UA" sz="1400" i="1" dirty="0"/>
          </a:p>
        </p:txBody>
      </p:sp>
      <p:pic>
        <p:nvPicPr>
          <p:cNvPr id="134147" name="Picture 10" descr="https://nubip.edu.ua/sites/default/files/u18/4-v.jpg">
            <a:extLst>
              <a:ext uri="{FF2B5EF4-FFF2-40B4-BE49-F238E27FC236}">
                <a16:creationId xmlns:a16="http://schemas.microsoft.com/office/drawing/2014/main" id="{664E4A26-88B2-4396-8223-CF8B10B92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613" y="1514476"/>
            <a:ext cx="76200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Рисунок 2">
            <a:extLst>
              <a:ext uri="{FF2B5EF4-FFF2-40B4-BE49-F238E27FC236}">
                <a16:creationId xmlns:a16="http://schemas.microsoft.com/office/drawing/2014/main" id="{B91DA4D6-2770-4A37-9481-16AB51687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667001"/>
            <a:ext cx="439102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5" name="Рисунок 3" descr="C:\Documents and Settings\User\Рабочий стол\2_128.jpg">
            <a:extLst>
              <a:ext uri="{FF2B5EF4-FFF2-40B4-BE49-F238E27FC236}">
                <a16:creationId xmlns:a16="http://schemas.microsoft.com/office/drawing/2014/main" id="{88C55DE4-42B7-4BA8-ABFA-CCC8EE1F0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28601"/>
            <a:ext cx="4752975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6" name="Прямоугольник 4">
            <a:extLst>
              <a:ext uri="{FF2B5EF4-FFF2-40B4-BE49-F238E27FC236}">
                <a16:creationId xmlns:a16="http://schemas.microsoft.com/office/drawing/2014/main" id="{EE9F32FA-8141-4B26-9BB5-3803966C9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581401"/>
            <a:ext cx="4038600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uk-UA" altLang="uk-UA" sz="240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Науковці кафедри рослинництва  презентують свої досягнення ректору університету</a:t>
            </a:r>
            <a:r>
              <a:rPr lang="ru-RU" altLang="uk-UA" sz="240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uk-UA" altLang="uk-UA" sz="240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 першому проректору</a:t>
            </a:r>
            <a:r>
              <a:rPr lang="ru-RU" altLang="uk-UA" sz="2400" b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uk-UA" altLang="uk-UA" sz="240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 Міжнародному дні поля</a:t>
            </a:r>
            <a:r>
              <a:rPr lang="ru-RU" altLang="uk-UA" sz="240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altLang="uk-UA" sz="240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Прямоугольник 1">
            <a:extLst>
              <a:ext uri="{FF2B5EF4-FFF2-40B4-BE49-F238E27FC236}">
                <a16:creationId xmlns:a16="http://schemas.microsoft.com/office/drawing/2014/main" id="{B0CFE0CA-A978-4D64-B71D-9F59E6F4F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92151"/>
            <a:ext cx="9144000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uk-UA" altLang="uk-UA" sz="2000" b="1">
                <a:solidFill>
                  <a:srgbClr val="C00000"/>
                </a:solidFill>
              </a:rPr>
              <a:t>МІЖНАРОДНА СПІВПРАЦЯ </a:t>
            </a:r>
            <a:r>
              <a:rPr lang="uk-UA" altLang="uk-UA" sz="1800"/>
              <a:t>з Університетом штату Пенсильванія (США) за участю професора – Річарда Стейхауера Намічені плани на майбутнє співробітництво із коледжем сільськогосподарських наук </a:t>
            </a:r>
            <a:r>
              <a:rPr lang="en-US" altLang="uk-UA" sz="1800"/>
              <a:t>PSU</a:t>
            </a:r>
            <a:r>
              <a:rPr lang="uk-UA" altLang="uk-UA" sz="1800"/>
              <a:t>: - впровадження сумісних онлайн курсів дисциплін для англомовних груп студентів НУБіП; - проведення міжнародної літньої школи із обстеження ґрунтів із залученням професора </a:t>
            </a:r>
            <a:r>
              <a:rPr lang="en-US" altLang="uk-UA" sz="1800"/>
              <a:t>PSU</a:t>
            </a:r>
            <a:r>
              <a:rPr lang="uk-UA" altLang="uk-UA" sz="1800"/>
              <a:t> – Патріка Дрогана; -читання дисциплін професорами </a:t>
            </a:r>
            <a:r>
              <a:rPr lang="en-US" altLang="uk-UA" sz="1800"/>
              <a:t>PSU</a:t>
            </a:r>
            <a:r>
              <a:rPr lang="uk-UA" altLang="uk-UA" sz="1800"/>
              <a:t>; - кредитно-трансферні вимоги щодо адаптації навчальної програми із ґрунтознавства (НУБіП України) стандартним вимогам дисципліни ‘</a:t>
            </a:r>
            <a:r>
              <a:rPr lang="en-US" altLang="uk-UA" sz="1800"/>
              <a:t>Introductory Soil Science</a:t>
            </a:r>
            <a:r>
              <a:rPr lang="uk-UA" altLang="uk-UA" sz="1800"/>
              <a:t>” в </a:t>
            </a:r>
            <a:r>
              <a:rPr lang="en-US" altLang="uk-UA" sz="1800"/>
              <a:t>PSU</a:t>
            </a:r>
            <a:r>
              <a:rPr lang="uk-UA" altLang="uk-UA" sz="1800"/>
              <a:t>, тощо. </a:t>
            </a:r>
            <a:endParaRPr lang="uk-UA" altLang="uk-UA" sz="200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8003" name="Рисунок 6">
            <a:extLst>
              <a:ext uri="{FF2B5EF4-FFF2-40B4-BE49-F238E27FC236}">
                <a16:creationId xmlns:a16="http://schemas.microsoft.com/office/drawing/2014/main" id="{94E48545-98E9-4CF6-9331-9377B646D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2924175"/>
            <a:ext cx="4429125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4" name="Рисунок 7">
            <a:extLst>
              <a:ext uri="{FF2B5EF4-FFF2-40B4-BE49-F238E27FC236}">
                <a16:creationId xmlns:a16="http://schemas.microsoft.com/office/drawing/2014/main" id="{8F5F470C-69E9-4AAC-83B7-B17B8CCA5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2924175"/>
            <a:ext cx="4176712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Прямоугольник 1">
            <a:extLst>
              <a:ext uri="{FF2B5EF4-FFF2-40B4-BE49-F238E27FC236}">
                <a16:creationId xmlns:a16="http://schemas.microsoft.com/office/drawing/2014/main" id="{C027DE82-4E93-4E3D-BC13-0CEC98E77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9215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uk-UA" altLang="uk-UA" sz="1800" b="1"/>
              <a:t>МІЖНАРОДНИЙ СЕМІНАР </a:t>
            </a:r>
            <a:r>
              <a:rPr lang="uk-UA" altLang="uk-UA" sz="1800"/>
              <a:t>за участю професора Університету штату Пенсильванія (США) – Річарда Стейхауера</a:t>
            </a:r>
            <a:endParaRPr lang="en-US" altLang="uk-UA" sz="1800"/>
          </a:p>
          <a:p>
            <a:pPr>
              <a:spcBef>
                <a:spcPct val="0"/>
              </a:spcBef>
              <a:buFontTx/>
              <a:buNone/>
            </a:pPr>
            <a:r>
              <a:rPr lang="uk-UA" altLang="uk-UA" sz="1800" b="1"/>
              <a:t> </a:t>
            </a:r>
            <a:r>
              <a:rPr lang="uk-UA" altLang="uk-UA" sz="1800" b="1">
                <a:solidFill>
                  <a:srgbClr val="C00000"/>
                </a:solidFill>
              </a:rPr>
              <a:t>«ВІДНОВЛЕННЯ ТЕХНОГЕННО-ПОРУШЕНИХ І ДЕГРАДОВАНИХ ҐРУНТІВ  У СУЧАСНОМУ ЗЕМЛЕКОРИСТУВАННІ»</a:t>
            </a:r>
            <a:endParaRPr lang="uk-UA" altLang="uk-UA" sz="200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0051" name="Рисунок 9">
            <a:extLst>
              <a:ext uri="{FF2B5EF4-FFF2-40B4-BE49-F238E27FC236}">
                <a16:creationId xmlns:a16="http://schemas.microsoft.com/office/drawing/2014/main" id="{8D84CBCF-4FC0-44BF-964B-AA791A498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1844676"/>
            <a:ext cx="2882900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2" name="Рисунок 11">
            <a:extLst>
              <a:ext uri="{FF2B5EF4-FFF2-40B4-BE49-F238E27FC236}">
                <a16:creationId xmlns:a16="http://schemas.microsoft.com/office/drawing/2014/main" id="{47191E21-293D-477F-9C29-491A018B8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1844675"/>
            <a:ext cx="2908300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3" name="Рисунок 15">
            <a:extLst>
              <a:ext uri="{FF2B5EF4-FFF2-40B4-BE49-F238E27FC236}">
                <a16:creationId xmlns:a16="http://schemas.microsoft.com/office/drawing/2014/main" id="{CFACBE6C-7C16-4DC5-99EE-3571E680B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0" y="4079875"/>
            <a:ext cx="28829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4" name="Рисунок 16">
            <a:extLst>
              <a:ext uri="{FF2B5EF4-FFF2-40B4-BE49-F238E27FC236}">
                <a16:creationId xmlns:a16="http://schemas.microsoft.com/office/drawing/2014/main" id="{A74B8948-801F-4230-91F5-FB0F8442A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213" y="1844675"/>
            <a:ext cx="3217862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Прямоугольник 1">
            <a:extLst>
              <a:ext uri="{FF2B5EF4-FFF2-40B4-BE49-F238E27FC236}">
                <a16:creationId xmlns:a16="http://schemas.microsoft.com/office/drawing/2014/main" id="{A9E1464A-2D5B-4AB7-A7D1-932D59823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926" y="400051"/>
            <a:ext cx="9109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uk-UA" altLang="uk-UA" sz="2000" b="1"/>
              <a:t>ЛІТНІЙ ТРЕНІНГ </a:t>
            </a:r>
            <a:r>
              <a:rPr lang="uk-UA" altLang="uk-UA" sz="2000" b="1">
                <a:solidFill>
                  <a:srgbClr val="C00000"/>
                </a:solidFill>
              </a:rPr>
              <a:t>«</a:t>
            </a:r>
            <a:r>
              <a:rPr lang="en-US" altLang="uk-UA" sz="2000" b="1">
                <a:solidFill>
                  <a:srgbClr val="C00000"/>
                </a:solidFill>
              </a:rPr>
              <a:t>US APPROACH TO SOIL PROFILE DESCRIPTION</a:t>
            </a:r>
            <a:r>
              <a:rPr lang="uk-UA" altLang="uk-UA" sz="2000" b="1">
                <a:solidFill>
                  <a:srgbClr val="C00000"/>
                </a:solidFill>
              </a:rPr>
              <a:t>: </a:t>
            </a:r>
            <a:r>
              <a:rPr lang="en-US" altLang="uk-UA" sz="2000" b="1">
                <a:solidFill>
                  <a:srgbClr val="C00000"/>
                </a:solidFill>
              </a:rPr>
              <a:t>FIELD PRACTICUM</a:t>
            </a:r>
            <a:r>
              <a:rPr lang="uk-UA" altLang="uk-UA" sz="2000" b="1">
                <a:solidFill>
                  <a:srgbClr val="C00000"/>
                </a:solidFill>
              </a:rPr>
              <a:t>» </a:t>
            </a:r>
            <a:endParaRPr lang="uk-UA" altLang="uk-UA" sz="200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2099" name="Прямоугольник 2">
            <a:extLst>
              <a:ext uri="{FF2B5EF4-FFF2-40B4-BE49-F238E27FC236}">
                <a16:creationId xmlns:a16="http://schemas.microsoft.com/office/drawing/2014/main" id="{93872BF0-1438-4529-A3EA-4EDE360BEA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82663"/>
            <a:ext cx="9221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uk-UA" altLang="uk-UA" sz="1800"/>
              <a:t>на базі кафедри ґрунтознавства та охорони ґрунтів і Агрономічної дослідної станції НУБіП України, 24.06.2019-04.07.2019 рр. </a:t>
            </a:r>
            <a:endParaRPr lang="en-US" altLang="uk-UA" sz="1800"/>
          </a:p>
        </p:txBody>
      </p:sp>
      <p:grpSp>
        <p:nvGrpSpPr>
          <p:cNvPr id="132100" name="Группа 3">
            <a:extLst>
              <a:ext uri="{FF2B5EF4-FFF2-40B4-BE49-F238E27FC236}">
                <a16:creationId xmlns:a16="http://schemas.microsoft.com/office/drawing/2014/main" id="{5E97B67E-4C51-48D8-BC09-8430D1298A4C}"/>
              </a:ext>
            </a:extLst>
          </p:cNvPr>
          <p:cNvGrpSpPr>
            <a:grpSpLocks/>
          </p:cNvGrpSpPr>
          <p:nvPr/>
        </p:nvGrpSpPr>
        <p:grpSpPr bwMode="auto">
          <a:xfrm>
            <a:off x="1558925" y="1638301"/>
            <a:ext cx="9074150" cy="4930775"/>
            <a:chOff x="35496" y="1638800"/>
            <a:chExt cx="9073008" cy="4929626"/>
          </a:xfrm>
        </p:grpSpPr>
        <p:pic>
          <p:nvPicPr>
            <p:cNvPr id="132101" name="Рисунок 8">
              <a:extLst>
                <a:ext uri="{FF2B5EF4-FFF2-40B4-BE49-F238E27FC236}">
                  <a16:creationId xmlns:a16="http://schemas.microsoft.com/office/drawing/2014/main" id="{71E100D0-2BEA-4CFE-A6E7-ECA740D2EC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31886" y="4068796"/>
              <a:ext cx="2767012" cy="2232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2102" name="Рисунок 10">
              <a:extLst>
                <a:ext uri="{FF2B5EF4-FFF2-40B4-BE49-F238E27FC236}">
                  <a16:creationId xmlns:a16="http://schemas.microsoft.com/office/drawing/2014/main" id="{92DB06CB-9E19-4776-A1E6-CA1F2E7A20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8757" y="3789040"/>
              <a:ext cx="2038130" cy="2779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2103" name="Рисунок 12">
              <a:extLst>
                <a:ext uri="{FF2B5EF4-FFF2-40B4-BE49-F238E27FC236}">
                  <a16:creationId xmlns:a16="http://schemas.microsoft.com/office/drawing/2014/main" id="{6C706BF8-09E8-42D1-85B0-C77C350B94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5059" y="3801412"/>
              <a:ext cx="2303445" cy="2767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2104" name="Рисунок 13">
              <a:extLst>
                <a:ext uri="{FF2B5EF4-FFF2-40B4-BE49-F238E27FC236}">
                  <a16:creationId xmlns:a16="http://schemas.microsoft.com/office/drawing/2014/main" id="{46323606-FB54-4050-978F-7B967A0242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7901" y="3785693"/>
              <a:ext cx="2376144" cy="2782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2105" name="Рисунок 14">
              <a:extLst>
                <a:ext uri="{FF2B5EF4-FFF2-40B4-BE49-F238E27FC236}">
                  <a16:creationId xmlns:a16="http://schemas.microsoft.com/office/drawing/2014/main" id="{FAC237DD-2373-4418-AC93-6CAF2AA8A4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1638801"/>
              <a:ext cx="3816424" cy="2078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2106" name="Рисунок 18">
              <a:extLst>
                <a:ext uri="{FF2B5EF4-FFF2-40B4-BE49-F238E27FC236}">
                  <a16:creationId xmlns:a16="http://schemas.microsoft.com/office/drawing/2014/main" id="{9DD5FAFE-59D2-4449-A63F-E48BE001AC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1638800"/>
              <a:ext cx="3096344" cy="2078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2107" name="Рисунок 19">
              <a:extLst>
                <a:ext uri="{FF2B5EF4-FFF2-40B4-BE49-F238E27FC236}">
                  <a16:creationId xmlns:a16="http://schemas.microsoft.com/office/drawing/2014/main" id="{6F4E781D-2678-4AAE-80C3-E920B24427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638800"/>
              <a:ext cx="2592288" cy="2078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Прямоугольник 7">
            <a:extLst>
              <a:ext uri="{FF2B5EF4-FFF2-40B4-BE49-F238E27FC236}">
                <a16:creationId xmlns:a16="http://schemas.microsoft.com/office/drawing/2014/main" id="{F5BBDDB3-871D-49AE-97C6-54429B7E7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875" y="808039"/>
            <a:ext cx="885825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ru-RU" altLang="uk-UA" sz="2400" b="1"/>
              <a:t>21 – 26 липня 2019</a:t>
            </a:r>
            <a:r>
              <a:rPr lang="ru-RU" altLang="uk-UA" sz="2400"/>
              <a:t> </a:t>
            </a:r>
            <a:r>
              <a:rPr lang="ru-RU" altLang="uk-UA" sz="2400" b="1"/>
              <a:t> </a:t>
            </a:r>
            <a:r>
              <a:rPr lang="ru-RU" altLang="uk-UA" sz="2400" b="1">
                <a:solidFill>
                  <a:srgbClr val="C00000"/>
                </a:solidFill>
              </a:rPr>
              <a:t>ПЕРШИЙ МІЖНАРОДНИЙ КОНГРЕС ПШЕНИЦІ</a:t>
            </a:r>
            <a:r>
              <a:rPr lang="ru-RU" altLang="uk-UA" sz="2400" b="1"/>
              <a:t>, Канада</a:t>
            </a:r>
            <a:endParaRPr lang="uk-UA" altLang="uk-UA" sz="240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6195" name="Picture 2">
            <a:extLst>
              <a:ext uri="{FF2B5EF4-FFF2-40B4-BE49-F238E27FC236}">
                <a16:creationId xmlns:a16="http://schemas.microsoft.com/office/drawing/2014/main" id="{747F1294-630A-4A5B-A188-3A065E5AA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6" y="2708276"/>
            <a:ext cx="2468563" cy="37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6" name="Picture 4">
            <a:extLst>
              <a:ext uri="{FF2B5EF4-FFF2-40B4-BE49-F238E27FC236}">
                <a16:creationId xmlns:a16="http://schemas.microsoft.com/office/drawing/2014/main" id="{D7D2FD5F-76B1-452B-A4B9-00AB8C91C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9" y="2711451"/>
            <a:ext cx="2232025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7" name="Picture 6">
            <a:extLst>
              <a:ext uri="{FF2B5EF4-FFF2-40B4-BE49-F238E27FC236}">
                <a16:creationId xmlns:a16="http://schemas.microsoft.com/office/drawing/2014/main" id="{B403AC11-7187-466B-B4BF-429137825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1" y="2708275"/>
            <a:ext cx="2513013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8" name="Picture 10">
            <a:extLst>
              <a:ext uri="{FF2B5EF4-FFF2-40B4-BE49-F238E27FC236}">
                <a16:creationId xmlns:a16="http://schemas.microsoft.com/office/drawing/2014/main" id="{C8C45D58-B4B2-47E7-8B59-B8AB3C50C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6" y="2706689"/>
            <a:ext cx="2555875" cy="376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9" name="Прямоугольник 1">
            <a:extLst>
              <a:ext uri="{FF2B5EF4-FFF2-40B4-BE49-F238E27FC236}">
                <a16:creationId xmlns:a16="http://schemas.microsoft.com/office/drawing/2014/main" id="{3FFD07D5-52CB-4ED2-A92B-A2B3BEABB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7638" y="1803401"/>
            <a:ext cx="66786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ru-RU" altLang="uk-UA" sz="1800">
                <a:solidFill>
                  <a:srgbClr val="000000"/>
                </a:solidFill>
                <a:latin typeface="Times New Roman" panose="02020603050405020304" pitchFamily="18" charset="0"/>
              </a:rPr>
              <a:t>НУБіП України був представлений завідувачем кафедри рослинництва професором </a:t>
            </a:r>
            <a:r>
              <a:rPr lang="ru-RU" altLang="uk-UA" sz="1800" b="1">
                <a:solidFill>
                  <a:srgbClr val="000080"/>
                </a:solidFill>
                <a:latin typeface="&amp;quot"/>
              </a:rPr>
              <a:t>Світланою Каленською</a:t>
            </a:r>
            <a:r>
              <a:rPr lang="ru-RU" altLang="uk-UA" sz="18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uk-UA" sz="1800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290</Words>
  <Application>Microsoft Office PowerPoint</Application>
  <PresentationFormat>Широкий екран</PresentationFormat>
  <Paragraphs>26</Paragraphs>
  <Slides>11</Slides>
  <Notes>9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11</vt:i4>
      </vt:variant>
    </vt:vector>
  </HeadingPairs>
  <TitlesOfParts>
    <vt:vector size="20" baseType="lpstr">
      <vt:lpstr>&amp;quot</vt:lpstr>
      <vt:lpstr>Arial</vt:lpstr>
      <vt:lpstr>Arial Narrow</vt:lpstr>
      <vt:lpstr>Calibri</vt:lpstr>
      <vt:lpstr>Calibri Light</vt:lpstr>
      <vt:lpstr>Comic Sans MS</vt:lpstr>
      <vt:lpstr>RobotoRegular</vt:lpstr>
      <vt:lpstr>Times New Roman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Oksana Tonkha</dc:creator>
  <cp:lastModifiedBy>User</cp:lastModifiedBy>
  <cp:revision>2</cp:revision>
  <dcterms:created xsi:type="dcterms:W3CDTF">2021-07-22T18:24:06Z</dcterms:created>
  <dcterms:modified xsi:type="dcterms:W3CDTF">2021-07-22T18:32:53Z</dcterms:modified>
</cp:coreProperties>
</file>