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9211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1741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494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607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0663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4335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2598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790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6800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2599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8302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A623-5A72-4708-8A3D-8F390461E59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4D265-3C82-4C21-BE0F-7B03CC699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0042" y="1366788"/>
            <a:ext cx="4774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МАЙКЛ ФАРАДЕЙ (1791-1867рр.)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59704" y="4934296"/>
            <a:ext cx="346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Підготував</a:t>
            </a:r>
          </a:p>
          <a:p>
            <a:r>
              <a:rPr lang="uk-UA" b="1" i="1" dirty="0" smtClean="0"/>
              <a:t>Студент факультету КД</a:t>
            </a:r>
          </a:p>
          <a:p>
            <a:r>
              <a:rPr lang="uk-UA" b="1" i="1" dirty="0" smtClean="0"/>
              <a:t>Групи </a:t>
            </a:r>
            <a:r>
              <a:rPr lang="uk-UA" b="1" i="1" smtClean="0"/>
              <a:t>ГМаш</a:t>
            </a:r>
            <a:r>
              <a:rPr lang="uk-UA" b="1" i="1" dirty="0" smtClean="0"/>
              <a:t>-2001</a:t>
            </a:r>
          </a:p>
          <a:p>
            <a:r>
              <a:rPr lang="uk-UA" b="1" i="1" dirty="0" err="1" smtClean="0"/>
              <a:t>Цись</a:t>
            </a:r>
            <a:r>
              <a:rPr lang="uk-UA" b="1" i="1" dirty="0" smtClean="0"/>
              <a:t> Євгеній  </a:t>
            </a:r>
            <a:endParaRPr lang="ru-RU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96" y="2813338"/>
            <a:ext cx="2312230" cy="29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53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3087" y="998945"/>
            <a:ext cx="43057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Вперше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ідеї</a:t>
            </a:r>
            <a:r>
              <a:rPr lang="ru-RU" b="1" i="1" dirty="0" smtClean="0"/>
              <a:t> Фарадея «</a:t>
            </a:r>
            <a:r>
              <a:rPr lang="ru-RU" b="1" i="1" dirty="0" err="1" smtClean="0"/>
              <a:t>перевів</a:t>
            </a:r>
            <a:r>
              <a:rPr lang="ru-RU" b="1" i="1" dirty="0" smtClean="0"/>
              <a:t>» на </a:t>
            </a:r>
            <a:r>
              <a:rPr lang="ru-RU" b="1" i="1" dirty="0" err="1" smtClean="0"/>
              <a:t>загальноприйняту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математичну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мову</a:t>
            </a:r>
            <a:r>
              <a:rPr lang="ru-RU" b="1" i="1" dirty="0" smtClean="0"/>
              <a:t> Максвелл. У </a:t>
            </a:r>
            <a:r>
              <a:rPr lang="ru-RU" b="1" i="1" dirty="0" err="1" smtClean="0"/>
              <a:t>передмові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свого</a:t>
            </a:r>
            <a:r>
              <a:rPr lang="ru-RU" b="1" i="1" dirty="0" smtClean="0"/>
              <a:t> «Трактату з </a:t>
            </a:r>
            <a:r>
              <a:rPr lang="ru-RU" b="1" i="1" dirty="0" err="1" smtClean="0"/>
              <a:t>електрики</a:t>
            </a:r>
            <a:r>
              <a:rPr lang="ru-RU" b="1" i="1" dirty="0" smtClean="0"/>
              <a:t> і магнетизму» (1873) </a:t>
            </a:r>
            <a:r>
              <a:rPr lang="ru-RU" b="1" i="1" dirty="0" err="1" smtClean="0"/>
              <a:t>він</a:t>
            </a:r>
            <a:r>
              <a:rPr lang="ru-RU" b="1" i="1" dirty="0" smtClean="0"/>
              <a:t> писав: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«По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мірі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того, як я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просувався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вперед у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вивченні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Фарадея, я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переконався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спосіб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розуміння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явища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математичний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характер,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хоча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він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і не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предстає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перед нами „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вдягненим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“ у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шати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загальноприйнятих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математичних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формул»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7231">
            <a:off x="6558314" y="3037407"/>
            <a:ext cx="2235297" cy="2887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3002" y="592538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/>
              <a:t>Дж.Максвелл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8652">
            <a:off x="6765929" y="305720"/>
            <a:ext cx="1820066" cy="25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587" y="1479687"/>
            <a:ext cx="43153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На честь Фарадея названа </a:t>
            </a:r>
            <a:r>
              <a:rPr lang="ru-RU" b="1" i="1" dirty="0" err="1" smtClean="0"/>
              <a:t>одиниця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вимірювання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ємності</a:t>
            </a:r>
            <a:r>
              <a:rPr lang="ru-RU" b="1" i="1" dirty="0" smtClean="0"/>
              <a:t> — Фарад, а </a:t>
            </a:r>
            <a:r>
              <a:rPr lang="ru-RU" b="1" i="1" dirty="0" err="1" smtClean="0"/>
              <a:t>також</a:t>
            </a:r>
            <a:r>
              <a:rPr lang="ru-RU" b="1" i="1" dirty="0" smtClean="0"/>
              <a:t> стала Фарадея. З 1977 по 1996 роки </a:t>
            </a:r>
            <a:r>
              <a:rPr lang="ru-RU" b="1" i="1" dirty="0" err="1" smtClean="0"/>
              <a:t>ім'я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вченого</a:t>
            </a:r>
            <a:r>
              <a:rPr lang="ru-RU" b="1" i="1" dirty="0" smtClean="0"/>
              <a:t> носила </a:t>
            </a:r>
            <a:r>
              <a:rPr lang="ru-RU" b="1" i="1" dirty="0" err="1" smtClean="0"/>
              <a:t>британська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антарктична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станція</a:t>
            </a:r>
            <a:r>
              <a:rPr lang="ru-RU" b="1" i="1" dirty="0" smtClean="0"/>
              <a:t> Фарадей (</a:t>
            </a:r>
            <a:r>
              <a:rPr lang="ru-RU" b="1" i="1" dirty="0" err="1" smtClean="0"/>
              <a:t>нині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українська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станція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Академік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Вернадський</a:t>
            </a:r>
            <a:r>
              <a:rPr lang="ru-RU" b="1" i="1" dirty="0" smtClean="0"/>
              <a:t>). З 1991 до 2001 року </a:t>
            </a:r>
            <a:r>
              <a:rPr lang="ru-RU" b="1" i="1" dirty="0" err="1" smtClean="0"/>
              <a:t>зображення</a:t>
            </a:r>
            <a:r>
              <a:rPr lang="ru-RU" b="1" i="1" dirty="0" smtClean="0"/>
              <a:t> Фарадея </a:t>
            </a:r>
            <a:r>
              <a:rPr lang="ru-RU" b="1" i="1" dirty="0" err="1" smtClean="0"/>
              <a:t>виднілося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звороті</a:t>
            </a:r>
            <a:r>
              <a:rPr lang="ru-RU" b="1" i="1" dirty="0" smtClean="0"/>
              <a:t> 20-фунтових банкнот </a:t>
            </a:r>
            <a:r>
              <a:rPr lang="ru-RU" b="1" i="1" dirty="0" err="1" smtClean="0"/>
              <a:t>серії</a:t>
            </a:r>
            <a:r>
              <a:rPr lang="ru-RU" b="1" i="1" dirty="0" smtClean="0"/>
              <a:t> </a:t>
            </a:r>
            <a:r>
              <a:rPr lang="en-US" b="1" i="1" dirty="0" smtClean="0"/>
              <a:t>E, </a:t>
            </a:r>
            <a:r>
              <a:rPr lang="ru-RU" b="1" i="1" dirty="0" err="1" smtClean="0"/>
              <a:t>випущених</a:t>
            </a:r>
            <a:r>
              <a:rPr lang="ru-RU" b="1" i="1" dirty="0" smtClean="0"/>
              <a:t> Банком </a:t>
            </a:r>
            <a:r>
              <a:rPr lang="ru-RU" b="1" i="1" dirty="0" err="1" smtClean="0"/>
              <a:t>Англії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зображений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</a:t>
            </a:r>
            <a:r>
              <a:rPr lang="ru-RU" b="1" i="1" dirty="0" smtClean="0"/>
              <a:t> час </a:t>
            </a:r>
            <a:r>
              <a:rPr lang="ru-RU" b="1" i="1" dirty="0" err="1" smtClean="0"/>
              <a:t>лекції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Королівському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інституті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3302">
            <a:off x="6792779" y="365615"/>
            <a:ext cx="3448501" cy="19243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972">
            <a:off x="6311465" y="3443463"/>
            <a:ext cx="3063541" cy="23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1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939" y="1636295"/>
            <a:ext cx="359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/>
              <a:t>ДЯКУЮ</a:t>
            </a:r>
            <a:endParaRPr lang="ru-RU" sz="6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592278" y="2651958"/>
            <a:ext cx="255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/>
              <a:t>ЗА</a:t>
            </a:r>
            <a:endParaRPr lang="ru-RU" sz="7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910938" y="3852287"/>
            <a:ext cx="246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/>
              <a:t>УВАГУ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1964972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4" y="885523"/>
            <a:ext cx="46201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Майкл Фарадей </a:t>
            </a:r>
            <a:r>
              <a:rPr lang="ru-RU" b="1" i="1" dirty="0" err="1" smtClean="0"/>
              <a:t>народився</a:t>
            </a:r>
            <a:r>
              <a:rPr lang="ru-RU" b="1" i="1" dirty="0" smtClean="0"/>
              <a:t> поза </a:t>
            </a:r>
            <a:r>
              <a:rPr lang="ru-RU" b="1" i="1" dirty="0" err="1" smtClean="0"/>
              <a:t>шлюбом</a:t>
            </a:r>
            <a:r>
              <a:rPr lang="ru-RU" b="1" i="1" dirty="0" smtClean="0"/>
              <a:t> і проживав у </a:t>
            </a:r>
            <a:r>
              <a:rPr lang="ru-RU" b="1" i="1" dirty="0" err="1" smtClean="0"/>
              <a:t>сім'ї</a:t>
            </a:r>
            <a:r>
              <a:rPr lang="ru-RU" b="1" i="1" dirty="0" smtClean="0"/>
              <a:t> коваля. </a:t>
            </a:r>
            <a:r>
              <a:rPr lang="ru-RU" b="1" i="1" dirty="0" err="1" smtClean="0"/>
              <a:t>Він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закінчив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початкову</a:t>
            </a:r>
            <a:r>
              <a:rPr lang="ru-RU" b="1" i="1" dirty="0" smtClean="0"/>
              <a:t> школу, й на </a:t>
            </a:r>
            <a:r>
              <a:rPr lang="ru-RU" b="1" i="1" dirty="0" err="1" smtClean="0"/>
              <a:t>цьому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формальне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навчання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завершилося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однак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хлопець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продовжував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займатися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самоосвітою</a:t>
            </a:r>
            <a:r>
              <a:rPr lang="ru-RU" b="1" i="1" dirty="0" smtClean="0"/>
              <a:t>. У </a:t>
            </a:r>
            <a:r>
              <a:rPr lang="ru-RU" b="1" i="1" dirty="0" err="1" smtClean="0"/>
              <a:t>віці</a:t>
            </a:r>
            <a:r>
              <a:rPr lang="ru-RU" b="1" i="1" dirty="0" smtClean="0"/>
              <a:t> 13 </a:t>
            </a:r>
            <a:r>
              <a:rPr lang="ru-RU" b="1" i="1" dirty="0" err="1" smtClean="0"/>
              <a:t>років</a:t>
            </a:r>
            <a:r>
              <a:rPr lang="ru-RU" b="1" i="1" dirty="0" smtClean="0"/>
              <a:t> поступив на </a:t>
            </a:r>
            <a:r>
              <a:rPr lang="ru-RU" b="1" i="1" dirty="0" err="1" smtClean="0"/>
              <a:t>навчання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власника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книжної</a:t>
            </a:r>
            <a:r>
              <a:rPr lang="ru-RU" b="1" i="1" dirty="0" smtClean="0"/>
              <a:t> лавки й </a:t>
            </a:r>
            <a:r>
              <a:rPr lang="ru-RU" b="1" i="1" dirty="0" err="1" smtClean="0"/>
              <a:t>майстерні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переплітала</a:t>
            </a:r>
            <a:r>
              <a:rPr lang="ru-RU" b="1" i="1" dirty="0" smtClean="0"/>
              <a:t> книжки. Робота в </a:t>
            </a:r>
            <a:r>
              <a:rPr lang="ru-RU" b="1" i="1" dirty="0" err="1" smtClean="0"/>
              <a:t>книжковій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майстерні</a:t>
            </a:r>
            <a:r>
              <a:rPr lang="ru-RU" b="1" i="1" dirty="0" smtClean="0"/>
              <a:t> дала </a:t>
            </a:r>
            <a:r>
              <a:rPr lang="ru-RU" b="1" i="1" dirty="0" err="1" smtClean="0"/>
              <a:t>йому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можливість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багато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читати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відвідував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публічні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лекції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зокрема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лекції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Гемфрі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Деві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Королівському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інституті</a:t>
            </a:r>
            <a:r>
              <a:rPr lang="ru-RU" b="1" i="1" dirty="0" smtClean="0"/>
              <a:t>. </a:t>
            </a:r>
            <a:r>
              <a:rPr lang="ru-RU" b="1" i="1" dirty="0" err="1" smtClean="0"/>
              <a:t>Деві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відіграв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велику</a:t>
            </a:r>
            <a:r>
              <a:rPr lang="ru-RU" b="1" i="1" dirty="0" smtClean="0"/>
              <a:t> роль у </a:t>
            </a:r>
            <a:r>
              <a:rPr lang="ru-RU" b="1" i="1" dirty="0" err="1" smtClean="0"/>
              <a:t>рішенні</a:t>
            </a:r>
            <a:r>
              <a:rPr lang="ru-RU" b="1" i="1" dirty="0" smtClean="0"/>
              <a:t> Фарадея </a:t>
            </a:r>
            <a:r>
              <a:rPr lang="ru-RU" b="1" i="1" dirty="0" err="1" smtClean="0"/>
              <a:t>присвятити</a:t>
            </a:r>
            <a:r>
              <a:rPr lang="ru-RU" b="1" i="1" dirty="0" smtClean="0"/>
              <a:t> себе </a:t>
            </a:r>
            <a:r>
              <a:rPr lang="ru-RU" b="1" i="1" dirty="0" err="1" smtClean="0"/>
              <a:t>науці</a:t>
            </a:r>
            <a:r>
              <a:rPr lang="ru-RU" b="1" i="1" dirty="0" smtClean="0"/>
              <a:t>. Фарадей </a:t>
            </a:r>
            <a:r>
              <a:rPr lang="ru-RU" b="1" i="1" dirty="0" err="1" smtClean="0"/>
              <a:t>звернувся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Деві</a:t>
            </a:r>
            <a:r>
              <a:rPr lang="ru-RU" b="1" i="1" dirty="0" smtClean="0"/>
              <a:t> з </a:t>
            </a:r>
            <a:r>
              <a:rPr lang="ru-RU" b="1" i="1" dirty="0" err="1" smtClean="0"/>
              <a:t>проханням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прийняти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на роботу в </a:t>
            </a:r>
            <a:r>
              <a:rPr lang="ru-RU" b="1" i="1" dirty="0" err="1" smtClean="0"/>
              <a:t>Королівський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інститут</a:t>
            </a:r>
            <a:r>
              <a:rPr lang="ru-RU" b="1" i="1" dirty="0" smtClean="0"/>
              <a:t>, і в 1813 р.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бажання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здійснилося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3056">
            <a:off x="8855243" y="269507"/>
            <a:ext cx="1735832" cy="2463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2510">
            <a:off x="6352519" y="4065518"/>
            <a:ext cx="3399321" cy="2259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6030">
            <a:off x="6248705" y="1938989"/>
            <a:ext cx="2567848" cy="167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18685">
            <a:off x="9350979" y="2760462"/>
            <a:ext cx="84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/>
              <a:t>Г.Деві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72706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9713" y="1067934"/>
            <a:ext cx="43442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 1813—1815 </a:t>
            </a:r>
            <a:r>
              <a:rPr lang="ru-RU" b="1" i="1" dirty="0" err="1" smtClean="0"/>
              <a:t>рр</a:t>
            </a:r>
            <a:r>
              <a:rPr lang="ru-RU" b="1" i="1" dirty="0" smtClean="0"/>
              <a:t>., </a:t>
            </a:r>
            <a:r>
              <a:rPr lang="ru-RU" b="1" i="1" dirty="0" err="1" smtClean="0"/>
              <a:t>мандруючи</a:t>
            </a:r>
            <a:r>
              <a:rPr lang="ru-RU" b="1" i="1" dirty="0" smtClean="0"/>
              <a:t> разом з </a:t>
            </a:r>
            <a:r>
              <a:rPr lang="ru-RU" b="1" i="1" dirty="0" err="1" smtClean="0"/>
              <a:t>Деві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Європою</a:t>
            </a:r>
            <a:r>
              <a:rPr lang="ru-RU" b="1" i="1" dirty="0" smtClean="0"/>
              <a:t>, Фарадей </a:t>
            </a:r>
            <a:r>
              <a:rPr lang="ru-RU" b="1" i="1" dirty="0" err="1" smtClean="0"/>
              <a:t>відвідав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лабораторії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Франції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Італії</a:t>
            </a:r>
            <a:r>
              <a:rPr lang="ru-RU" b="1" i="1" dirty="0" smtClean="0"/>
              <a:t>. </a:t>
            </a:r>
            <a:r>
              <a:rPr lang="ru-RU" b="1" i="1" dirty="0" err="1" smtClean="0"/>
              <a:t>Наукова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діяльність</a:t>
            </a:r>
            <a:r>
              <a:rPr lang="ru-RU" b="1" i="1" dirty="0" smtClean="0"/>
              <a:t> Фарадея в </a:t>
            </a:r>
            <a:r>
              <a:rPr lang="ru-RU" b="1" i="1" dirty="0" err="1" smtClean="0"/>
              <a:t>подальшому</a:t>
            </a:r>
            <a:r>
              <a:rPr lang="ru-RU" b="1" i="1" dirty="0" smtClean="0"/>
              <a:t> проходила у </a:t>
            </a:r>
            <a:r>
              <a:rPr lang="ru-RU" b="1" i="1" dirty="0" err="1" smtClean="0"/>
              <a:t>стінах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Королівського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інституту</a:t>
            </a:r>
            <a:r>
              <a:rPr lang="ru-RU" b="1" i="1" dirty="0" smtClean="0"/>
              <a:t>, де </a:t>
            </a:r>
            <a:r>
              <a:rPr lang="ru-RU" b="1" i="1" dirty="0" err="1" smtClean="0"/>
              <a:t>він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спочатку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допомогав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Деві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хімічних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експериментах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пізніше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розпочав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самостійні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дослідження</a:t>
            </a:r>
            <a:r>
              <a:rPr lang="ru-RU" b="1" i="1" dirty="0" smtClean="0"/>
              <a:t> з </a:t>
            </a:r>
            <a:r>
              <a:rPr lang="ru-RU" b="1" i="1" dirty="0" err="1" smtClean="0"/>
              <a:t>хімії</a:t>
            </a:r>
            <a:r>
              <a:rPr lang="ru-RU" b="1" i="1" dirty="0" smtClean="0"/>
              <a:t>. До </a:t>
            </a:r>
            <a:r>
              <a:rPr lang="ru-RU" b="1" i="1" dirty="0" err="1" smtClean="0"/>
              <a:t>найважливіших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із</a:t>
            </a:r>
            <a:r>
              <a:rPr lang="ru-RU" b="1" i="1" dirty="0" smtClean="0"/>
              <a:t> них належать </a:t>
            </a:r>
            <a:r>
              <a:rPr lang="ru-RU" b="1" i="1" dirty="0" err="1" smtClean="0"/>
              <a:t>одержання</a:t>
            </a:r>
            <a:r>
              <a:rPr lang="ru-RU" b="1" i="1" dirty="0" smtClean="0"/>
              <a:t> бензолу (1825), </a:t>
            </a:r>
            <a:r>
              <a:rPr lang="ru-RU" b="1" i="1" dirty="0" err="1" smtClean="0"/>
              <a:t>зрідження</a:t>
            </a:r>
            <a:r>
              <a:rPr lang="ru-RU" b="1" i="1" dirty="0" smtClean="0"/>
              <a:t> хлору (1823) і </a:t>
            </a:r>
            <a:r>
              <a:rPr lang="ru-RU" b="1" i="1" dirty="0" err="1" smtClean="0"/>
              <a:t>деяких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інших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газів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здійснив</a:t>
            </a:r>
            <a:r>
              <a:rPr lang="ru-RU" b="1" i="1" dirty="0" smtClean="0"/>
              <a:t> низку </a:t>
            </a:r>
            <a:r>
              <a:rPr lang="ru-RU" b="1" i="1" dirty="0" err="1" smtClean="0"/>
              <a:t>відкриттів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інших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галузях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фізики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серед</a:t>
            </a:r>
            <a:r>
              <a:rPr lang="ru-RU" b="1" i="1" dirty="0" smtClean="0"/>
              <a:t> них особливо </a:t>
            </a:r>
            <a:r>
              <a:rPr lang="ru-RU" b="1" i="1" dirty="0" err="1" smtClean="0"/>
              <a:t>відомий</a:t>
            </a:r>
            <a:r>
              <a:rPr lang="ru-RU" b="1" i="1" dirty="0" smtClean="0"/>
              <a:t> метод </a:t>
            </a:r>
            <a:r>
              <a:rPr lang="ru-RU" b="1" i="1" dirty="0" err="1" smtClean="0"/>
              <a:t>зрідження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газів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8082">
            <a:off x="6300238" y="362726"/>
            <a:ext cx="4316429" cy="2255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3573">
            <a:off x="6371575" y="2820202"/>
            <a:ext cx="2349068" cy="34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5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297" y="931568"/>
            <a:ext cx="46008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Ім'я</a:t>
            </a:r>
            <a:r>
              <a:rPr lang="ru-RU" b="1" i="1" dirty="0" smtClean="0"/>
              <a:t> Фарадея одержало </a:t>
            </a:r>
            <a:r>
              <a:rPr lang="ru-RU" b="1" i="1" dirty="0" err="1" smtClean="0"/>
              <a:t>певну</a:t>
            </a:r>
            <a:r>
              <a:rPr lang="ru-RU" b="1" i="1" dirty="0" smtClean="0"/>
              <a:t> вагу в </a:t>
            </a:r>
            <a:r>
              <a:rPr lang="ru-RU" b="1" i="1" dirty="0" err="1" smtClean="0"/>
              <a:t>наукових</a:t>
            </a:r>
            <a:r>
              <a:rPr lang="ru-RU" b="1" i="1" dirty="0" smtClean="0"/>
              <a:t> колах, у 1825 р. </a:t>
            </a:r>
            <a:r>
              <a:rPr lang="ru-RU" b="1" i="1" dirty="0" err="1" smtClean="0"/>
              <a:t>він</a:t>
            </a:r>
            <a:r>
              <a:rPr lang="ru-RU" b="1" i="1" dirty="0" smtClean="0"/>
              <a:t> став директором </a:t>
            </a:r>
            <a:r>
              <a:rPr lang="ru-RU" b="1" i="1" dirty="0" err="1" smtClean="0"/>
              <a:t>лабораторії</a:t>
            </a:r>
            <a:r>
              <a:rPr lang="ru-RU" b="1" i="1" dirty="0" smtClean="0"/>
              <a:t>, у 1827 р. </a:t>
            </a:r>
            <a:r>
              <a:rPr lang="ru-RU" b="1" i="1" dirty="0" err="1" smtClean="0"/>
              <a:t>професором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Королівського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інституту</a:t>
            </a:r>
            <a:r>
              <a:rPr lang="ru-RU" b="1" i="1" dirty="0" smtClean="0"/>
              <a:t>. </a:t>
            </a:r>
            <a:r>
              <a:rPr lang="ru-RU" b="1" i="1" dirty="0" err="1" smtClean="0"/>
              <a:t>Талановитий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експериментатор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наділений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науковою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інтуїцією</a:t>
            </a:r>
            <a:r>
              <a:rPr lang="ru-RU" b="1" i="1" dirty="0" smtClean="0"/>
              <a:t>, Фарадей поставив </a:t>
            </a:r>
            <a:r>
              <a:rPr lang="ru-RU" b="1" i="1" dirty="0" err="1" smtClean="0"/>
              <a:t>кілька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дослідів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під</a:t>
            </a:r>
            <a:r>
              <a:rPr lang="ru-RU" b="1" i="1" dirty="0" smtClean="0"/>
              <a:t> час </a:t>
            </a:r>
            <a:r>
              <a:rPr lang="ru-RU" b="1" i="1" dirty="0" err="1" smtClean="0"/>
              <a:t>яких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відкрив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фундаментальні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фізичні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закони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явища</a:t>
            </a:r>
            <a:r>
              <a:rPr lang="ru-RU" b="1" i="1" dirty="0" smtClean="0"/>
              <a:t>. </a:t>
            </a:r>
            <a:r>
              <a:rPr lang="ru-RU" b="1" i="1" dirty="0" err="1" smtClean="0"/>
              <a:t>Ознайомившись</a:t>
            </a:r>
            <a:r>
              <a:rPr lang="ru-RU" b="1" i="1" dirty="0" smtClean="0"/>
              <a:t> з </a:t>
            </a:r>
            <a:r>
              <a:rPr lang="ru-RU" b="1" i="1" dirty="0" err="1" smtClean="0"/>
              <a:t>роботою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Християна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Ерстеда</a:t>
            </a:r>
            <a:r>
              <a:rPr lang="ru-RU" b="1" i="1" dirty="0" smtClean="0"/>
              <a:t> про </a:t>
            </a:r>
            <a:r>
              <a:rPr lang="ru-RU" b="1" i="1" dirty="0" err="1" smtClean="0"/>
              <a:t>відхилення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магнітної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стрілки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поблизу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провідника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струмом</a:t>
            </a:r>
            <a:r>
              <a:rPr lang="ru-RU" b="1" i="1" dirty="0" smtClean="0"/>
              <a:t> (1820), Фарадей </a:t>
            </a:r>
            <a:r>
              <a:rPr lang="ru-RU" b="1" i="1" dirty="0" err="1" smtClean="0"/>
              <a:t>зайнявся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дослідженням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зв'яку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між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електричними</a:t>
            </a:r>
            <a:r>
              <a:rPr lang="ru-RU" b="1" i="1" dirty="0" smtClean="0"/>
              <a:t> й </a:t>
            </a:r>
            <a:r>
              <a:rPr lang="ru-RU" b="1" i="1" dirty="0" err="1" smtClean="0"/>
              <a:t>магнітними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явищами</a:t>
            </a:r>
            <a:r>
              <a:rPr lang="ru-RU" b="1" i="1" dirty="0" smtClean="0"/>
              <a:t> і в 1821 р. </a:t>
            </a:r>
            <a:r>
              <a:rPr lang="ru-RU" b="1" i="1" dirty="0" err="1" smtClean="0"/>
              <a:t>вперше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відкрив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обертання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магніта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навколо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провідника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струмом</a:t>
            </a:r>
            <a:r>
              <a:rPr lang="ru-RU" b="1" i="1" dirty="0" smtClean="0"/>
              <a:t> і </a:t>
            </a:r>
            <a:r>
              <a:rPr lang="ru-RU" b="1" i="1" dirty="0" err="1" smtClean="0"/>
              <a:t>обертання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провідника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струмом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навколо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магніта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2239">
            <a:off x="6863815" y="351924"/>
            <a:ext cx="3238500" cy="2400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0512">
            <a:off x="6618872" y="3644293"/>
            <a:ext cx="2650256" cy="2295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10989">
            <a:off x="7881685" y="2799741"/>
            <a:ext cx="120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/>
              <a:t>Х.Ерстед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94469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673" y="1131565"/>
            <a:ext cx="43602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Протягом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наступних</a:t>
            </a:r>
            <a:r>
              <a:rPr lang="ru-RU" b="1" i="1" dirty="0" smtClean="0"/>
              <a:t> 10 </a:t>
            </a:r>
            <a:r>
              <a:rPr lang="ru-RU" b="1" i="1" dirty="0" err="1" smtClean="0"/>
              <a:t>років</a:t>
            </a:r>
            <a:r>
              <a:rPr lang="ru-RU" b="1" i="1" dirty="0" smtClean="0"/>
              <a:t> Фарадей </a:t>
            </a:r>
            <a:r>
              <a:rPr lang="ru-RU" b="1" i="1" dirty="0" err="1" smtClean="0"/>
              <a:t>намагався</a:t>
            </a:r>
            <a:r>
              <a:rPr lang="ru-RU" b="1" i="1" dirty="0" smtClean="0"/>
              <a:t> «</a:t>
            </a:r>
            <a:r>
              <a:rPr lang="ru-RU" b="1" i="1" dirty="0" err="1" smtClean="0"/>
              <a:t>перетворити</a:t>
            </a:r>
            <a:r>
              <a:rPr lang="ru-RU" b="1" i="1" dirty="0" smtClean="0"/>
              <a:t> магнетизм в </a:t>
            </a:r>
            <a:r>
              <a:rPr lang="ru-RU" b="1" i="1" dirty="0" err="1" smtClean="0"/>
              <a:t>електрику</a:t>
            </a:r>
            <a:r>
              <a:rPr lang="ru-RU" b="1" i="1" dirty="0" smtClean="0"/>
              <a:t>»;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дослідження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завершилося</a:t>
            </a:r>
            <a:r>
              <a:rPr lang="ru-RU" b="1" i="1" dirty="0" smtClean="0"/>
              <a:t> в 1831 р. </a:t>
            </a:r>
            <a:r>
              <a:rPr lang="ru-RU" b="1" i="1" dirty="0" err="1" smtClean="0"/>
              <a:t>відкриттям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електромагнітної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індукції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Він</a:t>
            </a:r>
            <a:r>
              <a:rPr lang="ru-RU" b="1" i="1" dirty="0" smtClean="0"/>
              <a:t> детально </a:t>
            </a:r>
            <a:r>
              <a:rPr lang="ru-RU" b="1" i="1" dirty="0" err="1" smtClean="0"/>
              <a:t>вивчив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явище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електромагнітної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індукції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вивів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основний</a:t>
            </a:r>
            <a:r>
              <a:rPr lang="ru-RU" b="1" i="1" dirty="0" smtClean="0"/>
              <a:t> закон, </a:t>
            </a:r>
            <a:r>
              <a:rPr lang="ru-RU" b="1" i="1" dirty="0" err="1" smtClean="0"/>
              <a:t>з'ясував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залежність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індукційного</a:t>
            </a:r>
            <a:r>
              <a:rPr lang="ru-RU" b="1" i="1" dirty="0" smtClean="0"/>
              <a:t> струму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магнітних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властивостей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середовища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дослідив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явище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самоіндукції</a:t>
            </a:r>
            <a:r>
              <a:rPr lang="ru-RU" b="1" i="1" dirty="0" smtClean="0"/>
              <a:t> й </a:t>
            </a:r>
            <a:r>
              <a:rPr lang="ru-RU" b="1" i="1" dirty="0" err="1" smtClean="0"/>
              <a:t>екстраструми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замикання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розмикання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Відкриття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явища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електромагнітної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індукції</a:t>
            </a:r>
            <a:r>
              <a:rPr lang="ru-RU" b="1" i="1" dirty="0" smtClean="0"/>
              <a:t> зразу ж </a:t>
            </a:r>
            <a:r>
              <a:rPr lang="ru-RU" b="1" i="1" dirty="0" err="1" smtClean="0"/>
              <a:t>набуло</a:t>
            </a:r>
            <a:r>
              <a:rPr lang="ru-RU" b="1" i="1" dirty="0" smtClean="0"/>
              <a:t> великого </a:t>
            </a:r>
            <a:r>
              <a:rPr lang="ru-RU" b="1" i="1" dirty="0" err="1" smtClean="0"/>
              <a:t>наукового</a:t>
            </a:r>
            <a:r>
              <a:rPr lang="ru-RU" b="1" i="1" dirty="0" smtClean="0"/>
              <a:t> й практичного </a:t>
            </a:r>
            <a:r>
              <a:rPr lang="ru-RU" b="1" i="1" dirty="0" err="1" smtClean="0"/>
              <a:t>значення</a:t>
            </a:r>
            <a:r>
              <a:rPr lang="ru-RU" b="1" i="1" dirty="0" smtClean="0"/>
              <a:t>; </a:t>
            </a:r>
            <a:r>
              <a:rPr lang="ru-RU" b="1" i="1" dirty="0" err="1" smtClean="0"/>
              <a:t>воно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лягло</a:t>
            </a:r>
            <a:r>
              <a:rPr lang="ru-RU" b="1" i="1" dirty="0" smtClean="0"/>
              <a:t> в основу </a:t>
            </a:r>
            <a:r>
              <a:rPr lang="ru-RU" b="1" i="1" dirty="0" err="1" smtClean="0"/>
              <a:t>електротехніки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2784">
            <a:off x="6493990" y="369683"/>
            <a:ext cx="3624825" cy="247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7058">
            <a:off x="6429374" y="3808030"/>
            <a:ext cx="27908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4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550" y="1339054"/>
            <a:ext cx="4148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Фарадей </a:t>
            </a:r>
            <a:r>
              <a:rPr lang="ru-RU" sz="2000" b="1" i="1" dirty="0" err="1" smtClean="0"/>
              <a:t>висловив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нові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ідеї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пізніше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повністю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виправдали</a:t>
            </a:r>
            <a:r>
              <a:rPr lang="ru-RU" sz="2000" b="1" i="1" dirty="0" smtClean="0"/>
              <a:t> себе, </a:t>
            </a:r>
            <a:r>
              <a:rPr lang="ru-RU" sz="2000" b="1" i="1" dirty="0" err="1" smtClean="0"/>
              <a:t>стосовно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природи</a:t>
            </a:r>
            <a:r>
              <a:rPr lang="ru-RU" sz="2000" b="1" i="1" dirty="0" smtClean="0"/>
              <a:t> струму й магнетизму, </a:t>
            </a:r>
            <a:r>
              <a:rPr lang="ru-RU" sz="2000" b="1" i="1" dirty="0" err="1" smtClean="0"/>
              <a:t>механізму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провідності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різних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середовищах</a:t>
            </a:r>
            <a:r>
              <a:rPr lang="ru-RU" sz="2000" b="1" i="1" dirty="0" smtClean="0"/>
              <a:t> і т. д. </a:t>
            </a:r>
            <a:r>
              <a:rPr lang="ru-RU" sz="2000" b="1" i="1" dirty="0" err="1" smtClean="0"/>
              <a:t>Він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довів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однозначність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різних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видів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електрики</a:t>
            </a:r>
            <a:r>
              <a:rPr lang="ru-RU" sz="2000" b="1" i="1" dirty="0" smtClean="0"/>
              <a:t>: </a:t>
            </a:r>
            <a:r>
              <a:rPr lang="ru-RU" sz="2000" b="1" i="1" dirty="0" err="1" smtClean="0"/>
              <a:t>одержаної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тертя</a:t>
            </a:r>
            <a:r>
              <a:rPr lang="ru-RU" sz="2000" b="1" i="1" dirty="0" smtClean="0"/>
              <a:t>, «</a:t>
            </a:r>
            <a:r>
              <a:rPr lang="ru-RU" sz="2000" b="1" i="1" dirty="0" err="1" smtClean="0"/>
              <a:t>тваринної</a:t>
            </a:r>
            <a:r>
              <a:rPr lang="ru-RU" sz="2000" b="1" i="1" dirty="0" smtClean="0"/>
              <a:t>», «</a:t>
            </a:r>
            <a:r>
              <a:rPr lang="ru-RU" sz="2000" b="1" i="1" dirty="0" err="1" smtClean="0"/>
              <a:t>магнітної</a:t>
            </a:r>
            <a:r>
              <a:rPr lang="ru-RU" sz="2000" b="1" i="1" dirty="0" smtClean="0"/>
              <a:t>» і т. д. Фарадей </a:t>
            </a:r>
            <a:r>
              <a:rPr lang="ru-RU" sz="2000" b="1" i="1" dirty="0" err="1" smtClean="0"/>
              <a:t>уперше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запропонував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уявлення</a:t>
            </a:r>
            <a:r>
              <a:rPr lang="ru-RU" sz="2000" b="1" i="1" dirty="0" smtClean="0"/>
              <a:t> про </a:t>
            </a:r>
            <a:r>
              <a:rPr lang="ru-RU" sz="2000" b="1" i="1" dirty="0" err="1" smtClean="0"/>
              <a:t>електричне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магнітне</a:t>
            </a:r>
            <a:r>
              <a:rPr lang="ru-RU" sz="2000" b="1" i="1" dirty="0" smtClean="0"/>
              <a:t> поля.</a:t>
            </a:r>
            <a:endParaRPr lang="ru-RU" sz="2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1768">
            <a:off x="6891688" y="456698"/>
            <a:ext cx="3048000" cy="2190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8149">
            <a:off x="6285297" y="3522848"/>
            <a:ext cx="3301426" cy="25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86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961" y="785578"/>
            <a:ext cx="45463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Намагаючись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встановити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кількісні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співвідношення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між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різними</a:t>
            </a:r>
            <a:r>
              <a:rPr lang="ru-RU" b="1" i="1" dirty="0" smtClean="0"/>
              <a:t> видами </a:t>
            </a:r>
            <a:r>
              <a:rPr lang="ru-RU" b="1" i="1" dirty="0" err="1" smtClean="0"/>
              <a:t>електрики</a:t>
            </a:r>
            <a:r>
              <a:rPr lang="ru-RU" b="1" i="1" dirty="0" smtClean="0"/>
              <a:t>, Фарадей </a:t>
            </a:r>
            <a:r>
              <a:rPr lang="ru-RU" b="1" i="1" dirty="0" err="1" smtClean="0"/>
              <a:t>розпочав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дослідження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електролізу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відкрив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закони</a:t>
            </a:r>
            <a:r>
              <a:rPr lang="ru-RU" b="1" i="1" dirty="0" smtClean="0"/>
              <a:t> (1833–1834) і </a:t>
            </a:r>
            <a:r>
              <a:rPr lang="ru-RU" b="1" i="1" dirty="0" err="1" smtClean="0"/>
              <a:t>ввів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термінологію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збереглася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цій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галузі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досі</a:t>
            </a:r>
            <a:r>
              <a:rPr lang="ru-RU" b="1" i="1" dirty="0" smtClean="0"/>
              <a:t>. </a:t>
            </a:r>
            <a:r>
              <a:rPr lang="ru-RU" b="1" i="1" dirty="0" err="1" smtClean="0"/>
              <a:t>Закони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електролізу</a:t>
            </a:r>
            <a:r>
              <a:rPr lang="ru-RU" b="1" i="1" dirty="0" smtClean="0"/>
              <a:t> стали </a:t>
            </a:r>
            <a:r>
              <a:rPr lang="ru-RU" b="1" i="1" dirty="0" err="1" smtClean="0"/>
              <a:t>вагомим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свідченням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користь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дискретності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речовини</a:t>
            </a:r>
            <a:r>
              <a:rPr lang="ru-RU" b="1" i="1" dirty="0" smtClean="0"/>
              <a:t> й </a:t>
            </a:r>
            <a:r>
              <a:rPr lang="ru-RU" b="1" i="1" dirty="0" err="1" smtClean="0"/>
              <a:t>електрики</a:t>
            </a:r>
            <a:r>
              <a:rPr lang="ru-RU" b="1" i="1" dirty="0" smtClean="0"/>
              <a:t>. У 1840 р., </a:t>
            </a:r>
            <a:r>
              <a:rPr lang="ru-RU" b="1" i="1" dirty="0" err="1" smtClean="0"/>
              <a:t>ще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відкриття</a:t>
            </a:r>
            <a:r>
              <a:rPr lang="ru-RU" b="1" i="1" dirty="0" smtClean="0"/>
              <a:t> закону </a:t>
            </a:r>
            <a:r>
              <a:rPr lang="ru-RU" b="1" i="1" dirty="0" err="1" smtClean="0"/>
              <a:t>збереження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енергії</a:t>
            </a:r>
            <a:r>
              <a:rPr lang="ru-RU" b="1" i="1" dirty="0" smtClean="0"/>
              <a:t>, Фарадей </a:t>
            </a:r>
            <a:r>
              <a:rPr lang="ru-RU" b="1" i="1" dirty="0" err="1" smtClean="0"/>
              <a:t>висловив</a:t>
            </a:r>
            <a:r>
              <a:rPr lang="ru-RU" b="1" i="1" dirty="0" smtClean="0"/>
              <a:t> думку про </a:t>
            </a:r>
            <a:r>
              <a:rPr lang="ru-RU" b="1" i="1" dirty="0" err="1" smtClean="0"/>
              <a:t>єдність</a:t>
            </a:r>
            <a:r>
              <a:rPr lang="ru-RU" b="1" i="1" dirty="0" smtClean="0"/>
              <a:t> «сил» </a:t>
            </a:r>
            <a:r>
              <a:rPr lang="ru-RU" b="1" i="1" dirty="0" err="1" smtClean="0"/>
              <a:t>природи</a:t>
            </a:r>
            <a:r>
              <a:rPr lang="ru-RU" b="1" i="1" dirty="0" smtClean="0"/>
              <a:t> (</a:t>
            </a:r>
            <a:r>
              <a:rPr lang="ru-RU" b="1" i="1" dirty="0" err="1" smtClean="0"/>
              <a:t>різних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енергії</a:t>
            </a:r>
            <a:r>
              <a:rPr lang="ru-RU" b="1" i="1" dirty="0" smtClean="0"/>
              <a:t>) та </a:t>
            </a:r>
            <a:r>
              <a:rPr lang="ru-RU" b="1" i="1" dirty="0" err="1" smtClean="0"/>
              <a:t>їхнє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взаємне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перетворення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увів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уявлення</a:t>
            </a:r>
            <a:r>
              <a:rPr lang="ru-RU" b="1" i="1" dirty="0" smtClean="0"/>
              <a:t> про </a:t>
            </a:r>
            <a:r>
              <a:rPr lang="ru-RU" b="1" i="1" dirty="0" err="1" smtClean="0"/>
              <a:t>силові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лінії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вважав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вони </a:t>
            </a:r>
            <a:r>
              <a:rPr lang="ru-RU" b="1" i="1" dirty="0" err="1" smtClean="0"/>
              <a:t>фізично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існують</a:t>
            </a:r>
            <a:r>
              <a:rPr lang="ru-RU" b="1" i="1" dirty="0" smtClean="0"/>
              <a:t>. </a:t>
            </a:r>
            <a:r>
              <a:rPr lang="ru-RU" b="1" i="1" dirty="0" err="1" smtClean="0"/>
              <a:t>Ідеї</a:t>
            </a:r>
            <a:r>
              <a:rPr lang="ru-RU" b="1" i="1" dirty="0" smtClean="0"/>
              <a:t> Фарадея про </a:t>
            </a:r>
            <a:r>
              <a:rPr lang="ru-RU" b="1" i="1" dirty="0" err="1" smtClean="0"/>
              <a:t>електричне</a:t>
            </a:r>
            <a:r>
              <a:rPr lang="ru-RU" b="1" i="1" dirty="0" smtClean="0"/>
              <a:t> й </a:t>
            </a:r>
            <a:r>
              <a:rPr lang="ru-RU" b="1" i="1" dirty="0" err="1" smtClean="0"/>
              <a:t>магнітне</a:t>
            </a:r>
            <a:r>
              <a:rPr lang="ru-RU" b="1" i="1" dirty="0" smtClean="0"/>
              <a:t> поля </a:t>
            </a:r>
            <a:r>
              <a:rPr lang="ru-RU" b="1" i="1" dirty="0" err="1" smtClean="0"/>
              <a:t>здійснили</a:t>
            </a:r>
            <a:r>
              <a:rPr lang="ru-RU" b="1" i="1" dirty="0" smtClean="0"/>
              <a:t> великий </a:t>
            </a:r>
            <a:r>
              <a:rPr lang="ru-RU" b="1" i="1" dirty="0" err="1" smtClean="0"/>
              <a:t>вплив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розвиток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усієї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фізики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10965" y="785578"/>
            <a:ext cx="4440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У 1832 р. Фарадей </a:t>
            </a:r>
            <a:r>
              <a:rPr lang="ru-RU" b="1" i="1" dirty="0" err="1" smtClean="0"/>
              <a:t>висловив</a:t>
            </a:r>
            <a:r>
              <a:rPr lang="ru-RU" b="1" i="1" dirty="0" smtClean="0"/>
              <a:t> думку про те,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поширення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електромагнітних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взаємодій</a:t>
            </a:r>
            <a:r>
              <a:rPr lang="ru-RU" b="1" i="1" dirty="0" smtClean="0"/>
              <a:t> є </a:t>
            </a:r>
            <a:r>
              <a:rPr lang="ru-RU" b="1" i="1" dirty="0" err="1" smtClean="0"/>
              <a:t>хвильовим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процесом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відбувається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скінченною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швидкістю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25" y="3306779"/>
            <a:ext cx="2809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4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587" y="1270067"/>
            <a:ext cx="43634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 1845 р., </a:t>
            </a:r>
            <a:r>
              <a:rPr lang="ru-RU" b="1" i="1" dirty="0" err="1" smtClean="0"/>
              <a:t>досліджуючи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магнітні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властивості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різних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матеріалів</a:t>
            </a:r>
            <a:r>
              <a:rPr lang="ru-RU" b="1" i="1" dirty="0" smtClean="0"/>
              <a:t>, Фарадей </a:t>
            </a:r>
            <a:r>
              <a:rPr lang="ru-RU" b="1" i="1" dirty="0" err="1" smtClean="0"/>
              <a:t>відкрив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явище</a:t>
            </a:r>
            <a:r>
              <a:rPr lang="ru-RU" b="1" i="1" dirty="0" smtClean="0"/>
              <a:t> парамагнетизму й </a:t>
            </a:r>
            <a:r>
              <a:rPr lang="ru-RU" b="1" i="1" dirty="0" err="1" smtClean="0"/>
              <a:t>діамагнетизму</a:t>
            </a:r>
            <a:r>
              <a:rPr lang="ru-RU" b="1" i="1" dirty="0" smtClean="0"/>
              <a:t>. У 1845 р. </a:t>
            </a:r>
            <a:r>
              <a:rPr lang="ru-RU" b="1" i="1" dirty="0" err="1" smtClean="0"/>
              <a:t>він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відкрив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обертання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площини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поляризації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світла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магнітному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полі</a:t>
            </a:r>
            <a:r>
              <a:rPr lang="ru-RU" b="1" i="1" dirty="0" smtClean="0"/>
              <a:t> (</a:t>
            </a:r>
            <a:r>
              <a:rPr lang="ru-RU" b="1" i="1" dirty="0" err="1" smtClean="0"/>
              <a:t>ефект</a:t>
            </a:r>
            <a:r>
              <a:rPr lang="ru-RU" b="1" i="1" dirty="0" smtClean="0"/>
              <a:t> Фарадея).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було</a:t>
            </a:r>
            <a:r>
              <a:rPr lang="ru-RU" b="1" i="1" dirty="0" smtClean="0"/>
              <a:t> перше </a:t>
            </a:r>
            <a:r>
              <a:rPr lang="ru-RU" b="1" i="1" dirty="0" err="1" smtClean="0"/>
              <a:t>спостереження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зв'язку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між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магнітними</a:t>
            </a:r>
            <a:r>
              <a:rPr lang="ru-RU" b="1" i="1" dirty="0" smtClean="0"/>
              <a:t> й </a:t>
            </a:r>
            <a:r>
              <a:rPr lang="ru-RU" b="1" i="1" dirty="0" err="1" smtClean="0"/>
              <a:t>оптичними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явищами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пізніше</a:t>
            </a:r>
            <a:r>
              <a:rPr lang="ru-RU" b="1" i="1" dirty="0" smtClean="0"/>
              <a:t> одержали </a:t>
            </a:r>
            <a:r>
              <a:rPr lang="ru-RU" b="1" i="1" dirty="0" err="1" smtClean="0"/>
              <a:t>підтвердження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електромагнітній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теорії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світла</a:t>
            </a:r>
            <a:r>
              <a:rPr lang="ru-RU" b="1" i="1" dirty="0" smtClean="0"/>
              <a:t> Дж. Максвелла. Фарадею </a:t>
            </a:r>
            <a:r>
              <a:rPr lang="ru-RU" b="1" i="1" dirty="0" err="1" smtClean="0"/>
              <a:t>першому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належить</a:t>
            </a:r>
            <a:r>
              <a:rPr lang="ru-RU" b="1" i="1" dirty="0" smtClean="0"/>
              <a:t> думка про </a:t>
            </a:r>
            <a:r>
              <a:rPr lang="ru-RU" b="1" i="1" dirty="0" err="1" smtClean="0"/>
              <a:t>зв'язок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електричних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магнітних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світлових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явищ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791" y="477974"/>
            <a:ext cx="4122870" cy="2366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791" y="3704924"/>
            <a:ext cx="2782302" cy="222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58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532" y="499533"/>
            <a:ext cx="4284135" cy="1193800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Благодійні</a:t>
            </a:r>
            <a:r>
              <a:rPr lang="ru-RU" sz="3600" b="1" dirty="0"/>
              <a:t>  </a:t>
            </a:r>
            <a:r>
              <a:rPr lang="ru-RU" sz="3600" b="1" dirty="0" err="1"/>
              <a:t>лекції</a:t>
            </a:r>
            <a:r>
              <a:rPr lang="ru-RU" sz="3600" b="1" dirty="0"/>
              <a:t> Фарадея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22400" y="1591734"/>
            <a:ext cx="4690532" cy="458523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 err="1"/>
              <a:t>Однак</a:t>
            </a:r>
            <a:r>
              <a:rPr lang="ru-RU" dirty="0"/>
              <a:t>  </a:t>
            </a:r>
            <a:r>
              <a:rPr lang="ru-RU" dirty="0" err="1"/>
              <a:t>вчений</a:t>
            </a:r>
            <a:r>
              <a:rPr lang="ru-RU" dirty="0"/>
              <a:t> </a:t>
            </a:r>
            <a:r>
              <a:rPr lang="ru-RU" dirty="0" err="1"/>
              <a:t>прославився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численними</a:t>
            </a:r>
            <a:r>
              <a:rPr lang="ru-RU" dirty="0"/>
              <a:t> </a:t>
            </a:r>
            <a:r>
              <a:rPr lang="ru-RU" dirty="0" err="1"/>
              <a:t>відкриттями</a:t>
            </a:r>
            <a:r>
              <a:rPr lang="ru-RU" dirty="0"/>
              <a:t>. Фарадей </a:t>
            </a:r>
            <a:r>
              <a:rPr lang="ru-RU" dirty="0" err="1"/>
              <a:t>хотів</a:t>
            </a:r>
            <a:r>
              <a:rPr lang="ru-RU" dirty="0"/>
              <a:t>, 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зрозумілі</a:t>
            </a:r>
            <a:r>
              <a:rPr lang="ru-RU" dirty="0"/>
              <a:t> 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отримав</a:t>
            </a:r>
            <a:r>
              <a:rPr lang="ru-RU" dirty="0"/>
              <a:t> 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 Для </a:t>
            </a:r>
            <a:r>
              <a:rPr lang="ru-RU" dirty="0" err="1"/>
              <a:t>досягнення</a:t>
            </a:r>
            <a:r>
              <a:rPr lang="ru-RU" dirty="0"/>
              <a:t>  </a:t>
            </a:r>
            <a:r>
              <a:rPr lang="ru-RU" dirty="0" err="1"/>
              <a:t>своєї</a:t>
            </a:r>
            <a:r>
              <a:rPr lang="ru-RU" dirty="0"/>
              <a:t>  мети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зайнявся</a:t>
            </a:r>
            <a:r>
              <a:rPr lang="ru-RU" dirty="0"/>
              <a:t>  </a:t>
            </a:r>
            <a:r>
              <a:rPr lang="ru-RU" dirty="0" err="1"/>
              <a:t>популяризацією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 </a:t>
            </a:r>
            <a:r>
              <a:rPr lang="ru-RU" dirty="0" err="1"/>
              <a:t>знань</a:t>
            </a:r>
            <a:r>
              <a:rPr lang="ru-RU" dirty="0"/>
              <a:t>.</a:t>
            </a:r>
            <a:br>
              <a:rPr lang="ru-RU" dirty="0"/>
            </a:b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329267"/>
            <a:ext cx="4411133" cy="48476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 1826-го року Фарадей почав </a:t>
            </a:r>
            <a:r>
              <a:rPr lang="ru-RU" dirty="0" err="1"/>
              <a:t>читати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знамениті</a:t>
            </a:r>
            <a:r>
              <a:rPr lang="ru-RU" dirty="0"/>
              <a:t> </a:t>
            </a:r>
            <a:r>
              <a:rPr lang="ru-RU" dirty="0" err="1"/>
              <a:t>різдвяні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. Одна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популярних</a:t>
            </a:r>
            <a:r>
              <a:rPr lang="ru-RU" dirty="0"/>
              <a:t> </a:t>
            </a:r>
            <a:r>
              <a:rPr lang="ru-RU" dirty="0" err="1"/>
              <a:t>називалася</a:t>
            </a:r>
            <a:r>
              <a:rPr lang="ru-RU" dirty="0"/>
              <a:t> “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свічки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”. </a:t>
            </a:r>
            <a:r>
              <a:rPr lang="ru-RU" dirty="0" err="1"/>
              <a:t>Пізніше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видана </a:t>
            </a:r>
            <a:r>
              <a:rPr lang="ru-RU" dirty="0" err="1"/>
              <a:t>окремою</a:t>
            </a:r>
            <a:r>
              <a:rPr lang="ru-RU" dirty="0"/>
              <a:t> книгою і стала одним </a:t>
            </a:r>
            <a:r>
              <a:rPr lang="ru-RU" dirty="0" err="1"/>
              <a:t>із</a:t>
            </a:r>
            <a:r>
              <a:rPr lang="ru-RU" dirty="0"/>
              <a:t> перших </a:t>
            </a:r>
            <a:r>
              <a:rPr lang="ru-RU" dirty="0" err="1"/>
              <a:t>науково-популярних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ініціатива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підхоплена</a:t>
            </a:r>
            <a:r>
              <a:rPr lang="ru-RU" dirty="0"/>
              <a:t> і </a:t>
            </a:r>
            <a:r>
              <a:rPr lang="ru-RU" dirty="0" err="1"/>
              <a:t>розвинута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науковими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. </a:t>
            </a:r>
            <a:r>
              <a:rPr lang="ru-RU" dirty="0" err="1"/>
              <a:t>Вчений</a:t>
            </a:r>
            <a:r>
              <a:rPr lang="ru-RU" dirty="0"/>
              <a:t> не </a:t>
            </a:r>
            <a:r>
              <a:rPr lang="ru-RU" dirty="0" err="1"/>
              <a:t>припиняв</a:t>
            </a:r>
            <a:r>
              <a:rPr lang="ru-RU" dirty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/>
              <a:t>діяльності</a:t>
            </a:r>
            <a:r>
              <a:rPr lang="ru-RU" dirty="0"/>
              <a:t> до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54803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806</Words>
  <Application>Microsoft Office PowerPoint</Application>
  <PresentationFormat>Произвольный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Благодійні  лекції Фарадея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Ваня</dc:creator>
  <cp:lastModifiedBy>ACER</cp:lastModifiedBy>
  <cp:revision>10</cp:revision>
  <dcterms:created xsi:type="dcterms:W3CDTF">2016-02-04T14:22:09Z</dcterms:created>
  <dcterms:modified xsi:type="dcterms:W3CDTF">2021-04-05T07:08:36Z</dcterms:modified>
</cp:coreProperties>
</file>