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14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7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7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84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76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6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1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0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06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35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CD33-28F3-4C88-8CE5-3544B8AC6A33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D372-86C7-4591-B520-3836772F5C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8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59" y="2996952"/>
            <a:ext cx="1602989" cy="23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62146"/>
            <a:ext cx="1625153" cy="22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6" y="116632"/>
            <a:ext cx="1668215" cy="22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419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Навчально-методична робота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774349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u="sng" dirty="0" smtClean="0"/>
              <a:t>Підручники, навчальні посібники</a:t>
            </a:r>
          </a:p>
          <a:p>
            <a:pPr algn="just"/>
            <a:r>
              <a:rPr lang="uk-UA" dirty="0" smtClean="0"/>
              <a:t>1) </a:t>
            </a:r>
            <a:r>
              <a:rPr lang="en-GB" dirty="0" err="1" smtClean="0"/>
              <a:t>Rakoid</a:t>
            </a:r>
            <a:r>
              <a:rPr lang="en-GB" dirty="0" smtClean="0"/>
              <a:t> </a:t>
            </a:r>
            <a:r>
              <a:rPr lang="en-GB" dirty="0"/>
              <a:t>O.O., </a:t>
            </a:r>
            <a:r>
              <a:rPr lang="en-GB" dirty="0" err="1"/>
              <a:t>Solomenko</a:t>
            </a:r>
            <a:r>
              <a:rPr lang="en-GB" dirty="0"/>
              <a:t> L.I. Human Ecology. Study guide. – Kyiv: NUBIP, 2020. – 191 </a:t>
            </a:r>
            <a:r>
              <a:rPr lang="uk-UA" dirty="0"/>
              <a:t>р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2) </a:t>
            </a:r>
            <a:r>
              <a:rPr lang="en-GB" dirty="0" err="1"/>
              <a:t>Rakoid</a:t>
            </a:r>
            <a:r>
              <a:rPr lang="en-GB" dirty="0"/>
              <a:t> O.O., </a:t>
            </a:r>
            <a:r>
              <a:rPr lang="en-GB" dirty="0" err="1"/>
              <a:t>Bogoliubov</a:t>
            </a:r>
            <a:r>
              <a:rPr lang="en-GB" dirty="0"/>
              <a:t> V.M. Environmental monitoring. Study guide. Second edition – Kyiv: NUBIP, 2020. – 187 </a:t>
            </a:r>
            <a:r>
              <a:rPr lang="uk-UA" dirty="0"/>
              <a:t>р.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" y="3429000"/>
            <a:ext cx="1618757" cy="23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1150"/>
            <a:ext cx="1625064" cy="2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3140968"/>
            <a:ext cx="56857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u="sng" dirty="0" smtClean="0"/>
              <a:t>Навчальні посібники, навчально-методичні розробки</a:t>
            </a:r>
          </a:p>
          <a:p>
            <a:pPr algn="just"/>
            <a:r>
              <a:rPr lang="uk-UA" dirty="0" smtClean="0"/>
              <a:t>1</a:t>
            </a:r>
            <a:r>
              <a:rPr lang="uk-UA" dirty="0"/>
              <a:t>) </a:t>
            </a:r>
            <a:r>
              <a:rPr lang="uk-UA" dirty="0" err="1"/>
              <a:t>Кудрявицька</a:t>
            </a:r>
            <a:r>
              <a:rPr lang="uk-UA" dirty="0"/>
              <a:t> А.М., </a:t>
            </a:r>
            <a:r>
              <a:rPr lang="uk-UA" dirty="0" err="1"/>
              <a:t>Ракоїд</a:t>
            </a:r>
            <a:r>
              <a:rPr lang="uk-UA" dirty="0"/>
              <a:t> О.О. Навчальний посібник  «Цивільний захист» для  студентів спеціальностей  101 Екологія, 162 Біотехнологія і біоінженерії, 202 Захист і карантин рослин.  Перевидання - К.: Видавничий центр НУБіП України, 2020.  – 376 с</a:t>
            </a:r>
            <a:endParaRPr lang="uk-UA" dirty="0" smtClean="0"/>
          </a:p>
          <a:p>
            <a:pPr algn="just"/>
            <a:r>
              <a:rPr lang="uk-UA" dirty="0" smtClean="0"/>
              <a:t>2) </a:t>
            </a:r>
            <a:r>
              <a:rPr lang="ru-RU" dirty="0" err="1"/>
              <a:t>Ракоїд</a:t>
            </a:r>
            <a:r>
              <a:rPr lang="ru-RU" dirty="0"/>
              <a:t> О.О. Конспект </a:t>
            </a:r>
            <a:r>
              <a:rPr lang="ru-RU" dirty="0" err="1"/>
              <a:t>лекцій</a:t>
            </a:r>
            <a:r>
              <a:rPr lang="ru-RU" dirty="0"/>
              <a:t> з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Збалансоване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)» для </a:t>
            </a:r>
            <a:r>
              <a:rPr lang="ru-RU" dirty="0" err="1"/>
              <a:t>студентів</a:t>
            </a:r>
            <a:r>
              <a:rPr lang="ru-RU" dirty="0"/>
              <a:t> ОС Бакалавр за </a:t>
            </a:r>
            <a:r>
              <a:rPr lang="ru-RU" dirty="0" err="1"/>
              <a:t>спеціальністю</a:t>
            </a:r>
            <a:r>
              <a:rPr lang="ru-RU" dirty="0"/>
              <a:t> 101 </a:t>
            </a:r>
            <a:r>
              <a:rPr lang="ru-RU" dirty="0" err="1"/>
              <a:t>Екологія</a:t>
            </a:r>
            <a:r>
              <a:rPr lang="ru-RU" dirty="0"/>
              <a:t>. – К.: </a:t>
            </a:r>
            <a:r>
              <a:rPr lang="ru-RU" dirty="0" err="1"/>
              <a:t>НУБіП</a:t>
            </a:r>
            <a:r>
              <a:rPr lang="ru-RU" dirty="0"/>
              <a:t>. – 2020. − 137 с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3) </a:t>
            </a:r>
            <a:r>
              <a:rPr lang="en-US" dirty="0" err="1"/>
              <a:t>Rakoid</a:t>
            </a:r>
            <a:r>
              <a:rPr lang="en-US" dirty="0"/>
              <a:t> O.O. Environmental Safety and Protection. Manual for graduate students in the specialty 101 Ecology. – Kyiv: NUBIP, 2020. – 182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210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228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Наукова робота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3292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 smtClean="0"/>
              <a:t>Публікації у зарубіжних виданнях</a:t>
            </a:r>
          </a:p>
          <a:p>
            <a:pPr algn="just"/>
            <a:r>
              <a:rPr lang="uk-UA" dirty="0" smtClean="0"/>
              <a:t>1</a:t>
            </a:r>
            <a:r>
              <a:rPr lang="uk-UA" sz="1600" dirty="0" smtClean="0"/>
              <a:t>) </a:t>
            </a:r>
            <a:r>
              <a:rPr lang="en-GB" sz="1600" dirty="0" smtClean="0"/>
              <a:t>A </a:t>
            </a:r>
            <a:r>
              <a:rPr lang="en-GB" sz="1600" dirty="0"/>
              <a:t>workflow for Sustainable Development Goals indicators assessment based on high-resolution satellite data (</a:t>
            </a:r>
            <a:r>
              <a:rPr lang="en-GB" sz="1600" dirty="0" err="1"/>
              <a:t>Kussul</a:t>
            </a:r>
            <a:r>
              <a:rPr lang="en-GB" sz="1600" dirty="0"/>
              <a:t>, </a:t>
            </a:r>
            <a:r>
              <a:rPr lang="en-GB" sz="1600" dirty="0" err="1"/>
              <a:t>Nataliia</a:t>
            </a:r>
            <a:r>
              <a:rPr lang="en-GB" sz="1600" dirty="0"/>
              <a:t>, </a:t>
            </a:r>
            <a:r>
              <a:rPr lang="en-GB" sz="1600" dirty="0" err="1"/>
              <a:t>Lavreniuk</a:t>
            </a:r>
            <a:r>
              <a:rPr lang="en-GB" sz="1600" dirty="0"/>
              <a:t>, </a:t>
            </a:r>
            <a:r>
              <a:rPr lang="en-GB" sz="1600" dirty="0" err="1"/>
              <a:t>Mykola</a:t>
            </a:r>
            <a:r>
              <a:rPr lang="en-GB" sz="1600" dirty="0"/>
              <a:t>, </a:t>
            </a:r>
            <a:r>
              <a:rPr lang="en-GB" sz="1600" dirty="0" err="1"/>
              <a:t>Kolotii</a:t>
            </a:r>
            <a:r>
              <a:rPr lang="en-GB" sz="1600" dirty="0"/>
              <a:t>, </a:t>
            </a:r>
            <a:r>
              <a:rPr lang="en-GB" sz="1600" dirty="0" err="1"/>
              <a:t>Andrii</a:t>
            </a:r>
            <a:r>
              <a:rPr lang="en-GB" sz="1600" dirty="0"/>
              <a:t>, </a:t>
            </a:r>
            <a:r>
              <a:rPr lang="en-GB" sz="1600" dirty="0" err="1"/>
              <a:t>Skakun</a:t>
            </a:r>
            <a:r>
              <a:rPr lang="en-GB" sz="1600" dirty="0"/>
              <a:t>, </a:t>
            </a:r>
            <a:r>
              <a:rPr lang="en-GB" sz="1600" dirty="0" err="1"/>
              <a:t>Sergii</a:t>
            </a:r>
            <a:r>
              <a:rPr lang="en-GB" sz="1600" dirty="0"/>
              <a:t>, </a:t>
            </a:r>
            <a:r>
              <a:rPr lang="en-GB" sz="1600" dirty="0" err="1"/>
              <a:t>Rakoid</a:t>
            </a:r>
            <a:r>
              <a:rPr lang="en-GB" sz="1600" dirty="0"/>
              <a:t>, </a:t>
            </a:r>
            <a:r>
              <a:rPr lang="en-GB" sz="1600" dirty="0" err="1"/>
              <a:t>Olena</a:t>
            </a:r>
            <a:r>
              <a:rPr lang="en-GB" sz="1600" dirty="0"/>
              <a:t>, </a:t>
            </a:r>
            <a:r>
              <a:rPr lang="en-GB" sz="1600" dirty="0" err="1"/>
              <a:t>Shumilo</a:t>
            </a:r>
            <a:r>
              <a:rPr lang="en-GB" sz="1600" dirty="0"/>
              <a:t>, Leonid). International journal of digital earth, Volume 13, 2020 - Issue 2: Towards integrated Essential Variables for Environmental Sustainability, pp. 309-321. </a:t>
            </a:r>
            <a:endParaRPr lang="uk-UA" sz="1600" dirty="0" smtClean="0"/>
          </a:p>
          <a:p>
            <a:pPr algn="just"/>
            <a:r>
              <a:rPr lang="uk-UA" sz="1600" dirty="0" smtClean="0"/>
              <a:t>2) </a:t>
            </a:r>
            <a:r>
              <a:rPr lang="uk-UA" sz="1600" dirty="0" err="1" smtClean="0"/>
              <a:t>Ракоїд</a:t>
            </a:r>
            <a:r>
              <a:rPr lang="uk-UA" sz="1600" dirty="0" smtClean="0"/>
              <a:t> </a:t>
            </a:r>
            <a:r>
              <a:rPr lang="uk-UA" sz="1600" dirty="0"/>
              <a:t>О.О. </a:t>
            </a:r>
            <a:r>
              <a:rPr lang="uk-UA" sz="1600" dirty="0" err="1"/>
              <a:t>Международные</a:t>
            </a:r>
            <a:r>
              <a:rPr lang="uk-UA" sz="1600" dirty="0"/>
              <a:t> </a:t>
            </a:r>
            <a:r>
              <a:rPr lang="uk-UA" sz="1600" dirty="0" err="1"/>
              <a:t>процессы</a:t>
            </a:r>
            <a:r>
              <a:rPr lang="uk-UA" sz="1600" dirty="0"/>
              <a:t> и </a:t>
            </a:r>
            <a:r>
              <a:rPr lang="uk-UA" sz="1600" dirty="0" err="1"/>
              <a:t>согласованные</a:t>
            </a:r>
            <a:r>
              <a:rPr lang="uk-UA" sz="1600" dirty="0"/>
              <a:t> на </a:t>
            </a:r>
            <a:r>
              <a:rPr lang="uk-UA" sz="1600" dirty="0" err="1"/>
              <a:t>уровне</a:t>
            </a:r>
            <a:r>
              <a:rPr lang="uk-UA" sz="1600" dirty="0"/>
              <a:t> </a:t>
            </a:r>
            <a:r>
              <a:rPr lang="uk-UA" sz="1600" dirty="0" err="1"/>
              <a:t>оон</a:t>
            </a:r>
            <a:r>
              <a:rPr lang="uk-UA" sz="1600" dirty="0"/>
              <a:t> </a:t>
            </a:r>
            <a:r>
              <a:rPr lang="uk-UA" sz="1600" dirty="0" err="1"/>
              <a:t>подходы</a:t>
            </a:r>
            <a:r>
              <a:rPr lang="uk-UA" sz="1600" dirty="0"/>
              <a:t> к </a:t>
            </a:r>
            <a:r>
              <a:rPr lang="uk-UA" sz="1600" dirty="0" err="1"/>
              <a:t>мониторингу</a:t>
            </a:r>
            <a:r>
              <a:rPr lang="uk-UA" sz="1600" dirty="0"/>
              <a:t> и </a:t>
            </a:r>
            <a:r>
              <a:rPr lang="uk-UA" sz="1600" dirty="0" err="1"/>
              <a:t>определению</a:t>
            </a:r>
            <a:r>
              <a:rPr lang="uk-UA" sz="1600" dirty="0"/>
              <a:t> земель, </a:t>
            </a:r>
            <a:r>
              <a:rPr lang="uk-UA" sz="1600" dirty="0" err="1"/>
              <a:t>подверженных</a:t>
            </a:r>
            <a:r>
              <a:rPr lang="uk-UA" sz="1600" dirty="0"/>
              <a:t> </a:t>
            </a:r>
            <a:r>
              <a:rPr lang="uk-UA" sz="1600" dirty="0" err="1"/>
              <a:t>деградации</a:t>
            </a:r>
            <a:r>
              <a:rPr lang="uk-UA" sz="1600" dirty="0"/>
              <a:t> // </a:t>
            </a:r>
            <a:r>
              <a:rPr lang="en-GB" sz="1600" dirty="0"/>
              <a:t>Modern scientific researches. Issue No12 Part2, May 2020. pp. 62-68.  (Published </a:t>
            </a:r>
            <a:r>
              <a:rPr lang="en-GB" sz="1600" dirty="0" err="1"/>
              <a:t>by:Yolnat</a:t>
            </a:r>
            <a:r>
              <a:rPr lang="en-GB" sz="1600" dirty="0"/>
              <a:t> PE, Minsk, Belarus)</a:t>
            </a:r>
            <a:endParaRPr lang="uk-UA" sz="1600" dirty="0"/>
          </a:p>
        </p:txBody>
      </p:sp>
      <p:pic>
        <p:nvPicPr>
          <p:cNvPr id="3074" name="Picture 2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25" y="333816"/>
            <a:ext cx="1383386" cy="19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Международный научный периодический рецензируемый журнал &quot;Modern scientific research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r="10035"/>
          <a:stretch/>
        </p:blipFill>
        <p:spPr bwMode="auto">
          <a:xfrm>
            <a:off x="7484012" y="1319824"/>
            <a:ext cx="1659988" cy="19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3477169"/>
            <a:ext cx="87849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 smtClean="0"/>
              <a:t>Участь у наукових конференціях та семінарах </a:t>
            </a:r>
          </a:p>
          <a:p>
            <a:pPr algn="just"/>
            <a:r>
              <a:rPr lang="uk-UA" sz="1600" dirty="0" smtClean="0"/>
              <a:t>- Міжнародний семінар-консультація </a:t>
            </a:r>
            <a:r>
              <a:rPr lang="uk-UA" sz="1600" dirty="0"/>
              <a:t>для науковців та експертів (</a:t>
            </a:r>
            <a:r>
              <a:rPr lang="en-GB" sz="1600" dirty="0"/>
              <a:t>GEO-LDN User Consultation Workshop on Data Quality Standards and Good Practice Guidance), 12 </a:t>
            </a:r>
            <a:r>
              <a:rPr lang="uk-UA" sz="1600" dirty="0" smtClean="0"/>
              <a:t>травня, </a:t>
            </a:r>
            <a:r>
              <a:rPr lang="uk-UA" sz="1600" dirty="0"/>
              <a:t>м. Женева, </a:t>
            </a:r>
            <a:r>
              <a:rPr lang="uk-UA" sz="1600" dirty="0" smtClean="0"/>
              <a:t>Швейцарія</a:t>
            </a:r>
            <a:endParaRPr lang="uk-UA" sz="1600" dirty="0"/>
          </a:p>
          <a:p>
            <a:pPr algn="just"/>
            <a:r>
              <a:rPr lang="uk-UA" sz="1600" dirty="0" smtClean="0"/>
              <a:t>- Міжнародна </a:t>
            </a:r>
            <a:r>
              <a:rPr lang="uk-UA" sz="1600" dirty="0"/>
              <a:t>наукова конференція «</a:t>
            </a:r>
            <a:r>
              <a:rPr lang="en-GB" sz="1600" dirty="0"/>
              <a:t>Scientific developments: yesterday, today, tomorrow '2020» (</a:t>
            </a:r>
            <a:r>
              <a:rPr lang="uk-UA" sz="1600" dirty="0"/>
              <a:t>Наукові розробки: вчора, сьогодні, завтра '2020), 27-28 травня, м. Мінськ, </a:t>
            </a:r>
            <a:r>
              <a:rPr lang="uk-UA" sz="1600" dirty="0" smtClean="0"/>
              <a:t>Білорусь</a:t>
            </a:r>
            <a:endParaRPr lang="uk-UA" sz="1600" dirty="0"/>
          </a:p>
          <a:p>
            <a:pPr algn="just"/>
            <a:r>
              <a:rPr lang="uk-UA" sz="1600" dirty="0" smtClean="0"/>
              <a:t>- ІІ </a:t>
            </a:r>
            <a:r>
              <a:rPr lang="uk-UA" sz="1600" dirty="0"/>
              <a:t>Міжнародна науково-практична конференція «ЄВРОПЕЙСЬКІ ВИМІРИ СТАЛОГО РОЗВИТКУ» в рамках проектів програми ЄС ЕРАЗМУС+, Жан Моне Кафедра </a:t>
            </a:r>
            <a:r>
              <a:rPr lang="en-GB" sz="1600" dirty="0" err="1"/>
              <a:t>FoodPro</a:t>
            </a:r>
            <a:r>
              <a:rPr lang="en-GB" sz="1600" dirty="0"/>
              <a:t>  </a:t>
            </a:r>
            <a:r>
              <a:rPr lang="uk-UA" sz="1600" dirty="0"/>
              <a:t>та Жан Моне Підтримка Асоціацій </a:t>
            </a:r>
            <a:r>
              <a:rPr lang="en-GB" sz="1600" dirty="0" err="1"/>
              <a:t>EUforUA</a:t>
            </a:r>
            <a:r>
              <a:rPr lang="en-GB" sz="1600" dirty="0"/>
              <a:t>, 26 </a:t>
            </a:r>
            <a:r>
              <a:rPr lang="uk-UA" sz="1600" dirty="0"/>
              <a:t>червня, м. </a:t>
            </a:r>
            <a:r>
              <a:rPr lang="uk-UA" sz="1600" dirty="0" smtClean="0"/>
              <a:t>Київ</a:t>
            </a:r>
            <a:endParaRPr lang="uk-UA" sz="1600" dirty="0"/>
          </a:p>
          <a:p>
            <a:pPr algn="just"/>
            <a:r>
              <a:rPr lang="uk-UA" sz="1600" dirty="0" smtClean="0"/>
              <a:t>- </a:t>
            </a:r>
            <a:r>
              <a:rPr lang="uk-UA" sz="1600" dirty="0" err="1" smtClean="0"/>
              <a:t>Вебінар</a:t>
            </a:r>
            <a:r>
              <a:rPr lang="uk-UA" sz="1600" dirty="0" smtClean="0"/>
              <a:t> </a:t>
            </a:r>
            <a:r>
              <a:rPr lang="en-GB" sz="1600" dirty="0"/>
              <a:t>SOLAW Webinar: Expert consultation survey on DPSIR. Europe and Central Asia Region, </a:t>
            </a:r>
            <a:r>
              <a:rPr lang="uk-UA" sz="1600" dirty="0" smtClean="0"/>
              <a:t>ФАО, 28 </a:t>
            </a:r>
            <a:r>
              <a:rPr lang="uk-UA" sz="1600" dirty="0"/>
              <a:t>жовтня</a:t>
            </a:r>
          </a:p>
          <a:p>
            <a:pPr algn="just"/>
            <a:r>
              <a:rPr lang="uk-UA" sz="1600" dirty="0" smtClean="0"/>
              <a:t>- Науково-практична </a:t>
            </a:r>
            <a:r>
              <a:rPr lang="uk-UA" sz="1600" dirty="0"/>
              <a:t>міжнародна конференція «</a:t>
            </a:r>
            <a:r>
              <a:rPr lang="en-GB" sz="1600" dirty="0"/>
              <a:t>International scientific integration ‘2020» («</a:t>
            </a:r>
            <a:r>
              <a:rPr lang="uk-UA" sz="1600" dirty="0"/>
              <a:t>Міжнародна наукова інтеграція ‘2020»), 13-14 листопада, м. </a:t>
            </a:r>
            <a:r>
              <a:rPr lang="uk-UA" sz="1600" dirty="0" err="1"/>
              <a:t>Сіетл</a:t>
            </a:r>
            <a:r>
              <a:rPr lang="uk-UA" sz="1600" dirty="0"/>
              <a:t>, </a:t>
            </a:r>
            <a:r>
              <a:rPr lang="uk-UA" sz="1600" dirty="0" smtClean="0"/>
              <a:t>США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55116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333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Міжнародна діяльність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78297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/>
              <a:t>Членство в міжнародних організаціях</a:t>
            </a:r>
          </a:p>
          <a:p>
            <a:endParaRPr lang="uk-UA" dirty="0"/>
          </a:p>
          <a:p>
            <a:pPr algn="just"/>
            <a:r>
              <a:rPr lang="uk-UA" dirty="0" smtClean="0"/>
              <a:t>- Офіційний </a:t>
            </a:r>
            <a:r>
              <a:rPr lang="uk-UA" dirty="0"/>
              <a:t>науковий кореспондент від України для роботи в рамках Конвенції ООН Про боротьбу з </a:t>
            </a:r>
            <a:r>
              <a:rPr lang="uk-UA" dirty="0" err="1"/>
              <a:t>опустелюванням</a:t>
            </a:r>
            <a:r>
              <a:rPr lang="uk-UA" dirty="0"/>
              <a:t> (</a:t>
            </a:r>
            <a:r>
              <a:rPr lang="en-GB" dirty="0"/>
              <a:t>UNCCD Science and Technology Correspondent) (http://knowledge.unccd.int/countries/ukraine)</a:t>
            </a:r>
          </a:p>
          <a:p>
            <a:pPr algn="just"/>
            <a:r>
              <a:rPr lang="uk-UA" dirty="0" smtClean="0"/>
              <a:t>- Науково-технічний </a:t>
            </a:r>
            <a:r>
              <a:rPr lang="uk-UA" dirty="0"/>
              <a:t>експерт Конвенції ООН про боротьбу з </a:t>
            </a:r>
            <a:r>
              <a:rPr lang="uk-UA" dirty="0" err="1"/>
              <a:t>опустелюванням</a:t>
            </a:r>
            <a:r>
              <a:rPr lang="uk-UA" dirty="0"/>
              <a:t> у галузі  «Екологія/Екосистеми» (</a:t>
            </a:r>
            <a:r>
              <a:rPr lang="en-GB" dirty="0"/>
              <a:t>Ecology/Ecosystems) (http://knowledge.unccd.int/roe/olena-rakoid)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0" y="668500"/>
            <a:ext cx="23479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65" y="1529668"/>
            <a:ext cx="1648771" cy="12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02" y="3717618"/>
            <a:ext cx="6626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/>
              <a:t>Участь у </a:t>
            </a:r>
            <a:r>
              <a:rPr lang="uk-UA" u="sng" dirty="0" smtClean="0"/>
              <a:t>міжнародних проектах: </a:t>
            </a:r>
          </a:p>
          <a:p>
            <a:pPr algn="just"/>
            <a:r>
              <a:rPr lang="uk-UA" dirty="0" smtClean="0"/>
              <a:t>- Проект «Методи </a:t>
            </a:r>
            <a:r>
              <a:rPr lang="uk-UA" dirty="0"/>
              <a:t>глибокого навчання для класифікації земельного покриву та землекористування» (</a:t>
            </a:r>
            <a:r>
              <a:rPr lang="en-GB" dirty="0"/>
              <a:t>Deep Learning Methods for Land Cover and Land Use Classification), </a:t>
            </a:r>
            <a:r>
              <a:rPr lang="uk-UA" dirty="0"/>
              <a:t>спільно з фахівцями Інституту космічних досліджень ДКА та НАН України та інших міжнародних та національних інституцій у рамках програми </a:t>
            </a:r>
            <a:r>
              <a:rPr lang="en-GB" dirty="0"/>
              <a:t>GEO-Google Earth Engine (GEE) License Programme </a:t>
            </a:r>
            <a:r>
              <a:rPr lang="uk-UA" dirty="0"/>
              <a:t>(2020-2021 </a:t>
            </a:r>
            <a:r>
              <a:rPr lang="uk-UA" dirty="0" smtClean="0"/>
              <a:t> рр.)</a:t>
            </a:r>
            <a:endParaRPr lang="en-GB" dirty="0"/>
          </a:p>
          <a:p>
            <a:pPr algn="just"/>
            <a:r>
              <a:rPr lang="uk-UA" dirty="0" smtClean="0"/>
              <a:t>- Проект </a:t>
            </a:r>
            <a:r>
              <a:rPr lang="uk-UA" dirty="0"/>
              <a:t>ГЕФ/ФАО «Інтегроване управління природними ресурсами в деградованих ландшафтах лісостепової та степової зон України» </a:t>
            </a:r>
            <a:r>
              <a:rPr lang="uk-UA" dirty="0" smtClean="0"/>
              <a:t>(2020 – </a:t>
            </a:r>
            <a:r>
              <a:rPr lang="uk-UA" dirty="0"/>
              <a:t>2021 </a:t>
            </a:r>
            <a:r>
              <a:rPr lang="uk-UA" dirty="0" smtClean="0"/>
              <a:t>рр</a:t>
            </a:r>
            <a:r>
              <a:rPr lang="uk-UA" dirty="0"/>
              <a:t>.)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955642" y="4292343"/>
            <a:ext cx="1977981" cy="1740558"/>
            <a:chOff x="6941117" y="3987580"/>
            <a:chExt cx="1977981" cy="174055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569" y="3987580"/>
              <a:ext cx="1975528" cy="104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941117" y="4997791"/>
              <a:ext cx="1977980" cy="32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118" y="5348764"/>
              <a:ext cx="1977980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25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351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Підвищення кваліфікації</a:t>
            </a:r>
            <a:endParaRPr lang="uk-U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0" y="3701742"/>
            <a:ext cx="3283620" cy="26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500" y="76470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      1</a:t>
            </a:r>
            <a:r>
              <a:rPr lang="uk-UA" sz="2000" dirty="0"/>
              <a:t>. НПП НУБіП України, курс «Комунікативна англійська мова», 28 березня – 07 липня 2017 р., свідоцтво СС 00493706/003866-17. </a:t>
            </a:r>
          </a:p>
          <a:p>
            <a:pPr algn="just"/>
            <a:r>
              <a:rPr lang="uk-UA" sz="2000" dirty="0" smtClean="0"/>
              <a:t>      2</a:t>
            </a:r>
            <a:r>
              <a:rPr lang="uk-UA" sz="2000" dirty="0"/>
              <a:t>. НПП НУБіП України на тему курс «Інноваційна спрямованість педагогічної діяльності». Свідоцтво СС 00493706/007310-18. </a:t>
            </a:r>
          </a:p>
          <a:p>
            <a:pPr algn="just"/>
            <a:r>
              <a:rPr lang="uk-UA" sz="2000" dirty="0" smtClean="0"/>
              <a:t>      3</a:t>
            </a:r>
            <a:r>
              <a:rPr lang="uk-UA" sz="2000" dirty="0"/>
              <a:t>. Інститут агроекології та природокористування НААН, свідоцтво АА 13722479/000038-19. </a:t>
            </a:r>
          </a:p>
          <a:p>
            <a:pPr algn="just"/>
            <a:r>
              <a:rPr lang="uk-UA" sz="2000" dirty="0" smtClean="0"/>
              <a:t>     4</a:t>
            </a:r>
            <a:r>
              <a:rPr lang="uk-UA" sz="2000" dirty="0"/>
              <a:t>. Отримання сертифікату щодо досягнення рівня В2 з англійської мови (Свідоцтво Київських державних курсів іноземних мов «Інтерлінгва» про досягнутий рівень № Е-290 від 18.10. 2019 р.).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6010" y="4170817"/>
            <a:ext cx="4036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  </a:t>
            </a:r>
            <a:r>
              <a:rPr lang="en-GB" dirty="0" smtClean="0"/>
              <a:t>5</a:t>
            </a:r>
            <a:r>
              <a:rPr lang="en-GB" dirty="0"/>
              <a:t>. BSAFE − </a:t>
            </a:r>
            <a:r>
              <a:rPr lang="uk-UA" dirty="0"/>
              <a:t>онлайн курс ООН з правил безпеки праці та життєдіяльності, 01-20 листопада 2020 р. Сертифікат </a:t>
            </a:r>
            <a:r>
              <a:rPr lang="en-GB" dirty="0"/>
              <a:t>UNDSS (United Nations Department of Safety and Security).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1290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709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2021-03-29T19:44:06Z</dcterms:created>
  <dcterms:modified xsi:type="dcterms:W3CDTF">2021-03-30T07:14:53Z</dcterms:modified>
</cp:coreProperties>
</file>