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3" r:id="rId4"/>
    <p:sldId id="279" r:id="rId5"/>
    <p:sldId id="280" r:id="rId6"/>
    <p:sldId id="274" r:id="rId7"/>
    <p:sldId id="285" r:id="rId8"/>
    <p:sldId id="275" r:id="rId9"/>
    <p:sldId id="282" r:id="rId10"/>
    <p:sldId id="283" r:id="rId11"/>
    <p:sldId id="281" r:id="rId12"/>
    <p:sldId id="276" r:id="rId13"/>
    <p:sldId id="277" r:id="rId14"/>
    <p:sldId id="278" r:id="rId15"/>
    <p:sldId id="286" r:id="rId16"/>
    <p:sldId id="272" r:id="rId17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5" autoAdjust="0"/>
    <p:restoredTop sz="94660"/>
  </p:normalViewPr>
  <p:slideViewPr>
    <p:cSldViewPr snapToGrid="0">
      <p:cViewPr varScale="1">
        <p:scale>
          <a:sx n="80" d="100"/>
          <a:sy n="80" d="100"/>
        </p:scale>
        <p:origin x="48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elsevier.com/" TargetMode="Externa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hyperlink" Target="http://mjl.clarivate.com/cgi-bin/jrnlst/jloptions.cgi?PC=H" TargetMode="External"/><Relationship Id="rId2" Type="http://schemas.openxmlformats.org/officeDocument/2006/relationships/hyperlink" Target="http://mjl.clarivate.com/cgi-bin/jrnlst/jloptions.cgi?PC=SS" TargetMode="External"/><Relationship Id="rId1" Type="http://schemas.openxmlformats.org/officeDocument/2006/relationships/hyperlink" Target="http://mjl.clarivate.com/cgi-bin/jrnlst/jloptions.cgi?PC=D" TargetMode="External"/><Relationship Id="rId4" Type="http://schemas.openxmlformats.org/officeDocument/2006/relationships/hyperlink" Target="http://mjl.clarivate.com/cgi-bin/jrnlst/jloptions.cgi?PC=EX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elsevier.com/" TargetMode="External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hyperlink" Target="http://mjl.clarivate.com/cgi-bin/jrnlst/jloptions.cgi?PC=H" TargetMode="External"/><Relationship Id="rId2" Type="http://schemas.openxmlformats.org/officeDocument/2006/relationships/hyperlink" Target="http://mjl.clarivate.com/cgi-bin/jrnlst/jloptions.cgi?PC=SS" TargetMode="External"/><Relationship Id="rId1" Type="http://schemas.openxmlformats.org/officeDocument/2006/relationships/hyperlink" Target="http://mjl.clarivate.com/cgi-bin/jrnlst/jloptions.cgi?PC=D" TargetMode="External"/><Relationship Id="rId4" Type="http://schemas.openxmlformats.org/officeDocument/2006/relationships/hyperlink" Target="http://mjl.clarivate.com/cgi-bin/jrnlst/jloptions.cgi?PC=EX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D68268-4198-4751-A5A4-658FEF1E2BD8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uk-UA"/>
        </a:p>
      </dgm:t>
    </dgm:pt>
    <dgm:pt modelId="{50795F8D-6CAF-45BD-ABB4-FC3B452858E8}">
      <dgm:prSet/>
      <dgm:spPr/>
      <dgm:t>
        <a:bodyPr/>
        <a:lstStyle/>
        <a:p>
          <a:r>
            <a:rPr lang="uk-UA" b="0" i="0" dirty="0"/>
            <a:t>Цікава історія створення </a:t>
          </a:r>
          <a:r>
            <a:rPr lang="pl-PL" b="0" i="0" dirty="0"/>
            <a:t>Scopus: </a:t>
          </a:r>
          <a:r>
            <a:rPr lang="uk-UA" b="0" i="0" dirty="0"/>
            <a:t>у 1880р. у м. Амстердам (Нідерланди), було засновано журнал </a:t>
          </a:r>
          <a:r>
            <a:rPr lang="pl-PL" b="0" i="0" dirty="0">
              <a:hlinkClick xmlns:r="http://schemas.openxmlformats.org/officeDocument/2006/relationships" r:id="rId1"/>
            </a:rPr>
            <a:t>Elsevier</a:t>
          </a:r>
          <a:r>
            <a:rPr lang="pl-PL" b="0" i="0" dirty="0"/>
            <a:t>, </a:t>
          </a:r>
          <a:r>
            <a:rPr lang="uk-UA" b="0" i="0" dirty="0"/>
            <a:t>який на сьогодні є  одним з найбільших видавничих будинків світу, який щорік випускає близько чверті всіх статей з видаваних в світі наукових журналів.</a:t>
          </a:r>
          <a:endParaRPr lang="uk-UA" dirty="0"/>
        </a:p>
      </dgm:t>
    </dgm:pt>
    <dgm:pt modelId="{23A3C88F-B1E3-4D62-AA5F-0CCF3A39D709}" type="parTrans" cxnId="{8AD37AD2-C09E-4B6C-BA63-9F3F70AF1D8D}">
      <dgm:prSet/>
      <dgm:spPr/>
      <dgm:t>
        <a:bodyPr/>
        <a:lstStyle/>
        <a:p>
          <a:endParaRPr lang="uk-UA"/>
        </a:p>
      </dgm:t>
    </dgm:pt>
    <dgm:pt modelId="{86153B66-7ECE-452C-8DDE-AC7807BB096C}" type="sibTrans" cxnId="{8AD37AD2-C09E-4B6C-BA63-9F3F70AF1D8D}">
      <dgm:prSet/>
      <dgm:spPr/>
      <dgm:t>
        <a:bodyPr/>
        <a:lstStyle/>
        <a:p>
          <a:endParaRPr lang="uk-UA"/>
        </a:p>
      </dgm:t>
    </dgm:pt>
    <dgm:pt modelId="{13FAB711-B738-472E-B942-6DA1C3D06753}">
      <dgm:prSet/>
      <dgm:spPr/>
      <dgm:t>
        <a:bodyPr/>
        <a:lstStyle/>
        <a:p>
          <a:r>
            <a:rPr lang="uk-UA" b="0" i="0"/>
            <a:t>В 1999 р. була створена платформа </a:t>
          </a:r>
          <a:r>
            <a:rPr lang="pl-PL" b="0" i="0"/>
            <a:t>Sciencedirect – </a:t>
          </a:r>
          <a:r>
            <a:rPr lang="uk-UA" b="0" i="0"/>
            <a:t>онлайнова база даних ресурсів видавництва, яка стала важливим інформаційним ресурсом міжнародного науково-дослідного співтовариства. На основі </a:t>
          </a:r>
          <a:r>
            <a:rPr lang="pl-PL" b="0" i="0"/>
            <a:t>Sciencedirect </a:t>
          </a:r>
          <a:r>
            <a:rPr lang="uk-UA" b="0" i="0"/>
            <a:t>в 2002 р. і було  створено базу даних </a:t>
          </a:r>
          <a:r>
            <a:rPr lang="pl-PL" b="0" i="0"/>
            <a:t>Scopus.</a:t>
          </a:r>
          <a:endParaRPr lang="uk-UA"/>
        </a:p>
      </dgm:t>
    </dgm:pt>
    <dgm:pt modelId="{202AB11D-FC68-4DD7-9142-AC41694BDD5F}" type="parTrans" cxnId="{2FF5D092-2733-4830-A8ED-2D3E3730BB1E}">
      <dgm:prSet/>
      <dgm:spPr/>
      <dgm:t>
        <a:bodyPr/>
        <a:lstStyle/>
        <a:p>
          <a:endParaRPr lang="uk-UA"/>
        </a:p>
      </dgm:t>
    </dgm:pt>
    <dgm:pt modelId="{6CB267F3-4329-465B-9457-0519464648C6}" type="sibTrans" cxnId="{2FF5D092-2733-4830-A8ED-2D3E3730BB1E}">
      <dgm:prSet/>
      <dgm:spPr/>
      <dgm:t>
        <a:bodyPr/>
        <a:lstStyle/>
        <a:p>
          <a:endParaRPr lang="uk-UA"/>
        </a:p>
      </dgm:t>
    </dgm:pt>
    <dgm:pt modelId="{B8CB0837-40BF-4301-AFB5-AA3894AAA283}" type="pres">
      <dgm:prSet presAssocID="{D5D68268-4198-4751-A5A4-658FEF1E2BD8}" presName="linear" presStyleCnt="0">
        <dgm:presLayoutVars>
          <dgm:animLvl val="lvl"/>
          <dgm:resizeHandles val="exact"/>
        </dgm:presLayoutVars>
      </dgm:prSet>
      <dgm:spPr/>
    </dgm:pt>
    <dgm:pt modelId="{085019EC-D634-4FA3-A40D-1D6887CF9B0A}" type="pres">
      <dgm:prSet presAssocID="{50795F8D-6CAF-45BD-ABB4-FC3B452858E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A7C6716-EAF0-4C02-B60B-69D287212335}" type="pres">
      <dgm:prSet presAssocID="{86153B66-7ECE-452C-8DDE-AC7807BB096C}" presName="spacer" presStyleCnt="0"/>
      <dgm:spPr/>
    </dgm:pt>
    <dgm:pt modelId="{84DD0625-F436-4CAE-9856-F9AC29DC8AF2}" type="pres">
      <dgm:prSet presAssocID="{13FAB711-B738-472E-B942-6DA1C3D06753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09FA380C-4D54-46BF-BF52-5D2E6318CF3C}" type="presOf" srcId="{50795F8D-6CAF-45BD-ABB4-FC3B452858E8}" destId="{085019EC-D634-4FA3-A40D-1D6887CF9B0A}" srcOrd="0" destOrd="0" presId="urn:microsoft.com/office/officeart/2005/8/layout/vList2"/>
    <dgm:cxn modelId="{57AC3E79-CD82-48C8-AD87-41B971B4BB5A}" type="presOf" srcId="{D5D68268-4198-4751-A5A4-658FEF1E2BD8}" destId="{B8CB0837-40BF-4301-AFB5-AA3894AAA283}" srcOrd="0" destOrd="0" presId="urn:microsoft.com/office/officeart/2005/8/layout/vList2"/>
    <dgm:cxn modelId="{9C80E27F-868B-4C45-B3DA-3BB84601AB25}" type="presOf" srcId="{13FAB711-B738-472E-B942-6DA1C3D06753}" destId="{84DD0625-F436-4CAE-9856-F9AC29DC8AF2}" srcOrd="0" destOrd="0" presId="urn:microsoft.com/office/officeart/2005/8/layout/vList2"/>
    <dgm:cxn modelId="{2FF5D092-2733-4830-A8ED-2D3E3730BB1E}" srcId="{D5D68268-4198-4751-A5A4-658FEF1E2BD8}" destId="{13FAB711-B738-472E-B942-6DA1C3D06753}" srcOrd="1" destOrd="0" parTransId="{202AB11D-FC68-4DD7-9142-AC41694BDD5F}" sibTransId="{6CB267F3-4329-465B-9457-0519464648C6}"/>
    <dgm:cxn modelId="{8AD37AD2-C09E-4B6C-BA63-9F3F70AF1D8D}" srcId="{D5D68268-4198-4751-A5A4-658FEF1E2BD8}" destId="{50795F8D-6CAF-45BD-ABB4-FC3B452858E8}" srcOrd="0" destOrd="0" parTransId="{23A3C88F-B1E3-4D62-AA5F-0CCF3A39D709}" sibTransId="{86153B66-7ECE-452C-8DDE-AC7807BB096C}"/>
    <dgm:cxn modelId="{882EBE03-CF6C-4393-8D76-4921108C7005}" type="presParOf" srcId="{B8CB0837-40BF-4301-AFB5-AA3894AAA283}" destId="{085019EC-D634-4FA3-A40D-1D6887CF9B0A}" srcOrd="0" destOrd="0" presId="urn:microsoft.com/office/officeart/2005/8/layout/vList2"/>
    <dgm:cxn modelId="{E76403F5-E5AB-4076-BC87-F4187B29A1B1}" type="presParOf" srcId="{B8CB0837-40BF-4301-AFB5-AA3894AAA283}" destId="{9A7C6716-EAF0-4C02-B60B-69D287212335}" srcOrd="1" destOrd="0" presId="urn:microsoft.com/office/officeart/2005/8/layout/vList2"/>
    <dgm:cxn modelId="{F6E351D2-6679-4CA3-8F2A-FA5BAAB38003}" type="presParOf" srcId="{B8CB0837-40BF-4301-AFB5-AA3894AAA283}" destId="{84DD0625-F436-4CAE-9856-F9AC29DC8AF2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96D54C-0476-4960-8B31-A9C76067C310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61218D7-4862-4ADF-9072-3E008ADA7184}">
      <dgm:prSet/>
      <dgm:spPr/>
      <dgm:t>
        <a:bodyPr/>
        <a:lstStyle/>
        <a:p>
          <a:pPr algn="just"/>
          <a:r>
            <a:rPr lang="pl-PL" b="1" i="0" dirty="0">
              <a:solidFill>
                <a:schemeClr val="tx1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Science Citation Index Expanded</a:t>
          </a:r>
          <a:r>
            <a:rPr lang="pl-PL" b="1" i="0" dirty="0">
              <a:solidFill>
                <a:schemeClr val="tx1"/>
              </a:solidFill>
            </a:rPr>
            <a:t> </a:t>
          </a:r>
          <a:r>
            <a:rPr lang="pl-PL" b="0" i="0" dirty="0">
              <a:solidFill>
                <a:schemeClr val="tx1"/>
              </a:solidFill>
            </a:rPr>
            <a:t>(SCIE) – </a:t>
          </a:r>
          <a:r>
            <a:rPr lang="uk-UA" b="0" i="0" dirty="0">
              <a:solidFill>
                <a:schemeClr val="tx1"/>
              </a:solidFill>
            </a:rPr>
            <a:t>природничі та технічні науки;</a:t>
          </a:r>
          <a:endParaRPr lang="en-US" dirty="0">
            <a:solidFill>
              <a:schemeClr val="tx1"/>
            </a:solidFill>
          </a:endParaRPr>
        </a:p>
      </dgm:t>
    </dgm:pt>
    <dgm:pt modelId="{42E5D3F5-7BBE-46E5-A8EF-7C70021BC3F6}" type="parTrans" cxnId="{869C9BC7-C64E-46CB-8CD7-21B28B564485}">
      <dgm:prSet/>
      <dgm:spPr/>
      <dgm:t>
        <a:bodyPr/>
        <a:lstStyle/>
        <a:p>
          <a:pPr algn="just"/>
          <a:endParaRPr lang="en-US">
            <a:solidFill>
              <a:schemeClr val="tx1"/>
            </a:solidFill>
          </a:endParaRPr>
        </a:p>
      </dgm:t>
    </dgm:pt>
    <dgm:pt modelId="{DEEF43E5-FB2D-48C1-9F82-AE12EF06790E}" type="sibTrans" cxnId="{869C9BC7-C64E-46CB-8CD7-21B28B564485}">
      <dgm:prSet/>
      <dgm:spPr/>
      <dgm:t>
        <a:bodyPr/>
        <a:lstStyle/>
        <a:p>
          <a:pPr algn="just"/>
          <a:endParaRPr lang="en-US">
            <a:solidFill>
              <a:schemeClr val="tx1"/>
            </a:solidFill>
          </a:endParaRPr>
        </a:p>
      </dgm:t>
    </dgm:pt>
    <dgm:pt modelId="{D8E37A8D-0EDC-4BD3-8C34-F0C55E5260D1}">
      <dgm:prSet/>
      <dgm:spPr/>
      <dgm:t>
        <a:bodyPr/>
        <a:lstStyle/>
        <a:p>
          <a:pPr algn="just"/>
          <a:r>
            <a:rPr lang="pl-PL" b="1" i="0" dirty="0">
              <a:solidFill>
                <a:schemeClr val="tx1"/>
              </a:solidFill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Social Sciences Citation Index</a:t>
          </a:r>
          <a:r>
            <a:rPr lang="pl-PL" b="1" i="0" dirty="0">
              <a:solidFill>
                <a:schemeClr val="tx1"/>
              </a:solidFill>
            </a:rPr>
            <a:t> </a:t>
          </a:r>
          <a:r>
            <a:rPr lang="pl-PL" b="0" i="0" dirty="0">
              <a:solidFill>
                <a:schemeClr val="tx1"/>
              </a:solidFill>
            </a:rPr>
            <a:t>(SSCI) – </a:t>
          </a:r>
          <a:r>
            <a:rPr lang="uk-UA" b="0" i="0" dirty="0">
              <a:solidFill>
                <a:schemeClr val="tx1"/>
              </a:solidFill>
            </a:rPr>
            <a:t>соціальні науки;</a:t>
          </a:r>
          <a:endParaRPr lang="en-US" dirty="0">
            <a:solidFill>
              <a:schemeClr val="tx1"/>
            </a:solidFill>
          </a:endParaRPr>
        </a:p>
      </dgm:t>
    </dgm:pt>
    <dgm:pt modelId="{A439DCF6-4CBB-484C-99B9-A8AC64BFFD42}" type="parTrans" cxnId="{B1DB8E05-215F-4A91-B182-573C3EA69672}">
      <dgm:prSet/>
      <dgm:spPr/>
      <dgm:t>
        <a:bodyPr/>
        <a:lstStyle/>
        <a:p>
          <a:pPr algn="just"/>
          <a:endParaRPr lang="en-US">
            <a:solidFill>
              <a:schemeClr val="tx1"/>
            </a:solidFill>
          </a:endParaRPr>
        </a:p>
      </dgm:t>
    </dgm:pt>
    <dgm:pt modelId="{5A20CFEF-7A7A-4827-B6C9-B95FA9959A5B}" type="sibTrans" cxnId="{B1DB8E05-215F-4A91-B182-573C3EA69672}">
      <dgm:prSet/>
      <dgm:spPr/>
      <dgm:t>
        <a:bodyPr/>
        <a:lstStyle/>
        <a:p>
          <a:pPr algn="just"/>
          <a:endParaRPr lang="en-US">
            <a:solidFill>
              <a:schemeClr val="tx1"/>
            </a:solidFill>
          </a:endParaRPr>
        </a:p>
      </dgm:t>
    </dgm:pt>
    <dgm:pt modelId="{A070F5FA-E01F-41E6-A962-7DB3ADA2BC0F}">
      <dgm:prSet/>
      <dgm:spPr/>
      <dgm:t>
        <a:bodyPr/>
        <a:lstStyle/>
        <a:p>
          <a:pPr algn="just"/>
          <a:r>
            <a:rPr lang="pl-PL" b="1" i="0" dirty="0">
              <a:solidFill>
                <a:schemeClr val="tx1"/>
              </a:solidFill>
              <a:hlinkClick xmlns:r="http://schemas.openxmlformats.org/officeDocument/2006/relationships"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Arts &amp; Humanities Citation Index</a:t>
          </a:r>
          <a:r>
            <a:rPr lang="pl-PL" b="1" i="0" dirty="0">
              <a:solidFill>
                <a:schemeClr val="tx1"/>
              </a:solidFill>
            </a:rPr>
            <a:t> </a:t>
          </a:r>
          <a:r>
            <a:rPr lang="pl-PL" b="0" i="0" dirty="0">
              <a:solidFill>
                <a:schemeClr val="tx1"/>
              </a:solidFill>
            </a:rPr>
            <a:t>(AHCI) – </a:t>
          </a:r>
          <a:r>
            <a:rPr lang="uk-UA" b="0" i="0" dirty="0">
              <a:solidFill>
                <a:schemeClr val="tx1"/>
              </a:solidFill>
            </a:rPr>
            <a:t>гуманітарні науки;</a:t>
          </a:r>
          <a:endParaRPr lang="en-US" dirty="0">
            <a:solidFill>
              <a:schemeClr val="tx1"/>
            </a:solidFill>
          </a:endParaRPr>
        </a:p>
      </dgm:t>
    </dgm:pt>
    <dgm:pt modelId="{BF32AAB8-48F3-4443-A66A-63B1E3609F2B}" type="parTrans" cxnId="{A26FE207-128E-40E9-81DE-D1581E4A1111}">
      <dgm:prSet/>
      <dgm:spPr/>
      <dgm:t>
        <a:bodyPr/>
        <a:lstStyle/>
        <a:p>
          <a:pPr algn="just"/>
          <a:endParaRPr lang="en-US">
            <a:solidFill>
              <a:schemeClr val="tx1"/>
            </a:solidFill>
          </a:endParaRPr>
        </a:p>
      </dgm:t>
    </dgm:pt>
    <dgm:pt modelId="{D8219D7A-83CA-4F80-B492-2BE06219B843}" type="sibTrans" cxnId="{A26FE207-128E-40E9-81DE-D1581E4A1111}">
      <dgm:prSet/>
      <dgm:spPr/>
      <dgm:t>
        <a:bodyPr/>
        <a:lstStyle/>
        <a:p>
          <a:pPr algn="just"/>
          <a:endParaRPr lang="en-US">
            <a:solidFill>
              <a:schemeClr val="tx1"/>
            </a:solidFill>
          </a:endParaRPr>
        </a:p>
      </dgm:t>
    </dgm:pt>
    <dgm:pt modelId="{7A431E62-40C7-4EEC-8DE6-1DFBAFA7E181}">
      <dgm:prSet/>
      <dgm:spPr/>
      <dgm:t>
        <a:bodyPr/>
        <a:lstStyle/>
        <a:p>
          <a:pPr algn="just"/>
          <a:r>
            <a:rPr lang="pl-PL" b="1" i="0" dirty="0">
              <a:solidFill>
                <a:schemeClr val="tx1"/>
              </a:solidFill>
              <a:hlinkClick xmlns:r="http://schemas.openxmlformats.org/officeDocument/2006/relationships"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Emerging Sources Citation Index</a:t>
          </a:r>
          <a:r>
            <a:rPr lang="pl-PL" b="1" i="0" dirty="0">
              <a:solidFill>
                <a:schemeClr val="tx1"/>
              </a:solidFill>
            </a:rPr>
            <a:t> </a:t>
          </a:r>
          <a:r>
            <a:rPr lang="pl-PL" b="0" i="0" dirty="0">
              <a:solidFill>
                <a:schemeClr val="tx1"/>
              </a:solidFill>
            </a:rPr>
            <a:t>(ESCI) – </a:t>
          </a:r>
          <a:r>
            <a:rPr lang="uk-UA" b="0" i="0" dirty="0" err="1">
              <a:solidFill>
                <a:schemeClr val="tx1"/>
              </a:solidFill>
            </a:rPr>
            <a:t>мультидисциплінарний</a:t>
          </a:r>
          <a:r>
            <a:rPr lang="uk-UA" b="0" i="0" dirty="0">
              <a:solidFill>
                <a:schemeClr val="tx1"/>
              </a:solidFill>
            </a:rPr>
            <a:t> індекс, який охоплює всі галузі науки, включаючи соціальні науки і </a:t>
          </a:r>
          <a:r>
            <a:rPr lang="uk-UA" b="0" i="0" dirty="0" err="1">
              <a:solidFill>
                <a:schemeClr val="tx1"/>
              </a:solidFill>
            </a:rPr>
            <a:t>гуманітаристику</a:t>
          </a:r>
          <a:r>
            <a:rPr lang="uk-UA" b="0" i="0" dirty="0">
              <a:solidFill>
                <a:schemeClr val="tx1"/>
              </a:solidFill>
            </a:rPr>
            <a:t> (видання індексуються з випробувальним терміном).</a:t>
          </a:r>
          <a:endParaRPr lang="en-US" dirty="0">
            <a:solidFill>
              <a:schemeClr val="tx1"/>
            </a:solidFill>
          </a:endParaRPr>
        </a:p>
      </dgm:t>
    </dgm:pt>
    <dgm:pt modelId="{89BE93A1-3586-4F97-BB68-65642ADCEDDF}" type="parTrans" cxnId="{834C260C-24FE-4431-B504-E08956E1967C}">
      <dgm:prSet/>
      <dgm:spPr/>
      <dgm:t>
        <a:bodyPr/>
        <a:lstStyle/>
        <a:p>
          <a:pPr algn="just"/>
          <a:endParaRPr lang="en-US">
            <a:solidFill>
              <a:schemeClr val="tx1"/>
            </a:solidFill>
          </a:endParaRPr>
        </a:p>
      </dgm:t>
    </dgm:pt>
    <dgm:pt modelId="{BD3A0035-9091-4B34-8514-54C43C909A3B}" type="sibTrans" cxnId="{834C260C-24FE-4431-B504-E08956E1967C}">
      <dgm:prSet/>
      <dgm:spPr/>
      <dgm:t>
        <a:bodyPr/>
        <a:lstStyle/>
        <a:p>
          <a:pPr algn="just"/>
          <a:endParaRPr lang="en-US">
            <a:solidFill>
              <a:schemeClr val="tx1"/>
            </a:solidFill>
          </a:endParaRPr>
        </a:p>
      </dgm:t>
    </dgm:pt>
    <dgm:pt modelId="{E9BE46B8-356F-440A-93D7-A30194CA4874}" type="pres">
      <dgm:prSet presAssocID="{2D96D54C-0476-4960-8B31-A9C76067C310}" presName="linear" presStyleCnt="0">
        <dgm:presLayoutVars>
          <dgm:animLvl val="lvl"/>
          <dgm:resizeHandles val="exact"/>
        </dgm:presLayoutVars>
      </dgm:prSet>
      <dgm:spPr/>
    </dgm:pt>
    <dgm:pt modelId="{60FB9F3D-7AB0-439A-B4C9-F4D99F2FCC66}" type="pres">
      <dgm:prSet presAssocID="{961218D7-4862-4ADF-9072-3E008ADA7184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C12D7E46-A95D-4547-9167-03E3CCAF5FF9}" type="pres">
      <dgm:prSet presAssocID="{DEEF43E5-FB2D-48C1-9F82-AE12EF06790E}" presName="spacer" presStyleCnt="0"/>
      <dgm:spPr/>
    </dgm:pt>
    <dgm:pt modelId="{68DBFA38-00BE-4563-9E6F-750BD08334DB}" type="pres">
      <dgm:prSet presAssocID="{D8E37A8D-0EDC-4BD3-8C34-F0C55E5260D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27F3EE46-3A59-4752-98C2-59CB734ECAA1}" type="pres">
      <dgm:prSet presAssocID="{5A20CFEF-7A7A-4827-B6C9-B95FA9959A5B}" presName="spacer" presStyleCnt="0"/>
      <dgm:spPr/>
    </dgm:pt>
    <dgm:pt modelId="{B686485E-F143-4CD3-90F2-ABE8EEBC89E9}" type="pres">
      <dgm:prSet presAssocID="{A070F5FA-E01F-41E6-A962-7DB3ADA2BC0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0BFEA42-FF60-409D-8E74-BC5D2AC9AD7F}" type="pres">
      <dgm:prSet presAssocID="{D8219D7A-83CA-4F80-B492-2BE06219B843}" presName="spacer" presStyleCnt="0"/>
      <dgm:spPr/>
    </dgm:pt>
    <dgm:pt modelId="{347B8711-BDBB-4CB7-BF0F-F408B6A7554E}" type="pres">
      <dgm:prSet presAssocID="{7A431E62-40C7-4EEC-8DE6-1DFBAFA7E181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B1DB8E05-215F-4A91-B182-573C3EA69672}" srcId="{2D96D54C-0476-4960-8B31-A9C76067C310}" destId="{D8E37A8D-0EDC-4BD3-8C34-F0C55E5260D1}" srcOrd="1" destOrd="0" parTransId="{A439DCF6-4CBB-484C-99B9-A8AC64BFFD42}" sibTransId="{5A20CFEF-7A7A-4827-B6C9-B95FA9959A5B}"/>
    <dgm:cxn modelId="{A26FE207-128E-40E9-81DE-D1581E4A1111}" srcId="{2D96D54C-0476-4960-8B31-A9C76067C310}" destId="{A070F5FA-E01F-41E6-A962-7DB3ADA2BC0F}" srcOrd="2" destOrd="0" parTransId="{BF32AAB8-48F3-4443-A66A-63B1E3609F2B}" sibTransId="{D8219D7A-83CA-4F80-B492-2BE06219B843}"/>
    <dgm:cxn modelId="{834C260C-24FE-4431-B504-E08956E1967C}" srcId="{2D96D54C-0476-4960-8B31-A9C76067C310}" destId="{7A431E62-40C7-4EEC-8DE6-1DFBAFA7E181}" srcOrd="3" destOrd="0" parTransId="{89BE93A1-3586-4F97-BB68-65642ADCEDDF}" sibTransId="{BD3A0035-9091-4B34-8514-54C43C909A3B}"/>
    <dgm:cxn modelId="{8B05FC2B-1924-41B3-9014-5090E2AC2EB7}" type="presOf" srcId="{2D96D54C-0476-4960-8B31-A9C76067C310}" destId="{E9BE46B8-356F-440A-93D7-A30194CA4874}" srcOrd="0" destOrd="0" presId="urn:microsoft.com/office/officeart/2005/8/layout/vList2"/>
    <dgm:cxn modelId="{61C0FD52-6A0D-4056-9095-F3CC883BC19F}" type="presOf" srcId="{D8E37A8D-0EDC-4BD3-8C34-F0C55E5260D1}" destId="{68DBFA38-00BE-4563-9E6F-750BD08334DB}" srcOrd="0" destOrd="0" presId="urn:microsoft.com/office/officeart/2005/8/layout/vList2"/>
    <dgm:cxn modelId="{3837E77A-49A3-4A8B-98F7-C31D76CAF643}" type="presOf" srcId="{7A431E62-40C7-4EEC-8DE6-1DFBAFA7E181}" destId="{347B8711-BDBB-4CB7-BF0F-F408B6A7554E}" srcOrd="0" destOrd="0" presId="urn:microsoft.com/office/officeart/2005/8/layout/vList2"/>
    <dgm:cxn modelId="{4EBC8B92-D0CB-4FA6-8446-921EAD69B54D}" type="presOf" srcId="{961218D7-4862-4ADF-9072-3E008ADA7184}" destId="{60FB9F3D-7AB0-439A-B4C9-F4D99F2FCC66}" srcOrd="0" destOrd="0" presId="urn:microsoft.com/office/officeart/2005/8/layout/vList2"/>
    <dgm:cxn modelId="{81CC8BAE-6916-4EB9-B4D7-B28A854DE69F}" type="presOf" srcId="{A070F5FA-E01F-41E6-A962-7DB3ADA2BC0F}" destId="{B686485E-F143-4CD3-90F2-ABE8EEBC89E9}" srcOrd="0" destOrd="0" presId="urn:microsoft.com/office/officeart/2005/8/layout/vList2"/>
    <dgm:cxn modelId="{869C9BC7-C64E-46CB-8CD7-21B28B564485}" srcId="{2D96D54C-0476-4960-8B31-A9C76067C310}" destId="{961218D7-4862-4ADF-9072-3E008ADA7184}" srcOrd="0" destOrd="0" parTransId="{42E5D3F5-7BBE-46E5-A8EF-7C70021BC3F6}" sibTransId="{DEEF43E5-FB2D-48C1-9F82-AE12EF06790E}"/>
    <dgm:cxn modelId="{B9C48BEF-D481-427E-AE45-BE63D2072B37}" type="presParOf" srcId="{E9BE46B8-356F-440A-93D7-A30194CA4874}" destId="{60FB9F3D-7AB0-439A-B4C9-F4D99F2FCC66}" srcOrd="0" destOrd="0" presId="urn:microsoft.com/office/officeart/2005/8/layout/vList2"/>
    <dgm:cxn modelId="{940E3FAB-146B-4009-8660-17CDE1F03984}" type="presParOf" srcId="{E9BE46B8-356F-440A-93D7-A30194CA4874}" destId="{C12D7E46-A95D-4547-9167-03E3CCAF5FF9}" srcOrd="1" destOrd="0" presId="urn:microsoft.com/office/officeart/2005/8/layout/vList2"/>
    <dgm:cxn modelId="{156D92E2-A5B5-4698-B10E-FE69A2CF6C1D}" type="presParOf" srcId="{E9BE46B8-356F-440A-93D7-A30194CA4874}" destId="{68DBFA38-00BE-4563-9E6F-750BD08334DB}" srcOrd="2" destOrd="0" presId="urn:microsoft.com/office/officeart/2005/8/layout/vList2"/>
    <dgm:cxn modelId="{6B55C2AD-0867-43F2-A810-1E51BBFCC85F}" type="presParOf" srcId="{E9BE46B8-356F-440A-93D7-A30194CA4874}" destId="{27F3EE46-3A59-4752-98C2-59CB734ECAA1}" srcOrd="3" destOrd="0" presId="urn:microsoft.com/office/officeart/2005/8/layout/vList2"/>
    <dgm:cxn modelId="{21B49772-14D6-4C87-A4E1-475F836C5B73}" type="presParOf" srcId="{E9BE46B8-356F-440A-93D7-A30194CA4874}" destId="{B686485E-F143-4CD3-90F2-ABE8EEBC89E9}" srcOrd="4" destOrd="0" presId="urn:microsoft.com/office/officeart/2005/8/layout/vList2"/>
    <dgm:cxn modelId="{54BDFD94-01B5-4413-AC90-435660ADAA02}" type="presParOf" srcId="{E9BE46B8-356F-440A-93D7-A30194CA4874}" destId="{80BFEA42-FF60-409D-8E74-BC5D2AC9AD7F}" srcOrd="5" destOrd="0" presId="urn:microsoft.com/office/officeart/2005/8/layout/vList2"/>
    <dgm:cxn modelId="{778354B6-AC7D-4237-87A4-136E82EB78D9}" type="presParOf" srcId="{E9BE46B8-356F-440A-93D7-A30194CA4874}" destId="{347B8711-BDBB-4CB7-BF0F-F408B6A7554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5019EC-D634-4FA3-A40D-1D6887CF9B0A}">
      <dsp:nvSpPr>
        <dsp:cNvPr id="0" name=""/>
        <dsp:cNvSpPr/>
      </dsp:nvSpPr>
      <dsp:spPr>
        <a:xfrm>
          <a:off x="0" y="216727"/>
          <a:ext cx="9448799" cy="24242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0" i="0" kern="1200" dirty="0"/>
            <a:t>Цікава історія створення </a:t>
          </a:r>
          <a:r>
            <a:rPr lang="pl-PL" sz="2800" b="0" i="0" kern="1200" dirty="0"/>
            <a:t>Scopus: </a:t>
          </a:r>
          <a:r>
            <a:rPr lang="uk-UA" sz="2800" b="0" i="0" kern="1200" dirty="0"/>
            <a:t>у 1880р. у м. Амстердам (Нідерланди), було засновано журнал </a:t>
          </a:r>
          <a:r>
            <a:rPr lang="pl-PL" sz="2800" b="0" i="0" kern="1200" dirty="0">
              <a:hlinkClick xmlns:r="http://schemas.openxmlformats.org/officeDocument/2006/relationships" r:id="rId1"/>
            </a:rPr>
            <a:t>Elsevier</a:t>
          </a:r>
          <a:r>
            <a:rPr lang="pl-PL" sz="2800" b="0" i="0" kern="1200" dirty="0"/>
            <a:t>, </a:t>
          </a:r>
          <a:r>
            <a:rPr lang="uk-UA" sz="2800" b="0" i="0" kern="1200" dirty="0"/>
            <a:t>який на сьогодні є  одним з найбільших видавничих будинків світу, який щорік випускає близько чверті всіх статей з видаваних в світі наукових журналів.</a:t>
          </a:r>
          <a:endParaRPr lang="uk-UA" sz="2800" kern="1200" dirty="0"/>
        </a:p>
      </dsp:txBody>
      <dsp:txXfrm>
        <a:off x="118342" y="335069"/>
        <a:ext cx="9212115" cy="2187556"/>
      </dsp:txXfrm>
    </dsp:sp>
    <dsp:sp modelId="{84DD0625-F436-4CAE-9856-F9AC29DC8AF2}">
      <dsp:nvSpPr>
        <dsp:cNvPr id="0" name=""/>
        <dsp:cNvSpPr/>
      </dsp:nvSpPr>
      <dsp:spPr>
        <a:xfrm>
          <a:off x="0" y="2721607"/>
          <a:ext cx="9448799" cy="24242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0" i="0" kern="1200"/>
            <a:t>В 1999 р. була створена платформа </a:t>
          </a:r>
          <a:r>
            <a:rPr lang="pl-PL" sz="2800" b="0" i="0" kern="1200"/>
            <a:t>Sciencedirect – </a:t>
          </a:r>
          <a:r>
            <a:rPr lang="uk-UA" sz="2800" b="0" i="0" kern="1200"/>
            <a:t>онлайнова база даних ресурсів видавництва, яка стала важливим інформаційним ресурсом міжнародного науково-дослідного співтовариства. На основі </a:t>
          </a:r>
          <a:r>
            <a:rPr lang="pl-PL" sz="2800" b="0" i="0" kern="1200"/>
            <a:t>Sciencedirect </a:t>
          </a:r>
          <a:r>
            <a:rPr lang="uk-UA" sz="2800" b="0" i="0" kern="1200"/>
            <a:t>в 2002 р. і було  створено базу даних </a:t>
          </a:r>
          <a:r>
            <a:rPr lang="pl-PL" sz="2800" b="0" i="0" kern="1200"/>
            <a:t>Scopus.</a:t>
          </a:r>
          <a:endParaRPr lang="uk-UA" sz="2800" kern="1200"/>
        </a:p>
      </dsp:txBody>
      <dsp:txXfrm>
        <a:off x="118342" y="2839949"/>
        <a:ext cx="9212115" cy="21875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FB9F3D-7AB0-439A-B4C9-F4D99F2FCC66}">
      <dsp:nvSpPr>
        <dsp:cNvPr id="0" name=""/>
        <dsp:cNvSpPr/>
      </dsp:nvSpPr>
      <dsp:spPr>
        <a:xfrm>
          <a:off x="0" y="73753"/>
          <a:ext cx="7313418" cy="14880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just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b="1" i="0" kern="1200" dirty="0">
              <a:solidFill>
                <a:schemeClr val="tx1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Science Citation Index Expanded</a:t>
          </a:r>
          <a:r>
            <a:rPr lang="pl-PL" sz="2100" b="1" i="0" kern="1200" dirty="0">
              <a:solidFill>
                <a:schemeClr val="tx1"/>
              </a:solidFill>
            </a:rPr>
            <a:t> </a:t>
          </a:r>
          <a:r>
            <a:rPr lang="pl-PL" sz="2100" b="0" i="0" kern="1200" dirty="0">
              <a:solidFill>
                <a:schemeClr val="tx1"/>
              </a:solidFill>
            </a:rPr>
            <a:t>(SCIE) – </a:t>
          </a:r>
          <a:r>
            <a:rPr lang="uk-UA" sz="2100" b="0" i="0" kern="1200" dirty="0">
              <a:solidFill>
                <a:schemeClr val="tx1"/>
              </a:solidFill>
            </a:rPr>
            <a:t>природничі та технічні науки;</a:t>
          </a:r>
          <a:endParaRPr lang="en-US" sz="2100" kern="1200" dirty="0">
            <a:solidFill>
              <a:schemeClr val="tx1"/>
            </a:solidFill>
          </a:endParaRPr>
        </a:p>
      </dsp:txBody>
      <dsp:txXfrm>
        <a:off x="72639" y="146392"/>
        <a:ext cx="7168140" cy="1342742"/>
      </dsp:txXfrm>
    </dsp:sp>
    <dsp:sp modelId="{68DBFA38-00BE-4563-9E6F-750BD08334DB}">
      <dsp:nvSpPr>
        <dsp:cNvPr id="0" name=""/>
        <dsp:cNvSpPr/>
      </dsp:nvSpPr>
      <dsp:spPr>
        <a:xfrm>
          <a:off x="0" y="1622254"/>
          <a:ext cx="7313418" cy="1488020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just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b="1" i="0" kern="1200" dirty="0">
              <a:solidFill>
                <a:schemeClr val="tx1"/>
              </a:solidFill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Social Sciences Citation Index</a:t>
          </a:r>
          <a:r>
            <a:rPr lang="pl-PL" sz="2100" b="1" i="0" kern="1200" dirty="0">
              <a:solidFill>
                <a:schemeClr val="tx1"/>
              </a:solidFill>
            </a:rPr>
            <a:t> </a:t>
          </a:r>
          <a:r>
            <a:rPr lang="pl-PL" sz="2100" b="0" i="0" kern="1200" dirty="0">
              <a:solidFill>
                <a:schemeClr val="tx1"/>
              </a:solidFill>
            </a:rPr>
            <a:t>(SSCI) – </a:t>
          </a:r>
          <a:r>
            <a:rPr lang="uk-UA" sz="2100" b="0" i="0" kern="1200" dirty="0">
              <a:solidFill>
                <a:schemeClr val="tx1"/>
              </a:solidFill>
            </a:rPr>
            <a:t>соціальні науки;</a:t>
          </a:r>
          <a:endParaRPr lang="en-US" sz="2100" kern="1200" dirty="0">
            <a:solidFill>
              <a:schemeClr val="tx1"/>
            </a:solidFill>
          </a:endParaRPr>
        </a:p>
      </dsp:txBody>
      <dsp:txXfrm>
        <a:off x="72639" y="1694893"/>
        <a:ext cx="7168140" cy="1342742"/>
      </dsp:txXfrm>
    </dsp:sp>
    <dsp:sp modelId="{B686485E-F143-4CD3-90F2-ABE8EEBC89E9}">
      <dsp:nvSpPr>
        <dsp:cNvPr id="0" name=""/>
        <dsp:cNvSpPr/>
      </dsp:nvSpPr>
      <dsp:spPr>
        <a:xfrm>
          <a:off x="0" y="3170755"/>
          <a:ext cx="7313418" cy="1488020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just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b="1" i="0" kern="1200" dirty="0">
              <a:solidFill>
                <a:schemeClr val="tx1"/>
              </a:solidFill>
              <a:hlinkClick xmlns:r="http://schemas.openxmlformats.org/officeDocument/2006/relationships"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Arts &amp; Humanities Citation Index</a:t>
          </a:r>
          <a:r>
            <a:rPr lang="pl-PL" sz="2100" b="1" i="0" kern="1200" dirty="0">
              <a:solidFill>
                <a:schemeClr val="tx1"/>
              </a:solidFill>
            </a:rPr>
            <a:t> </a:t>
          </a:r>
          <a:r>
            <a:rPr lang="pl-PL" sz="2100" b="0" i="0" kern="1200" dirty="0">
              <a:solidFill>
                <a:schemeClr val="tx1"/>
              </a:solidFill>
            </a:rPr>
            <a:t>(AHCI) – </a:t>
          </a:r>
          <a:r>
            <a:rPr lang="uk-UA" sz="2100" b="0" i="0" kern="1200" dirty="0">
              <a:solidFill>
                <a:schemeClr val="tx1"/>
              </a:solidFill>
            </a:rPr>
            <a:t>гуманітарні науки;</a:t>
          </a:r>
          <a:endParaRPr lang="en-US" sz="2100" kern="1200" dirty="0">
            <a:solidFill>
              <a:schemeClr val="tx1"/>
            </a:solidFill>
          </a:endParaRPr>
        </a:p>
      </dsp:txBody>
      <dsp:txXfrm>
        <a:off x="72639" y="3243394"/>
        <a:ext cx="7168140" cy="1342742"/>
      </dsp:txXfrm>
    </dsp:sp>
    <dsp:sp modelId="{347B8711-BDBB-4CB7-BF0F-F408B6A7554E}">
      <dsp:nvSpPr>
        <dsp:cNvPr id="0" name=""/>
        <dsp:cNvSpPr/>
      </dsp:nvSpPr>
      <dsp:spPr>
        <a:xfrm>
          <a:off x="0" y="4719255"/>
          <a:ext cx="7313418" cy="148802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just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b="1" i="0" kern="1200" dirty="0">
              <a:solidFill>
                <a:schemeClr val="tx1"/>
              </a:solidFill>
              <a:hlinkClick xmlns:r="http://schemas.openxmlformats.org/officeDocument/2006/relationships"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Emerging Sources Citation Index</a:t>
          </a:r>
          <a:r>
            <a:rPr lang="pl-PL" sz="2100" b="1" i="0" kern="1200" dirty="0">
              <a:solidFill>
                <a:schemeClr val="tx1"/>
              </a:solidFill>
            </a:rPr>
            <a:t> </a:t>
          </a:r>
          <a:r>
            <a:rPr lang="pl-PL" sz="2100" b="0" i="0" kern="1200" dirty="0">
              <a:solidFill>
                <a:schemeClr val="tx1"/>
              </a:solidFill>
            </a:rPr>
            <a:t>(ESCI) – </a:t>
          </a:r>
          <a:r>
            <a:rPr lang="uk-UA" sz="2100" b="0" i="0" kern="1200" dirty="0" err="1">
              <a:solidFill>
                <a:schemeClr val="tx1"/>
              </a:solidFill>
            </a:rPr>
            <a:t>мультидисциплінарний</a:t>
          </a:r>
          <a:r>
            <a:rPr lang="uk-UA" sz="2100" b="0" i="0" kern="1200" dirty="0">
              <a:solidFill>
                <a:schemeClr val="tx1"/>
              </a:solidFill>
            </a:rPr>
            <a:t> індекс, який охоплює всі галузі науки, включаючи соціальні науки і </a:t>
          </a:r>
          <a:r>
            <a:rPr lang="uk-UA" sz="2100" b="0" i="0" kern="1200" dirty="0" err="1">
              <a:solidFill>
                <a:schemeClr val="tx1"/>
              </a:solidFill>
            </a:rPr>
            <a:t>гуманітаристику</a:t>
          </a:r>
          <a:r>
            <a:rPr lang="uk-UA" sz="2100" b="0" i="0" kern="1200" dirty="0">
              <a:solidFill>
                <a:schemeClr val="tx1"/>
              </a:solidFill>
            </a:rPr>
            <a:t> (видання індексуються з випробувальним терміном).</a:t>
          </a:r>
          <a:endParaRPr lang="en-US" sz="2100" kern="1200" dirty="0">
            <a:solidFill>
              <a:schemeClr val="tx1"/>
            </a:solidFill>
          </a:endParaRPr>
        </a:p>
      </dsp:txBody>
      <dsp:txXfrm>
        <a:off x="72639" y="4791894"/>
        <a:ext cx="7168140" cy="13427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5D9719-5303-D651-55B8-BE3C84B8A0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1729438-AC5A-D4E9-6FF5-098E01EC3C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A9EB091-AFC5-8891-5525-80450BCC2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547B4-E516-46A7-86F6-1A9BD0639974}" type="datetimeFigureOut">
              <a:rPr lang="uk-UA" smtClean="0"/>
              <a:t>30.10.2022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267959A-239B-C442-2181-5A06F1AFC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5873376-469F-CE9D-6112-95119993D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AF0F0-5159-4572-B396-7AEA532B5B5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82452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A93886-E1DD-E637-38AC-0014F2CB2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C28EC31-4B1A-9E32-BCF3-443C886892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905CEBB-92F5-17FB-8313-EF8425B5F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547B4-E516-46A7-86F6-1A9BD0639974}" type="datetimeFigureOut">
              <a:rPr lang="uk-UA" smtClean="0"/>
              <a:t>30.10.2022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399FC88-F93C-470C-FDA1-7BE9DB1A0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AEBE3BC-4335-2D68-774A-240680E65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AF0F0-5159-4572-B396-7AEA532B5B5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83483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DFC3446-423B-8714-CEE4-2CDBCACA73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A4A124D-A2D3-0BC8-FD6C-019DE96BA7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54BF0E9-07DC-AFD9-A48F-4BD514419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547B4-E516-46A7-86F6-1A9BD0639974}" type="datetimeFigureOut">
              <a:rPr lang="uk-UA" smtClean="0"/>
              <a:t>30.10.2022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FD46DAF-4749-B3A0-A102-D63A0D529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2F00B24-F8D4-1BB3-B272-F223F1411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AF0F0-5159-4572-B396-7AEA532B5B5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91911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F58313-DA86-0A53-8651-6867CA5E9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C3684E-DDC0-DDFA-4032-69EC9A031B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DA69859-23B5-802F-8C2E-C3ACD125B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547B4-E516-46A7-86F6-1A9BD0639974}" type="datetimeFigureOut">
              <a:rPr lang="uk-UA" smtClean="0"/>
              <a:t>30.10.2022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E3B0521-A3C6-D625-FE7B-9D1CBEF8E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9AD80A-528F-672D-AFE5-23F2DDC34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AF0F0-5159-4572-B396-7AEA532B5B5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2198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1114D3-311B-279C-D4A4-E4088150F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EAF65CE-444D-64FE-191F-A22DF4F6C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B07EAB4-001F-5DF1-11C1-7AA9525D0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547B4-E516-46A7-86F6-1A9BD0639974}" type="datetimeFigureOut">
              <a:rPr lang="uk-UA" smtClean="0"/>
              <a:t>30.10.2022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2E8839-4385-F807-7AAE-5CED3FC78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9FD56D1-18CF-2BBF-0980-DC485C252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AF0F0-5159-4572-B396-7AEA532B5B5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67197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75EC03-691C-6513-AE44-0F6411005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CDDC180-033C-58DB-A5C7-8099C49011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E56086E-6DA7-482D-F004-575F50F030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328D9CF-FEEC-F4A3-63F7-43C8743C6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547B4-E516-46A7-86F6-1A9BD0639974}" type="datetimeFigureOut">
              <a:rPr lang="uk-UA" smtClean="0"/>
              <a:t>30.10.2022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6C35C9D-2780-7178-848A-744E542D1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57B6C5E-F618-F546-6D43-6CFB7990A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AF0F0-5159-4572-B396-7AEA532B5B5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29225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0D449C-62F9-599D-7596-863B61332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3AC740B-184A-D00C-61F8-D1D70CF851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10467E2-51C2-C8B2-C465-CED10F660D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AFE8663-5A63-21E0-5895-9A95D275C2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8D3A71B-E4F2-C855-0774-9E86EAF794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0121DA7-CD2E-5642-476E-ED75DCD02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547B4-E516-46A7-86F6-1A9BD0639974}" type="datetimeFigureOut">
              <a:rPr lang="uk-UA" smtClean="0"/>
              <a:t>30.10.2022</a:t>
            </a:fld>
            <a:endParaRPr lang="uk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9D5E28B-45CA-651E-1847-B7689ED47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4ED640C-0064-E467-A793-060086DE0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AF0F0-5159-4572-B396-7AEA532B5B5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62319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C94603-F1DD-C393-BE8A-3FB74BE2D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709A804-5974-B6EB-567E-00DAFBE00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547B4-E516-46A7-86F6-1A9BD0639974}" type="datetimeFigureOut">
              <a:rPr lang="uk-UA" smtClean="0"/>
              <a:t>30.10.2022</a:t>
            </a:fld>
            <a:endParaRPr lang="uk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2100114-44B2-D7A5-B537-EA3C9E07C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85D9121-5963-DF35-2483-9FB491705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AF0F0-5159-4572-B396-7AEA532B5B5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7066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60C37A8-67BB-7984-238F-CA437E3C0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547B4-E516-46A7-86F6-1A9BD0639974}" type="datetimeFigureOut">
              <a:rPr lang="uk-UA" smtClean="0"/>
              <a:t>30.10.2022</a:t>
            </a:fld>
            <a:endParaRPr lang="uk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4C95F40-4AE6-5F2F-EA75-3DAF60B1F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589A2D3-70B0-6449-D983-F93FBDEDF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AF0F0-5159-4572-B396-7AEA532B5B5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03692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42E9CD-3DCF-8295-1100-7899950E3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6F512A2-D9E5-7F03-56B3-BF042D4061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566AFFF-350D-A222-9B01-16DA229946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9AE8B65-BF7F-C367-3370-0F69FA2DB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547B4-E516-46A7-86F6-1A9BD0639974}" type="datetimeFigureOut">
              <a:rPr lang="uk-UA" smtClean="0"/>
              <a:t>30.10.2022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55F181F-14E6-A50A-37F3-4D18D9895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E60B92C-3B44-BE33-31DC-590B0BB5C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AF0F0-5159-4572-B396-7AEA532B5B5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51636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DDF301-0940-6F90-9B88-555967E58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04614B1-80B2-ACD4-EDD7-F1304DBDF5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A81DB0F-5A32-7B36-7781-0B9B6C48C8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23AE2F5-1AC9-7531-3D1D-24B81C6EC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547B4-E516-46A7-86F6-1A9BD0639974}" type="datetimeFigureOut">
              <a:rPr lang="uk-UA" smtClean="0"/>
              <a:t>30.10.2022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9184448-60DF-1E58-8291-399220CF4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F50235A-6D5B-B9C6-7416-A85C942E5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AF0F0-5159-4572-B396-7AEA532B5B5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99010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F1CE6F-BDCA-037B-2E7B-8A5A4BCE2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28B33AC-6A0F-24C1-C8E8-0F5385F169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A46478-C083-D103-E2C0-5DC7984E66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547B4-E516-46A7-86F6-1A9BD0639974}" type="datetimeFigureOut">
              <a:rPr lang="uk-UA" smtClean="0"/>
              <a:t>30.10.2022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5CE37F-23A5-2048-169C-2C2C66A504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0CE51D6-026B-1939-239A-76C76A8CBF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AF0F0-5159-4572-B396-7AEA532B5B5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8345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code.google.com/p/citations-gadget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opus.com/home.url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okinfo.com/products_tools/multidisciplinary/webofscienc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05316E-A58C-CEBC-310B-36CF274240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3792" y="1610051"/>
            <a:ext cx="9144000" cy="1818949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2400" i="1" dirty="0">
                <a:latin typeface="Bookman Old Style" panose="02050604050505020204" pitchFamily="18" charset="0"/>
              </a:rPr>
              <a:t>Серія Навчально-наукових вебінарів для студентів факультету захисту рослин, біотехнології та екології</a:t>
            </a:r>
            <a:br>
              <a:rPr lang="uk-UA" sz="2400" i="1" dirty="0">
                <a:latin typeface="Bookman Old Style" panose="02050604050505020204" pitchFamily="18" charset="0"/>
              </a:rPr>
            </a:br>
            <a:r>
              <a:rPr lang="uk-UA" sz="2400" i="1" dirty="0">
                <a:latin typeface="Bookman Old Style" panose="02050604050505020204" pitchFamily="18" charset="0"/>
              </a:rPr>
              <a:t>28.10.2022 р. – 31.10.2022 р.</a:t>
            </a:r>
            <a:endParaRPr lang="uk-UA" sz="4800" i="1" dirty="0">
              <a:latin typeface="Bookman Old Style" panose="020506040505050202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CC56143-CA21-C609-2265-6A2EEB800D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32078" y="3634991"/>
            <a:ext cx="9144000" cy="2743514"/>
          </a:xfrm>
        </p:spPr>
        <p:txBody>
          <a:bodyPr>
            <a:normAutofit/>
          </a:bodyPr>
          <a:lstStyle/>
          <a:p>
            <a:endParaRPr lang="uk-UA" dirty="0"/>
          </a:p>
          <a:p>
            <a:r>
              <a:rPr lang="uk-UA" b="1" dirty="0">
                <a:latin typeface="Bookman Old Style" panose="02050604050505020204" pitchFamily="18" charset="0"/>
              </a:rPr>
              <a:t>ДЕНЬ 2 – 31.10.2022 р.</a:t>
            </a:r>
          </a:p>
          <a:p>
            <a:endParaRPr lang="uk-UA" dirty="0"/>
          </a:p>
          <a:p>
            <a:r>
              <a:rPr lang="uk-UA" sz="32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«Пошук інформації по спеціальності у наукометричних базах даних»</a:t>
            </a:r>
            <a:endParaRPr lang="uk-UA" sz="40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7CCAE06-F140-33FF-12C1-E74294FAF9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510"/>
          <a:stretch/>
        </p:blipFill>
        <p:spPr bwMode="auto">
          <a:xfrm>
            <a:off x="849630" y="512448"/>
            <a:ext cx="1680628" cy="13388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8152481-DFCC-D481-4E30-8D89F618C5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5957" y="299245"/>
            <a:ext cx="1780243" cy="15520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4074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База данных ESCI | Open Science in Ukraine">
            <a:extLst>
              <a:ext uri="{FF2B5EF4-FFF2-40B4-BE49-F238E27FC236}">
                <a16:creationId xmlns:a16="http://schemas.microsoft.com/office/drawing/2014/main" id="{61A9035C-FC4F-754C-E1D3-17CD576AED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0704" y="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A9205C-65CA-062B-A52C-A76114748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946" y="365125"/>
            <a:ext cx="9433034" cy="1325563"/>
          </a:xfrm>
        </p:spPr>
        <p:txBody>
          <a:bodyPr>
            <a:normAutofit/>
          </a:bodyPr>
          <a:lstStyle/>
          <a:p>
            <a:pPr algn="ctr"/>
            <a:r>
              <a:rPr lang="uk-UA" b="1" dirty="0">
                <a:latin typeface="Arial" panose="020B0604020202020204" pitchFamily="34" charset="0"/>
              </a:rPr>
              <a:t>База даних </a:t>
            </a:r>
            <a:r>
              <a:rPr lang="pl-PL" b="1" dirty="0">
                <a:latin typeface="Arial" panose="020B0604020202020204" pitchFamily="34" charset="0"/>
              </a:rPr>
              <a:t>ESCI </a:t>
            </a:r>
            <a:r>
              <a:rPr lang="uk-UA" b="1" dirty="0">
                <a:latin typeface="Arial" panose="020B0604020202020204" pitchFamily="34" charset="0"/>
              </a:rPr>
              <a:t>на платформі </a:t>
            </a:r>
            <a:r>
              <a:rPr lang="pl-PL" b="1" dirty="0">
                <a:latin typeface="Arial" panose="020B0604020202020204" pitchFamily="34" charset="0"/>
              </a:rPr>
              <a:t>Web of Science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F6BE1F8-2F93-FCD9-E49B-14B216F28B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16125"/>
            <a:ext cx="10086975" cy="4667250"/>
          </a:xfrm>
        </p:spPr>
        <p:txBody>
          <a:bodyPr/>
          <a:lstStyle/>
          <a:p>
            <a:pPr marL="0" indent="0" algn="just">
              <a:buNone/>
            </a:pPr>
            <a:r>
              <a:rPr lang="uk-UA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Новий індекс цитування </a:t>
            </a:r>
            <a:r>
              <a:rPr lang="pl-PL" b="1" dirty="0">
                <a:latin typeface="Arial" panose="020B0604020202020204" pitchFamily="34" charset="0"/>
              </a:rPr>
              <a:t>Emerging Sources Citation Index (ESCI)</a:t>
            </a:r>
            <a:r>
              <a:rPr lang="pl-PL" b="1" i="0" dirty="0">
                <a:effectLst/>
                <a:latin typeface="Arial" panose="020B0604020202020204" pitchFamily="34" charset="0"/>
              </a:rPr>
              <a:t> </a:t>
            </a:r>
            <a:r>
              <a:rPr lang="uk-UA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був запущен</a:t>
            </a:r>
            <a:r>
              <a:rPr lang="uk-UA" dirty="0">
                <a:solidFill>
                  <a:srgbClr val="212121"/>
                </a:solidFill>
                <a:latin typeface="Arial" panose="020B0604020202020204" pitchFamily="34" charset="0"/>
              </a:rPr>
              <a:t>ий</a:t>
            </a:r>
            <a:r>
              <a:rPr lang="uk-UA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 в листопаді 2015 року. У </a:t>
            </a:r>
            <a:r>
              <a:rPr lang="pl-PL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ESCI </a:t>
            </a:r>
            <a:r>
              <a:rPr lang="uk-UA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входять журнали, які претендують на включення в основні журнальні індекси </a:t>
            </a:r>
            <a:r>
              <a:rPr lang="pl-PL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Web of Science Core Collection. </a:t>
            </a:r>
            <a:endParaRPr lang="en-US" b="0" i="0" dirty="0">
              <a:solidFill>
                <a:srgbClr val="212121"/>
              </a:solidFill>
              <a:effectLst/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uk-UA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На відміну від них, для журналів, що входять в </a:t>
            </a:r>
            <a:r>
              <a:rPr lang="pl-PL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ESCI, </a:t>
            </a:r>
            <a:r>
              <a:rPr lang="uk-UA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не розраховується </a:t>
            </a:r>
            <a:r>
              <a:rPr lang="uk-UA" b="0" i="0" dirty="0" err="1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імпакт</a:t>
            </a:r>
            <a:r>
              <a:rPr lang="uk-UA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-фактор. За результатами аналізу наукометричних показників журнали або переходять в основні бази </a:t>
            </a:r>
            <a:r>
              <a:rPr lang="pl-PL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Web of Science Core Collection, </a:t>
            </a:r>
            <a:r>
              <a:rPr lang="uk-UA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або виключаються з </a:t>
            </a:r>
            <a:r>
              <a:rPr lang="pl-PL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ESCI.</a:t>
            </a:r>
          </a:p>
          <a:p>
            <a:pPr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891570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47" name="Rectangle 10246">
            <a:extLst>
              <a:ext uri="{FF2B5EF4-FFF2-40B4-BE49-F238E27FC236}">
                <a16:creationId xmlns:a16="http://schemas.microsoft.com/office/drawing/2014/main" id="{3346177D-ADC4-4968-B747-5CFCD390B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42" name="Picture 2" descr="ВАЖЛИВО. Наукові Записки БІНДЦ проіндексовано в міжнародній наукометричній  базі Index Copernicus (IC) - Мукачівська єпархія Української Православної  Церкви">
            <a:extLst>
              <a:ext uri="{FF2B5EF4-FFF2-40B4-BE49-F238E27FC236}">
                <a16:creationId xmlns:a16="http://schemas.microsoft.com/office/drawing/2014/main" id="{BBD502FB-DF62-5C3A-C75F-4D42FE439A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8130" y="2154857"/>
            <a:ext cx="3876165" cy="2116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189A83CD-EC18-F3FC-831D-A1B5ED5CF8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6502" y="557048"/>
            <a:ext cx="6227636" cy="5843324"/>
          </a:xfrm>
        </p:spPr>
        <p:txBody>
          <a:bodyPr anchor="t"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b="1" i="0" dirty="0">
                <a:effectLst/>
                <a:latin typeface="Bookman Old Style" panose="02050604050505020204" pitchFamily="18" charset="0"/>
              </a:rPr>
              <a:t>Index Copernicus</a:t>
            </a:r>
            <a:r>
              <a:rPr lang="pl-PL" b="0" i="0" dirty="0">
                <a:effectLst/>
                <a:latin typeface="Bookman Old Style" panose="02050604050505020204" pitchFamily="18" charset="0"/>
              </a:rPr>
              <a:t> (IC) (</a:t>
            </a:r>
            <a:r>
              <a:rPr lang="uk-UA" b="0" i="0" dirty="0">
                <a:effectLst/>
                <a:latin typeface="Bookman Old Style" panose="02050604050505020204" pitchFamily="18" charset="0"/>
              </a:rPr>
              <a:t>Польща) — міжнародна </a:t>
            </a:r>
            <a:r>
              <a:rPr lang="uk-UA" b="0" i="0" dirty="0" err="1">
                <a:effectLst/>
                <a:latin typeface="Bookman Old Style" panose="02050604050505020204" pitchFamily="18" charset="0"/>
              </a:rPr>
              <a:t>наукометрична</a:t>
            </a:r>
            <a:r>
              <a:rPr lang="uk-UA" b="0" i="0" dirty="0">
                <a:effectLst/>
                <a:latin typeface="Bookman Old Style" panose="02050604050505020204" pitchFamily="18" charset="0"/>
              </a:rPr>
              <a:t> база даних. Цей сайт включає індексування, ранжування та реферування журналів, а також є платформою для наукової співпраці та виконання спільних наукових проектів. </a:t>
            </a:r>
          </a:p>
          <a:p>
            <a:pPr marL="0" indent="0" algn="just">
              <a:buNone/>
            </a:pPr>
            <a:r>
              <a:rPr lang="uk-UA" b="0" i="0" dirty="0">
                <a:effectLst/>
                <a:latin typeface="Bookman Old Style" panose="02050604050505020204" pitchFamily="18" charset="0"/>
              </a:rPr>
              <a:t>База даних має кілька інструментів для оцінки продуктивності, що дозволяють відслідковувати вплив наукових робіт і публікацій окремих учених або наукових установ. На додаток до оцінки продуктивності, індекс </a:t>
            </a:r>
            <a:r>
              <a:rPr lang="uk-UA" b="0" i="0" dirty="0" err="1">
                <a:effectLst/>
                <a:latin typeface="Bookman Old Style" panose="02050604050505020204" pitchFamily="18" charset="0"/>
              </a:rPr>
              <a:t>Копернік</a:t>
            </a:r>
            <a:r>
              <a:rPr lang="uk-UA" b="0" i="0" dirty="0">
                <a:effectLst/>
                <a:latin typeface="Bookman Old Style" panose="02050604050505020204" pitchFamily="18" charset="0"/>
              </a:rPr>
              <a:t> також пропонує традиційні реферування та індексування наукових публікацій.</a:t>
            </a:r>
            <a:endParaRPr lang="uk-UA" dirty="0">
              <a:latin typeface="Bookman Old Style" panose="02050604050505020204" pitchFamily="18" charset="0"/>
            </a:endParaRPr>
          </a:p>
        </p:txBody>
      </p:sp>
      <p:sp>
        <p:nvSpPr>
          <p:cNvPr id="10249" name="Rectangle 10248">
            <a:extLst>
              <a:ext uri="{FF2B5EF4-FFF2-40B4-BE49-F238E27FC236}">
                <a16:creationId xmlns:a16="http://schemas.microsoft.com/office/drawing/2014/main" id="{0844A943-BF79-4FEA-ABB1-3BD54D236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9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51" name="Rectangle 10250">
            <a:extLst>
              <a:ext uri="{FF2B5EF4-FFF2-40B4-BE49-F238E27FC236}">
                <a16:creationId xmlns:a16="http://schemas.microsoft.com/office/drawing/2014/main" id="{6437CC72-F4A8-4DC3-AFAB-D22C482C8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226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8710FB-1B34-3BD3-97CD-1CB76DB9B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439024" cy="1325563"/>
          </a:xfrm>
        </p:spPr>
        <p:txBody>
          <a:bodyPr/>
          <a:lstStyle/>
          <a:p>
            <a:r>
              <a:rPr lang="pl-PL" b="1" dirty="0">
                <a:latin typeface="Helvetica" panose="020B0604020202020204" pitchFamily="34" charset="0"/>
              </a:rPr>
              <a:t>Journal Citation Reports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572D19-E8A1-06E2-991D-B10101FA5C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914524"/>
            <a:ext cx="11125199" cy="450532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sz="3200" b="0" i="0" dirty="0">
                <a:effectLst/>
                <a:latin typeface="Helvetica" panose="020B0604020202020204" pitchFamily="34" charset="0"/>
              </a:rPr>
              <a:t>система об'єктивного оцінювання і порівняння провідних світових науково-дослідних журналів шляхом складання статистики їх цитування та кількості публікацій практично за всіма галузями природничих, соціальних та прикладних наук. </a:t>
            </a:r>
            <a:r>
              <a:rPr lang="pl-PL" sz="3200" b="0" i="0" dirty="0">
                <a:effectLst/>
                <a:latin typeface="Helvetica" panose="020B0604020202020204" pitchFamily="34" charset="0"/>
              </a:rPr>
              <a:t>JCR </a:t>
            </a:r>
            <a:r>
              <a:rPr lang="uk-UA" sz="3200" b="0" i="0" dirty="0">
                <a:effectLst/>
                <a:latin typeface="Helvetica" panose="020B0604020202020204" pitchFamily="34" charset="0"/>
              </a:rPr>
              <a:t>аналізує понад 7600 журналів за 220 дисциплінами, які публікуються 3300 видавництвами по всьому світу та допомагає виявити найбільш впливові видання в окремій галузі науки. </a:t>
            </a:r>
            <a:endParaRPr lang="en-US" sz="3200" b="0" i="0" dirty="0">
              <a:effectLst/>
              <a:latin typeface="Helvetica" panose="020B0604020202020204" pitchFamily="34" charset="0"/>
            </a:endParaRPr>
          </a:p>
          <a:p>
            <a:pPr marL="0" indent="0" algn="just">
              <a:buNone/>
            </a:pPr>
            <a:r>
              <a:rPr lang="pl-PL" sz="3200" b="0" i="0" dirty="0">
                <a:effectLst/>
                <a:latin typeface="Helvetica" panose="020B0604020202020204" pitchFamily="34" charset="0"/>
              </a:rPr>
              <a:t>JCR </a:t>
            </a:r>
            <a:r>
              <a:rPr lang="uk-UA" sz="3200" b="0" i="0" dirty="0">
                <a:effectLst/>
                <a:latin typeface="Helvetica" panose="020B0604020202020204" pitchFamily="34" charset="0"/>
              </a:rPr>
              <a:t>має два видання: </a:t>
            </a:r>
            <a:r>
              <a:rPr lang="pl-PL" sz="3200" b="0" i="0" dirty="0">
                <a:effectLst/>
                <a:latin typeface="Helvetica" panose="020B0604020202020204" pitchFamily="34" charset="0"/>
              </a:rPr>
              <a:t>JCR Science Edition </a:t>
            </a:r>
            <a:r>
              <a:rPr lang="uk-UA" sz="3200" b="0" i="0" dirty="0">
                <a:effectLst/>
                <a:latin typeface="Helvetica" panose="020B0604020202020204" pitchFamily="34" charset="0"/>
              </a:rPr>
              <a:t>та </a:t>
            </a:r>
            <a:r>
              <a:rPr lang="pl-PL" sz="3200" b="0" i="0" dirty="0">
                <a:effectLst/>
                <a:latin typeface="Helvetica" panose="020B0604020202020204" pitchFamily="34" charset="0"/>
              </a:rPr>
              <a:t>JCR Social Sciences Edition.</a:t>
            </a:r>
            <a:endParaRPr lang="uk-UA" sz="3200" dirty="0"/>
          </a:p>
        </p:txBody>
      </p:sp>
      <p:sp>
        <p:nvSpPr>
          <p:cNvPr id="4" name="AutoShape 4" descr="brand logo">
            <a:extLst>
              <a:ext uri="{FF2B5EF4-FFF2-40B4-BE49-F238E27FC236}">
                <a16:creationId xmlns:a16="http://schemas.microsoft.com/office/drawing/2014/main" id="{CCE7FC77-FE99-65D9-A68F-546B27A7254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5" name="AutoShape 6" descr="brand logo">
            <a:extLst>
              <a:ext uri="{FF2B5EF4-FFF2-40B4-BE49-F238E27FC236}">
                <a16:creationId xmlns:a16="http://schemas.microsoft.com/office/drawing/2014/main" id="{2391C401-B646-57AD-21B1-CD9EB95F1DF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6" name="AutoShape 8" descr="brand logo">
            <a:extLst>
              <a:ext uri="{FF2B5EF4-FFF2-40B4-BE49-F238E27FC236}">
                <a16:creationId xmlns:a16="http://schemas.microsoft.com/office/drawing/2014/main" id="{011F0874-7073-D042-6CD6-D5085931A5F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248400" y="3581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8202" name="Picture 10" descr="Journal Citation Reports: Journal Selection Simplified - Enago Academy">
            <a:extLst>
              <a:ext uri="{FF2B5EF4-FFF2-40B4-BE49-F238E27FC236}">
                <a16:creationId xmlns:a16="http://schemas.microsoft.com/office/drawing/2014/main" id="{C9DA8063-1D24-855C-41F0-9B54E278CD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4" y="338138"/>
            <a:ext cx="3381375" cy="135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27470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DD7F74A-565E-EE93-50D7-0E7EAF1788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6522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600" b="1" dirty="0">
                <a:latin typeface="Helvetica" panose="020B0604020202020204" pitchFamily="34" charset="0"/>
              </a:rPr>
              <a:t>Scimago Journal &amp; Country Rank (SJR)</a:t>
            </a:r>
            <a:r>
              <a:rPr lang="uk-UA" sz="3600" dirty="0">
                <a:latin typeface="Helvetica" panose="020B0604020202020204" pitchFamily="34" charset="0"/>
              </a:rPr>
              <a:t> </a:t>
            </a:r>
            <a:r>
              <a:rPr lang="pl-PL" sz="3600" b="0" i="0" dirty="0">
                <a:effectLst/>
                <a:latin typeface="Helvetica" panose="020B0604020202020204" pitchFamily="34" charset="0"/>
              </a:rPr>
              <a:t>- </a:t>
            </a:r>
            <a:r>
              <a:rPr lang="uk-UA" sz="3600" b="0" i="0" dirty="0">
                <a:effectLst/>
                <a:latin typeface="Helvetica" panose="020B0604020202020204" pitchFamily="34" charset="0"/>
              </a:rPr>
              <a:t>сайт показника рівня цитованості наукових журналів більше 230 країн світу на базі інформаційної системи </a:t>
            </a:r>
            <a:r>
              <a:rPr lang="pl-PL" sz="3600" b="0" i="0" dirty="0">
                <a:effectLst/>
                <a:latin typeface="Helvetica" panose="020B0604020202020204" pitchFamily="34" charset="0"/>
              </a:rPr>
              <a:t>Scopus (Elsevier BV). </a:t>
            </a:r>
            <a:endParaRPr lang="uk-UA" sz="3600" b="0" i="0" dirty="0">
              <a:effectLst/>
              <a:latin typeface="Helvetica" panose="020B0604020202020204" pitchFamily="34" charset="0"/>
            </a:endParaRPr>
          </a:p>
          <a:p>
            <a:pPr marL="0" indent="0">
              <a:buNone/>
            </a:pPr>
            <a:r>
              <a:rPr lang="uk-UA" sz="3600" b="0" i="0" dirty="0">
                <a:effectLst/>
                <a:latin typeface="Helvetica" panose="020B0604020202020204" pitchFamily="34" charset="0"/>
              </a:rPr>
              <a:t>Показники можуть бути використані для оцінки і аналізу наукових областей. Ресурс доступний вільно.</a:t>
            </a:r>
            <a:endParaRPr lang="uk-UA" sz="3600" dirty="0"/>
          </a:p>
        </p:txBody>
      </p:sp>
      <p:pic>
        <p:nvPicPr>
          <p:cNvPr id="11266" name="Picture 2" descr="Sсimago Journal Rank | Open Science in Ukraine">
            <a:extLst>
              <a:ext uri="{FF2B5EF4-FFF2-40B4-BE49-F238E27FC236}">
                <a16:creationId xmlns:a16="http://schemas.microsoft.com/office/drawing/2014/main" id="{F4C04741-57E9-6930-9344-B87BA17DC9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8378" y="365125"/>
            <a:ext cx="35433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83782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01CCA3-F4AF-B635-C621-72E98AD4C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024"/>
            <a:ext cx="10515600" cy="1325563"/>
          </a:xfrm>
        </p:spPr>
        <p:txBody>
          <a:bodyPr/>
          <a:lstStyle/>
          <a:p>
            <a:pPr algn="ctr"/>
            <a:r>
              <a:rPr lang="pl-PL" b="1" i="0" dirty="0">
                <a:effectLst/>
                <a:latin typeface="Arial" panose="020B0604020202020204" pitchFamily="34" charset="0"/>
              </a:rPr>
              <a:t>Google Scholar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DCD839-3B5C-EF90-B954-241C931C5C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975" y="1355587"/>
            <a:ext cx="10940613" cy="532625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uk-UA" sz="2900" b="1" dirty="0">
                <a:latin typeface="Arial" panose="020B0604020202020204" pitchFamily="34" charset="0"/>
              </a:rPr>
              <a:t>Академія </a:t>
            </a:r>
            <a:r>
              <a:rPr lang="pl-PL" b="1" dirty="0">
                <a:latin typeface="Arial" panose="020B0604020202020204" pitchFamily="34" charset="0"/>
              </a:rPr>
              <a:t>Google</a:t>
            </a:r>
            <a:r>
              <a:rPr lang="pl-PL" b="1" i="0" dirty="0">
                <a:effectLst/>
                <a:latin typeface="Arial" panose="020B0604020202020204" pitchFamily="34" charset="0"/>
              </a:rPr>
              <a:t> (</a:t>
            </a:r>
            <a:r>
              <a:rPr lang="uk-UA" b="1" i="0" dirty="0" err="1">
                <a:effectLst/>
                <a:latin typeface="Arial" panose="020B0604020202020204" pitchFamily="34" charset="0"/>
              </a:rPr>
              <a:t>англ</a:t>
            </a:r>
            <a:r>
              <a:rPr lang="uk-UA" b="1" i="0" dirty="0">
                <a:effectLst/>
                <a:latin typeface="Arial" panose="020B0604020202020204" pitchFamily="34" charset="0"/>
              </a:rPr>
              <a:t>. </a:t>
            </a:r>
            <a:r>
              <a:rPr lang="pl-PL" b="1" i="0" dirty="0">
                <a:effectLst/>
                <a:latin typeface="Arial" panose="020B0604020202020204" pitchFamily="34" charset="0"/>
              </a:rPr>
              <a:t>Google Scholar) </a:t>
            </a:r>
            <a:r>
              <a:rPr lang="uk-UA" b="1" i="0" dirty="0">
                <a:effectLst/>
                <a:latin typeface="Arial" panose="020B0604020202020204" pitchFamily="34" charset="0"/>
              </a:rPr>
              <a:t>є пошуковою системою вільного доступу, яка забезпечує повнотекстовий пошук наукових публікацій усіх форматів та дисциплін.</a:t>
            </a:r>
          </a:p>
          <a:p>
            <a:pPr algn="just"/>
            <a:r>
              <a:rPr lang="uk-UA" b="0" i="0" dirty="0">
                <a:effectLst/>
                <a:latin typeface="Arial" panose="020B0604020202020204" pitchFamily="34" charset="0"/>
              </a:rPr>
              <a:t>Система працює з листопада 2004 року. Індекс Академії </a:t>
            </a:r>
            <a:r>
              <a:rPr lang="pl-PL" b="0" i="0" dirty="0">
                <a:effectLst/>
                <a:latin typeface="Arial" panose="020B0604020202020204" pitchFamily="34" charset="0"/>
              </a:rPr>
              <a:t>Google </a:t>
            </a:r>
            <a:r>
              <a:rPr lang="uk-UA" b="0" i="0" dirty="0">
                <a:effectLst/>
                <a:latin typeface="Arial" panose="020B0604020202020204" pitchFamily="34" charset="0"/>
              </a:rPr>
              <a:t>включає в себе більшість рецензованих онлайн-журналів Європи та Америки найбільших наукових видавництв.</a:t>
            </a:r>
          </a:p>
          <a:p>
            <a:pPr algn="just"/>
            <a:r>
              <a:rPr lang="uk-UA" b="0" i="0" dirty="0">
                <a:effectLst/>
                <a:latin typeface="Arial" panose="020B0604020202020204" pitchFamily="34" charset="0"/>
              </a:rPr>
              <a:t>Академія </a:t>
            </a:r>
            <a:r>
              <a:rPr lang="pl-PL" b="0" i="0" dirty="0">
                <a:effectLst/>
                <a:latin typeface="Arial" panose="020B0604020202020204" pitchFamily="34" charset="0"/>
              </a:rPr>
              <a:t>Google </a:t>
            </a:r>
            <a:r>
              <a:rPr lang="uk-UA" b="0" i="0" dirty="0">
                <a:effectLst/>
                <a:latin typeface="Arial" panose="020B0604020202020204" pitchFamily="34" charset="0"/>
              </a:rPr>
              <a:t>дозволяє користувачам здійснювати пошук цифрової або фізичної копії статей, онлайн або в бібліотеках. Наукові результати пошуку генеруються з використанням посилань з повнотекстових журнальних статей, технічних звітів, препринтів, дисертацій, книг та інших документів, у тому числі обраних веб-сторінок, які вважаються науковими. Оскільки більшість наукових результатів пошуку </a:t>
            </a:r>
            <a:r>
              <a:rPr lang="pl-PL" b="0" i="0" dirty="0">
                <a:effectLst/>
                <a:latin typeface="Arial" panose="020B0604020202020204" pitchFamily="34" charset="0"/>
              </a:rPr>
              <a:t>Google - </a:t>
            </a:r>
            <a:r>
              <a:rPr lang="uk-UA" b="0" i="0" dirty="0">
                <a:effectLst/>
                <a:latin typeface="Arial" panose="020B0604020202020204" pitchFamily="34" charset="0"/>
              </a:rPr>
              <a:t>це прямі посилання на комерційні журнальні статті, більшість користувачів зможуть лише отримати доступ до анотації статті, а також невеликої кількості важливої інформації про статтю, можливо, доведеться платити за доступ до повного тексту. Академія </a:t>
            </a:r>
            <a:r>
              <a:rPr lang="pl-PL" b="0" i="0" dirty="0">
                <a:effectLst/>
                <a:latin typeface="Arial" panose="020B0604020202020204" pitchFamily="34" charset="0"/>
              </a:rPr>
              <a:t>Google </a:t>
            </a:r>
            <a:r>
              <a:rPr lang="uk-UA" b="0" i="0" dirty="0">
                <a:effectLst/>
                <a:latin typeface="Arial" panose="020B0604020202020204" pitchFamily="34" charset="0"/>
              </a:rPr>
              <a:t>оснащена інструментом для підрахунку кількості цитувань - </a:t>
            </a:r>
            <a:r>
              <a:rPr lang="pl-PL" b="0" i="0" dirty="0">
                <a:effectLst/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http://code.google.com/p/citations-gadget/</a:t>
            </a:r>
            <a:r>
              <a:rPr lang="pl-PL" b="0" i="0" dirty="0">
                <a:effectLst/>
                <a:latin typeface="Arial" panose="020B0604020202020204" pitchFamily="34" charset="0"/>
              </a:rPr>
              <a:t>. </a:t>
            </a:r>
            <a:r>
              <a:rPr lang="uk-UA" b="0" i="0" dirty="0">
                <a:effectLst/>
                <a:latin typeface="Arial" panose="020B0604020202020204" pitchFamily="34" charset="0"/>
              </a:rPr>
              <a:t>Цей сервіс враховує загальну кількість цитувань, загальну кількість цитованих публікацій та індекс </a:t>
            </a:r>
            <a:r>
              <a:rPr lang="uk-UA" b="0" i="0" dirty="0" err="1">
                <a:effectLst/>
                <a:latin typeface="Arial" panose="020B0604020202020204" pitchFamily="34" charset="0"/>
              </a:rPr>
              <a:t>Хірша</a:t>
            </a:r>
            <a:r>
              <a:rPr lang="uk-UA" b="0" i="0" dirty="0">
                <a:effectLst/>
                <a:latin typeface="Arial" panose="020B0604020202020204" pitchFamily="34" charset="0"/>
              </a:rPr>
              <a:t>. Завдяки своїй функції «Цитується в», Академія </a:t>
            </a:r>
            <a:r>
              <a:rPr lang="pl-PL" b="0" i="0" dirty="0">
                <a:effectLst/>
                <a:latin typeface="Arial" panose="020B0604020202020204" pitchFamily="34" charset="0"/>
              </a:rPr>
              <a:t>Google </a:t>
            </a:r>
            <a:r>
              <a:rPr lang="uk-UA" b="0" i="0" dirty="0">
                <a:effectLst/>
                <a:latin typeface="Arial" panose="020B0604020202020204" pitchFamily="34" charset="0"/>
              </a:rPr>
              <a:t>надає доступ до анотацій статей, у яких процитовано розглядану статтю.</a:t>
            </a:r>
            <a:endParaRPr lang="uk-UA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A463F2E-8EBF-17BC-0363-5A27F2BAC6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0419" y="176157"/>
            <a:ext cx="2909528" cy="937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57150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C06170-798B-0CE5-E4F5-679493797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07" y="182562"/>
            <a:ext cx="9689306" cy="825500"/>
          </a:xfrm>
        </p:spPr>
        <p:txBody>
          <a:bodyPr>
            <a:normAutofit/>
          </a:bodyPr>
          <a:lstStyle/>
          <a:p>
            <a:pPr algn="ctr"/>
            <a:r>
              <a:rPr lang="pl-PL" sz="3200" b="1" i="0" dirty="0">
                <a:solidFill>
                  <a:srgbClr val="000000"/>
                </a:solidFill>
                <a:effectLst/>
                <a:latin typeface="RobotoRegular"/>
              </a:rPr>
              <a:t>EBSCO PUBLISHING </a:t>
            </a:r>
            <a:endParaRPr lang="uk-UA" sz="6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30570D6-7905-22B0-6727-8E7D1EC472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550" y="1181100"/>
            <a:ext cx="8863013" cy="4881563"/>
          </a:xfrm>
        </p:spPr>
        <p:txBody>
          <a:bodyPr>
            <a:noAutofit/>
          </a:bodyPr>
          <a:lstStyle/>
          <a:p>
            <a:pPr indent="450215" algn="just" fontAlgn="base"/>
            <a:r>
              <a:rPr lang="uk-UA" b="0" i="0" dirty="0">
                <a:solidFill>
                  <a:srgbClr val="000000"/>
                </a:solidFill>
                <a:effectLst/>
                <a:latin typeface="RobotoRegular"/>
              </a:rPr>
              <a:t>Компанія </a:t>
            </a:r>
            <a:r>
              <a:rPr lang="pl-PL" b="1" i="0" dirty="0">
                <a:solidFill>
                  <a:srgbClr val="000000"/>
                </a:solidFill>
                <a:effectLst/>
                <a:latin typeface="RobotoRegular"/>
              </a:rPr>
              <a:t>EBSCO</a:t>
            </a:r>
            <a:r>
              <a:rPr lang="pl-PL" b="0" i="0" dirty="0">
                <a:solidFill>
                  <a:srgbClr val="000000"/>
                </a:solidFill>
                <a:effectLst/>
                <a:latin typeface="RobotoRegular"/>
              </a:rPr>
              <a:t> </a:t>
            </a:r>
            <a:r>
              <a:rPr lang="uk-UA" b="0" i="0" dirty="0">
                <a:solidFill>
                  <a:srgbClr val="000000"/>
                </a:solidFill>
                <a:effectLst/>
                <a:latin typeface="RobotoRegular"/>
              </a:rPr>
              <a:t>є одним з найбільших у світі постачальників журналів в електронному і друкованому форматі.</a:t>
            </a:r>
          </a:p>
          <a:p>
            <a:pPr indent="450215" algn="just" fontAlgn="base"/>
            <a:r>
              <a:rPr lang="uk-UA" b="0" i="0" dirty="0">
                <a:solidFill>
                  <a:srgbClr val="000000"/>
                </a:solidFill>
                <a:effectLst/>
                <a:latin typeface="RobotoRegular"/>
              </a:rPr>
              <a:t>Бази даних </a:t>
            </a:r>
            <a:r>
              <a:rPr lang="pl-PL" b="1" i="0" dirty="0">
                <a:solidFill>
                  <a:srgbClr val="000000"/>
                </a:solidFill>
                <a:effectLst/>
                <a:latin typeface="RobotoRegular"/>
              </a:rPr>
              <a:t>EBSCO</a:t>
            </a:r>
            <a:r>
              <a:rPr lang="pl-PL" b="0" i="0" dirty="0">
                <a:solidFill>
                  <a:srgbClr val="000000"/>
                </a:solidFill>
                <a:effectLst/>
                <a:latin typeface="RobotoRegular"/>
              </a:rPr>
              <a:t> </a:t>
            </a:r>
            <a:r>
              <a:rPr lang="uk-UA" b="0" i="0" dirty="0">
                <a:solidFill>
                  <a:srgbClr val="000000"/>
                </a:solidFill>
                <a:effectLst/>
                <a:latin typeface="RobotoRegular"/>
              </a:rPr>
              <a:t>містять понад 6 тис. електронних версій відомих журналів, газет, бюлетенів новин, близько 1300 брошур, енциклопедій, довідників і реферативних збірників, більшість з яких повнотекстові.</a:t>
            </a:r>
          </a:p>
          <a:p>
            <a:pPr indent="450215" algn="just" fontAlgn="base"/>
            <a:r>
              <a:rPr lang="pl-PL" b="1" i="0" dirty="0">
                <a:solidFill>
                  <a:srgbClr val="000000"/>
                </a:solidFill>
                <a:effectLst/>
                <a:latin typeface="RobotoRegular"/>
              </a:rPr>
              <a:t>EBSCO</a:t>
            </a:r>
            <a:r>
              <a:rPr lang="pl-PL" b="0" i="0" dirty="0">
                <a:solidFill>
                  <a:srgbClr val="000000"/>
                </a:solidFill>
                <a:effectLst/>
                <a:latin typeface="RobotoRegular"/>
              </a:rPr>
              <a:t> </a:t>
            </a:r>
            <a:r>
              <a:rPr lang="uk-UA" b="0" i="0" dirty="0">
                <a:solidFill>
                  <a:srgbClr val="000000"/>
                </a:solidFill>
                <a:effectLst/>
                <a:latin typeface="RobotoRegular"/>
              </a:rPr>
              <a:t>надає можливість пошуку повнотекстових, </a:t>
            </a:r>
            <a:r>
              <a:rPr lang="uk-UA" b="1" i="1" dirty="0">
                <a:solidFill>
                  <a:srgbClr val="000000"/>
                </a:solidFill>
                <a:effectLst/>
                <a:latin typeface="RobotoRegular"/>
              </a:rPr>
              <a:t>рецензованих спеціалізованих матеріалів соціально-гуманітарної, економічної, медичної, технічної та ін. тематики за 60 пошуковими ознаками.</a:t>
            </a:r>
            <a:endParaRPr lang="uk-UA" b="0" i="0" dirty="0">
              <a:solidFill>
                <a:srgbClr val="000000"/>
              </a:solidFill>
              <a:effectLst/>
              <a:latin typeface="RobotoRegular"/>
            </a:endParaRPr>
          </a:p>
          <a:p>
            <a:endParaRPr lang="uk-UA" dirty="0"/>
          </a:p>
        </p:txBody>
      </p:sp>
      <p:pic>
        <p:nvPicPr>
          <p:cNvPr id="6146" name="Picture 2" descr="Приложения в Google Play – EBSCO Mobile">
            <a:extLst>
              <a:ext uri="{FF2B5EF4-FFF2-40B4-BE49-F238E27FC236}">
                <a16:creationId xmlns:a16="http://schemas.microsoft.com/office/drawing/2014/main" id="{6E5673DE-8BD7-9494-D58E-0333D2A72A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1213" y="10953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34806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53490BD-BCA5-FC99-DA24-287982A833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b="1" dirty="0">
                <a:latin typeface="Bookman Old Style" panose="02050604050505020204" pitchFamily="18" charset="0"/>
              </a:rPr>
              <a:t>ДЯКУЮ ЗА УВАГУ!</a:t>
            </a:r>
          </a:p>
        </p:txBody>
      </p:sp>
    </p:spTree>
    <p:extLst>
      <p:ext uri="{BB962C8B-B14F-4D97-AF65-F5344CB8AC3E}">
        <p14:creationId xmlns:p14="http://schemas.microsoft.com/office/powerpoint/2010/main" val="3420861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05316E-A58C-CEBC-310B-36CF274240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3792" y="1610051"/>
            <a:ext cx="9144000" cy="1818949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3600" b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«Види науково-метричних баз та їх особливості»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CC56143-CA21-C609-2265-6A2EEB800D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32703" y="3876192"/>
            <a:ext cx="9144000" cy="2743514"/>
          </a:xfrm>
        </p:spPr>
        <p:txBody>
          <a:bodyPr>
            <a:normAutofit/>
          </a:bodyPr>
          <a:lstStyle/>
          <a:p>
            <a:endParaRPr lang="uk-UA" dirty="0">
              <a:latin typeface="Bookman Old Style" panose="02050604050505020204" pitchFamily="18" charset="0"/>
            </a:endParaRP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uk-UA" dirty="0">
                <a:latin typeface="Bookman Old Style" panose="02050604050505020204" pitchFamily="18" charset="0"/>
              </a:rPr>
              <a:t>Доповідач: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uk-UA" dirty="0">
                <a:latin typeface="Bookman Old Style" panose="02050604050505020204" pitchFamily="18" charset="0"/>
              </a:rPr>
              <a:t>к.с.-</a:t>
            </a:r>
            <a:r>
              <a:rPr lang="uk-UA" dirty="0" err="1">
                <a:latin typeface="Bookman Old Style" panose="02050604050505020204" pitchFamily="18" charset="0"/>
              </a:rPr>
              <a:t>г.н</a:t>
            </a:r>
            <a:r>
              <a:rPr lang="uk-UA" dirty="0">
                <a:latin typeface="Bookman Old Style" panose="02050604050505020204" pitchFamily="18" charset="0"/>
              </a:rPr>
              <a:t>., ст. викладач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uk-UA" dirty="0">
                <a:latin typeface="Bookman Old Style" panose="02050604050505020204" pitchFamily="18" charset="0"/>
              </a:rPr>
              <a:t>Сальнікова Анна 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uk-UA" dirty="0">
                <a:latin typeface="Bookman Old Style" panose="02050604050505020204" pitchFamily="18" charset="0"/>
              </a:rPr>
              <a:t>Валеріївна</a:t>
            </a:r>
          </a:p>
          <a:p>
            <a:pPr algn="r"/>
            <a:r>
              <a:rPr lang="uk-UA" dirty="0">
                <a:latin typeface="Bookman Old Style" panose="02050604050505020204" pitchFamily="18" charset="0"/>
              </a:rPr>
              <a:t>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7CCAE06-F140-33FF-12C1-E74294FAF9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510"/>
          <a:stretch/>
        </p:blipFill>
        <p:spPr bwMode="auto">
          <a:xfrm>
            <a:off x="849630" y="512448"/>
            <a:ext cx="1680628" cy="13388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8152481-DFCC-D481-4E30-8D89F618C5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5957" y="299245"/>
            <a:ext cx="1780243" cy="15520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83980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Rectangle 7174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672ECD-4652-8AF7-E446-E02FAC0EB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pPr algn="ctr"/>
            <a:r>
              <a:rPr lang="uk-UA" b="1" dirty="0" err="1">
                <a:latin typeface="Bookman Old Style" panose="02050604050505020204" pitchFamily="18" charset="0"/>
              </a:rPr>
              <a:t>Науковометрична</a:t>
            </a:r>
            <a:r>
              <a:rPr lang="uk-UA" b="1" dirty="0">
                <a:latin typeface="Bookman Old Style" panose="02050604050505020204" pitchFamily="18" charset="0"/>
              </a:rPr>
              <a:t> база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A2228F4-FA93-F062-22E1-AF69A6321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1782981"/>
            <a:ext cx="4159759" cy="4393982"/>
          </a:xfrm>
        </p:spPr>
        <p:txBody>
          <a:bodyPr>
            <a:normAutofit/>
          </a:bodyPr>
          <a:lstStyle/>
          <a:p>
            <a:pPr algn="just"/>
            <a:r>
              <a:rPr lang="uk-UA" sz="2000" b="1" i="0" dirty="0" err="1">
                <a:effectLst/>
                <a:latin typeface="Bookman Old Style" panose="02050604050505020204" pitchFamily="18" charset="0"/>
              </a:rPr>
              <a:t>Наукометрична</a:t>
            </a:r>
            <a:r>
              <a:rPr lang="uk-UA" sz="2000" b="1" i="0" dirty="0">
                <a:effectLst/>
                <a:latin typeface="Bookman Old Style" panose="02050604050505020204" pitchFamily="18" charset="0"/>
              </a:rPr>
              <a:t> база даних </a:t>
            </a:r>
            <a:r>
              <a:rPr lang="uk-UA" sz="2000" b="0" i="0" dirty="0">
                <a:effectLst/>
                <a:latin typeface="Bookman Old Style" panose="02050604050505020204" pitchFamily="18" charset="0"/>
              </a:rPr>
              <a:t>— </a:t>
            </a:r>
            <a:r>
              <a:rPr lang="uk-UA" sz="2000" i="0" dirty="0">
                <a:effectLst/>
                <a:latin typeface="Bookman Old Style" panose="02050604050505020204" pitchFamily="18" charset="0"/>
              </a:rPr>
              <a:t>це бібліографічна і реферативна база даних з інструментами для відстеження цитованості статей, опублікованих у наукових виданнях. </a:t>
            </a:r>
          </a:p>
          <a:p>
            <a:pPr algn="just"/>
            <a:endParaRPr lang="uk-UA" sz="2000" dirty="0">
              <a:latin typeface="Bookman Old Style" panose="02050604050505020204" pitchFamily="18" charset="0"/>
            </a:endParaRPr>
          </a:p>
          <a:p>
            <a:pPr algn="just"/>
            <a:r>
              <a:rPr lang="uk-UA" sz="2000" dirty="0">
                <a:latin typeface="Bookman Old Style" panose="02050604050505020204" pitchFamily="18" charset="0"/>
              </a:rPr>
              <a:t>Пошук інформації в науково метричних базах – це розширення можливостей проведення наукових досліджень.</a:t>
            </a:r>
          </a:p>
        </p:txBody>
      </p:sp>
      <p:grpSp>
        <p:nvGrpSpPr>
          <p:cNvPr id="7177" name="Group 7176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7178" name="Isosceles Triangle 7177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79" name="Rectangle 7178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170" name="Picture 2" descr="Wiki-стаття &quot;Алгоритм пошуку інформації в Інтернеті&quot; — Iteach WIKI">
            <a:extLst>
              <a:ext uri="{FF2B5EF4-FFF2-40B4-BE49-F238E27FC236}">
                <a16:creationId xmlns:a16="http://schemas.microsoft.com/office/drawing/2014/main" id="{50C6758E-99DD-CF0B-D3AA-427ABA0930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95320" y="1946762"/>
            <a:ext cx="6253212" cy="4034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181" name="Group 7180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7182" name="Rectangle 7181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83" name="Isosceles Triangle 7182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074770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D5C420-F6F0-2CCF-2985-93B74CA07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450" y="268287"/>
            <a:ext cx="10515600" cy="825500"/>
          </a:xfrm>
        </p:spPr>
        <p:txBody>
          <a:bodyPr>
            <a:normAutofit/>
          </a:bodyPr>
          <a:lstStyle/>
          <a:p>
            <a:pPr algn="ctr"/>
            <a:r>
              <a:rPr lang="uk-UA" b="1" dirty="0">
                <a:latin typeface="Helvetica" panose="020B0604020202020204" pitchFamily="34" charset="0"/>
              </a:rPr>
              <a:t>Основні </a:t>
            </a:r>
            <a:r>
              <a:rPr lang="uk-UA" b="1" dirty="0" err="1">
                <a:latin typeface="Helvetica" panose="020B0604020202020204" pitchFamily="34" charset="0"/>
              </a:rPr>
              <a:t>наукометричні</a:t>
            </a:r>
            <a:r>
              <a:rPr lang="uk-UA" b="1" dirty="0">
                <a:latin typeface="Helvetica" panose="020B0604020202020204" pitchFamily="34" charset="0"/>
              </a:rPr>
              <a:t> показники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EFFB2C-F69F-887A-E6E1-CF50D096E1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975" y="1323974"/>
            <a:ext cx="11010900" cy="5057775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uk-UA" b="1" i="1" dirty="0">
                <a:effectLst/>
                <a:latin typeface="Helvetica" panose="020B0604020202020204" pitchFamily="34" charset="0"/>
              </a:rPr>
              <a:t>Індекс цитування</a:t>
            </a:r>
            <a:r>
              <a:rPr lang="uk-UA" b="0" i="0" dirty="0">
                <a:effectLst/>
                <a:latin typeface="Helvetica" panose="020B0604020202020204" pitchFamily="34" charset="0"/>
              </a:rPr>
              <a:t> - прийнятий у науковому світі показник «значущості» праць вченого і являє собою число посилань на публікації вченого у реферованих наукових періодичних виданнях. </a:t>
            </a:r>
            <a:r>
              <a:rPr lang="pl-PL" b="0" i="0" dirty="0">
                <a:effectLst/>
                <a:latin typeface="Helvetica" panose="020B0604020202020204" pitchFamily="34" charset="0"/>
              </a:rPr>
              <a:t>SCI </a:t>
            </a:r>
            <a:r>
              <a:rPr lang="uk-UA" b="0" i="0" dirty="0">
                <a:effectLst/>
                <a:latin typeface="Helvetica" panose="020B0604020202020204" pitchFamily="34" charset="0"/>
              </a:rPr>
              <a:t>є одним з найпоширеніших науко метричних показників. Наявність у науково-освітніх організаціях вчених, які мають високий індекс цитування, говорить про високу ефективність та результативності діяльності вузу в цілому.</a:t>
            </a:r>
          </a:p>
          <a:p>
            <a:pPr algn="just"/>
            <a:r>
              <a:rPr lang="uk-UA" b="1" i="1" dirty="0">
                <a:effectLst/>
                <a:latin typeface="Helvetica" panose="020B0604020202020204" pitchFamily="34" charset="0"/>
              </a:rPr>
              <a:t>Індекс </a:t>
            </a:r>
            <a:r>
              <a:rPr lang="uk-UA" b="1" i="1" dirty="0" err="1">
                <a:effectLst/>
                <a:latin typeface="Helvetica" panose="020B0604020202020204" pitchFamily="34" charset="0"/>
              </a:rPr>
              <a:t>Хірша</a:t>
            </a:r>
            <a:r>
              <a:rPr lang="uk-UA" b="1" i="1" dirty="0">
                <a:effectLst/>
                <a:latin typeface="Helvetica" panose="020B0604020202020204" pitchFamily="34" charset="0"/>
              </a:rPr>
              <a:t> (</a:t>
            </a:r>
            <a:r>
              <a:rPr lang="pl-PL" b="1" i="1" dirty="0">
                <a:effectLst/>
                <a:latin typeface="Helvetica" panose="020B0604020202020204" pitchFamily="34" charset="0"/>
              </a:rPr>
              <a:t>h-index)</a:t>
            </a:r>
            <a:r>
              <a:rPr lang="pl-PL" b="0" i="0" dirty="0">
                <a:effectLst/>
                <a:latin typeface="Helvetica" panose="020B0604020202020204" pitchFamily="34" charset="0"/>
              </a:rPr>
              <a:t> - </a:t>
            </a:r>
            <a:r>
              <a:rPr lang="uk-UA" b="0" i="0" dirty="0">
                <a:effectLst/>
                <a:latin typeface="Helvetica" panose="020B0604020202020204" pitchFamily="34" charset="0"/>
              </a:rPr>
              <a:t>показник, запропонований в 2005 р. американськими фізиком Хорхе </a:t>
            </a:r>
            <a:r>
              <a:rPr lang="uk-UA" b="0" i="0" dirty="0" err="1">
                <a:effectLst/>
                <a:latin typeface="Helvetica" panose="020B0604020202020204" pitchFamily="34" charset="0"/>
              </a:rPr>
              <a:t>Хиршем</a:t>
            </a:r>
            <a:r>
              <a:rPr lang="uk-UA" b="0" i="0" dirty="0">
                <a:effectLst/>
                <a:latin typeface="Helvetica" panose="020B0604020202020204" pitchFamily="34" charset="0"/>
              </a:rPr>
              <a:t> з університету Сан-Дієго, Каліфорнія. Критерій заснований на кількості публікацій вченого і кількості цитувань цих публікацій, і розраховується за спеціальною формулою.   </a:t>
            </a:r>
          </a:p>
          <a:p>
            <a:pPr algn="just"/>
            <a:r>
              <a:rPr lang="uk-UA" b="1" i="1" dirty="0" err="1">
                <a:effectLst/>
                <a:latin typeface="Helvetica" panose="020B0604020202020204" pitchFamily="34" charset="0"/>
              </a:rPr>
              <a:t>Імпакт</a:t>
            </a:r>
            <a:r>
              <a:rPr lang="uk-UA" b="1" i="1" dirty="0">
                <a:effectLst/>
                <a:latin typeface="Helvetica" panose="020B0604020202020204" pitchFamily="34" charset="0"/>
              </a:rPr>
              <a:t>-фактор (ІФ або </a:t>
            </a:r>
            <a:r>
              <a:rPr lang="pl-PL" b="1" i="1" dirty="0">
                <a:effectLst/>
                <a:latin typeface="Helvetica" panose="020B0604020202020204" pitchFamily="34" charset="0"/>
              </a:rPr>
              <a:t>IF)</a:t>
            </a:r>
            <a:r>
              <a:rPr lang="pl-PL" b="0" i="0" dirty="0">
                <a:effectLst/>
                <a:latin typeface="Helvetica" panose="020B0604020202020204" pitchFamily="34" charset="0"/>
              </a:rPr>
              <a:t> - </a:t>
            </a:r>
            <a:r>
              <a:rPr lang="uk-UA" b="0" i="0" dirty="0">
                <a:effectLst/>
                <a:latin typeface="Helvetica" panose="020B0604020202020204" pitchFamily="34" charset="0"/>
              </a:rPr>
              <a:t>формальний чисельний показник інформаційної значимості наукового журналу. Показник розраховується як кількість посилань у конкретному році на опубліковані в журналі статті за попередні 2-3 роки. Вважається, що чим вище значення </a:t>
            </a:r>
            <a:r>
              <a:rPr lang="uk-UA" b="0" i="0" dirty="0" err="1">
                <a:effectLst/>
                <a:latin typeface="Helvetica" panose="020B0604020202020204" pitchFamily="34" charset="0"/>
              </a:rPr>
              <a:t>імпакт</a:t>
            </a:r>
            <a:r>
              <a:rPr lang="uk-UA" b="0" i="0" dirty="0">
                <a:effectLst/>
                <a:latin typeface="Helvetica" panose="020B0604020202020204" pitchFamily="34" charset="0"/>
              </a:rPr>
              <a:t>-фактору, тим вищі наукова цінність та авторитетність журналу.</a:t>
            </a:r>
          </a:p>
        </p:txBody>
      </p:sp>
    </p:spTree>
    <p:extLst>
      <p:ext uri="{BB962C8B-B14F-4D97-AF65-F5344CB8AC3E}">
        <p14:creationId xmlns:p14="http://schemas.microsoft.com/office/powerpoint/2010/main" val="2646140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3CDBE7-AF11-E5C9-6CB1-1E1EB42E6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111250"/>
          </a:xfrm>
        </p:spPr>
        <p:txBody>
          <a:bodyPr/>
          <a:lstStyle/>
          <a:p>
            <a:pPr algn="ctr"/>
            <a:r>
              <a:rPr lang="uk-UA" b="1" dirty="0" err="1">
                <a:latin typeface="Bookman Old Style" panose="02050604050505020204" pitchFamily="18" charset="0"/>
              </a:rPr>
              <a:t>Науковометричні</a:t>
            </a:r>
            <a:r>
              <a:rPr lang="uk-UA" b="1" dirty="0">
                <a:latin typeface="Bookman Old Style" panose="02050604050505020204" pitchFamily="18" charset="0"/>
              </a:rPr>
              <a:t> бази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D9B151-0612-D24C-7E2D-572E3FFD2E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6352"/>
            <a:ext cx="10706100" cy="530542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На сьогоднішній день існує велика кількість міжнародних систем цитування (бібліографічних баз): </a:t>
            </a:r>
          </a:p>
          <a:p>
            <a:pPr marL="0" indent="0">
              <a:buNone/>
            </a:pPr>
            <a:r>
              <a:rPr lang="pl-PL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Web of Science, </a:t>
            </a:r>
            <a:endParaRPr lang="uk-UA" b="1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pl-PL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Scopus, </a:t>
            </a:r>
            <a:endParaRPr lang="uk-UA" b="1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pl-PL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Index Copernicus, </a:t>
            </a:r>
            <a:endParaRPr lang="uk-UA" b="1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pl-PL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Astrophysics, </a:t>
            </a:r>
            <a:endParaRPr lang="uk-UA" b="1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pl-PL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PubMed, </a:t>
            </a:r>
            <a:endParaRPr lang="uk-UA" b="1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pl-PL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Mathematics, </a:t>
            </a:r>
            <a:endParaRPr lang="uk-UA" b="1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pl-PL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Chemical Abstracts, </a:t>
            </a:r>
            <a:endParaRPr lang="uk-UA" b="1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pl-PL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Springer, </a:t>
            </a:r>
            <a:endParaRPr lang="uk-UA" b="1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pl-PL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Agris, </a:t>
            </a:r>
            <a:endParaRPr lang="uk-UA" b="1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pl-PL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GeoRef</a:t>
            </a:r>
            <a:r>
              <a:rPr lang="pl-PL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19354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Наукометричні бази – Наукова бібліотека МДУ">
            <a:extLst>
              <a:ext uri="{FF2B5EF4-FFF2-40B4-BE49-F238E27FC236}">
                <a16:creationId xmlns:a16="http://schemas.microsoft.com/office/drawing/2014/main" id="{6A1EDA97-1A55-E68A-7E64-CE9822DC33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750" y="62706"/>
            <a:ext cx="2162175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C359F3-C3B3-CF77-0C58-1F5053839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075" y="171451"/>
            <a:ext cx="10515600" cy="996950"/>
          </a:xfrm>
        </p:spPr>
        <p:txBody>
          <a:bodyPr/>
          <a:lstStyle/>
          <a:p>
            <a:pPr algn="ctr"/>
            <a:r>
              <a:rPr lang="pl-PL" b="1" i="0" dirty="0">
                <a:effectLst/>
                <a:latin typeface="Helvetica" panose="020B0604020202020204" pitchFamily="34" charset="0"/>
                <a:hlinkClick r:id="rId3" tooltip="Scopus — найбільша в світі єдина реферативна база даних і наукометрична платформ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Scopus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026981-237F-F4D8-0133-F1E4FA1164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1" y="1562100"/>
            <a:ext cx="9648824" cy="512444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>
                <a:solidFill>
                  <a:srgbClr val="444444"/>
                </a:solidFill>
                <a:latin typeface="Helvetica" panose="020B0604020202020204" pitchFamily="34" charset="0"/>
              </a:rPr>
              <a:t>	</a:t>
            </a:r>
            <a:r>
              <a:rPr lang="uk-UA" dirty="0">
                <a:solidFill>
                  <a:srgbClr val="444444"/>
                </a:solidFill>
                <a:latin typeface="Helvetica" panose="020B0604020202020204" pitchFamily="34" charset="0"/>
              </a:rPr>
              <a:t>На</a:t>
            </a:r>
            <a:r>
              <a:rPr lang="uk-UA" b="0" i="0" dirty="0">
                <a:solidFill>
                  <a:srgbClr val="444444"/>
                </a:solidFill>
                <a:effectLst/>
                <a:latin typeface="Helvetica" panose="020B0604020202020204" pitchFamily="34" charset="0"/>
              </a:rPr>
              <a:t>йбільша в світі єдина реферативна база даних і </a:t>
            </a:r>
            <a:r>
              <a:rPr lang="uk-UA" b="0" i="0" dirty="0" err="1">
                <a:solidFill>
                  <a:srgbClr val="444444"/>
                </a:solidFill>
                <a:effectLst/>
                <a:latin typeface="Helvetica" panose="020B0604020202020204" pitchFamily="34" charset="0"/>
              </a:rPr>
              <a:t>наукометрична</a:t>
            </a:r>
            <a:r>
              <a:rPr lang="uk-UA" b="0" i="0" dirty="0">
                <a:solidFill>
                  <a:srgbClr val="444444"/>
                </a:solidFill>
                <a:effectLst/>
                <a:latin typeface="Helvetica" panose="020B0604020202020204" pitchFamily="34" charset="0"/>
              </a:rPr>
              <a:t> платформа, що була створена в 2004 р. видавничою корпорацією </a:t>
            </a:r>
            <a:r>
              <a:rPr lang="pl-PL" b="0" i="0" dirty="0">
                <a:solidFill>
                  <a:srgbClr val="444444"/>
                </a:solidFill>
                <a:effectLst/>
                <a:latin typeface="Helvetica" panose="020B0604020202020204" pitchFamily="34" charset="0"/>
              </a:rPr>
              <a:t>Elsevier. </a:t>
            </a:r>
            <a:r>
              <a:rPr lang="uk-UA" b="0" i="0" dirty="0">
                <a:solidFill>
                  <a:srgbClr val="444444"/>
                </a:solidFill>
                <a:effectLst/>
                <a:latin typeface="Helvetica" panose="020B0604020202020204" pitchFamily="34" charset="0"/>
              </a:rPr>
              <a:t>Станом на січень 2013 р. </a:t>
            </a:r>
            <a:r>
              <a:rPr lang="pl-PL" b="0" i="0" dirty="0">
                <a:solidFill>
                  <a:srgbClr val="444444"/>
                </a:solidFill>
                <a:effectLst/>
                <a:latin typeface="Helvetica" panose="020B0604020202020204" pitchFamily="34" charset="0"/>
              </a:rPr>
              <a:t>Scopus </a:t>
            </a:r>
            <a:r>
              <a:rPr lang="uk-UA" b="0" i="0" dirty="0">
                <a:solidFill>
                  <a:srgbClr val="444444"/>
                </a:solidFill>
                <a:effectLst/>
                <a:latin typeface="Helvetica" panose="020B0604020202020204" pitchFamily="34" charset="0"/>
              </a:rPr>
              <a:t>містить понад 50 млн. записів (близько 2 млн. додається щорічно).  В базі даних проіндексовано 20 500 назв наукових видань, 5 000 видавництв, 340 книжкових серій та 4,9 млн. праць конференцій. Хронологічне охоплення статей  - з 1823 р., хронологічне охоплення </a:t>
            </a:r>
            <a:r>
              <a:rPr lang="uk-UA" b="0" i="0" dirty="0" err="1">
                <a:solidFill>
                  <a:srgbClr val="444444"/>
                </a:solidFill>
                <a:effectLst/>
                <a:latin typeface="Helvetica" panose="020B0604020202020204" pitchFamily="34" charset="0"/>
              </a:rPr>
              <a:t>наукометричного</a:t>
            </a:r>
            <a:r>
              <a:rPr lang="uk-UA" b="0" i="0" dirty="0">
                <a:solidFill>
                  <a:srgbClr val="444444"/>
                </a:solidFill>
                <a:effectLst/>
                <a:latin typeface="Helvetica" panose="020B0604020202020204" pitchFamily="34" charset="0"/>
              </a:rPr>
              <a:t> апарату  - з 1996 р. </a:t>
            </a:r>
          </a:p>
          <a:p>
            <a:pPr marL="0" indent="0" algn="just">
              <a:buNone/>
            </a:pPr>
            <a:r>
              <a:rPr lang="en-US" b="0" i="0" dirty="0">
                <a:solidFill>
                  <a:srgbClr val="444444"/>
                </a:solidFill>
                <a:effectLst/>
                <a:latin typeface="Helvetica" panose="020B0604020202020204" pitchFamily="34" charset="0"/>
              </a:rPr>
              <a:t>	</a:t>
            </a:r>
            <a:r>
              <a:rPr lang="uk-UA" b="0" i="0" dirty="0" err="1">
                <a:solidFill>
                  <a:srgbClr val="444444"/>
                </a:solidFill>
                <a:effectLst/>
                <a:latin typeface="Helvetica" panose="020B0604020202020204" pitchFamily="34" charset="0"/>
              </a:rPr>
              <a:t>Наукометричний</a:t>
            </a:r>
            <a:r>
              <a:rPr lang="uk-UA" b="0" i="0" dirty="0">
                <a:solidFill>
                  <a:srgbClr val="444444"/>
                </a:solidFill>
                <a:effectLst/>
                <a:latin typeface="Helvetica" panose="020B0604020202020204" pitchFamily="34" charset="0"/>
              </a:rPr>
              <a:t> апарат бази даних забезпечує облік публікацій науковців і установ, у яких вони працюють, та статистику їх цитованості. </a:t>
            </a:r>
            <a:r>
              <a:rPr lang="pl-PL" b="0" i="0" dirty="0">
                <a:solidFill>
                  <a:srgbClr val="444444"/>
                </a:solidFill>
                <a:effectLst/>
                <a:latin typeface="Helvetica" panose="020B0604020202020204" pitchFamily="34" charset="0"/>
              </a:rPr>
              <a:t>Scopus </a:t>
            </a:r>
            <a:r>
              <a:rPr lang="uk-UA" b="0" i="0" dirty="0">
                <a:solidFill>
                  <a:srgbClr val="444444"/>
                </a:solidFill>
                <a:effectLst/>
                <a:latin typeface="Helvetica" panose="020B0604020202020204" pitchFamily="34" charset="0"/>
              </a:rPr>
              <a:t>надає гіперпосилання на повні тексти матеріалів. База даних доступна за умов підписки через веб-інтерфейс.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8137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>
            <a:extLst>
              <a:ext uri="{FF2B5EF4-FFF2-40B4-BE49-F238E27FC236}">
                <a16:creationId xmlns:a16="http://schemas.microsoft.com/office/drawing/2014/main" id="{9A6EC7E0-5392-EBD7-DB15-0446764686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7813" y="0"/>
            <a:ext cx="3154187" cy="1855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FAA44F-28A6-FFED-13C7-6424C8164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9050" y="123223"/>
            <a:ext cx="10515600" cy="1187450"/>
          </a:xfrm>
        </p:spPr>
        <p:txBody>
          <a:bodyPr/>
          <a:lstStyle/>
          <a:p>
            <a:pPr algn="ctr"/>
            <a:r>
              <a:rPr lang="pl-PL" b="1" i="0" dirty="0">
                <a:solidFill>
                  <a:srgbClr val="000000"/>
                </a:solidFill>
                <a:effectLst/>
                <a:latin typeface="Heebo" pitchFamily="2" charset="-79"/>
                <a:cs typeface="Heebo" pitchFamily="2" charset="-79"/>
              </a:rPr>
              <a:t>Sciencedirect</a:t>
            </a:r>
            <a:endParaRPr lang="uk-UA" b="1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9A52F887-3840-8193-91C5-C6A471B31A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078118"/>
              </p:ext>
            </p:extLst>
          </p:nvPr>
        </p:nvGraphicFramePr>
        <p:xfrm>
          <a:off x="342900" y="1219200"/>
          <a:ext cx="9448800" cy="5362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19545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4780E3-3BA4-D5C2-7922-0690E2F76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6550" y="185736"/>
            <a:ext cx="9315450" cy="1325563"/>
          </a:xfrm>
        </p:spPr>
        <p:txBody>
          <a:bodyPr/>
          <a:lstStyle/>
          <a:p>
            <a:pPr algn="ctr"/>
            <a:r>
              <a:rPr lang="pl-PL" b="1" dirty="0">
                <a:latin typeface="Helvetica" panose="020B0604020202020204" pitchFamily="34" charset="0"/>
                <a:hlinkClick r:id="rId2" tooltip="Web of Science (WoS) - це реферативна наукометрична база даних наукових публікацій проекту Web of Knowledge компанії Thomson Reuter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Web of Science (WoS)</a:t>
            </a:r>
            <a:r>
              <a:rPr lang="pl-PL" dirty="0">
                <a:latin typeface="Helvetica" panose="020B0604020202020204" pitchFamily="34" charset="0"/>
              </a:rPr>
              <a:t> 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898F4D-6719-AF56-6D7E-30E0EA4BB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03750"/>
          </a:xfrm>
        </p:spPr>
        <p:txBody>
          <a:bodyPr/>
          <a:lstStyle/>
          <a:p>
            <a:pPr marL="0" indent="0" algn="just">
              <a:buNone/>
            </a:pPr>
            <a:r>
              <a:rPr lang="uk-UA" dirty="0">
                <a:solidFill>
                  <a:srgbClr val="444444"/>
                </a:solidFill>
                <a:latin typeface="Helvetica" panose="020B0604020202020204" pitchFamily="34" charset="0"/>
              </a:rPr>
              <a:t>р</a:t>
            </a:r>
            <a:r>
              <a:rPr lang="uk-UA" b="0" i="0" dirty="0">
                <a:solidFill>
                  <a:srgbClr val="444444"/>
                </a:solidFill>
                <a:effectLst/>
                <a:latin typeface="Helvetica" panose="020B0604020202020204" pitchFamily="34" charset="0"/>
              </a:rPr>
              <a:t>еферативна </a:t>
            </a:r>
            <a:r>
              <a:rPr lang="uk-UA" b="0" i="0" dirty="0" err="1">
                <a:solidFill>
                  <a:srgbClr val="444444"/>
                </a:solidFill>
                <a:effectLst/>
                <a:latin typeface="Helvetica" panose="020B0604020202020204" pitchFamily="34" charset="0"/>
              </a:rPr>
              <a:t>наукометрична</a:t>
            </a:r>
            <a:r>
              <a:rPr lang="uk-UA" b="0" i="0" dirty="0">
                <a:solidFill>
                  <a:srgbClr val="444444"/>
                </a:solidFill>
                <a:effectLst/>
                <a:latin typeface="Helvetica" panose="020B0604020202020204" pitchFamily="34" charset="0"/>
              </a:rPr>
              <a:t> база даних наукових публікацій проекту </a:t>
            </a:r>
            <a:r>
              <a:rPr lang="pl-PL" b="0" i="0" dirty="0">
                <a:solidFill>
                  <a:srgbClr val="444444"/>
                </a:solidFill>
                <a:effectLst/>
                <a:latin typeface="Helvetica" panose="020B0604020202020204" pitchFamily="34" charset="0"/>
              </a:rPr>
              <a:t>Web of Knowledge </a:t>
            </a:r>
            <a:r>
              <a:rPr lang="uk-UA" b="0" i="0" dirty="0">
                <a:solidFill>
                  <a:srgbClr val="444444"/>
                </a:solidFill>
                <a:effectLst/>
                <a:latin typeface="Helvetica" panose="020B0604020202020204" pitchFamily="34" charset="0"/>
              </a:rPr>
              <a:t>компанії </a:t>
            </a:r>
            <a:r>
              <a:rPr lang="pl-PL" b="0" i="0" dirty="0">
                <a:solidFill>
                  <a:srgbClr val="444444"/>
                </a:solidFill>
                <a:effectLst/>
                <a:latin typeface="Helvetica" panose="020B0604020202020204" pitchFamily="34" charset="0"/>
              </a:rPr>
              <a:t>Thomson Reuters. </a:t>
            </a:r>
            <a:r>
              <a:rPr lang="uk-UA" b="0" i="0" dirty="0">
                <a:solidFill>
                  <a:srgbClr val="444444"/>
                </a:solidFill>
                <a:effectLst/>
                <a:latin typeface="Helvetica" panose="020B0604020202020204" pitchFamily="34" charset="0"/>
              </a:rPr>
              <a:t>Станом на 2012 р. </a:t>
            </a:r>
            <a:r>
              <a:rPr lang="pl-PL" b="0" i="0" dirty="0">
                <a:solidFill>
                  <a:srgbClr val="444444"/>
                </a:solidFill>
                <a:effectLst/>
                <a:latin typeface="Helvetica" panose="020B0604020202020204" pitchFamily="34" charset="0"/>
              </a:rPr>
              <a:t>WoS </a:t>
            </a:r>
            <a:r>
              <a:rPr lang="uk-UA" b="0" i="0" dirty="0">
                <a:solidFill>
                  <a:srgbClr val="444444"/>
                </a:solidFill>
                <a:effectLst/>
                <a:latin typeface="Helvetica" panose="020B0604020202020204" pitchFamily="34" charset="0"/>
              </a:rPr>
              <a:t>пропонує доступ до 12 000 назв найбільш авторитетних академічних журналів, а також збірників наукових праць та комплектів первинних наукових даних.</a:t>
            </a:r>
          </a:p>
          <a:p>
            <a:pPr marL="0" indent="0" algn="just">
              <a:buNone/>
            </a:pPr>
            <a:r>
              <a:rPr lang="uk-UA" b="0" i="0" dirty="0" err="1">
                <a:solidFill>
                  <a:srgbClr val="444444"/>
                </a:solidFill>
                <a:effectLst/>
                <a:latin typeface="Helvetica" panose="020B0604020202020204" pitchFamily="34" charset="0"/>
              </a:rPr>
              <a:t>Наукометричний</a:t>
            </a:r>
            <a:r>
              <a:rPr lang="uk-UA" b="0" i="0" dirty="0">
                <a:solidFill>
                  <a:srgbClr val="444444"/>
                </a:solidFill>
                <a:effectLst/>
                <a:latin typeface="Helvetica" panose="020B0604020202020204" pitchFamily="34" charset="0"/>
              </a:rPr>
              <a:t> апарат платформи забезпечує відстеження показників цитованості публікацій з ретроспективою до  1900р. Одним з ключових концептів </a:t>
            </a:r>
            <a:r>
              <a:rPr lang="uk-UA" b="0" i="0" dirty="0" err="1">
                <a:solidFill>
                  <a:srgbClr val="444444"/>
                </a:solidFill>
                <a:effectLst/>
                <a:latin typeface="Helvetica" panose="020B0604020202020204" pitchFamily="34" charset="0"/>
              </a:rPr>
              <a:t>наукометричного</a:t>
            </a:r>
            <a:r>
              <a:rPr lang="uk-UA" b="0" i="0" dirty="0">
                <a:solidFill>
                  <a:srgbClr val="444444"/>
                </a:solidFill>
                <a:effectLst/>
                <a:latin typeface="Helvetica" panose="020B0604020202020204" pitchFamily="34" charset="0"/>
              </a:rPr>
              <a:t> апарату платформи є </a:t>
            </a:r>
            <a:r>
              <a:rPr lang="uk-UA" b="0" i="0" dirty="0" err="1">
                <a:solidFill>
                  <a:srgbClr val="444444"/>
                </a:solidFill>
                <a:effectLst/>
                <a:latin typeface="Helvetica" panose="020B0604020202020204" pitchFamily="34" charset="0"/>
              </a:rPr>
              <a:t>імпакт</a:t>
            </a:r>
            <a:r>
              <a:rPr lang="uk-UA" b="0" i="0" dirty="0">
                <a:solidFill>
                  <a:srgbClr val="444444"/>
                </a:solidFill>
                <a:effectLst/>
                <a:latin typeface="Helvetica" panose="020B0604020202020204" pitchFamily="34" charset="0"/>
              </a:rPr>
              <a:t>-фактор (індекс впливовості) наукового видання.</a:t>
            </a:r>
          </a:p>
        </p:txBody>
      </p:sp>
      <p:pic>
        <p:nvPicPr>
          <p:cNvPr id="5122" name="Picture 2" descr="Web of Science">
            <a:extLst>
              <a:ext uri="{FF2B5EF4-FFF2-40B4-BE49-F238E27FC236}">
                <a16:creationId xmlns:a16="http://schemas.microsoft.com/office/drawing/2014/main" id="{7B64C6AD-9BF9-63FC-83E4-85D313F4F1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4" y="5554"/>
            <a:ext cx="3095625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0488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6D6306C-ED4F-4AAE-B4A5-EEA6AFAD7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CF54FC-DA9E-12D6-1665-B4808D422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065" y="1599141"/>
            <a:ext cx="3807736" cy="4516360"/>
          </a:xfrm>
        </p:spPr>
        <p:txBody>
          <a:bodyPr anchor="ctr">
            <a:normAutofit/>
          </a:bodyPr>
          <a:lstStyle/>
          <a:p>
            <a:r>
              <a:rPr lang="pl-PL" sz="2800" b="1" dirty="0">
                <a:latin typeface="Bookman Old Style" panose="02050604050505020204" pitchFamily="18" charset="0"/>
              </a:rPr>
              <a:t>Web of Science Core Collection (</a:t>
            </a:r>
            <a:r>
              <a:rPr lang="uk-UA" sz="2800" b="1" dirty="0">
                <a:latin typeface="Bookman Old Style" panose="02050604050505020204" pitchFamily="18" charset="0"/>
              </a:rPr>
              <a:t>головної бази) входять чотири журнальні колекції (індекси):</a:t>
            </a:r>
            <a:br>
              <a:rPr lang="uk-UA" sz="2800" b="1" dirty="0">
                <a:latin typeface="Bookman Old Style" panose="02050604050505020204" pitchFamily="18" charset="0"/>
              </a:rPr>
            </a:br>
            <a:endParaRPr lang="uk-UA" sz="2800" b="1" dirty="0">
              <a:latin typeface="Bookman Old Style" panose="020506040505050202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EC5361D-F897-4856-B945-0455A365E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15435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508C0C5-2268-42B5-B3C8-4D0899E05F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41ACBDB-38F8-4B34-8183-BD95B4E55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739327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E00DB52-3455-4E2F-867B-A6D0516E17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653800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9E914C83-E0D8-4953-92D5-169D28CB43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5423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512E083-F550-46AF-8490-767ECFD00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67297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69FBA0CD-B2BC-DB35-7C0F-6C58032103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5202829"/>
              </p:ext>
            </p:extLst>
          </p:nvPr>
        </p:nvGraphicFramePr>
        <p:xfrm>
          <a:off x="4452009" y="288485"/>
          <a:ext cx="7313418" cy="62810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1471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1216</Words>
  <Application>Microsoft Office PowerPoint</Application>
  <PresentationFormat>Широкоэкранный</PresentationFormat>
  <Paragraphs>65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5" baseType="lpstr">
      <vt:lpstr>Arial</vt:lpstr>
      <vt:lpstr>Bookman Old Style</vt:lpstr>
      <vt:lpstr>Calibri</vt:lpstr>
      <vt:lpstr>Calibri Light</vt:lpstr>
      <vt:lpstr>Georgia</vt:lpstr>
      <vt:lpstr>Heebo</vt:lpstr>
      <vt:lpstr>Helvetica</vt:lpstr>
      <vt:lpstr>RobotoRegular</vt:lpstr>
      <vt:lpstr>Тема Office</vt:lpstr>
      <vt:lpstr>Серія Навчально-наукових вебінарів для студентів факультету захисту рослин, біотехнології та екології 28.10.2022 р. – 31.10.2022 р.</vt:lpstr>
      <vt:lpstr>«Види науково-метричних баз та їх особливості» </vt:lpstr>
      <vt:lpstr>Науковометрична база</vt:lpstr>
      <vt:lpstr>Основні наукометричні показники</vt:lpstr>
      <vt:lpstr>Науковометричні бази</vt:lpstr>
      <vt:lpstr>Scopus</vt:lpstr>
      <vt:lpstr>Sciencedirect</vt:lpstr>
      <vt:lpstr>Web of Science (WoS) </vt:lpstr>
      <vt:lpstr>Web of Science Core Collection (головної бази) входять чотири журнальні колекції (індекси): </vt:lpstr>
      <vt:lpstr>База даних ESCI на платформі Web of Science</vt:lpstr>
      <vt:lpstr>Презентация PowerPoint</vt:lpstr>
      <vt:lpstr>Journal Citation Reports</vt:lpstr>
      <vt:lpstr>Презентация PowerPoint</vt:lpstr>
      <vt:lpstr>Google Scholar</vt:lpstr>
      <vt:lpstr>EBSCO PUBLISHING 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Серія Навчально-наукових вебінарів для студентів факультету захисту рослин, біотехнології та екології 28.10.2022 р. – 31.10.2022 р.</dc:title>
  <dc:creator>Serhii Salnikov</dc:creator>
  <cp:lastModifiedBy>Serhii Salnikov</cp:lastModifiedBy>
  <cp:revision>6</cp:revision>
  <dcterms:created xsi:type="dcterms:W3CDTF">2022-10-27T11:09:28Z</dcterms:created>
  <dcterms:modified xsi:type="dcterms:W3CDTF">2022-10-30T14:10:00Z</dcterms:modified>
</cp:coreProperties>
</file>