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
  </p:notesMasterIdLst>
  <p:sldIdLst>
    <p:sldId id="256" r:id="rId2"/>
    <p:sldId id="261" r:id="rId3"/>
    <p:sldId id="265" r:id="rId4"/>
    <p:sldId id="266"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BBDB7E"/>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642" autoAdjust="0"/>
  </p:normalViewPr>
  <p:slideViewPr>
    <p:cSldViewPr snapToGrid="0">
      <p:cViewPr varScale="1">
        <p:scale>
          <a:sx n="109" d="100"/>
          <a:sy n="109" d="100"/>
        </p:scale>
        <p:origin x="63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25FE0A-1D69-49BA-BF30-8FF8BDCC08D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0CD5103E-75DB-4BB4-A3AF-7DD7F98D8704}">
      <dgm:prSet custT="1"/>
      <dgm:spPr/>
      <dgm:t>
        <a:bodyPr/>
        <a:lstStyle/>
        <a:p>
          <a:pPr rtl="0"/>
          <a:r>
            <a:rPr lang="uk-UA" sz="2400" b="1" dirty="0" smtClean="0">
              <a:latin typeface="Times New Roman" panose="02020603050405020304" pitchFamily="18" charset="0"/>
              <a:cs typeface="Times New Roman" panose="02020603050405020304" pitchFamily="18" charset="0"/>
            </a:rPr>
            <a:t>Предмет: </a:t>
          </a:r>
          <a:r>
            <a:rPr lang="uk-UA" sz="2400" dirty="0" smtClean="0">
              <a:latin typeface="Times New Roman" panose="02020603050405020304" pitchFamily="18" charset="0"/>
              <a:cs typeface="Times New Roman" panose="02020603050405020304" pitchFamily="18" charset="0"/>
            </a:rPr>
            <a:t>теоретичні, монографічні, науково-методичні засади управління землями лісогосподарського призначення</a:t>
          </a:r>
          <a:endParaRPr lang="ru-RU" sz="2400" dirty="0">
            <a:latin typeface="Times New Roman" panose="02020603050405020304" pitchFamily="18" charset="0"/>
            <a:cs typeface="Times New Roman" panose="02020603050405020304" pitchFamily="18" charset="0"/>
          </a:endParaRPr>
        </a:p>
      </dgm:t>
    </dgm:pt>
    <dgm:pt modelId="{01C81A16-7B2B-4266-9FF5-1874297752B1}" type="parTrans" cxnId="{E499EFFC-0F26-475F-BFA5-33747E14E251}">
      <dgm:prSet/>
      <dgm:spPr/>
      <dgm:t>
        <a:bodyPr/>
        <a:lstStyle/>
        <a:p>
          <a:endParaRPr lang="ru-RU"/>
        </a:p>
      </dgm:t>
    </dgm:pt>
    <dgm:pt modelId="{6B4D720D-ABAF-454A-B3C4-2E124E7BE989}" type="sibTrans" cxnId="{E499EFFC-0F26-475F-BFA5-33747E14E251}">
      <dgm:prSet/>
      <dgm:spPr/>
      <dgm:t>
        <a:bodyPr/>
        <a:lstStyle/>
        <a:p>
          <a:endParaRPr lang="ru-RU"/>
        </a:p>
      </dgm:t>
    </dgm:pt>
    <dgm:pt modelId="{B7B10EF3-81E6-4E58-99B4-7D71224631B4}">
      <dgm:prSet custT="1"/>
      <dgm:spPr/>
      <dgm:t>
        <a:bodyPr/>
        <a:lstStyle/>
        <a:p>
          <a:pPr rtl="0"/>
          <a:r>
            <a:rPr lang="uk-UA" sz="2400" b="1" dirty="0" smtClean="0"/>
            <a:t>Об'єкт: </a:t>
          </a:r>
          <a:r>
            <a:rPr lang="uk-UA"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землі лісогосподарського призначення ВП НУБіП України «Боярська лісова дослідна станція»</a:t>
          </a:r>
          <a:endParaRPr lang="ru-RU" sz="2400" dirty="0"/>
        </a:p>
      </dgm:t>
    </dgm:pt>
    <dgm:pt modelId="{4D9B98FC-262E-4ED7-8D47-FE776B6F4A29}" type="parTrans" cxnId="{91521665-070C-4FD9-B7E4-3316C113A39E}">
      <dgm:prSet/>
      <dgm:spPr/>
      <dgm:t>
        <a:bodyPr/>
        <a:lstStyle/>
        <a:p>
          <a:endParaRPr lang="ru-RU"/>
        </a:p>
      </dgm:t>
    </dgm:pt>
    <dgm:pt modelId="{D7ACFA19-A3E0-4959-A3F3-823D0EE1E1B0}" type="sibTrans" cxnId="{91521665-070C-4FD9-B7E4-3316C113A39E}">
      <dgm:prSet/>
      <dgm:spPr/>
      <dgm:t>
        <a:bodyPr/>
        <a:lstStyle/>
        <a:p>
          <a:endParaRPr lang="ru-RU"/>
        </a:p>
      </dgm:t>
    </dgm:pt>
    <dgm:pt modelId="{04349D19-81F7-4D66-9AB1-B7C8FEA2C118}" type="pres">
      <dgm:prSet presAssocID="{6825FE0A-1D69-49BA-BF30-8FF8BDCC08D1}" presName="linear" presStyleCnt="0">
        <dgm:presLayoutVars>
          <dgm:animLvl val="lvl"/>
          <dgm:resizeHandles val="exact"/>
        </dgm:presLayoutVars>
      </dgm:prSet>
      <dgm:spPr/>
      <dgm:t>
        <a:bodyPr/>
        <a:lstStyle/>
        <a:p>
          <a:endParaRPr lang="ru-RU"/>
        </a:p>
      </dgm:t>
    </dgm:pt>
    <dgm:pt modelId="{0FEB7E25-3126-4453-BA0E-2EA49070065B}" type="pres">
      <dgm:prSet presAssocID="{B7B10EF3-81E6-4E58-99B4-7D71224631B4}" presName="parentText" presStyleLbl="node1" presStyleIdx="0" presStyleCnt="2" custScaleY="81366">
        <dgm:presLayoutVars>
          <dgm:chMax val="0"/>
          <dgm:bulletEnabled val="1"/>
        </dgm:presLayoutVars>
      </dgm:prSet>
      <dgm:spPr/>
      <dgm:t>
        <a:bodyPr/>
        <a:lstStyle/>
        <a:p>
          <a:endParaRPr lang="uk-UA"/>
        </a:p>
      </dgm:t>
    </dgm:pt>
    <dgm:pt modelId="{52B2062D-F683-43B8-8E3B-B284789F16D1}" type="pres">
      <dgm:prSet presAssocID="{D7ACFA19-A3E0-4959-A3F3-823D0EE1E1B0}" presName="spacer" presStyleCnt="0"/>
      <dgm:spPr/>
    </dgm:pt>
    <dgm:pt modelId="{C47B4843-9D34-4DFC-A659-D61C5505625B}" type="pres">
      <dgm:prSet presAssocID="{0CD5103E-75DB-4BB4-A3AF-7DD7F98D8704}" presName="parentText" presStyleLbl="node1" presStyleIdx="1" presStyleCnt="2">
        <dgm:presLayoutVars>
          <dgm:chMax val="0"/>
          <dgm:bulletEnabled val="1"/>
        </dgm:presLayoutVars>
      </dgm:prSet>
      <dgm:spPr/>
      <dgm:t>
        <a:bodyPr/>
        <a:lstStyle/>
        <a:p>
          <a:endParaRPr lang="ru-RU"/>
        </a:p>
      </dgm:t>
    </dgm:pt>
  </dgm:ptLst>
  <dgm:cxnLst>
    <dgm:cxn modelId="{87F57B5F-C935-46DB-AE5A-28C714777E82}" type="presOf" srcId="{B7B10EF3-81E6-4E58-99B4-7D71224631B4}" destId="{0FEB7E25-3126-4453-BA0E-2EA49070065B}" srcOrd="0" destOrd="0" presId="urn:microsoft.com/office/officeart/2005/8/layout/vList2"/>
    <dgm:cxn modelId="{91521665-070C-4FD9-B7E4-3316C113A39E}" srcId="{6825FE0A-1D69-49BA-BF30-8FF8BDCC08D1}" destId="{B7B10EF3-81E6-4E58-99B4-7D71224631B4}" srcOrd="0" destOrd="0" parTransId="{4D9B98FC-262E-4ED7-8D47-FE776B6F4A29}" sibTransId="{D7ACFA19-A3E0-4959-A3F3-823D0EE1E1B0}"/>
    <dgm:cxn modelId="{2E8BDF44-7E1E-4D43-80C6-8247C447F9F8}" type="presOf" srcId="{0CD5103E-75DB-4BB4-A3AF-7DD7F98D8704}" destId="{C47B4843-9D34-4DFC-A659-D61C5505625B}" srcOrd="0" destOrd="0" presId="urn:microsoft.com/office/officeart/2005/8/layout/vList2"/>
    <dgm:cxn modelId="{E3763619-F7C5-4A74-A927-CA8AEB794693}" type="presOf" srcId="{6825FE0A-1D69-49BA-BF30-8FF8BDCC08D1}" destId="{04349D19-81F7-4D66-9AB1-B7C8FEA2C118}" srcOrd="0" destOrd="0" presId="urn:microsoft.com/office/officeart/2005/8/layout/vList2"/>
    <dgm:cxn modelId="{E499EFFC-0F26-475F-BFA5-33747E14E251}" srcId="{6825FE0A-1D69-49BA-BF30-8FF8BDCC08D1}" destId="{0CD5103E-75DB-4BB4-A3AF-7DD7F98D8704}" srcOrd="1" destOrd="0" parTransId="{01C81A16-7B2B-4266-9FF5-1874297752B1}" sibTransId="{6B4D720D-ABAF-454A-B3C4-2E124E7BE989}"/>
    <dgm:cxn modelId="{693A49DE-9182-4AF8-A6BA-510E4CDD31A5}" type="presParOf" srcId="{04349D19-81F7-4D66-9AB1-B7C8FEA2C118}" destId="{0FEB7E25-3126-4453-BA0E-2EA49070065B}" srcOrd="0" destOrd="0" presId="urn:microsoft.com/office/officeart/2005/8/layout/vList2"/>
    <dgm:cxn modelId="{A37C7A0F-62D8-4243-B35D-E236E883608E}" type="presParOf" srcId="{04349D19-81F7-4D66-9AB1-B7C8FEA2C118}" destId="{52B2062D-F683-43B8-8E3B-B284789F16D1}" srcOrd="1" destOrd="0" presId="urn:microsoft.com/office/officeart/2005/8/layout/vList2"/>
    <dgm:cxn modelId="{6A93020B-BA93-4FCE-BDC8-8345DC81273C}" type="presParOf" srcId="{04349D19-81F7-4D66-9AB1-B7C8FEA2C118}" destId="{C47B4843-9D34-4DFC-A659-D61C5505625B}"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25FE0A-1D69-49BA-BF30-8FF8BDCC08D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B7B10EF3-81E6-4E58-99B4-7D71224631B4}">
      <dgm:prSet custT="1"/>
      <dgm:spPr/>
      <dgm:t>
        <a:bodyPr/>
        <a:lstStyle/>
        <a:p>
          <a:pPr rtl="0"/>
          <a:r>
            <a:rPr lang="uk-UA" sz="2400" b="1" dirty="0" smtClean="0"/>
            <a:t>Завдання магістерської  роботи:</a:t>
          </a:r>
          <a:endParaRPr lang="ru-RU" sz="2400" dirty="0"/>
        </a:p>
      </dgm:t>
    </dgm:pt>
    <dgm:pt modelId="{4D9B98FC-262E-4ED7-8D47-FE776B6F4A29}" type="parTrans" cxnId="{91521665-070C-4FD9-B7E4-3316C113A39E}">
      <dgm:prSet/>
      <dgm:spPr/>
      <dgm:t>
        <a:bodyPr/>
        <a:lstStyle/>
        <a:p>
          <a:endParaRPr lang="ru-RU"/>
        </a:p>
      </dgm:t>
    </dgm:pt>
    <dgm:pt modelId="{D7ACFA19-A3E0-4959-A3F3-823D0EE1E1B0}" type="sibTrans" cxnId="{91521665-070C-4FD9-B7E4-3316C113A39E}">
      <dgm:prSet/>
      <dgm:spPr/>
      <dgm:t>
        <a:bodyPr/>
        <a:lstStyle/>
        <a:p>
          <a:endParaRPr lang="ru-RU"/>
        </a:p>
      </dgm:t>
    </dgm:pt>
    <dgm:pt modelId="{04349D19-81F7-4D66-9AB1-B7C8FEA2C118}" type="pres">
      <dgm:prSet presAssocID="{6825FE0A-1D69-49BA-BF30-8FF8BDCC08D1}" presName="linear" presStyleCnt="0">
        <dgm:presLayoutVars>
          <dgm:animLvl val="lvl"/>
          <dgm:resizeHandles val="exact"/>
        </dgm:presLayoutVars>
      </dgm:prSet>
      <dgm:spPr/>
      <dgm:t>
        <a:bodyPr/>
        <a:lstStyle/>
        <a:p>
          <a:endParaRPr lang="ru-RU"/>
        </a:p>
      </dgm:t>
    </dgm:pt>
    <dgm:pt modelId="{0FEB7E25-3126-4453-BA0E-2EA49070065B}" type="pres">
      <dgm:prSet presAssocID="{B7B10EF3-81E6-4E58-99B4-7D71224631B4}" presName="parentText" presStyleLbl="node1" presStyleIdx="0" presStyleCnt="1" custScaleY="81366">
        <dgm:presLayoutVars>
          <dgm:chMax val="0"/>
          <dgm:bulletEnabled val="1"/>
        </dgm:presLayoutVars>
      </dgm:prSet>
      <dgm:spPr/>
      <dgm:t>
        <a:bodyPr/>
        <a:lstStyle/>
        <a:p>
          <a:endParaRPr lang="uk-UA"/>
        </a:p>
      </dgm:t>
    </dgm:pt>
  </dgm:ptLst>
  <dgm:cxnLst>
    <dgm:cxn modelId="{91521665-070C-4FD9-B7E4-3316C113A39E}" srcId="{6825FE0A-1D69-49BA-BF30-8FF8BDCC08D1}" destId="{B7B10EF3-81E6-4E58-99B4-7D71224631B4}" srcOrd="0" destOrd="0" parTransId="{4D9B98FC-262E-4ED7-8D47-FE776B6F4A29}" sibTransId="{D7ACFA19-A3E0-4959-A3F3-823D0EE1E1B0}"/>
    <dgm:cxn modelId="{D3CE1B8D-A802-4DCF-9287-7633C668B17A}" type="presOf" srcId="{B7B10EF3-81E6-4E58-99B4-7D71224631B4}" destId="{0FEB7E25-3126-4453-BA0E-2EA49070065B}" srcOrd="0" destOrd="0" presId="urn:microsoft.com/office/officeart/2005/8/layout/vList2"/>
    <dgm:cxn modelId="{EEC76888-304E-4FAC-8B84-338A0112EC1B}" type="presOf" srcId="{6825FE0A-1D69-49BA-BF30-8FF8BDCC08D1}" destId="{04349D19-81F7-4D66-9AB1-B7C8FEA2C118}" srcOrd="0" destOrd="0" presId="urn:microsoft.com/office/officeart/2005/8/layout/vList2"/>
    <dgm:cxn modelId="{46EED9B9-7466-44E0-945B-ECF534FA201A}" type="presParOf" srcId="{04349D19-81F7-4D66-9AB1-B7C8FEA2C118}" destId="{0FEB7E25-3126-4453-BA0E-2EA49070065B}"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EB7E25-3126-4453-BA0E-2EA49070065B}">
      <dsp:nvSpPr>
        <dsp:cNvPr id="0" name=""/>
        <dsp:cNvSpPr/>
      </dsp:nvSpPr>
      <dsp:spPr>
        <a:xfrm>
          <a:off x="0" y="17729"/>
          <a:ext cx="11777256" cy="974829"/>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uk-UA" sz="2400" b="1" kern="1200" dirty="0" smtClean="0"/>
            <a:t>Об'єкт: </a:t>
          </a:r>
          <a:r>
            <a:rPr lang="uk-UA" sz="2400" kern="1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землі лісогосподарського призначення ВП НУБіП України «Боярська лісова дослідна станція»</a:t>
          </a:r>
          <a:endParaRPr lang="ru-RU" sz="2400" kern="1200" dirty="0"/>
        </a:p>
      </dsp:txBody>
      <dsp:txXfrm>
        <a:off x="47587" y="65316"/>
        <a:ext cx="11682082" cy="879655"/>
      </dsp:txXfrm>
    </dsp:sp>
    <dsp:sp modelId="{C47B4843-9D34-4DFC-A659-D61C5505625B}">
      <dsp:nvSpPr>
        <dsp:cNvPr id="0" name=""/>
        <dsp:cNvSpPr/>
      </dsp:nvSpPr>
      <dsp:spPr>
        <a:xfrm>
          <a:off x="0" y="1176879"/>
          <a:ext cx="11777256" cy="119808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uk-UA" sz="2400" b="1" kern="1200" dirty="0" smtClean="0">
              <a:latin typeface="Times New Roman" panose="02020603050405020304" pitchFamily="18" charset="0"/>
              <a:cs typeface="Times New Roman" panose="02020603050405020304" pitchFamily="18" charset="0"/>
            </a:rPr>
            <a:t>Предмет: </a:t>
          </a:r>
          <a:r>
            <a:rPr lang="uk-UA" sz="2400" kern="1200" dirty="0" smtClean="0">
              <a:latin typeface="Times New Roman" panose="02020603050405020304" pitchFamily="18" charset="0"/>
              <a:cs typeface="Times New Roman" panose="02020603050405020304" pitchFamily="18" charset="0"/>
            </a:rPr>
            <a:t>теоретичні, монографічні, науково-методичні засади управління землями лісогосподарського призначення</a:t>
          </a:r>
          <a:endParaRPr lang="ru-RU" sz="2400" kern="1200" dirty="0">
            <a:latin typeface="Times New Roman" panose="02020603050405020304" pitchFamily="18" charset="0"/>
            <a:cs typeface="Times New Roman" panose="02020603050405020304" pitchFamily="18" charset="0"/>
          </a:endParaRPr>
        </a:p>
      </dsp:txBody>
      <dsp:txXfrm>
        <a:off x="58485" y="1235364"/>
        <a:ext cx="11660286" cy="10811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EB7E25-3126-4453-BA0E-2EA49070065B}">
      <dsp:nvSpPr>
        <dsp:cNvPr id="0" name=""/>
        <dsp:cNvSpPr/>
      </dsp:nvSpPr>
      <dsp:spPr>
        <a:xfrm>
          <a:off x="0" y="701313"/>
          <a:ext cx="11777256" cy="990061"/>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uk-UA" sz="2400" b="1" kern="1200" dirty="0" smtClean="0"/>
            <a:t>Завдання магістерської  роботи:</a:t>
          </a:r>
          <a:endParaRPr lang="ru-RU" sz="2400" kern="1200" dirty="0"/>
        </a:p>
      </dsp:txBody>
      <dsp:txXfrm>
        <a:off x="48331" y="749644"/>
        <a:ext cx="11680594" cy="89339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4AA662-DF21-41B1-9045-65F2DBA740FF}" type="datetimeFigureOut">
              <a:rPr lang="en-US" smtClean="0"/>
              <a:t>11/10/2020</a:t>
            </a:fld>
            <a:endParaRPr lang="en-US"/>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0995D0-9216-44BC-820E-FD2A9932881D}" type="slidenum">
              <a:rPr lang="en-US" smtClean="0"/>
              <a:t>‹№›</a:t>
            </a:fld>
            <a:endParaRPr lang="en-US"/>
          </a:p>
        </p:txBody>
      </p:sp>
    </p:spTree>
    <p:extLst>
      <p:ext uri="{BB962C8B-B14F-4D97-AF65-F5344CB8AC3E}">
        <p14:creationId xmlns:p14="http://schemas.microsoft.com/office/powerpoint/2010/main" val="166353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7A874B9E-7F48-4F1B-9E15-C21FEE46E0BC}" type="datetimeFigureOut">
              <a:rPr lang="en-US" smtClean="0"/>
              <a:t>11/10/2020</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E17FFCB2-F8C2-4173-B793-BBB562EB4856}" type="slidenum">
              <a:rPr lang="en-US" smtClean="0"/>
              <a:t>‹№›</a:t>
            </a:fld>
            <a:endParaRPr lang="en-US"/>
          </a:p>
        </p:txBody>
      </p:sp>
    </p:spTree>
    <p:extLst>
      <p:ext uri="{BB962C8B-B14F-4D97-AF65-F5344CB8AC3E}">
        <p14:creationId xmlns:p14="http://schemas.microsoft.com/office/powerpoint/2010/main" val="589415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A874B9E-7F48-4F1B-9E15-C21FEE46E0BC}" type="datetimeFigureOut">
              <a:rPr lang="en-US" smtClean="0"/>
              <a:t>11/10/2020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7FFCB2-F8C2-4173-B793-BBB562EB4856}" type="slidenum">
              <a:rPr lang="en-US" smtClean="0"/>
              <a:t>‹№›</a:t>
            </a:fld>
            <a:endParaRPr lang="en-US"/>
          </a:p>
        </p:txBody>
      </p:sp>
    </p:spTree>
    <p:extLst>
      <p:ext uri="{BB962C8B-B14F-4D97-AF65-F5344CB8AC3E}">
        <p14:creationId xmlns:p14="http://schemas.microsoft.com/office/powerpoint/2010/main" val="518428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A874B9E-7F48-4F1B-9E15-C21FEE46E0BC}"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7FFCB2-F8C2-4173-B793-BBB562EB4856}" type="slidenum">
              <a:rPr lang="en-US" smtClean="0"/>
              <a:t>‹№›</a:t>
            </a:fld>
            <a:endParaRPr lang="en-US"/>
          </a:p>
        </p:txBody>
      </p:sp>
    </p:spTree>
    <p:extLst>
      <p:ext uri="{BB962C8B-B14F-4D97-AF65-F5344CB8AC3E}">
        <p14:creationId xmlns:p14="http://schemas.microsoft.com/office/powerpoint/2010/main" val="32846377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A874B9E-7F48-4F1B-9E15-C21FEE46E0BC}"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7FFCB2-F8C2-4173-B793-BBB562EB4856}" type="slidenum">
              <a:rPr lang="en-US" smtClean="0"/>
              <a:t>‹№›</a:t>
            </a:fld>
            <a:endParaRPr lang="en-US"/>
          </a:p>
        </p:txBody>
      </p:sp>
    </p:spTree>
    <p:extLst>
      <p:ext uri="{BB962C8B-B14F-4D97-AF65-F5344CB8AC3E}">
        <p14:creationId xmlns:p14="http://schemas.microsoft.com/office/powerpoint/2010/main" val="23174313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A874B9E-7F48-4F1B-9E15-C21FEE46E0BC}"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7FFCB2-F8C2-4173-B793-BBB562EB4856}" type="slidenum">
              <a:rPr lang="en-US" smtClean="0"/>
              <a:t>‹№›</a:t>
            </a:fld>
            <a:endParaRPr lang="en-US"/>
          </a:p>
        </p:txBody>
      </p:sp>
    </p:spTree>
    <p:extLst>
      <p:ext uri="{BB962C8B-B14F-4D97-AF65-F5344CB8AC3E}">
        <p14:creationId xmlns:p14="http://schemas.microsoft.com/office/powerpoint/2010/main" val="14400195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A874B9E-7F48-4F1B-9E15-C21FEE46E0BC}"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7FFCB2-F8C2-4173-B793-BBB562EB4856}" type="slidenum">
              <a:rPr lang="en-US" smtClean="0"/>
              <a:t>‹№›</a:t>
            </a:fld>
            <a:endParaRPr lang="en-US"/>
          </a:p>
        </p:txBody>
      </p:sp>
    </p:spTree>
    <p:extLst>
      <p:ext uri="{BB962C8B-B14F-4D97-AF65-F5344CB8AC3E}">
        <p14:creationId xmlns:p14="http://schemas.microsoft.com/office/powerpoint/2010/main" val="14580546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A874B9E-7F48-4F1B-9E15-C21FEE46E0BC}"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7FFCB2-F8C2-4173-B793-BBB562EB4856}" type="slidenum">
              <a:rPr lang="en-US" smtClean="0"/>
              <a:t>‹№›</a:t>
            </a:fld>
            <a:endParaRPr lang="en-US"/>
          </a:p>
        </p:txBody>
      </p:sp>
    </p:spTree>
    <p:extLst>
      <p:ext uri="{BB962C8B-B14F-4D97-AF65-F5344CB8AC3E}">
        <p14:creationId xmlns:p14="http://schemas.microsoft.com/office/powerpoint/2010/main" val="7008213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A874B9E-7F48-4F1B-9E15-C21FEE46E0BC}"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7FFCB2-F8C2-4173-B793-BBB562EB4856}" type="slidenum">
              <a:rPr lang="en-US" smtClean="0"/>
              <a:t>‹№›</a:t>
            </a:fld>
            <a:endParaRPr lang="en-US"/>
          </a:p>
        </p:txBody>
      </p:sp>
    </p:spTree>
    <p:extLst>
      <p:ext uri="{BB962C8B-B14F-4D97-AF65-F5344CB8AC3E}">
        <p14:creationId xmlns:p14="http://schemas.microsoft.com/office/powerpoint/2010/main" val="33759809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A874B9E-7F48-4F1B-9E15-C21FEE46E0BC}"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7FFCB2-F8C2-4173-B793-BBB562EB4856}" type="slidenum">
              <a:rPr lang="en-US" smtClean="0"/>
              <a:t>‹№›</a:t>
            </a:fld>
            <a:endParaRPr lang="en-US"/>
          </a:p>
        </p:txBody>
      </p:sp>
    </p:spTree>
    <p:extLst>
      <p:ext uri="{BB962C8B-B14F-4D97-AF65-F5344CB8AC3E}">
        <p14:creationId xmlns:p14="http://schemas.microsoft.com/office/powerpoint/2010/main" val="844940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A874B9E-7F48-4F1B-9E15-C21FEE46E0BC}"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E17FFCB2-F8C2-4173-B793-BBB562EB4856}" type="slidenum">
              <a:rPr lang="en-US" smtClean="0"/>
              <a:t>‹№›</a:t>
            </a:fld>
            <a:endParaRPr lang="en-US"/>
          </a:p>
        </p:txBody>
      </p:sp>
    </p:spTree>
    <p:extLst>
      <p:ext uri="{BB962C8B-B14F-4D97-AF65-F5344CB8AC3E}">
        <p14:creationId xmlns:p14="http://schemas.microsoft.com/office/powerpoint/2010/main" val="4069835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A874B9E-7F48-4F1B-9E15-C21FEE46E0BC}"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7FFCB2-F8C2-4173-B793-BBB562EB4856}" type="slidenum">
              <a:rPr lang="en-US" smtClean="0"/>
              <a:t>‹№›</a:t>
            </a:fld>
            <a:endParaRPr lang="en-US"/>
          </a:p>
        </p:txBody>
      </p:sp>
    </p:spTree>
    <p:extLst>
      <p:ext uri="{BB962C8B-B14F-4D97-AF65-F5344CB8AC3E}">
        <p14:creationId xmlns:p14="http://schemas.microsoft.com/office/powerpoint/2010/main" val="3745566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7A874B9E-7F48-4F1B-9E15-C21FEE46E0BC}" type="datetimeFigureOut">
              <a:rPr lang="en-US" smtClean="0"/>
              <a:t>11/10/2020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7FFCB2-F8C2-4173-B793-BBB562EB4856}" type="slidenum">
              <a:rPr lang="en-US" smtClean="0"/>
              <a:t>‹№›</a:t>
            </a:fld>
            <a:endParaRPr lang="en-US"/>
          </a:p>
        </p:txBody>
      </p:sp>
    </p:spTree>
    <p:extLst>
      <p:ext uri="{BB962C8B-B14F-4D97-AF65-F5344CB8AC3E}">
        <p14:creationId xmlns:p14="http://schemas.microsoft.com/office/powerpoint/2010/main" val="97998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7A874B9E-7F48-4F1B-9E15-C21FEE46E0BC}" type="datetimeFigureOut">
              <a:rPr lang="en-US" smtClean="0"/>
              <a:t>11/10/2020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7FFCB2-F8C2-4173-B793-BBB562EB4856}" type="slidenum">
              <a:rPr lang="en-US" smtClean="0"/>
              <a:t>‹№›</a:t>
            </a:fld>
            <a:endParaRPr lang="en-US"/>
          </a:p>
        </p:txBody>
      </p:sp>
    </p:spTree>
    <p:extLst>
      <p:ext uri="{BB962C8B-B14F-4D97-AF65-F5344CB8AC3E}">
        <p14:creationId xmlns:p14="http://schemas.microsoft.com/office/powerpoint/2010/main" val="2729556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7A874B9E-7F48-4F1B-9E15-C21FEE46E0BC}" type="datetimeFigureOut">
              <a:rPr lang="en-US" smtClean="0"/>
              <a:t>11/10/2020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7FFCB2-F8C2-4173-B793-BBB562EB4856}" type="slidenum">
              <a:rPr lang="en-US" smtClean="0"/>
              <a:t>‹№›</a:t>
            </a:fld>
            <a:endParaRPr lang="en-US"/>
          </a:p>
        </p:txBody>
      </p:sp>
    </p:spTree>
    <p:extLst>
      <p:ext uri="{BB962C8B-B14F-4D97-AF65-F5344CB8AC3E}">
        <p14:creationId xmlns:p14="http://schemas.microsoft.com/office/powerpoint/2010/main" val="1828863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874B9E-7F48-4F1B-9E15-C21FEE46E0BC}" type="datetimeFigureOut">
              <a:rPr lang="en-US" smtClean="0"/>
              <a:t>11/10/2020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7FFCB2-F8C2-4173-B793-BBB562EB4856}" type="slidenum">
              <a:rPr lang="en-US" smtClean="0"/>
              <a:t>‹№›</a:t>
            </a:fld>
            <a:endParaRPr lang="en-US"/>
          </a:p>
        </p:txBody>
      </p:sp>
    </p:spTree>
    <p:extLst>
      <p:ext uri="{BB962C8B-B14F-4D97-AF65-F5344CB8AC3E}">
        <p14:creationId xmlns:p14="http://schemas.microsoft.com/office/powerpoint/2010/main" val="864437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A874B9E-7F48-4F1B-9E15-C21FEE46E0BC}" type="datetimeFigureOut">
              <a:rPr lang="en-US" smtClean="0"/>
              <a:t>11/10/2020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7FFCB2-F8C2-4173-B793-BBB562EB4856}" type="slidenum">
              <a:rPr lang="en-US" smtClean="0"/>
              <a:t>‹№›</a:t>
            </a:fld>
            <a:endParaRPr lang="en-US"/>
          </a:p>
        </p:txBody>
      </p:sp>
    </p:spTree>
    <p:extLst>
      <p:ext uri="{BB962C8B-B14F-4D97-AF65-F5344CB8AC3E}">
        <p14:creationId xmlns:p14="http://schemas.microsoft.com/office/powerpoint/2010/main" val="3853360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A874B9E-7F48-4F1B-9E15-C21FEE46E0BC}" type="datetimeFigureOut">
              <a:rPr lang="en-US" smtClean="0"/>
              <a:t>11/10/2020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7FFCB2-F8C2-4173-B793-BBB562EB4856}" type="slidenum">
              <a:rPr lang="en-US" smtClean="0"/>
              <a:t>‹№›</a:t>
            </a:fld>
            <a:endParaRPr lang="en-US"/>
          </a:p>
        </p:txBody>
      </p:sp>
    </p:spTree>
    <p:extLst>
      <p:ext uri="{BB962C8B-B14F-4D97-AF65-F5344CB8AC3E}">
        <p14:creationId xmlns:p14="http://schemas.microsoft.com/office/powerpoint/2010/main" val="3327549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A874B9E-7F48-4F1B-9E15-C21FEE46E0BC}" type="datetimeFigureOut">
              <a:rPr lang="en-US" smtClean="0"/>
              <a:t>11/10/2020</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17FFCB2-F8C2-4173-B793-BBB562EB4856}" type="slidenum">
              <a:rPr lang="en-US" smtClean="0"/>
              <a:t>‹№›</a:t>
            </a:fld>
            <a:endParaRPr lang="en-US"/>
          </a:p>
        </p:txBody>
      </p:sp>
    </p:spTree>
    <p:extLst>
      <p:ext uri="{BB962C8B-B14F-4D97-AF65-F5344CB8AC3E}">
        <p14:creationId xmlns:p14="http://schemas.microsoft.com/office/powerpoint/2010/main" val="40881402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07/relationships/hdphoto" Target="../media/hdphoto1.wdp"/><Relationship Id="rId7" Type="http://schemas.openxmlformats.org/officeDocument/2006/relationships/diagramColors" Target="../diagrams/colors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microsoft.com/office/2007/relationships/hdphoto" Target="../media/hdphoto1.wdp"/><Relationship Id="rId7" Type="http://schemas.openxmlformats.org/officeDocument/2006/relationships/diagramColors" Target="../diagrams/colors2.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6983" y="427703"/>
            <a:ext cx="11076039" cy="738664"/>
          </a:xfrm>
          <a:prstGeom prst="rect">
            <a:avLst/>
          </a:prstGeom>
          <a:noFill/>
        </p:spPr>
        <p:txBody>
          <a:bodyPr wrap="square" rtlCol="0">
            <a:spAutoFit/>
          </a:bodyPr>
          <a:lstStyle/>
          <a:p>
            <a:pPr algn="ctr"/>
            <a:r>
              <a:rPr lang="uk-UA" sz="2400" dirty="0">
                <a:latin typeface="Times New Roman" panose="02020603050405020304" pitchFamily="18" charset="0"/>
                <a:cs typeface="Times New Roman" panose="02020603050405020304" pitchFamily="18" charset="0"/>
              </a:rPr>
              <a:t>Національний університет біоресурсів і природокористування України</a:t>
            </a:r>
            <a:endParaRPr lang="en-US" sz="2400" dirty="0">
              <a:latin typeface="Times New Roman" panose="02020603050405020304" pitchFamily="18" charset="0"/>
              <a:cs typeface="Times New Roman" panose="02020603050405020304" pitchFamily="18" charset="0"/>
            </a:endParaRPr>
          </a:p>
          <a:p>
            <a:endParaRPr lang="en-US" dirty="0"/>
          </a:p>
        </p:txBody>
      </p:sp>
      <p:sp>
        <p:nvSpPr>
          <p:cNvPr id="7" name="Прямоугольник 6"/>
          <p:cNvSpPr/>
          <p:nvPr/>
        </p:nvSpPr>
        <p:spPr>
          <a:xfrm>
            <a:off x="1452628" y="1874730"/>
            <a:ext cx="9475926" cy="2062103"/>
          </a:xfrm>
          <a:prstGeom prst="rect">
            <a:avLst/>
          </a:prstGeom>
          <a:effectLst>
            <a:glow rad="228600">
              <a:schemeClr val="accent1">
                <a:satMod val="175000"/>
                <a:alpha val="40000"/>
              </a:schemeClr>
            </a:glow>
          </a:effectLst>
        </p:spPr>
        <p:txBody>
          <a:bodyPr wrap="square">
            <a:spAutoFit/>
          </a:bodyPr>
          <a:lstStyle/>
          <a:p>
            <a:pPr algn="ctr"/>
            <a:r>
              <a:rPr lang="uk-UA"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Тема магістерської роботи: «Особливості управління землями </a:t>
            </a:r>
            <a:r>
              <a:rPr lang="uk-UA" sz="3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лісогосподарського </a:t>
            </a:r>
            <a:r>
              <a:rPr lang="uk-UA"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призначення на прикладі ВП НУБіП України «Боярська лісова дослідна станція»</a:t>
            </a:r>
            <a:endParaRPr lang="en-US"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2596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9531" l="0" r="100000">
                        <a14:foregroundMark x1="13646" y1="79688" x2="8125" y2="80781"/>
                        <a14:foregroundMark x1="8125" y1="80781" x2="8125" y2="80781"/>
                        <a14:foregroundMark x1="53333" y1="97969" x2="625" y2="98281"/>
                        <a14:foregroundMark x1="18542" y1="85938" x2="5313" y2="75781"/>
                      </a14:backgroundRemoval>
                    </a14:imgEffect>
                  </a14:imgLayer>
                </a14:imgProps>
              </a:ext>
            </a:extLst>
          </a:blip>
          <a:srcRect b="27877"/>
          <a:stretch/>
        </p:blipFill>
        <p:spPr>
          <a:xfrm>
            <a:off x="0" y="1127760"/>
            <a:ext cx="12192000" cy="5730240"/>
          </a:xfrm>
          <a:prstGeom prst="rect">
            <a:avLst/>
          </a:prstGeom>
        </p:spPr>
      </p:pic>
      <p:sp>
        <p:nvSpPr>
          <p:cNvPr id="4" name="TextBox 3"/>
          <p:cNvSpPr txBox="1"/>
          <p:nvPr/>
        </p:nvSpPr>
        <p:spPr>
          <a:xfrm>
            <a:off x="1558414" y="300375"/>
            <a:ext cx="10456606" cy="6124754"/>
          </a:xfrm>
          <a:prstGeom prst="rect">
            <a:avLst/>
          </a:prstGeom>
          <a:solidFill>
            <a:srgbClr val="F2F2F2">
              <a:alpha val="58039"/>
            </a:srgbClr>
          </a:solidFill>
        </p:spPr>
        <p:txBody>
          <a:bodyPr wrap="square" rtlCol="0">
            <a:spAutoFit/>
          </a:bodyPr>
          <a:lstStyle/>
          <a:p>
            <a:r>
              <a:rPr lang="uk-UA" sz="2800" b="1" i="1" dirty="0">
                <a:latin typeface="Times New Roman" panose="02020603050405020304" pitchFamily="18" charset="0"/>
                <a:cs typeface="Times New Roman" panose="02020603050405020304" pitchFamily="18" charset="0"/>
              </a:rPr>
              <a:t>Актуальність </a:t>
            </a:r>
            <a:r>
              <a:rPr lang="uk-UA" sz="2800" b="1" i="1" dirty="0" smtClean="0">
                <a:latin typeface="Times New Roman" panose="02020603050405020304" pitchFamily="18" charset="0"/>
                <a:cs typeface="Times New Roman" panose="02020603050405020304" pitchFamily="18" charset="0"/>
              </a:rPr>
              <a:t>роботи (</a:t>
            </a:r>
            <a:r>
              <a:rPr lang="uk-UA" sz="2800" b="1" i="1" dirty="0" err="1" smtClean="0">
                <a:latin typeface="Times New Roman" panose="02020603050405020304" pitchFamily="18" charset="0"/>
                <a:cs typeface="Times New Roman" panose="02020603050405020304" pitchFamily="18" charset="0"/>
              </a:rPr>
              <a:t>обгрунтування</a:t>
            </a:r>
            <a:r>
              <a:rPr lang="uk-UA" sz="2800" b="1" i="1" dirty="0" smtClean="0">
                <a:latin typeface="Times New Roman" panose="02020603050405020304" pitchFamily="18" charset="0"/>
                <a:cs typeface="Times New Roman" panose="02020603050405020304" pitchFamily="18" charset="0"/>
              </a:rPr>
              <a:t>)</a:t>
            </a:r>
            <a:endParaRPr lang="uk-UA" sz="2800" b="1" i="1" dirty="0" smtClean="0">
              <a:latin typeface="Times New Roman" panose="02020603050405020304" pitchFamily="18" charset="0"/>
              <a:cs typeface="Times New Roman" panose="02020603050405020304" pitchFamily="18" charset="0"/>
            </a:endParaRPr>
          </a:p>
          <a:p>
            <a:endParaRPr lang="uk-UA" sz="2800" dirty="0" smtClean="0">
              <a:solidFill>
                <a:srgbClr val="FF0000"/>
              </a:solidFill>
              <a:latin typeface="Times New Roman" panose="02020603050405020304" pitchFamily="18" charset="0"/>
              <a:cs typeface="Times New Roman" panose="02020603050405020304" pitchFamily="18" charset="0"/>
            </a:endParaRPr>
          </a:p>
          <a:p>
            <a:r>
              <a:rPr lang="uk-UA" sz="2800" dirty="0" smtClean="0">
                <a:latin typeface="Times New Roman" panose="02020603050405020304" pitchFamily="18" charset="0"/>
                <a:cs typeface="Times New Roman" panose="02020603050405020304" pitchFamily="18" charset="0"/>
              </a:rPr>
              <a:t>Ефективність використання та охорони земель лісогосподарського призначення  відображається різноманітними факторами насамперед: раціональною організацією території, веденням земельного та лісового кадастру, залученням інвестицій, наявністю проблем при використання лісових земель, до яких відносяться використання не за цільовим призначенням, незаконні рубки, низький рівень внесення відомостей до земельного кадастру ( 25 %), </a:t>
            </a:r>
            <a:r>
              <a:rPr lang="uk-UA" sz="2800" dirty="0" err="1" smtClean="0">
                <a:latin typeface="Times New Roman" panose="02020603050405020304" pitchFamily="18" charset="0"/>
                <a:cs typeface="Times New Roman" panose="02020603050405020304" pitchFamily="18" charset="0"/>
              </a:rPr>
              <a:t>безхозність</a:t>
            </a:r>
            <a:r>
              <a:rPr lang="uk-UA" sz="2800" dirty="0" smtClean="0">
                <a:latin typeface="Times New Roman" panose="02020603050405020304" pitchFamily="18" charset="0"/>
                <a:cs typeface="Times New Roman" panose="02020603050405020304" pitchFamily="18" charset="0"/>
              </a:rPr>
              <a:t> 0,8 млн. га, забудови лісів, забруднення тощо. Зазначена проблематика свідчить про актуальність дослідження особливостей управління землями лісогосподарського призначення.</a:t>
            </a:r>
          </a:p>
          <a:p>
            <a:endParaRPr lang="en-US" sz="2800"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1558414" y="789205"/>
            <a:ext cx="6096000" cy="646331"/>
          </a:xfrm>
          <a:prstGeom prst="rect">
            <a:avLst/>
          </a:prstGeom>
        </p:spPr>
        <p:txBody>
          <a:bodyPr>
            <a:spAutoFit/>
          </a:bodyPr>
          <a:lstStyle/>
          <a:p>
            <a:endParaRPr lang="uk-UA"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494084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9531" l="0" r="100000">
                        <a14:foregroundMark x1="13646" y1="79688" x2="8125" y2="80781"/>
                        <a14:foregroundMark x1="8125" y1="80781" x2="8125" y2="80781"/>
                        <a14:foregroundMark x1="53333" y1="97969" x2="625" y2="98281"/>
                        <a14:foregroundMark x1="18542" y1="85938" x2="5313" y2="75781"/>
                      </a14:backgroundRemoval>
                    </a14:imgEffect>
                  </a14:imgLayer>
                </a14:imgProps>
              </a:ext>
            </a:extLst>
          </a:blip>
          <a:srcRect b="27877"/>
          <a:stretch/>
        </p:blipFill>
        <p:spPr>
          <a:xfrm>
            <a:off x="207372" y="969498"/>
            <a:ext cx="12192000" cy="5730240"/>
          </a:xfrm>
          <a:prstGeom prst="rect">
            <a:avLst/>
          </a:prstGeom>
        </p:spPr>
      </p:pic>
      <p:graphicFrame>
        <p:nvGraphicFramePr>
          <p:cNvPr id="2" name="Схема 1"/>
          <p:cNvGraphicFramePr/>
          <p:nvPr>
            <p:extLst>
              <p:ext uri="{D42A27DB-BD31-4B8C-83A1-F6EECF244321}">
                <p14:modId xmlns:p14="http://schemas.microsoft.com/office/powerpoint/2010/main" val="540363897"/>
              </p:ext>
            </p:extLst>
          </p:nvPr>
        </p:nvGraphicFramePr>
        <p:xfrm>
          <a:off x="93072" y="526356"/>
          <a:ext cx="11777256" cy="23926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Прямоугольник 3"/>
          <p:cNvSpPr/>
          <p:nvPr/>
        </p:nvSpPr>
        <p:spPr>
          <a:xfrm>
            <a:off x="1086331" y="3834618"/>
            <a:ext cx="10669697" cy="1841466"/>
          </a:xfrm>
          <a:prstGeom prst="rect">
            <a:avLst/>
          </a:prstGeom>
          <a:solidFill>
            <a:srgbClr val="BBDB7E">
              <a:alpha val="63137"/>
            </a:srgbClr>
          </a:solidFill>
        </p:spPr>
        <p:txBody>
          <a:bodyPr wrap="square">
            <a:spAutoFit/>
          </a:bodyPr>
          <a:lstStyle/>
          <a:p>
            <a:pPr>
              <a:lnSpc>
                <a:spcPct val="107000"/>
              </a:lnSpc>
              <a:spcAft>
                <a:spcPts val="800"/>
              </a:spcAft>
            </a:pPr>
            <a:r>
              <a:rPr lang="uk-UA" sz="2800" b="1" i="1" u="sng"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Мета магістерської роботи</a:t>
            </a:r>
            <a:endParaRPr lang="en-US" sz="2800" b="1" u="sng"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uk-UA" sz="2400" b="1" dirty="0">
                <a:latin typeface="Times New Roman" panose="02020603050405020304" pitchFamily="18" charset="0"/>
                <a:ea typeface="Calibri" panose="020F0502020204030204" pitchFamily="34" charset="0"/>
                <a:cs typeface="Times New Roman" panose="02020603050405020304" pitchFamily="18" charset="0"/>
              </a:rPr>
              <a:t>Удосконалити </a:t>
            </a:r>
            <a:r>
              <a:rPr lang="uk-UA" sz="2400" b="1" dirty="0" smtClean="0">
                <a:latin typeface="Times New Roman" panose="02020603050405020304" pitchFamily="18" charset="0"/>
                <a:ea typeface="Calibri" panose="020F0502020204030204" pitchFamily="34" charset="0"/>
                <a:cs typeface="Times New Roman" panose="02020603050405020304" pitchFamily="18" charset="0"/>
              </a:rPr>
              <a:t>теоретичні засади </a:t>
            </a:r>
            <a:r>
              <a:rPr lang="uk-UA" sz="2400" b="1" dirty="0">
                <a:latin typeface="Times New Roman" panose="02020603050405020304" pitchFamily="18" charset="0"/>
                <a:ea typeface="Calibri" panose="020F0502020204030204" pitchFamily="34" charset="0"/>
                <a:cs typeface="Times New Roman" panose="02020603050405020304" pitchFamily="18" charset="0"/>
              </a:rPr>
              <a:t>управління землями лісогосподарського призначення на основі проектної </a:t>
            </a:r>
            <a:r>
              <a:rPr lang="uk-UA" sz="2400" b="1" dirty="0" smtClean="0">
                <a:latin typeface="Times New Roman" panose="02020603050405020304" pitchFamily="18" charset="0"/>
                <a:ea typeface="Calibri" panose="020F0502020204030204" pitchFamily="34" charset="0"/>
                <a:cs typeface="Times New Roman" panose="02020603050405020304" pitchFamily="18" charset="0"/>
              </a:rPr>
              <a:t>документації, в тому числі землевпорядної</a:t>
            </a:r>
            <a:endParaRPr lang="en-US"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6979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9531" l="0" r="100000">
                        <a14:foregroundMark x1="13646" y1="79688" x2="8125" y2="80781"/>
                        <a14:foregroundMark x1="8125" y1="80781" x2="8125" y2="80781"/>
                        <a14:foregroundMark x1="53333" y1="97969" x2="625" y2="98281"/>
                        <a14:foregroundMark x1="18542" y1="85938" x2="5313" y2="75781"/>
                      </a14:backgroundRemoval>
                    </a14:imgEffect>
                  </a14:imgLayer>
                </a14:imgProps>
              </a:ext>
            </a:extLst>
          </a:blip>
          <a:srcRect b="27877"/>
          <a:stretch/>
        </p:blipFill>
        <p:spPr>
          <a:xfrm>
            <a:off x="207372" y="969498"/>
            <a:ext cx="12192000" cy="5730240"/>
          </a:xfrm>
          <a:prstGeom prst="rect">
            <a:avLst/>
          </a:prstGeom>
        </p:spPr>
      </p:pic>
      <p:graphicFrame>
        <p:nvGraphicFramePr>
          <p:cNvPr id="2" name="Схема 1"/>
          <p:cNvGraphicFramePr/>
          <p:nvPr>
            <p:extLst>
              <p:ext uri="{D42A27DB-BD31-4B8C-83A1-F6EECF244321}">
                <p14:modId xmlns:p14="http://schemas.microsoft.com/office/powerpoint/2010/main" val="3059769677"/>
              </p:ext>
            </p:extLst>
          </p:nvPr>
        </p:nvGraphicFramePr>
        <p:xfrm>
          <a:off x="93072" y="526356"/>
          <a:ext cx="11777256" cy="23926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Прямоугольник 3"/>
          <p:cNvSpPr/>
          <p:nvPr/>
        </p:nvSpPr>
        <p:spPr>
          <a:xfrm>
            <a:off x="646851" y="2717995"/>
            <a:ext cx="10669697" cy="3458896"/>
          </a:xfrm>
          <a:prstGeom prst="rect">
            <a:avLst/>
          </a:prstGeom>
          <a:solidFill>
            <a:srgbClr val="BBDB7E">
              <a:alpha val="63137"/>
            </a:srgbClr>
          </a:solidFill>
        </p:spPr>
        <p:txBody>
          <a:bodyPr wrap="square">
            <a:spAutoFit/>
          </a:bodyPr>
          <a:lstStyle/>
          <a:p>
            <a:pPr>
              <a:lnSpc>
                <a:spcPct val="107000"/>
              </a:lnSpc>
              <a:spcAft>
                <a:spcPts val="800"/>
              </a:spcAft>
            </a:pPr>
            <a:r>
              <a:rPr lang="uk-UA" sz="2400" b="1" dirty="0" smtClean="0">
                <a:latin typeface="Times New Roman" panose="02020603050405020304" pitchFamily="18" charset="0"/>
                <a:ea typeface="Calibri" panose="020F0502020204030204" pitchFamily="34" charset="0"/>
                <a:cs typeface="Times New Roman" panose="02020603050405020304" pitchFamily="18" charset="0"/>
              </a:rPr>
              <a:t>дослідити теоретичні засади управління землями лісогосподарського призначення;</a:t>
            </a:r>
          </a:p>
          <a:p>
            <a:pPr>
              <a:lnSpc>
                <a:spcPct val="107000"/>
              </a:lnSpc>
              <a:spcAft>
                <a:spcPts val="800"/>
              </a:spcAft>
            </a:pPr>
            <a:r>
              <a:rPr lang="uk-UA" sz="2400" b="1" dirty="0">
                <a:latin typeface="Times New Roman" panose="02020603050405020304" pitchFamily="18" charset="0"/>
                <a:ea typeface="Calibri" panose="020F0502020204030204" pitchFamily="34" charset="0"/>
                <a:cs typeface="Times New Roman" panose="02020603050405020304" pitchFamily="18" charset="0"/>
              </a:rPr>
              <a:t>п</a:t>
            </a:r>
            <a:r>
              <a:rPr lang="uk-UA" sz="2400" b="1" dirty="0" smtClean="0">
                <a:latin typeface="Times New Roman" panose="02020603050405020304" pitchFamily="18" charset="0"/>
                <a:ea typeface="Calibri" panose="020F0502020204030204" pitchFamily="34" charset="0"/>
                <a:cs typeface="Times New Roman" panose="02020603050405020304" pitchFamily="18" charset="0"/>
              </a:rPr>
              <a:t>ровести оцінку стану використання земель лісогосподарського призначення, в тому числі на прикладі ВП НУБіП України «Боярська лісова дослідна станція;</a:t>
            </a:r>
          </a:p>
          <a:p>
            <a:pPr>
              <a:lnSpc>
                <a:spcPct val="107000"/>
              </a:lnSpc>
              <a:spcAft>
                <a:spcPts val="800"/>
              </a:spcAft>
            </a:pPr>
            <a:r>
              <a:rPr lang="uk-UA" sz="2400" b="1" dirty="0" smtClean="0">
                <a:latin typeface="Times New Roman" panose="02020603050405020304" pitchFamily="18" charset="0"/>
                <a:ea typeface="Calibri" panose="020F0502020204030204" pitchFamily="34" charset="0"/>
                <a:cs typeface="Times New Roman" panose="02020603050405020304" pitchFamily="18" charset="0"/>
              </a:rPr>
              <a:t>удосконалити </a:t>
            </a:r>
            <a:r>
              <a:rPr lang="uk-UA" sz="2400" b="1" dirty="0" smtClean="0">
                <a:latin typeface="Times New Roman" panose="02020603050405020304" pitchFamily="18" charset="0"/>
                <a:ea typeface="Calibri" panose="020F0502020204030204" pitchFamily="34" charset="0"/>
                <a:cs typeface="Times New Roman" panose="02020603050405020304" pitchFamily="18" charset="0"/>
              </a:rPr>
              <a:t>теоретичні засади </a:t>
            </a:r>
            <a:r>
              <a:rPr lang="uk-UA" sz="2400" b="1" dirty="0">
                <a:latin typeface="Times New Roman" panose="02020603050405020304" pitchFamily="18" charset="0"/>
                <a:ea typeface="Calibri" panose="020F0502020204030204" pitchFamily="34" charset="0"/>
                <a:cs typeface="Times New Roman" panose="02020603050405020304" pitchFamily="18" charset="0"/>
              </a:rPr>
              <a:t>управління землями лісогосподарського призначення на основі проектної </a:t>
            </a:r>
            <a:r>
              <a:rPr lang="uk-UA" sz="2400" b="1" dirty="0" smtClean="0">
                <a:latin typeface="Times New Roman" panose="02020603050405020304" pitchFamily="18" charset="0"/>
                <a:ea typeface="Calibri" panose="020F0502020204030204" pitchFamily="34" charset="0"/>
                <a:cs typeface="Times New Roman" panose="02020603050405020304" pitchFamily="18" charset="0"/>
              </a:rPr>
              <a:t>документації, в тому числі </a:t>
            </a:r>
            <a:r>
              <a:rPr lang="uk-UA" sz="2400" b="1" dirty="0" smtClean="0">
                <a:latin typeface="Times New Roman" panose="02020603050405020304" pitchFamily="18" charset="0"/>
                <a:ea typeface="Calibri" panose="020F0502020204030204" pitchFamily="34" charset="0"/>
                <a:cs typeface="Times New Roman" panose="02020603050405020304" pitchFamily="18" charset="0"/>
              </a:rPr>
              <a:t>землевпорядної.</a:t>
            </a:r>
            <a:endParaRPr lang="en-US"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3558108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араллакс">
  <a:themeElements>
    <a:clrScheme name="Зеленый">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Параллакс">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Параллакс">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TM03457496[[fn=Параллакс]]</Template>
  <TotalTime>1055</TotalTime>
  <Words>206</Words>
  <Application>Microsoft Office PowerPoint</Application>
  <PresentationFormat>Широкий екран</PresentationFormat>
  <Paragraphs>13</Paragraphs>
  <Slides>4</Slides>
  <Notes>0</Notes>
  <HiddenSlides>0</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4</vt:i4>
      </vt:variant>
    </vt:vector>
  </HeadingPairs>
  <TitlesOfParts>
    <vt:vector size="9" baseType="lpstr">
      <vt:lpstr>Arial</vt:lpstr>
      <vt:lpstr>Calibri</vt:lpstr>
      <vt:lpstr>Corbel</vt:lpstr>
      <vt:lpstr>Times New Roman</vt:lpstr>
      <vt:lpstr>Параллакс</vt:lpstr>
      <vt:lpstr>Презентація PowerPoint</vt:lpstr>
      <vt:lpstr>Презентація PowerPoint</vt:lpstr>
      <vt:lpstr>Презентація PowerPoint</vt:lpstr>
      <vt:lpstr>Презентація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Windows</dc:creator>
  <cp:lastModifiedBy>Пользователь</cp:lastModifiedBy>
  <cp:revision>50</cp:revision>
  <dcterms:created xsi:type="dcterms:W3CDTF">2018-11-08T12:16:47Z</dcterms:created>
  <dcterms:modified xsi:type="dcterms:W3CDTF">2020-11-10T08:52:04Z</dcterms:modified>
</cp:coreProperties>
</file>