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91" r:id="rId3"/>
    <p:sldId id="275" r:id="rId4"/>
    <p:sldId id="276" r:id="rId5"/>
    <p:sldId id="285" r:id="rId6"/>
    <p:sldId id="288" r:id="rId7"/>
    <p:sldId id="292" r:id="rId8"/>
    <p:sldId id="284" r:id="rId9"/>
    <p:sldId id="28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D7E"/>
    <a:srgbClr val="A8EEFE"/>
    <a:srgbClr val="96EAFE"/>
    <a:srgbClr val="96FCFE"/>
    <a:srgbClr val="96EDFE"/>
    <a:srgbClr val="95E3FF"/>
    <a:srgbClr val="7DDDFF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6" autoAdjust="0"/>
    <p:restoredTop sz="90929"/>
  </p:normalViewPr>
  <p:slideViewPr>
    <p:cSldViewPr>
      <p:cViewPr varScale="1">
        <p:scale>
          <a:sx n="62" d="100"/>
          <a:sy n="62" d="100"/>
        </p:scale>
        <p:origin x="-14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400E0-C557-4B38-BB01-E93D27267AD8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571EB76-52AF-4DC6-802F-FFE271F9015A}">
      <dgm:prSet phldrT="[Текст]"/>
      <dgm:spPr/>
      <dgm:t>
        <a:bodyPr/>
        <a:lstStyle/>
        <a:p>
          <a:r>
            <a:rPr lang="uk-UA" dirty="0"/>
            <a:t>поглиблення знань в галузі ботаніки;</a:t>
          </a:r>
        </a:p>
      </dgm:t>
    </dgm:pt>
    <dgm:pt modelId="{1A7AF89C-1E4C-4679-9F61-C9419B9F0DF0}" type="parTrans" cxnId="{4C6CE422-C9A5-4281-B3FB-2E3A2F2A4C3E}">
      <dgm:prSet/>
      <dgm:spPr/>
      <dgm:t>
        <a:bodyPr/>
        <a:lstStyle/>
        <a:p>
          <a:endParaRPr lang="uk-UA"/>
        </a:p>
      </dgm:t>
    </dgm:pt>
    <dgm:pt modelId="{12AF6D1E-3929-440E-959F-8B9EEF046475}" type="sibTrans" cxnId="{4C6CE422-C9A5-4281-B3FB-2E3A2F2A4C3E}">
      <dgm:prSet/>
      <dgm:spPr/>
      <dgm:t>
        <a:bodyPr/>
        <a:lstStyle/>
        <a:p>
          <a:endParaRPr lang="uk-UA"/>
        </a:p>
      </dgm:t>
    </dgm:pt>
    <dgm:pt modelId="{9F99943B-5F1D-4B67-B8AD-BE54233A29C1}">
      <dgm:prSet phldrT="[Текст]"/>
      <dgm:spPr/>
      <dgm:t>
        <a:bodyPr/>
        <a:lstStyle/>
        <a:p>
          <a:r>
            <a:rPr lang="uk-UA" dirty="0"/>
            <a:t>2</a:t>
          </a:r>
        </a:p>
      </dgm:t>
    </dgm:pt>
    <dgm:pt modelId="{A809EB57-89AF-4CE1-8721-457622B0687D}" type="parTrans" cxnId="{D0A9070C-4A87-46BD-82BC-D769BB52DB3E}">
      <dgm:prSet/>
      <dgm:spPr/>
      <dgm:t>
        <a:bodyPr/>
        <a:lstStyle/>
        <a:p>
          <a:endParaRPr lang="uk-UA"/>
        </a:p>
      </dgm:t>
    </dgm:pt>
    <dgm:pt modelId="{A88832F3-EADC-4A8D-BA94-43F33A76514F}" type="sibTrans" cxnId="{D0A9070C-4A87-46BD-82BC-D769BB52DB3E}">
      <dgm:prSet/>
      <dgm:spPr/>
      <dgm:t>
        <a:bodyPr/>
        <a:lstStyle/>
        <a:p>
          <a:endParaRPr lang="uk-UA"/>
        </a:p>
      </dgm:t>
    </dgm:pt>
    <dgm:pt modelId="{B94988CA-EDDC-4628-9F4C-A6441E13A155}">
      <dgm:prSet phldrT="[Текст]"/>
      <dgm:spPr/>
      <dgm:t>
        <a:bodyPr/>
        <a:lstStyle/>
        <a:p>
          <a:r>
            <a:rPr lang="ru-RU" b="0" i="0" dirty="0" err="1"/>
            <a:t>формування</a:t>
          </a:r>
          <a:r>
            <a:rPr lang="ru-RU" b="0" i="0" dirty="0"/>
            <a:t> у </a:t>
          </a:r>
          <a:r>
            <a:rPr lang="ru-RU" b="0" i="0" dirty="0" err="1"/>
            <a:t>студентів</a:t>
          </a:r>
          <a:r>
            <a:rPr lang="ru-RU" b="0" i="0" dirty="0"/>
            <a:t> </a:t>
          </a:r>
          <a:r>
            <a:rPr lang="ru-RU" b="0" i="0" dirty="0" err="1"/>
            <a:t>інтересу</a:t>
          </a:r>
          <a:r>
            <a:rPr lang="ru-RU" b="0" i="0" dirty="0"/>
            <a:t> </a:t>
          </a:r>
          <a:r>
            <a:rPr lang="ru-RU" b="0" i="0" dirty="0" err="1"/>
            <a:t>й</a:t>
          </a:r>
          <a:r>
            <a:rPr lang="ru-RU" b="0" i="0" dirty="0"/>
            <a:t> потреби до </a:t>
          </a:r>
          <a:r>
            <a:rPr lang="ru-RU" b="0" i="0" dirty="0" err="1"/>
            <a:t>наукової</a:t>
          </a:r>
          <a:r>
            <a:rPr lang="ru-RU" b="0" i="0" dirty="0"/>
            <a:t> </a:t>
          </a:r>
          <a:r>
            <a:rPr lang="ru-RU" b="0" i="0" dirty="0" err="1"/>
            <a:t>творчості</a:t>
          </a:r>
          <a:r>
            <a:rPr lang="ru-RU" b="0" i="0" dirty="0"/>
            <a:t>;</a:t>
          </a:r>
          <a:endParaRPr lang="uk-UA" dirty="0"/>
        </a:p>
      </dgm:t>
    </dgm:pt>
    <dgm:pt modelId="{97122F57-390F-4722-A3E0-1E2230B0C343}" type="parTrans" cxnId="{D11637D0-CCC5-417D-BF70-07D6D10BD2DE}">
      <dgm:prSet/>
      <dgm:spPr/>
      <dgm:t>
        <a:bodyPr/>
        <a:lstStyle/>
        <a:p>
          <a:endParaRPr lang="uk-UA"/>
        </a:p>
      </dgm:t>
    </dgm:pt>
    <dgm:pt modelId="{4BC4EAD5-6A70-452A-A30F-CD8EC99FB877}" type="sibTrans" cxnId="{D11637D0-CCC5-417D-BF70-07D6D10BD2DE}">
      <dgm:prSet/>
      <dgm:spPr/>
      <dgm:t>
        <a:bodyPr/>
        <a:lstStyle/>
        <a:p>
          <a:endParaRPr lang="uk-UA"/>
        </a:p>
      </dgm:t>
    </dgm:pt>
    <dgm:pt modelId="{7C2A6BC2-BB7E-4475-8947-2F59E23C9895}">
      <dgm:prSet phldrT="[Текст]"/>
      <dgm:spPr/>
      <dgm:t>
        <a:bodyPr/>
        <a:lstStyle/>
        <a:p>
          <a:r>
            <a:rPr lang="uk-UA" dirty="0"/>
            <a:t>3</a:t>
          </a:r>
        </a:p>
      </dgm:t>
    </dgm:pt>
    <dgm:pt modelId="{4AC17398-78E0-4163-BEA0-F481FC4FF586}" type="parTrans" cxnId="{86FE9675-0816-4E75-A579-64FD1690DBA6}">
      <dgm:prSet/>
      <dgm:spPr/>
      <dgm:t>
        <a:bodyPr/>
        <a:lstStyle/>
        <a:p>
          <a:endParaRPr lang="uk-UA"/>
        </a:p>
      </dgm:t>
    </dgm:pt>
    <dgm:pt modelId="{2F8F04F0-83B1-4438-96B8-577A5D31A1F4}" type="sibTrans" cxnId="{86FE9675-0816-4E75-A579-64FD1690DBA6}">
      <dgm:prSet/>
      <dgm:spPr/>
      <dgm:t>
        <a:bodyPr/>
        <a:lstStyle/>
        <a:p>
          <a:endParaRPr lang="uk-UA"/>
        </a:p>
      </dgm:t>
    </dgm:pt>
    <dgm:pt modelId="{81778E74-7878-4330-8EB2-2E3C7B8D619B}">
      <dgm:prSet phldrT="[Текст]"/>
      <dgm:spPr/>
      <dgm:t>
        <a:bodyPr/>
        <a:lstStyle/>
        <a:p>
          <a:r>
            <a:rPr lang="ru-RU" b="0" i="0" dirty="0" err="1"/>
            <a:t>сприяння</a:t>
          </a:r>
          <a:r>
            <a:rPr lang="ru-RU" b="0" i="0" dirty="0"/>
            <a:t> </a:t>
          </a:r>
          <a:r>
            <a:rPr lang="ru-RU" b="0" i="0" dirty="0" err="1"/>
            <a:t>підвищенню</a:t>
          </a:r>
          <a:r>
            <a:rPr lang="ru-RU" b="0" i="0" dirty="0"/>
            <a:t> </a:t>
          </a:r>
          <a:r>
            <a:rPr lang="ru-RU" b="0" i="0" dirty="0" err="1"/>
            <a:t>рівня</a:t>
          </a:r>
          <a:r>
            <a:rPr lang="ru-RU" b="0" i="0" dirty="0"/>
            <a:t> </a:t>
          </a:r>
          <a:r>
            <a:rPr lang="ru-RU" b="0" i="0" dirty="0" err="1"/>
            <a:t>наукової</a:t>
          </a:r>
          <a:r>
            <a:rPr lang="ru-RU" b="0" i="0" dirty="0"/>
            <a:t> </a:t>
          </a:r>
          <a:r>
            <a:rPr lang="ru-RU" b="0" i="0" dirty="0" err="1"/>
            <a:t>підготовки</a:t>
          </a:r>
          <a:r>
            <a:rPr lang="ru-RU" b="0" i="0" dirty="0"/>
            <a:t> </a:t>
          </a:r>
          <a:r>
            <a:rPr lang="ru-RU" b="0" i="0" dirty="0" err="1"/>
            <a:t>студентів</a:t>
          </a:r>
          <a:r>
            <a:rPr lang="ru-RU" b="0" i="0" dirty="0"/>
            <a:t>;</a:t>
          </a:r>
          <a:endParaRPr lang="uk-UA" dirty="0"/>
        </a:p>
      </dgm:t>
    </dgm:pt>
    <dgm:pt modelId="{26B851AA-3D01-4836-AF37-E6CDD0D94BD9}" type="parTrans" cxnId="{17B85FD3-B543-4131-815B-C01B96035BBE}">
      <dgm:prSet/>
      <dgm:spPr/>
      <dgm:t>
        <a:bodyPr/>
        <a:lstStyle/>
        <a:p>
          <a:endParaRPr lang="uk-UA"/>
        </a:p>
      </dgm:t>
    </dgm:pt>
    <dgm:pt modelId="{78969C51-5D64-4409-A31D-ACCEB1822CDE}" type="sibTrans" cxnId="{17B85FD3-B543-4131-815B-C01B96035BBE}">
      <dgm:prSet/>
      <dgm:spPr/>
      <dgm:t>
        <a:bodyPr/>
        <a:lstStyle/>
        <a:p>
          <a:endParaRPr lang="uk-UA"/>
        </a:p>
      </dgm:t>
    </dgm:pt>
    <dgm:pt modelId="{3303DD9B-DF49-4FBD-86C4-52577115A2F9}">
      <dgm:prSet/>
      <dgm:spPr/>
      <dgm:t>
        <a:bodyPr/>
        <a:lstStyle/>
        <a:p>
          <a:r>
            <a:rPr lang="uk-UA" dirty="0"/>
            <a:t>4</a:t>
          </a:r>
        </a:p>
      </dgm:t>
    </dgm:pt>
    <dgm:pt modelId="{F78666BF-C688-45B5-812D-82C0F76125BC}" type="parTrans" cxnId="{B92504F5-8677-4931-A42C-CEDEFFDB3B60}">
      <dgm:prSet/>
      <dgm:spPr/>
      <dgm:t>
        <a:bodyPr/>
        <a:lstStyle/>
        <a:p>
          <a:endParaRPr lang="uk-UA"/>
        </a:p>
      </dgm:t>
    </dgm:pt>
    <dgm:pt modelId="{FE751282-FF92-46DA-A864-0D490CEECC58}" type="sibTrans" cxnId="{B92504F5-8677-4931-A42C-CEDEFFDB3B60}">
      <dgm:prSet/>
      <dgm:spPr/>
      <dgm:t>
        <a:bodyPr/>
        <a:lstStyle/>
        <a:p>
          <a:endParaRPr lang="uk-UA"/>
        </a:p>
      </dgm:t>
    </dgm:pt>
    <dgm:pt modelId="{A495C2C1-E495-43D1-9D74-5EDD93D4E2D3}">
      <dgm:prSet/>
      <dgm:spPr/>
      <dgm:t>
        <a:bodyPr/>
        <a:lstStyle/>
        <a:p>
          <a:r>
            <a:rPr lang="uk-UA" b="0" i="0" dirty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dirty="0"/>
        </a:p>
      </dgm:t>
    </dgm:pt>
    <dgm:pt modelId="{10918BB6-1769-4DF9-BE72-A6B7F9C6ACF4}" type="parTrans" cxnId="{06943A24-9380-49E5-A22F-21AE2559895E}">
      <dgm:prSet/>
      <dgm:spPr/>
      <dgm:t>
        <a:bodyPr/>
        <a:lstStyle/>
        <a:p>
          <a:endParaRPr lang="uk-UA"/>
        </a:p>
      </dgm:t>
    </dgm:pt>
    <dgm:pt modelId="{B04AB965-2CE4-4F96-B34B-7565B4EA7D79}" type="sibTrans" cxnId="{06943A24-9380-49E5-A22F-21AE2559895E}">
      <dgm:prSet/>
      <dgm:spPr/>
      <dgm:t>
        <a:bodyPr/>
        <a:lstStyle/>
        <a:p>
          <a:endParaRPr lang="uk-UA"/>
        </a:p>
      </dgm:t>
    </dgm:pt>
    <dgm:pt modelId="{9E598467-1E1C-4B30-92D8-4BE140CB1659}">
      <dgm:prSet phldrT="[Текст]"/>
      <dgm:spPr/>
      <dgm:t>
        <a:bodyPr/>
        <a:lstStyle/>
        <a:p>
          <a:r>
            <a:rPr lang="uk-UA" dirty="0"/>
            <a:t>1</a:t>
          </a:r>
        </a:p>
      </dgm:t>
    </dgm:pt>
    <dgm:pt modelId="{625C3DE7-2BEE-4E4A-9D7E-34B82DF388B3}" type="sibTrans" cxnId="{6CE4B10F-A303-42B3-93EB-45941BE246E0}">
      <dgm:prSet/>
      <dgm:spPr/>
      <dgm:t>
        <a:bodyPr/>
        <a:lstStyle/>
        <a:p>
          <a:endParaRPr lang="uk-UA"/>
        </a:p>
      </dgm:t>
    </dgm:pt>
    <dgm:pt modelId="{AD30796B-7424-4FFA-AFDC-107A4B2E303D}" type="parTrans" cxnId="{6CE4B10F-A303-42B3-93EB-45941BE246E0}">
      <dgm:prSet/>
      <dgm:spPr/>
      <dgm:t>
        <a:bodyPr/>
        <a:lstStyle/>
        <a:p>
          <a:endParaRPr lang="uk-UA"/>
        </a:p>
      </dgm:t>
    </dgm:pt>
    <dgm:pt modelId="{F4B26AC2-07AE-4B2D-9FAA-5DFAD379BB87}" type="pres">
      <dgm:prSet presAssocID="{8D5400E0-C557-4B38-BB01-E93D27267A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CCF70-6B1C-49B5-AD64-758D16B759FD}" type="pres">
      <dgm:prSet presAssocID="{9E598467-1E1C-4B30-92D8-4BE140CB1659}" presName="composite" presStyleCnt="0"/>
      <dgm:spPr/>
    </dgm:pt>
    <dgm:pt modelId="{892D59D0-76F6-49D9-8E44-32C435787342}" type="pres">
      <dgm:prSet presAssocID="{9E598467-1E1C-4B30-92D8-4BE140CB165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FDC6-E750-4840-AC89-951864D8ADC1}" type="pres">
      <dgm:prSet presAssocID="{9E598467-1E1C-4B30-92D8-4BE140CB1659}" presName="descendantText" presStyleLbl="alignAcc1" presStyleIdx="0" presStyleCnt="4" custScaleY="113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E4A00-34CB-49FB-B3EC-BAFC1723FE07}" type="pres">
      <dgm:prSet presAssocID="{625C3DE7-2BEE-4E4A-9D7E-34B82DF388B3}" presName="sp" presStyleCnt="0"/>
      <dgm:spPr/>
    </dgm:pt>
    <dgm:pt modelId="{7F65142B-B868-4440-97E6-97AB05A46655}" type="pres">
      <dgm:prSet presAssocID="{9F99943B-5F1D-4B67-B8AD-BE54233A29C1}" presName="composite" presStyleCnt="0"/>
      <dgm:spPr/>
    </dgm:pt>
    <dgm:pt modelId="{BC96204C-B324-4C39-AB2A-8F2378C204EC}" type="pres">
      <dgm:prSet presAssocID="{9F99943B-5F1D-4B67-B8AD-BE54233A29C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51E0F-83E5-4A1F-88AF-12F91CCBBFDC}" type="pres">
      <dgm:prSet presAssocID="{9F99943B-5F1D-4B67-B8AD-BE54233A29C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91618-5903-4E41-8710-B98BF2EF79A2}" type="pres">
      <dgm:prSet presAssocID="{A88832F3-EADC-4A8D-BA94-43F33A76514F}" presName="sp" presStyleCnt="0"/>
      <dgm:spPr/>
    </dgm:pt>
    <dgm:pt modelId="{DDE33A6D-F2AF-4982-97C9-237F94A864C9}" type="pres">
      <dgm:prSet presAssocID="{7C2A6BC2-BB7E-4475-8947-2F59E23C9895}" presName="composite" presStyleCnt="0"/>
      <dgm:spPr/>
    </dgm:pt>
    <dgm:pt modelId="{2B2053FD-1ACB-4E50-8D99-977AE32D0062}" type="pres">
      <dgm:prSet presAssocID="{7C2A6BC2-BB7E-4475-8947-2F59E23C98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ED71B-C979-4E8F-8383-734F32B75276}" type="pres">
      <dgm:prSet presAssocID="{7C2A6BC2-BB7E-4475-8947-2F59E23C989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11DB2-5623-4335-AD34-369D6876E31F}" type="pres">
      <dgm:prSet presAssocID="{2F8F04F0-83B1-4438-96B8-577A5D31A1F4}" presName="sp" presStyleCnt="0"/>
      <dgm:spPr/>
    </dgm:pt>
    <dgm:pt modelId="{34DC48AC-8486-4111-B4F0-02B4EA0C2A3F}" type="pres">
      <dgm:prSet presAssocID="{3303DD9B-DF49-4FBD-86C4-52577115A2F9}" presName="composite" presStyleCnt="0"/>
      <dgm:spPr/>
    </dgm:pt>
    <dgm:pt modelId="{FA3C4DBA-027D-47B1-BB0E-344822090592}" type="pres">
      <dgm:prSet presAssocID="{3303DD9B-DF49-4FBD-86C4-52577115A2F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4C2C9-4FFE-4060-8FA5-198CB4287A76}" type="pres">
      <dgm:prSet presAssocID="{3303DD9B-DF49-4FBD-86C4-52577115A2F9}" presName="descendantText" presStyleLbl="alignAcc1" presStyleIdx="3" presStyleCnt="4" custScaleY="176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EF45C-8BA6-4A9E-820F-8D8421D81E49}" type="presOf" srcId="{C571EB76-52AF-4DC6-802F-FFE271F9015A}" destId="{0735FDC6-E750-4840-AC89-951864D8ADC1}" srcOrd="0" destOrd="0" presId="urn:microsoft.com/office/officeart/2005/8/layout/chevron2"/>
    <dgm:cxn modelId="{17B85FD3-B543-4131-815B-C01B96035BBE}" srcId="{7C2A6BC2-BB7E-4475-8947-2F59E23C9895}" destId="{81778E74-7878-4330-8EB2-2E3C7B8D619B}" srcOrd="0" destOrd="0" parTransId="{26B851AA-3D01-4836-AF37-E6CDD0D94BD9}" sibTransId="{78969C51-5D64-4409-A31D-ACCEB1822CDE}"/>
    <dgm:cxn modelId="{86FE9675-0816-4E75-A579-64FD1690DBA6}" srcId="{8D5400E0-C557-4B38-BB01-E93D27267AD8}" destId="{7C2A6BC2-BB7E-4475-8947-2F59E23C9895}" srcOrd="2" destOrd="0" parTransId="{4AC17398-78E0-4163-BEA0-F481FC4FF586}" sibTransId="{2F8F04F0-83B1-4438-96B8-577A5D31A1F4}"/>
    <dgm:cxn modelId="{58793E97-DF1B-4297-B362-3F5C9854550E}" type="presOf" srcId="{81778E74-7878-4330-8EB2-2E3C7B8D619B}" destId="{747ED71B-C979-4E8F-8383-734F32B75276}" srcOrd="0" destOrd="0" presId="urn:microsoft.com/office/officeart/2005/8/layout/chevron2"/>
    <dgm:cxn modelId="{06943A24-9380-49E5-A22F-21AE2559895E}" srcId="{3303DD9B-DF49-4FBD-86C4-52577115A2F9}" destId="{A495C2C1-E495-43D1-9D74-5EDD93D4E2D3}" srcOrd="0" destOrd="0" parTransId="{10918BB6-1769-4DF9-BE72-A6B7F9C6ACF4}" sibTransId="{B04AB965-2CE4-4F96-B34B-7565B4EA7D79}"/>
    <dgm:cxn modelId="{D0A9070C-4A87-46BD-82BC-D769BB52DB3E}" srcId="{8D5400E0-C557-4B38-BB01-E93D27267AD8}" destId="{9F99943B-5F1D-4B67-B8AD-BE54233A29C1}" srcOrd="1" destOrd="0" parTransId="{A809EB57-89AF-4CE1-8721-457622B0687D}" sibTransId="{A88832F3-EADC-4A8D-BA94-43F33A76514F}"/>
    <dgm:cxn modelId="{B92504F5-8677-4931-A42C-CEDEFFDB3B60}" srcId="{8D5400E0-C557-4B38-BB01-E93D27267AD8}" destId="{3303DD9B-DF49-4FBD-86C4-52577115A2F9}" srcOrd="3" destOrd="0" parTransId="{F78666BF-C688-45B5-812D-82C0F76125BC}" sibTransId="{FE751282-FF92-46DA-A864-0D490CEECC58}"/>
    <dgm:cxn modelId="{D4403F32-43D7-4073-954D-7CE80093B2FA}" type="presOf" srcId="{8D5400E0-C557-4B38-BB01-E93D27267AD8}" destId="{F4B26AC2-07AE-4B2D-9FAA-5DFAD379BB87}" srcOrd="0" destOrd="0" presId="urn:microsoft.com/office/officeart/2005/8/layout/chevron2"/>
    <dgm:cxn modelId="{780B69FC-750A-4358-9E43-4E14BF75638C}" type="presOf" srcId="{7C2A6BC2-BB7E-4475-8947-2F59E23C9895}" destId="{2B2053FD-1ACB-4E50-8D99-977AE32D0062}" srcOrd="0" destOrd="0" presId="urn:microsoft.com/office/officeart/2005/8/layout/chevron2"/>
    <dgm:cxn modelId="{B1AE3C3A-94B7-4CE9-A942-EBDFA5223848}" type="presOf" srcId="{9F99943B-5F1D-4B67-B8AD-BE54233A29C1}" destId="{BC96204C-B324-4C39-AB2A-8F2378C204EC}" srcOrd="0" destOrd="0" presId="urn:microsoft.com/office/officeart/2005/8/layout/chevron2"/>
    <dgm:cxn modelId="{4C6CE422-C9A5-4281-B3FB-2E3A2F2A4C3E}" srcId="{9E598467-1E1C-4B30-92D8-4BE140CB1659}" destId="{C571EB76-52AF-4DC6-802F-FFE271F9015A}" srcOrd="0" destOrd="0" parTransId="{1A7AF89C-1E4C-4679-9F61-C9419B9F0DF0}" sibTransId="{12AF6D1E-3929-440E-959F-8B9EEF046475}"/>
    <dgm:cxn modelId="{99489CD6-D085-4A84-A7BC-6B9A0CF72377}" type="presOf" srcId="{9E598467-1E1C-4B30-92D8-4BE140CB1659}" destId="{892D59D0-76F6-49D9-8E44-32C435787342}" srcOrd="0" destOrd="0" presId="urn:microsoft.com/office/officeart/2005/8/layout/chevron2"/>
    <dgm:cxn modelId="{8DEFDCF9-C666-4E9A-AA5D-4DB07C896198}" type="presOf" srcId="{B94988CA-EDDC-4628-9F4C-A6441E13A155}" destId="{39A51E0F-83E5-4A1F-88AF-12F91CCBBFDC}" srcOrd="0" destOrd="0" presId="urn:microsoft.com/office/officeart/2005/8/layout/chevron2"/>
    <dgm:cxn modelId="{8AFC6BA8-261E-4671-BD2E-B5E949BDA7A5}" type="presOf" srcId="{A495C2C1-E495-43D1-9D74-5EDD93D4E2D3}" destId="{2BC4C2C9-4FFE-4060-8FA5-198CB4287A76}" srcOrd="0" destOrd="0" presId="urn:microsoft.com/office/officeart/2005/8/layout/chevron2"/>
    <dgm:cxn modelId="{D11637D0-CCC5-417D-BF70-07D6D10BD2DE}" srcId="{9F99943B-5F1D-4B67-B8AD-BE54233A29C1}" destId="{B94988CA-EDDC-4628-9F4C-A6441E13A155}" srcOrd="0" destOrd="0" parTransId="{97122F57-390F-4722-A3E0-1E2230B0C343}" sibTransId="{4BC4EAD5-6A70-452A-A30F-CD8EC99FB877}"/>
    <dgm:cxn modelId="{880C0FED-A87A-4AEE-965A-FE27F3357A8E}" type="presOf" srcId="{3303DD9B-DF49-4FBD-86C4-52577115A2F9}" destId="{FA3C4DBA-027D-47B1-BB0E-344822090592}" srcOrd="0" destOrd="0" presId="urn:microsoft.com/office/officeart/2005/8/layout/chevron2"/>
    <dgm:cxn modelId="{6CE4B10F-A303-42B3-93EB-45941BE246E0}" srcId="{8D5400E0-C557-4B38-BB01-E93D27267AD8}" destId="{9E598467-1E1C-4B30-92D8-4BE140CB1659}" srcOrd="0" destOrd="0" parTransId="{AD30796B-7424-4FFA-AFDC-107A4B2E303D}" sibTransId="{625C3DE7-2BEE-4E4A-9D7E-34B82DF388B3}"/>
    <dgm:cxn modelId="{4B42A288-BF17-4F28-89F1-DC4048E39638}" type="presParOf" srcId="{F4B26AC2-07AE-4B2D-9FAA-5DFAD379BB87}" destId="{BE4CCF70-6B1C-49B5-AD64-758D16B759FD}" srcOrd="0" destOrd="0" presId="urn:microsoft.com/office/officeart/2005/8/layout/chevron2"/>
    <dgm:cxn modelId="{0330479F-2121-430C-800B-03ED889034B8}" type="presParOf" srcId="{BE4CCF70-6B1C-49B5-AD64-758D16B759FD}" destId="{892D59D0-76F6-49D9-8E44-32C435787342}" srcOrd="0" destOrd="0" presId="urn:microsoft.com/office/officeart/2005/8/layout/chevron2"/>
    <dgm:cxn modelId="{BCD0D3BB-5339-4CD9-AF22-59962E6EC651}" type="presParOf" srcId="{BE4CCF70-6B1C-49B5-AD64-758D16B759FD}" destId="{0735FDC6-E750-4840-AC89-951864D8ADC1}" srcOrd="1" destOrd="0" presId="urn:microsoft.com/office/officeart/2005/8/layout/chevron2"/>
    <dgm:cxn modelId="{A39A6CA3-090B-4EA4-8ED0-0D64634C8029}" type="presParOf" srcId="{F4B26AC2-07AE-4B2D-9FAA-5DFAD379BB87}" destId="{07FE4A00-34CB-49FB-B3EC-BAFC1723FE07}" srcOrd="1" destOrd="0" presId="urn:microsoft.com/office/officeart/2005/8/layout/chevron2"/>
    <dgm:cxn modelId="{46CB4421-851A-47F4-BC93-F75B3D121363}" type="presParOf" srcId="{F4B26AC2-07AE-4B2D-9FAA-5DFAD379BB87}" destId="{7F65142B-B868-4440-97E6-97AB05A46655}" srcOrd="2" destOrd="0" presId="urn:microsoft.com/office/officeart/2005/8/layout/chevron2"/>
    <dgm:cxn modelId="{0346446C-3854-4112-A7B8-E2CB99781CC7}" type="presParOf" srcId="{7F65142B-B868-4440-97E6-97AB05A46655}" destId="{BC96204C-B324-4C39-AB2A-8F2378C204EC}" srcOrd="0" destOrd="0" presId="urn:microsoft.com/office/officeart/2005/8/layout/chevron2"/>
    <dgm:cxn modelId="{2671CE55-5353-472A-9480-D4E123D36635}" type="presParOf" srcId="{7F65142B-B868-4440-97E6-97AB05A46655}" destId="{39A51E0F-83E5-4A1F-88AF-12F91CCBBFDC}" srcOrd="1" destOrd="0" presId="urn:microsoft.com/office/officeart/2005/8/layout/chevron2"/>
    <dgm:cxn modelId="{4F016418-F077-4A13-9472-25F2D5F3EC13}" type="presParOf" srcId="{F4B26AC2-07AE-4B2D-9FAA-5DFAD379BB87}" destId="{5ED91618-5903-4E41-8710-B98BF2EF79A2}" srcOrd="3" destOrd="0" presId="urn:microsoft.com/office/officeart/2005/8/layout/chevron2"/>
    <dgm:cxn modelId="{0697FDD3-8953-460D-90D9-3DDEF5E30BC1}" type="presParOf" srcId="{F4B26AC2-07AE-4B2D-9FAA-5DFAD379BB87}" destId="{DDE33A6D-F2AF-4982-97C9-237F94A864C9}" srcOrd="4" destOrd="0" presId="urn:microsoft.com/office/officeart/2005/8/layout/chevron2"/>
    <dgm:cxn modelId="{EEBC93AA-8631-4F43-9A95-1BA853C244C6}" type="presParOf" srcId="{DDE33A6D-F2AF-4982-97C9-237F94A864C9}" destId="{2B2053FD-1ACB-4E50-8D99-977AE32D0062}" srcOrd="0" destOrd="0" presId="urn:microsoft.com/office/officeart/2005/8/layout/chevron2"/>
    <dgm:cxn modelId="{4E360C3F-DD60-4D4E-97F8-C02DBE4B1F5B}" type="presParOf" srcId="{DDE33A6D-F2AF-4982-97C9-237F94A864C9}" destId="{747ED71B-C979-4E8F-8383-734F32B75276}" srcOrd="1" destOrd="0" presId="urn:microsoft.com/office/officeart/2005/8/layout/chevron2"/>
    <dgm:cxn modelId="{DEFB939F-980A-4602-9EB8-27E0700F6970}" type="presParOf" srcId="{F4B26AC2-07AE-4B2D-9FAA-5DFAD379BB87}" destId="{97211DB2-5623-4335-AD34-369D6876E31F}" srcOrd="5" destOrd="0" presId="urn:microsoft.com/office/officeart/2005/8/layout/chevron2"/>
    <dgm:cxn modelId="{ABB332F3-E612-4C94-BEE6-0BE8A783A130}" type="presParOf" srcId="{F4B26AC2-07AE-4B2D-9FAA-5DFAD379BB87}" destId="{34DC48AC-8486-4111-B4F0-02B4EA0C2A3F}" srcOrd="6" destOrd="0" presId="urn:microsoft.com/office/officeart/2005/8/layout/chevron2"/>
    <dgm:cxn modelId="{6C175312-20F6-4FEE-91CD-40EF3EED7DC0}" type="presParOf" srcId="{34DC48AC-8486-4111-B4F0-02B4EA0C2A3F}" destId="{FA3C4DBA-027D-47B1-BB0E-344822090592}" srcOrd="0" destOrd="0" presId="urn:microsoft.com/office/officeart/2005/8/layout/chevron2"/>
    <dgm:cxn modelId="{3AFB713A-691B-4423-A3C3-380D577CE55B}" type="presParOf" srcId="{34DC48AC-8486-4111-B4F0-02B4EA0C2A3F}" destId="{2BC4C2C9-4FFE-4060-8FA5-198CB4287A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2D59D0-76F6-49D9-8E44-32C435787342}">
      <dsp:nvSpPr>
        <dsp:cNvPr id="0" name=""/>
        <dsp:cNvSpPr/>
      </dsp:nvSpPr>
      <dsp:spPr>
        <a:xfrm rot="5400000">
          <a:off x="-166606" y="215305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1</a:t>
          </a:r>
        </a:p>
      </dsp:txBody>
      <dsp:txXfrm rot="5400000">
        <a:off x="-166606" y="215305"/>
        <a:ext cx="1110707" cy="777495"/>
      </dsp:txXfrm>
    </dsp:sp>
    <dsp:sp modelId="{0735FDC6-E750-4840-AC89-951864D8ADC1}">
      <dsp:nvSpPr>
        <dsp:cNvPr id="0" name=""/>
        <dsp:cNvSpPr/>
      </dsp:nvSpPr>
      <dsp:spPr>
        <a:xfrm rot="5400000">
          <a:off x="4015841" y="-3237819"/>
          <a:ext cx="818305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/>
            <a:t>поглиблення знань в галузі ботаніки;</a:t>
          </a:r>
        </a:p>
      </dsp:txBody>
      <dsp:txXfrm rot="5400000">
        <a:off x="4015841" y="-3237819"/>
        <a:ext cx="818305" cy="7294998"/>
      </dsp:txXfrm>
    </dsp:sp>
    <dsp:sp modelId="{BC96204C-B324-4C39-AB2A-8F2378C204EC}">
      <dsp:nvSpPr>
        <dsp:cNvPr id="0" name=""/>
        <dsp:cNvSpPr/>
      </dsp:nvSpPr>
      <dsp:spPr>
        <a:xfrm rot="5400000">
          <a:off x="-166606" y="1189477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1714279"/>
                <a:satOff val="3916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2</a:t>
          </a:r>
        </a:p>
      </dsp:txBody>
      <dsp:txXfrm rot="5400000">
        <a:off x="-166606" y="1189477"/>
        <a:ext cx="1110707" cy="777495"/>
      </dsp:txXfrm>
    </dsp:sp>
    <dsp:sp modelId="{39A51E0F-83E5-4A1F-88AF-12F91CCBBFDC}">
      <dsp:nvSpPr>
        <dsp:cNvPr id="0" name=""/>
        <dsp:cNvSpPr/>
      </dsp:nvSpPr>
      <dsp:spPr>
        <a:xfrm rot="5400000">
          <a:off x="4064014" y="-2263648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/>
            <a:t>формування</a:t>
          </a:r>
          <a:r>
            <a:rPr lang="ru-RU" sz="1800" b="0" i="0" kern="1200" dirty="0"/>
            <a:t> у </a:t>
          </a:r>
          <a:r>
            <a:rPr lang="ru-RU" sz="1800" b="0" i="0" kern="1200" dirty="0" err="1"/>
            <a:t>студентів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інтересу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й</a:t>
          </a:r>
          <a:r>
            <a:rPr lang="ru-RU" sz="1800" b="0" i="0" kern="1200" dirty="0"/>
            <a:t> потреби до </a:t>
          </a:r>
          <a:r>
            <a:rPr lang="ru-RU" sz="1800" b="0" i="0" kern="1200" dirty="0" err="1"/>
            <a:t>наукової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творчості</a:t>
          </a:r>
          <a:r>
            <a:rPr lang="ru-RU" sz="1800" b="0" i="0" kern="1200" dirty="0"/>
            <a:t>;</a:t>
          </a:r>
          <a:endParaRPr lang="uk-UA" sz="1800" kern="1200" dirty="0"/>
        </a:p>
      </dsp:txBody>
      <dsp:txXfrm rot="5400000">
        <a:off x="4064014" y="-2263648"/>
        <a:ext cx="721959" cy="7294998"/>
      </dsp:txXfrm>
    </dsp:sp>
    <dsp:sp modelId="{2B2053FD-1ACB-4E50-8D99-977AE32D0062}">
      <dsp:nvSpPr>
        <dsp:cNvPr id="0" name=""/>
        <dsp:cNvSpPr/>
      </dsp:nvSpPr>
      <dsp:spPr>
        <a:xfrm rot="5400000">
          <a:off x="-166606" y="216364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3428557"/>
                <a:satOff val="7832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3428557"/>
                <a:satOff val="7832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3428557"/>
                <a:satOff val="7832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3</a:t>
          </a:r>
        </a:p>
      </dsp:txBody>
      <dsp:txXfrm rot="5400000">
        <a:off x="-166606" y="2163649"/>
        <a:ext cx="1110707" cy="777495"/>
      </dsp:txXfrm>
    </dsp:sp>
    <dsp:sp modelId="{747ED71B-C979-4E8F-8383-734F32B75276}">
      <dsp:nvSpPr>
        <dsp:cNvPr id="0" name=""/>
        <dsp:cNvSpPr/>
      </dsp:nvSpPr>
      <dsp:spPr>
        <a:xfrm rot="5400000">
          <a:off x="4064014" y="-1289476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/>
            <a:t>сприяння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підвищенню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рівня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наукової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підготовки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студентів</a:t>
          </a:r>
          <a:r>
            <a:rPr lang="ru-RU" sz="1800" b="0" i="0" kern="1200" dirty="0"/>
            <a:t>;</a:t>
          </a:r>
          <a:endParaRPr lang="uk-UA" sz="1800" kern="1200" dirty="0"/>
        </a:p>
      </dsp:txBody>
      <dsp:txXfrm rot="5400000">
        <a:off x="4064014" y="-1289476"/>
        <a:ext cx="721959" cy="7294998"/>
      </dsp:txXfrm>
    </dsp:sp>
    <dsp:sp modelId="{FA3C4DBA-027D-47B1-BB0E-344822090592}">
      <dsp:nvSpPr>
        <dsp:cNvPr id="0" name=""/>
        <dsp:cNvSpPr/>
      </dsp:nvSpPr>
      <dsp:spPr>
        <a:xfrm rot="5400000">
          <a:off x="-166606" y="341308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4</a:t>
          </a:r>
        </a:p>
      </dsp:txBody>
      <dsp:txXfrm rot="5400000">
        <a:off x="-166606" y="3413089"/>
        <a:ext cx="1110707" cy="777495"/>
      </dsp:txXfrm>
    </dsp:sp>
    <dsp:sp modelId="{2BC4C2C9-4FFE-4060-8FA5-198CB4287A76}">
      <dsp:nvSpPr>
        <dsp:cNvPr id="0" name=""/>
        <dsp:cNvSpPr/>
      </dsp:nvSpPr>
      <dsp:spPr>
        <a:xfrm rot="5400000">
          <a:off x="3788745" y="-40035"/>
          <a:ext cx="1272497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i="0" kern="1200" dirty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sz="1800" kern="1200" dirty="0"/>
        </a:p>
      </dsp:txBody>
      <dsp:txXfrm rot="5400000">
        <a:off x="3788745" y="-40035"/>
        <a:ext cx="1272497" cy="729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232EE-BFCC-442A-A7E3-B46015FE281B}" type="datetimeFigureOut">
              <a:rPr lang="uk-UA" smtClean="0"/>
              <a:pPr/>
              <a:t>19.06.2019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6773-4B7B-49F4-88BD-AD1BC9CA0B4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018D7B-2086-4636-9F74-CB55631FD8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8" name="Picture 10" descr="C:\newtek\arts_magic\_power_point\botany\pla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CDE0-362F-4772-B1B7-9CCD0048F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FB9D-A1C0-4FDB-8FC4-E084F36FC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65859-4352-4526-B131-E342E6A67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81EF4-5E84-407D-AA1B-0611A2E5B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32A00-6EE0-4EA1-B057-7C6ED24F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A079-5396-4810-BD28-06E305096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40EFD-EA7A-4983-94D7-B854C2045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41D59-1C6D-4B3A-BDB3-E60224C8C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5E9B9-1D10-4518-96F0-EE16C42D2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A709-C3EF-4C20-9153-2A12E0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1F431A-1F3C-49EE-A330-37787BB7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1296144"/>
          </a:xfrm>
          <a:effectLst>
            <a:outerShdw dist="35921" dir="2700000" algn="ctr" rotWithShape="0">
              <a:srgbClr val="005D7E"/>
            </a:outerShdw>
          </a:effectLst>
        </p:spPr>
        <p:txBody>
          <a:bodyPr/>
          <a:lstStyle/>
          <a:p>
            <a:pPr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Студентський науковий ботанічний гурток "Дивовижна флора"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4509120"/>
            <a:ext cx="7715272" cy="8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5D7E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Київ</a:t>
            </a:r>
            <a:r>
              <a:rPr kumimoji="0" lang="en-US" sz="3600" b="1" i="0" u="none" strike="noStrike" kern="0" cap="none" spc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- 201</a:t>
            </a:r>
            <a:r>
              <a:rPr lang="uk-UA" sz="3600" b="1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9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7272808" cy="2638646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Керівники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uk-U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 кафедри ботаніки, дендрології та лісової селекції, </a:t>
            </a:r>
            <a:r>
              <a:rPr lang="uk-UA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к.б.н</a:t>
            </a:r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Чурілов А. М.</a:t>
            </a:r>
            <a:endParaRPr lang="uk-U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Доповідач: </a:t>
            </a:r>
          </a:p>
          <a:p>
            <a:r>
              <a:rPr lang="uk-UA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Кравець Володимир</a:t>
            </a:r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староста гуртка, студент 1 курсу ННІ лісового і садово-паркового господарства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78688" cy="648072"/>
          </a:xfrm>
        </p:spPr>
        <p:txBody>
          <a:bodyPr/>
          <a:lstStyle/>
          <a:p>
            <a:r>
              <a:rPr lang="uk-UA" sz="2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Основною метою створення гуртка є: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72494" cy="357190"/>
          </a:xfrm>
        </p:spPr>
        <p:txBody>
          <a:bodyPr/>
          <a:lstStyle/>
          <a:p>
            <a:r>
              <a:rPr lang="uk-UA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гуртка</a:t>
            </a:r>
            <a:r>
              <a:rPr lang="en-US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400" i="1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857232"/>
            <a:ext cx="7286676" cy="5286412"/>
          </a:xfrm>
          <a:prstGeom prst="round2DiagRect">
            <a:avLst/>
          </a:prstGeom>
          <a:solidFill>
            <a:schemeClr val="accent3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забезпечення активної участі </a:t>
            </a:r>
            <a:r>
              <a:rPr lang="ru-RU" sz="2200" dirty="0" err="1">
                <a:solidFill>
                  <a:schemeClr val="tx1"/>
                </a:solidFill>
              </a:rPr>
              <a:t>студентів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проведенні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конференцій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конкурсів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кращу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працю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семінарів;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формування</a:t>
            </a:r>
            <a:r>
              <a:rPr lang="ru-RU" sz="2200" b="1" dirty="0">
                <a:solidFill>
                  <a:schemeClr val="tx1"/>
                </a:solidFill>
              </a:rPr>
              <a:t> в </a:t>
            </a:r>
            <a:r>
              <a:rPr lang="ru-RU" sz="2200" b="1" dirty="0" err="1">
                <a:solidFill>
                  <a:schemeClr val="tx1"/>
                </a:solidFill>
              </a:rPr>
              <a:t>студентів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інтересу</a:t>
            </a:r>
            <a:r>
              <a:rPr lang="ru-RU" sz="2200" b="1" dirty="0">
                <a:solidFill>
                  <a:schemeClr val="tx1"/>
                </a:solidFill>
              </a:rPr>
              <a:t> до </a:t>
            </a:r>
            <a:r>
              <a:rPr lang="ru-RU" sz="2200" b="1" dirty="0" err="1">
                <a:solidFill>
                  <a:schemeClr val="tx1"/>
                </a:solidFill>
              </a:rPr>
              <a:t>наукової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творчості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навчання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методиці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й</a:t>
            </a:r>
            <a:r>
              <a:rPr lang="ru-RU" sz="2200" dirty="0">
                <a:solidFill>
                  <a:schemeClr val="tx1"/>
                </a:solidFill>
              </a:rPr>
              <a:t> способам </a:t>
            </a:r>
            <a:r>
              <a:rPr lang="ru-RU" sz="2200" dirty="0" err="1">
                <a:solidFill>
                  <a:schemeClr val="tx1"/>
                </a:solidFill>
              </a:rPr>
              <a:t>самостійного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вирішення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завдань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галузі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ботаніки</a:t>
            </a:r>
            <a:r>
              <a:rPr lang="ru-RU" sz="2200" dirty="0">
                <a:solidFill>
                  <a:schemeClr val="tx1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допомога</a:t>
            </a:r>
            <a:r>
              <a:rPr lang="ru-RU" sz="2200" b="1" dirty="0">
                <a:solidFill>
                  <a:schemeClr val="tx1"/>
                </a:solidFill>
              </a:rPr>
              <a:t> студентам в </a:t>
            </a:r>
            <a:r>
              <a:rPr lang="ru-RU" sz="2200" b="1" dirty="0" err="1">
                <a:solidFill>
                  <a:schemeClr val="tx1"/>
                </a:solidFill>
              </a:rPr>
              <a:t>оволодінні</a:t>
            </a:r>
            <a:r>
              <a:rPr lang="ru-RU" sz="2200" b="1" dirty="0">
                <a:solidFill>
                  <a:schemeClr val="tx1"/>
                </a:solidFill>
              </a:rPr>
              <a:t> методикою </a:t>
            </a:r>
            <a:r>
              <a:rPr lang="ru-RU" sz="2200" b="1" dirty="0" err="1">
                <a:solidFill>
                  <a:schemeClr val="tx1"/>
                </a:solidFill>
              </a:rPr>
              <a:t>й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навичками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проведення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самостійних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наукових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досліджень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розробки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проблем.</a:t>
            </a:r>
          </a:p>
          <a:p>
            <a:pPr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357190"/>
          </a:xfrm>
        </p:spPr>
        <p:txBody>
          <a:bodyPr/>
          <a:lstStyle/>
          <a:p>
            <a:r>
              <a:rPr lang="uk-UA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Організація роботи гуртка: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7818662" cy="6167608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1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учасників гуртка</a:t>
            </a:r>
            <a:r>
              <a:rPr lang="en-US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студенти першого, другого курсу ННІ лісового і садово-паркового господарства, четвертого курсу Факультету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Захисту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біотехнологій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екології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 гуртка проводяться раз на місяць.</a:t>
            </a:r>
            <a:endParaRPr lang="ru-RU" sz="1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Студентами обирається тематика наукових досліджень;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проводиться  аналітичний огляд літератури за  обраною тематикою.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засіданнях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розглядаються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навчання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студентів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основам методики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ведення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наукового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дослідження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обговорюються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наукової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членів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доповіді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реферати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конкурсні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т.п.). </a:t>
            </a:r>
          </a:p>
          <a:p>
            <a:pPr>
              <a:buNone/>
            </a:pPr>
            <a:endParaRPr lang="uk-UA" sz="1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Протягом</a:t>
            </a:r>
            <a:r>
              <a:rPr lang="en-US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201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8</a:t>
            </a:r>
            <a:r>
              <a:rPr lang="en-US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– 201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r>
              <a:rPr lang="en-US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навчального року</a:t>
            </a:r>
            <a:r>
              <a:rPr lang="en-US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проведено 7</a:t>
            </a:r>
            <a:r>
              <a:rPr lang="en-US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засідань, екскурсії до Національного ботанічного саду ім. М.М. Гришка та Ботанічного саду </a:t>
            </a:r>
            <a:r>
              <a:rPr lang="uk-UA" sz="18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НУБіП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України з метою вивчення флористичного різноманіття Землі</a:t>
            </a:r>
            <a:r>
              <a:rPr lang="en-US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Членами гуртка зроблено доповіді на 73-й студентській науково-практичній конференції та опубліковано 2 тез доповідей.</a:t>
            </a:r>
            <a:endParaRPr lang="en-US" sz="1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550070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432048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Тематика досліджень гуртківців у </a:t>
            </a: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201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8</a:t>
            </a: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–201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9</a:t>
            </a: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навчальному році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7920880" cy="5328592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228600" indent="-228600"/>
            <a:r>
              <a:rPr lang="uk-UA" sz="1200" b="1" dirty="0" smtClean="0"/>
              <a:t>1. С</a:t>
            </a:r>
            <a:r>
              <a:rPr lang="uk-UA" sz="1200" b="1" dirty="0"/>
              <a:t>. Г. </a:t>
            </a:r>
            <a:r>
              <a:rPr lang="uk-UA" sz="1200" b="1" dirty="0" err="1"/>
              <a:t>Навашин</a:t>
            </a:r>
            <a:r>
              <a:rPr lang="uk-UA" sz="1200" b="1" dirty="0"/>
              <a:t> – вітчизняний ботанік світового рівня</a:t>
            </a:r>
          </a:p>
          <a:p>
            <a:pPr marL="228600" indent="-228600"/>
            <a:r>
              <a:rPr lang="uk-UA" sz="1200" i="1" dirty="0"/>
              <a:t>Кравець В. П.</a:t>
            </a:r>
            <a:r>
              <a:rPr lang="uk-UA" sz="1200" b="1" dirty="0"/>
              <a:t>,</a:t>
            </a:r>
            <a:r>
              <a:rPr lang="uk-UA" sz="1200" dirty="0"/>
              <a:t> студент ННІ </a:t>
            </a:r>
            <a:r>
              <a:rPr lang="uk-UA" sz="1200" dirty="0" err="1"/>
              <a:t>ЛіСПГ</a:t>
            </a:r>
            <a:r>
              <a:rPr lang="uk-UA" sz="1200" dirty="0"/>
              <a:t> (ЛГ) 1 курс.</a:t>
            </a:r>
            <a:endParaRPr lang="ru-RU" sz="1200" dirty="0"/>
          </a:p>
          <a:p>
            <a:r>
              <a:rPr lang="uk-UA" sz="1200" dirty="0"/>
              <a:t> </a:t>
            </a:r>
            <a:endParaRPr lang="ru-RU" sz="1200" dirty="0"/>
          </a:p>
          <a:p>
            <a:r>
              <a:rPr lang="uk-UA" sz="1200" b="1" dirty="0"/>
              <a:t>2. Чужорідні рослини лісів Середнього Подніпров'я</a:t>
            </a:r>
          </a:p>
          <a:p>
            <a:r>
              <a:rPr lang="uk-UA" sz="1200" i="1" dirty="0" err="1"/>
              <a:t>Яцун</a:t>
            </a:r>
            <a:r>
              <a:rPr lang="uk-UA" sz="1200" i="1" dirty="0"/>
              <a:t> А.М., </a:t>
            </a:r>
            <a:r>
              <a:rPr lang="uk-UA" sz="1200" dirty="0"/>
              <a:t>студентка </a:t>
            </a:r>
            <a:r>
              <a:rPr lang="uk-UA" sz="1200" dirty="0" err="1"/>
              <a:t>ФЗРЕіБ</a:t>
            </a:r>
            <a:r>
              <a:rPr lang="uk-UA" sz="1200" dirty="0"/>
              <a:t> 1 курс. </a:t>
            </a:r>
            <a:endParaRPr lang="ru-RU" sz="1200" dirty="0"/>
          </a:p>
          <a:p>
            <a:r>
              <a:rPr lang="uk-UA" sz="1200" dirty="0"/>
              <a:t> </a:t>
            </a:r>
            <a:endParaRPr lang="ru-RU" sz="1200" dirty="0"/>
          </a:p>
          <a:p>
            <a:r>
              <a:rPr lang="uk-UA" sz="1200" b="1" dirty="0"/>
              <a:t>3. Поширення рідкісних рослин </a:t>
            </a:r>
            <a:r>
              <a:rPr lang="uk-UA" sz="1200" b="1" dirty="0" err="1"/>
              <a:t>малопорушеними</a:t>
            </a:r>
            <a:r>
              <a:rPr lang="uk-UA" sz="1200" b="1" dirty="0"/>
              <a:t> природними </a:t>
            </a:r>
            <a:r>
              <a:rPr lang="uk-UA" sz="1200" b="1" dirty="0" err="1"/>
              <a:t>територіми</a:t>
            </a:r>
            <a:r>
              <a:rPr lang="uk-UA" sz="1200" b="1" dirty="0"/>
              <a:t> Чернігівської області</a:t>
            </a:r>
          </a:p>
          <a:p>
            <a:r>
              <a:rPr lang="uk-UA" sz="1200" i="1" dirty="0" err="1"/>
              <a:t>Отрошок</a:t>
            </a:r>
            <a:r>
              <a:rPr lang="uk-UA" sz="1200" i="1" dirty="0"/>
              <a:t> О.І., </a:t>
            </a:r>
            <a:r>
              <a:rPr lang="uk-UA" sz="1200" dirty="0"/>
              <a:t>студент ННІ </a:t>
            </a:r>
            <a:r>
              <a:rPr lang="uk-UA" sz="1200" dirty="0" err="1"/>
              <a:t>ЛіСПГ</a:t>
            </a:r>
            <a:r>
              <a:rPr lang="uk-UA" sz="1200" dirty="0"/>
              <a:t> (ЛГ) 1 курс. </a:t>
            </a:r>
            <a:endParaRPr lang="ru-RU" sz="1200" dirty="0"/>
          </a:p>
          <a:p>
            <a:r>
              <a:rPr lang="uk-UA" sz="1200" b="1" dirty="0"/>
              <a:t> </a:t>
            </a:r>
            <a:endParaRPr lang="ru-RU" sz="1200" dirty="0"/>
          </a:p>
          <a:p>
            <a:r>
              <a:rPr lang="uk-UA" sz="1200" b="1" dirty="0"/>
              <a:t>4. Поширення амброзії </a:t>
            </a:r>
            <a:r>
              <a:rPr lang="uk-UA" sz="1200" b="1" dirty="0" err="1"/>
              <a:t>полинолистої</a:t>
            </a:r>
            <a:r>
              <a:rPr lang="uk-UA" sz="1200" b="1" dirty="0"/>
              <a:t> (</a:t>
            </a:r>
            <a:r>
              <a:rPr lang="uk-UA" sz="1200" b="1" i="1" dirty="0" err="1"/>
              <a:t>Ambrosia</a:t>
            </a:r>
            <a:r>
              <a:rPr lang="uk-UA" sz="1200" b="1" i="1" dirty="0"/>
              <a:t> </a:t>
            </a:r>
            <a:r>
              <a:rPr lang="uk-UA" sz="1200" b="1" i="1" dirty="0" err="1"/>
              <a:t>artemisiifolia</a:t>
            </a:r>
            <a:r>
              <a:rPr lang="uk-UA" sz="1200" b="1" dirty="0"/>
              <a:t> L.) </a:t>
            </a:r>
            <a:r>
              <a:rPr lang="uk-UA" sz="1200" b="1" dirty="0" err="1"/>
              <a:t>антропічно</a:t>
            </a:r>
            <a:r>
              <a:rPr lang="uk-UA" sz="1200" b="1" dirty="0"/>
              <a:t> порушеними територіями Смілянського району Черкаської області.</a:t>
            </a:r>
          </a:p>
          <a:p>
            <a:r>
              <a:rPr lang="uk-UA" sz="1200" i="1" dirty="0"/>
              <a:t>Кисіль Д. О., </a:t>
            </a:r>
            <a:r>
              <a:rPr lang="uk-UA" sz="1200" dirty="0"/>
              <a:t>студентка </a:t>
            </a:r>
            <a:r>
              <a:rPr lang="uk-UA" sz="1200" dirty="0" err="1"/>
              <a:t>ФЗРЕіБ</a:t>
            </a:r>
            <a:r>
              <a:rPr lang="uk-UA" sz="1200" dirty="0"/>
              <a:t> 4 курс. </a:t>
            </a:r>
          </a:p>
          <a:p>
            <a:endParaRPr lang="uk-UA" sz="1200" dirty="0"/>
          </a:p>
          <a:p>
            <a:r>
              <a:rPr lang="uk-UA" sz="1200" b="1" dirty="0"/>
              <a:t>5</a:t>
            </a:r>
            <a:r>
              <a:rPr lang="uk-UA" sz="1200" dirty="0"/>
              <a:t>. </a:t>
            </a:r>
            <a:r>
              <a:rPr lang="ru-RU" sz="1200" b="1" dirty="0" err="1"/>
              <a:t>Сучасний</a:t>
            </a:r>
            <a:r>
              <a:rPr lang="ru-RU" sz="1200" b="1" dirty="0"/>
              <a:t> стан </a:t>
            </a:r>
            <a:r>
              <a:rPr lang="ru-RU" sz="1200" b="1" dirty="0" err="1"/>
              <a:t>ділянок</a:t>
            </a:r>
            <a:r>
              <a:rPr lang="ru-RU" sz="1200" b="1" dirty="0"/>
              <a:t> </a:t>
            </a:r>
            <a:r>
              <a:rPr lang="ru-RU" sz="1200" b="1" dirty="0" err="1"/>
              <a:t>лучних</a:t>
            </a:r>
            <a:r>
              <a:rPr lang="ru-RU" sz="1200" b="1" dirty="0"/>
              <a:t> </a:t>
            </a:r>
            <a:r>
              <a:rPr lang="ru-RU" sz="1200" b="1" dirty="0" err="1"/>
              <a:t>степів</a:t>
            </a:r>
            <a:r>
              <a:rPr lang="ru-RU" sz="1200" b="1" dirty="0"/>
              <a:t> та </a:t>
            </a:r>
            <a:r>
              <a:rPr lang="ru-RU" sz="1200" b="1" dirty="0" err="1"/>
              <a:t>перспективи</a:t>
            </a:r>
            <a:r>
              <a:rPr lang="ru-RU" sz="1200" b="1" dirty="0"/>
              <a:t> </a:t>
            </a:r>
            <a:r>
              <a:rPr lang="ru-RU" sz="1200" b="1" dirty="0" err="1"/>
              <a:t>їхньої</a:t>
            </a:r>
            <a:r>
              <a:rPr lang="ru-RU" sz="1200" b="1" dirty="0"/>
              <a:t> </a:t>
            </a:r>
            <a:r>
              <a:rPr lang="ru-RU" sz="1200" b="1" dirty="0" err="1"/>
              <a:t>охорони</a:t>
            </a:r>
            <a:r>
              <a:rPr lang="ru-RU" sz="1200" b="1" dirty="0"/>
              <a:t> (</a:t>
            </a:r>
            <a:r>
              <a:rPr lang="ru-RU" sz="1200" b="1" dirty="0" err="1"/>
              <a:t>Смілянський</a:t>
            </a:r>
            <a:r>
              <a:rPr lang="ru-RU" sz="1200" b="1" dirty="0"/>
              <a:t> район </a:t>
            </a:r>
            <a:r>
              <a:rPr lang="ru-RU" sz="1200" b="1" dirty="0" err="1"/>
              <a:t>Черкаської</a:t>
            </a:r>
            <a:r>
              <a:rPr lang="ru-RU" sz="1200" b="1" dirty="0"/>
              <a:t> </a:t>
            </a:r>
            <a:r>
              <a:rPr lang="ru-RU" sz="1200" b="1" dirty="0" err="1"/>
              <a:t>області</a:t>
            </a:r>
            <a:r>
              <a:rPr lang="ru-RU" sz="1200" b="1" dirty="0"/>
              <a:t>)</a:t>
            </a:r>
            <a:endParaRPr lang="uk-UA" sz="1200" b="1" dirty="0"/>
          </a:p>
          <a:p>
            <a:r>
              <a:rPr lang="uk-UA" sz="1200" i="1" dirty="0"/>
              <a:t>Кисіль Д. О., </a:t>
            </a:r>
            <a:r>
              <a:rPr lang="uk-UA" sz="1200" dirty="0"/>
              <a:t>студентка </a:t>
            </a:r>
            <a:r>
              <a:rPr lang="uk-UA" sz="1200" dirty="0" err="1"/>
              <a:t>ФЗРЕіБ</a:t>
            </a:r>
            <a:r>
              <a:rPr lang="uk-UA" sz="1200" dirty="0"/>
              <a:t> 4 курс. </a:t>
            </a:r>
          </a:p>
          <a:p>
            <a:r>
              <a:rPr lang="uk-UA" sz="1200" dirty="0"/>
              <a:t> </a:t>
            </a:r>
            <a:endParaRPr lang="ru-RU" sz="1200" dirty="0"/>
          </a:p>
          <a:p>
            <a:r>
              <a:rPr lang="uk-UA" sz="1200" b="1" dirty="0"/>
              <a:t>6. </a:t>
            </a:r>
            <a:r>
              <a:rPr lang="uk-UA" sz="1200" dirty="0"/>
              <a:t> </a:t>
            </a:r>
            <a:r>
              <a:rPr lang="uk-UA" sz="1200" b="1" dirty="0"/>
              <a:t>Раритетні представники лісових угруповань Святошинського лісництва (м. Київ)</a:t>
            </a:r>
          </a:p>
          <a:p>
            <a:r>
              <a:rPr lang="uk-UA" sz="1200" i="1" dirty="0" err="1"/>
              <a:t>Кустовська</a:t>
            </a:r>
            <a:r>
              <a:rPr lang="uk-UA" sz="1200" i="1" dirty="0"/>
              <a:t>  Д. В., </a:t>
            </a:r>
            <a:r>
              <a:rPr lang="uk-UA" sz="1200" dirty="0"/>
              <a:t>студент ФЗРіБ1 курс.</a:t>
            </a:r>
            <a:endParaRPr lang="en-US" sz="1200" i="1" dirty="0"/>
          </a:p>
          <a:p>
            <a:endParaRPr lang="uk-UA" sz="1200" i="1" dirty="0"/>
          </a:p>
          <a:p>
            <a:endParaRPr lang="en-US" i="1" dirty="0"/>
          </a:p>
          <a:p>
            <a:endParaRPr lang="en-US" b="1" dirty="0"/>
          </a:p>
          <a:p>
            <a:endParaRPr lang="ru-RU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587727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</a:rPr>
              <a:pPr/>
              <a:t>5</a:t>
            </a:fld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064896" cy="648072"/>
          </a:xfrm>
        </p:spPr>
        <p:txBody>
          <a:bodyPr/>
          <a:lstStyle/>
          <a:p>
            <a:pPr algn="ctr"/>
            <a:r>
              <a:rPr lang="uk-UA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73-а 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Всеукраїнська </a:t>
            </a:r>
            <a:r>
              <a:rPr lang="uk-UA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студентська науково-практична конференція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71472" y="5286388"/>
            <a:ext cx="5500726" cy="28575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https://nubip.edu.ua/node/1183/7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86182" y="1428736"/>
            <a:ext cx="46434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uk-UA" sz="1600" b="1" i="0" u="none" strike="noStrike" kern="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Гуртківці-учасники конференції</a:t>
            </a:r>
            <a:r>
              <a:rPr lang="en-US" sz="1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(</a:t>
            </a:r>
            <a:r>
              <a:rPr lang="uk-UA" sz="1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Березень,</a:t>
            </a:r>
            <a:r>
              <a:rPr lang="en-US" sz="1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201</a:t>
            </a:r>
            <a:r>
              <a:rPr lang="uk-UA" sz="1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9</a:t>
            </a:r>
            <a:r>
              <a:rPr lang="en-US" sz="1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uk-UA" sz="1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, які виступили з доповідями:</a:t>
            </a:r>
          </a:p>
          <a:p>
            <a:pPr algn="ctr">
              <a:defRPr/>
            </a:pPr>
            <a:endParaRPr lang="uk-UA" sz="16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sz="1600" b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Кравець</a:t>
            </a:r>
            <a:r>
              <a:rPr lang="ru-RU" sz="1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В. П. (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С. Г.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Навашин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–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вітчизняний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ботанік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світового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рівня</a:t>
            </a:r>
            <a:r>
              <a:rPr lang="ru-RU" sz="1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)</a:t>
            </a:r>
          </a:p>
          <a:p>
            <a:pPr>
              <a:defRPr/>
            </a:pPr>
            <a:r>
              <a:rPr lang="ru-RU" sz="1600" b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Кисіль</a:t>
            </a:r>
            <a:r>
              <a:rPr lang="ru-RU" sz="1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Д. О. (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Сучасний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стан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ділянок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лучних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степів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та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перспективи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їхньої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охорони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(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Смілянський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район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Черкаської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області</a:t>
            </a:r>
            <a:r>
              <a:rPr lang="ru-RU" sz="1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)</a:t>
            </a:r>
          </a:p>
          <a:p>
            <a:pPr>
              <a:defRPr/>
            </a:pPr>
            <a:r>
              <a:rPr lang="ru-RU" sz="1600" b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Кустовська</a:t>
            </a:r>
            <a:r>
              <a:rPr lang="ru-RU" sz="1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Д.О. 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(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Раритетні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представники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лісових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угруповань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Святошинського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лісництва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(м. </a:t>
            </a:r>
            <a:r>
              <a:rPr lang="ru-RU" sz="16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Київ</a:t>
            </a:r>
            <a:r>
              <a:rPr lang="ru-RU" sz="16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3600" b="1" smtClean="0">
                <a:solidFill>
                  <a:schemeClr val="bg1"/>
                </a:solidFill>
              </a:rPr>
              <a:pPr/>
              <a:t>6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Оля\Desktop\20180322_143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2786082" cy="20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Оля\Desktop\20180503_165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714884"/>
            <a:ext cx="1500198" cy="1417179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000372"/>
            <a:ext cx="1511248" cy="21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792088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Екскурсія до ботанічних садів: ім. М. М. Гришка НАН України, </a:t>
            </a:r>
            <a:r>
              <a:rPr lang="uk-UA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НУБіП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України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728" y="5500702"/>
            <a:ext cx="6048672" cy="7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Члени гуртка </a:t>
            </a:r>
            <a:r>
              <a:rPr kumimoji="0" lang="uk-UA" sz="1800" b="1" i="0" u="none" strike="noStrike" kern="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“Дивовижна</a:t>
            </a:r>
            <a:r>
              <a:rPr kumimoji="0" lang="uk-UA" sz="1800" b="1" i="0" u="none" strike="noStrike" kern="0" cap="none" spc="0" normalizeH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kumimoji="0" lang="uk-UA" sz="1800" b="1" i="0" u="none" strike="noStrike" kern="0" cap="none" spc="0" normalizeH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флора”</a:t>
            </a:r>
            <a:r>
              <a:rPr kumimoji="0" lang="uk-UA" sz="1800" b="1" i="0" u="none" strike="noStrike" kern="0" cap="none" spc="0" normalizeH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 під час екскурсії </a:t>
            </a:r>
            <a:endParaRPr kumimoji="0" lang="en-US" sz="1800" b="1" i="0" u="none" strike="noStrike" kern="0" cap="none" spc="0" normalizeH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Times New Roman" pitchFamily="18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(</a:t>
            </a:r>
            <a:r>
              <a:rPr kumimoji="0" lang="uk-UA" sz="1800" b="1" i="0" u="none" strike="noStrike" kern="0" cap="none" spc="0" normalizeH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березень-травень</a:t>
            </a:r>
            <a:r>
              <a:rPr kumimoji="0" lang="en-US" sz="1800" b="1" i="0" u="none" strike="noStrike" kern="0" cap="none" spc="0" normalizeH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, 201</a:t>
            </a:r>
            <a:r>
              <a:rPr lang="uk-UA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9</a:t>
            </a:r>
            <a:r>
              <a:rPr kumimoji="0" lang="en-US" sz="1800" b="1" i="0" u="none" strike="noStrike" kern="0" cap="none" spc="0" normalizeH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)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6000" b="1" smtClean="0">
                <a:solidFill>
                  <a:schemeClr val="bg1"/>
                </a:solidFill>
              </a:rPr>
              <a:pPr/>
              <a:t>7</a:t>
            </a:fld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Оля\Desktop\Для презентації гуртка\DSC07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 descr="C:\Users\Оля\Desktop\Для презентації гуртка\DSC07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00108"/>
            <a:ext cx="2916772" cy="218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 descr="C:\Users\Оля\Desktop\Для презентації гуртка\20190403_154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071546"/>
            <a:ext cx="3006995" cy="180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Оля\Desktop\Для презентації гуртка\20190403_15481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0710561">
            <a:off x="5546606" y="3513642"/>
            <a:ext cx="3140526" cy="1884315"/>
          </a:xfrm>
          <a:prstGeom prst="rect">
            <a:avLst/>
          </a:prstGeom>
          <a:noFill/>
        </p:spPr>
      </p:pic>
      <p:pic>
        <p:nvPicPr>
          <p:cNvPr id="17" name="Picture 3" descr="C:\Users\Оля\Desktop\Для презентації гуртка\20190403_1609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10424">
            <a:off x="2558938" y="1815751"/>
            <a:ext cx="3652671" cy="219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14348" y="1857364"/>
            <a:ext cx="7715304" cy="2656886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Розширення тематики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ботанічних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досліджень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</a:t>
            </a: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поглиблення знань з екології рослин, </a:t>
            </a:r>
            <a:r>
              <a:rPr lang="uk-UA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фітоіндикації</a:t>
            </a: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лісової фітоценології;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Активізація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співпраці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зі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студентами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гуртківцями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інших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кафедр та ВНЗ в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формі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інтерактивного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спілкування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;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Участь у всеукраїнських та міжнародних конференціях, конкурсах та проектах.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0892" y="514351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3600" b="1" smtClean="0">
                <a:solidFill>
                  <a:schemeClr val="bg1"/>
                </a:solidFill>
              </a:rPr>
              <a:pPr/>
              <a:t>8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971600" y="404664"/>
            <a:ext cx="7882880" cy="11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Перспективи розвитку та удосконалення діяльності гуртка</a:t>
            </a:r>
            <a:endParaRPr kumimoji="0" lang="uk-UA" sz="44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741050" cy="2923820"/>
          </a:xfrm>
        </p:spPr>
        <p:txBody>
          <a:bodyPr/>
          <a:lstStyle/>
          <a:p>
            <a:r>
              <a:rPr lang="uk-UA" sz="4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Дякую за увагу!</a:t>
            </a:r>
            <a:endParaRPr lang="ru-RU" sz="4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theme/theme1.xml><?xml version="1.0" encoding="utf-8"?>
<a:theme xmlns:a="http://schemas.openxmlformats.org/drawingml/2006/main" name="botan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426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botany</vt:lpstr>
      <vt:lpstr>Студентський науковий ботанічний гурток "Дивовижна флора"</vt:lpstr>
      <vt:lpstr>Основною метою створення гуртка є:</vt:lpstr>
      <vt:lpstr>Завдання гуртка:</vt:lpstr>
      <vt:lpstr>Організація роботи гуртка:</vt:lpstr>
      <vt:lpstr>Тематика досліджень гуртківців у 2018–2019 навчальному році</vt:lpstr>
      <vt:lpstr>73-а Всеукраїнська студентська науково-практична конференція</vt:lpstr>
      <vt:lpstr>Екскурсія до ботанічних садів: ім. М. М. Гришка НАН України, НУБіП України</vt:lpstr>
      <vt:lpstr>Слайд 8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 науковий гурток  “Харчові  добавки: за і проти”</dc:title>
  <dc:creator>Ольга</dc:creator>
  <cp:lastModifiedBy>user</cp:lastModifiedBy>
  <cp:revision>162</cp:revision>
  <dcterms:created xsi:type="dcterms:W3CDTF">2014-05-03T11:02:21Z</dcterms:created>
  <dcterms:modified xsi:type="dcterms:W3CDTF">2019-06-19T06:30:06Z</dcterms:modified>
</cp:coreProperties>
</file>