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9"/>
  </p:notesMasterIdLst>
  <p:handoutMasterIdLst>
    <p:handoutMasterId r:id="rId50"/>
  </p:handoutMasterIdLst>
  <p:sldIdLst>
    <p:sldId id="470" r:id="rId2"/>
    <p:sldId id="463" r:id="rId3"/>
    <p:sldId id="462" r:id="rId4"/>
    <p:sldId id="421" r:id="rId5"/>
    <p:sldId id="452" r:id="rId6"/>
    <p:sldId id="453" r:id="rId7"/>
    <p:sldId id="454" r:id="rId8"/>
    <p:sldId id="455" r:id="rId9"/>
    <p:sldId id="456" r:id="rId10"/>
    <p:sldId id="457" r:id="rId11"/>
    <p:sldId id="458" r:id="rId12"/>
    <p:sldId id="459" r:id="rId13"/>
    <p:sldId id="422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423" r:id="rId22"/>
    <p:sldId id="352" r:id="rId23"/>
    <p:sldId id="478" r:id="rId24"/>
    <p:sldId id="479" r:id="rId25"/>
    <p:sldId id="424" r:id="rId26"/>
    <p:sldId id="339" r:id="rId27"/>
    <p:sldId id="340" r:id="rId28"/>
    <p:sldId id="464" r:id="rId29"/>
    <p:sldId id="477" r:id="rId30"/>
    <p:sldId id="465" r:id="rId31"/>
    <p:sldId id="474" r:id="rId32"/>
    <p:sldId id="475" r:id="rId33"/>
    <p:sldId id="429" r:id="rId34"/>
    <p:sldId id="430" r:id="rId35"/>
    <p:sldId id="431" r:id="rId36"/>
    <p:sldId id="432" r:id="rId37"/>
    <p:sldId id="433" r:id="rId38"/>
    <p:sldId id="434" r:id="rId39"/>
    <p:sldId id="469" r:id="rId40"/>
    <p:sldId id="425" r:id="rId41"/>
    <p:sldId id="426" r:id="rId42"/>
    <p:sldId id="447" r:id="rId43"/>
    <p:sldId id="449" r:id="rId44"/>
    <p:sldId id="472" r:id="rId45"/>
    <p:sldId id="473" r:id="rId46"/>
    <p:sldId id="476" r:id="rId47"/>
    <p:sldId id="480" r:id="rId4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FFF"/>
    <a:srgbClr val="DAEFC3"/>
    <a:srgbClr val="FEF9F4"/>
    <a:srgbClr val="FFFFFF"/>
    <a:srgbClr val="3413BF"/>
    <a:srgbClr val="F8FEDA"/>
    <a:srgbClr val="FF33CC"/>
    <a:srgbClr val="B4E9F2"/>
    <a:srgbClr val="FFD1E4"/>
    <a:srgbClr val="CE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187" autoAdjust="0"/>
  </p:normalViewPr>
  <p:slideViewPr>
    <p:cSldViewPr>
      <p:cViewPr varScale="1">
        <p:scale>
          <a:sx n="104" d="100"/>
          <a:sy n="104" d="100"/>
        </p:scale>
        <p:origin x="126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2547" cy="499431"/>
          </a:xfrm>
          <a:prstGeom prst="rect">
            <a:avLst/>
          </a:prstGeom>
        </p:spPr>
        <p:txBody>
          <a:bodyPr vert="horz" lIns="91859" tIns="45930" rIns="91859" bIns="4593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3853" y="2"/>
            <a:ext cx="2972547" cy="499431"/>
          </a:xfrm>
          <a:prstGeom prst="rect">
            <a:avLst/>
          </a:prstGeom>
        </p:spPr>
        <p:txBody>
          <a:bodyPr vert="horz" lIns="91859" tIns="45930" rIns="91859" bIns="45930" rtlCol="0"/>
          <a:lstStyle>
            <a:lvl1pPr algn="r">
              <a:defRPr sz="1200"/>
            </a:lvl1pPr>
          </a:lstStyle>
          <a:p>
            <a:fld id="{4049AE61-3B16-4439-A6E0-E016A14DDC67}" type="datetimeFigureOut">
              <a:rPr lang="uk-UA" smtClean="0"/>
              <a:pPr/>
              <a:t>15.10.2019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7845"/>
            <a:ext cx="2972547" cy="499431"/>
          </a:xfrm>
          <a:prstGeom prst="rect">
            <a:avLst/>
          </a:prstGeom>
        </p:spPr>
        <p:txBody>
          <a:bodyPr vert="horz" lIns="91859" tIns="45930" rIns="91859" bIns="4593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3853" y="9447845"/>
            <a:ext cx="2972547" cy="499431"/>
          </a:xfrm>
          <a:prstGeom prst="rect">
            <a:avLst/>
          </a:prstGeom>
        </p:spPr>
        <p:txBody>
          <a:bodyPr vert="horz" lIns="91859" tIns="45930" rIns="91859" bIns="45930" rtlCol="0" anchor="b"/>
          <a:lstStyle>
            <a:lvl1pPr algn="r">
              <a:defRPr sz="1200"/>
            </a:lvl1pPr>
          </a:lstStyle>
          <a:p>
            <a:fld id="{0465F537-7D6B-4DF1-99CA-CAE6C900572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4791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847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847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9AC19C0E-DE06-44B6-98CD-94A349A48554}" type="datetimeFigureOut">
              <a:rPr lang="uk-UA" smtClean="0"/>
              <a:pPr/>
              <a:t>15.10.2019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1244600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901"/>
            <a:ext cx="5486400" cy="3916363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800"/>
            <a:ext cx="2971800" cy="49847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EA2CA03F-FAF5-4322-BB87-C80CAF71872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392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CA03F-FAF5-4322-BB87-C80CAF718720}" type="slidenum">
              <a:rPr lang="uk-UA" smtClean="0"/>
              <a:pPr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2740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CA03F-FAF5-4322-BB87-C80CAF718720}" type="slidenum">
              <a:rPr lang="uk-UA" smtClean="0"/>
              <a:pPr/>
              <a:t>39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5079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CA03F-FAF5-4322-BB87-C80CAF718720}" type="slidenum">
              <a:rPr lang="uk-UA" smtClean="0"/>
              <a:pPr/>
              <a:t>40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1102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CA03F-FAF5-4322-BB87-C80CAF718720}" type="slidenum">
              <a:rPr lang="uk-UA" smtClean="0"/>
              <a:pPr/>
              <a:t>41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4460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CA03F-FAF5-4322-BB87-C80CAF718720}" type="slidenum">
              <a:rPr lang="uk-UA" smtClean="0"/>
              <a:pPr/>
              <a:t>43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3779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CA03F-FAF5-4322-BB87-C80CAF718720}" type="slidenum">
              <a:rPr lang="uk-UA" smtClean="0"/>
              <a:pPr/>
              <a:t>44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063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CA03F-FAF5-4322-BB87-C80CAF718720}" type="slidenum">
              <a:rPr lang="uk-UA" smtClean="0"/>
              <a:pPr/>
              <a:t>45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3920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66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480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04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922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14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03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64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59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25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60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99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nubip.edu.ua/sites/all/themes/nauu/images/redesign2/nubip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0350"/>
            <a:ext cx="4981575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43608" y="2924944"/>
            <a:ext cx="741682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>
                <a:solidFill>
                  <a:srgbClr val="002060"/>
                </a:solidFill>
              </a:rPr>
              <a:t>Аналіз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err="1">
                <a:solidFill>
                  <a:srgbClr val="002060"/>
                </a:solidFill>
              </a:rPr>
              <a:t>витрат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err="1">
                <a:solidFill>
                  <a:srgbClr val="002060"/>
                </a:solidFill>
              </a:rPr>
              <a:t>енергоресурсів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uk-UA" sz="36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uk-UA" sz="3600" b="1" dirty="0" smtClean="0">
                <a:solidFill>
                  <a:srgbClr val="002060"/>
                </a:solidFill>
              </a:rPr>
              <a:t>(</a:t>
            </a: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uk-UA" sz="3600" b="1" dirty="0" smtClean="0">
                <a:solidFill>
                  <a:srgbClr val="002060"/>
                </a:solidFill>
              </a:rPr>
              <a:t>верес</a:t>
            </a:r>
            <a:r>
              <a:rPr lang="ru-RU" sz="3600" b="1" dirty="0" err="1" smtClean="0">
                <a:solidFill>
                  <a:srgbClr val="002060"/>
                </a:solidFill>
              </a:rPr>
              <a:t>ень</a:t>
            </a:r>
            <a:r>
              <a:rPr lang="ru-RU" sz="3600" b="1" dirty="0" smtClean="0">
                <a:solidFill>
                  <a:srgbClr val="002060"/>
                </a:solidFill>
              </a:rPr>
              <a:t> 201</a:t>
            </a:r>
            <a:r>
              <a:rPr lang="en-US" sz="3600" b="1" dirty="0">
                <a:solidFill>
                  <a:srgbClr val="002060"/>
                </a:solidFill>
              </a:rPr>
              <a:t>9</a:t>
            </a: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>
                <a:solidFill>
                  <a:srgbClr val="002060"/>
                </a:solidFill>
              </a:rPr>
              <a:t>р.)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 </a:t>
            </a:r>
            <a:endParaRPr lang="uk-UA" sz="2800" b="1" i="1" dirty="0">
              <a:solidFill>
                <a:srgbClr val="002060"/>
              </a:solidFill>
            </a:endParaRPr>
          </a:p>
        </p:txBody>
      </p:sp>
      <p:pic>
        <p:nvPicPr>
          <p:cNvPr id="5" name="Picture 4" descr="http://www.segodnya.ua/img/article/4448/22_ma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14200"/>
            <a:ext cx="273630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20072" y="5517232"/>
            <a:ext cx="2469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П</a:t>
            </a:r>
            <a:r>
              <a:rPr lang="uk-UA" b="1" dirty="0" smtClean="0"/>
              <a:t>роректор  </a:t>
            </a:r>
            <a:r>
              <a:rPr lang="uk-UA" b="1" dirty="0" err="1" smtClean="0"/>
              <a:t>В.В.Іщенко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587942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1"/>
            <a:ext cx="8640960" cy="1080120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води в НУБіП України</a:t>
            </a:r>
            <a:r>
              <a:rPr lang="ru-RU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b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uk-UA" sz="2200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вересень </a:t>
            </a:r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</a:t>
            </a:r>
            <a:r>
              <a:rPr lang="uk-UA" sz="2200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року</a:t>
            </a:r>
            <a:endParaRPr lang="ru-RU" sz="2200" b="1" dirty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279443"/>
              </p:ext>
            </p:extLst>
          </p:nvPr>
        </p:nvGraphicFramePr>
        <p:xfrm>
          <a:off x="755577" y="1412776"/>
          <a:ext cx="8064895" cy="5024612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7210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1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851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679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679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5400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74311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836431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36431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836431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</a:t>
                      </a:r>
                      <a:r>
                        <a:rPr lang="uk-UA" dirty="0" smtClean="0"/>
                        <a:t>споживання, </a:t>
                      </a:r>
                      <a:r>
                        <a:rPr lang="uk-UA" dirty="0" err="1" smtClean="0"/>
                        <a:t>куб.м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sz="1600" dirty="0" smtClean="0"/>
                        <a:t>2019р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03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Сльськогосп.пр.ж.б</a:t>
                      </a: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484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+134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+38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3783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5233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+1450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+38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73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Їдальня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269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+169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+169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1081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2908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+1827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+169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Гараж,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Новосілки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33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356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324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-32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Гуртожиток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№ 13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20,16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Колек.сад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1081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983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-98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ВГМ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60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648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637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15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640960" cy="1470025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води в НУБіП України</a:t>
            </a:r>
            <a:r>
              <a:rPr lang="ru-RU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uk-UA" sz="2200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</a:t>
            </a:r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</a:t>
            </a:r>
            <a:r>
              <a:rPr lang="uk-UA" sz="2200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року</a:t>
            </a:r>
            <a:endParaRPr lang="ru-RU" sz="2200" b="1" dirty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413295"/>
              </p:ext>
            </p:extLst>
          </p:nvPr>
        </p:nvGraphicFramePr>
        <p:xfrm>
          <a:off x="88316" y="1988840"/>
          <a:ext cx="8660147" cy="4277944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9575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338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02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8697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3886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8104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5728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7134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38863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38863"/>
              </a:tblGrid>
              <a:tr h="61944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</a:t>
                      </a:r>
                      <a:r>
                        <a:rPr lang="uk-UA" baseline="0" dirty="0"/>
                        <a:t> </a:t>
                      </a:r>
                      <a:r>
                        <a:rPr lang="uk-UA" baseline="0" dirty="0" err="1"/>
                        <a:t>куб.м</a:t>
                      </a:r>
                      <a:r>
                        <a:rPr lang="uk-UA" baseline="0" dirty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 smtClean="0"/>
                        <a:t>      Вартість </a:t>
                      </a:r>
                      <a:r>
                        <a:rPr lang="uk-UA" dirty="0"/>
                        <a:t>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51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endParaRPr lang="ru-RU" sz="1200" b="0" dirty="0" smtClean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За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916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Бойлерна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по </a:t>
                      </a: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вул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Ген. </a:t>
                      </a: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Родимцева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1,9,10,11,12,їдальня,ж.б.)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2500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3109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+609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+24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27025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33614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+6589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13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Бойлерна</a:t>
                      </a: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по </a:t>
                      </a:r>
                      <a:r>
                        <a:rPr lang="ru-RU" sz="1200" b="0" baseline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вул</a:t>
                      </a: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200" b="0" baseline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Блакитного</a:t>
                      </a: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( </a:t>
                      </a:r>
                      <a:r>
                        <a:rPr lang="ru-RU" sz="1200" b="0" baseline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</a:t>
                      </a: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2,3,8)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1000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643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-357</a:t>
                      </a:r>
                      <a:endParaRPr lang="uk-UA" sz="20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-36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10810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6952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-3858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20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Бойлерна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по </a:t>
                      </a:r>
                      <a:r>
                        <a:rPr lang="ru-RU" sz="12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вул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Ломоносова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2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5,6,7)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1000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1282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+282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+28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10810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13860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+3050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+28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56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-99391"/>
            <a:ext cx="8640960" cy="1296144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води в НУБіП України</a:t>
            </a:r>
            <a:r>
              <a:rPr lang="ru-RU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b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uk-UA" sz="2200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вересень </a:t>
            </a:r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</a:t>
            </a:r>
            <a:r>
              <a:rPr lang="uk-UA" sz="2200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року</a:t>
            </a:r>
            <a:endParaRPr lang="ru-RU" sz="2200" b="1" dirty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408014"/>
              </p:ext>
            </p:extLst>
          </p:nvPr>
        </p:nvGraphicFramePr>
        <p:xfrm>
          <a:off x="755576" y="1484784"/>
          <a:ext cx="8064895" cy="5030817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3024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145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512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5121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5976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7661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71881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2656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71881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871881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</a:t>
                      </a:r>
                      <a:r>
                        <a:rPr lang="uk-UA" dirty="0" smtClean="0"/>
                        <a:t>споживання</a:t>
                      </a:r>
                    </a:p>
                    <a:p>
                      <a:r>
                        <a:rPr lang="uk-UA" dirty="0" smtClean="0"/>
                        <a:t>          </a:t>
                      </a:r>
                      <a:r>
                        <a:rPr lang="uk-UA" dirty="0" err="1" smtClean="0"/>
                        <a:t>куб.м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 smtClean="0"/>
                        <a:t>          Вартість </a:t>
                      </a:r>
                      <a:r>
                        <a:rPr lang="uk-UA" dirty="0"/>
                        <a:t>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endParaRPr lang="ru-RU" sz="1200" b="0" dirty="0" smtClean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За 1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baseline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03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Стадіон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391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+391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+291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1081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4227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+3146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+291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Ж.Б.Ген.Род</a:t>
                      </a: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3а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606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+206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+49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4325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6552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+2227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+49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Ж.Б.Ген.Род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-26</a:t>
                      </a:r>
                      <a:endParaRPr lang="uk-UA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-26</a:t>
                      </a:r>
                      <a:endParaRPr lang="uk-UA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1081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799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-282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Фітополе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Кафедра </a:t>
                      </a: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бжіл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Всього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14974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smtClean="0">
                          <a:solidFill>
                            <a:srgbClr val="C00000"/>
                          </a:solidFill>
                        </a:rPr>
                        <a:t>15547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+573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+4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305170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307011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+1841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20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115212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</a:t>
            </a:r>
            <a:r>
              <a:rPr lang="uk-UA" sz="4400" b="1" dirty="0" smtClean="0">
                <a:solidFill>
                  <a:srgbClr val="C00000"/>
                </a:solidFill>
              </a:rPr>
              <a:t>Витрати електричної енергії</a:t>
            </a:r>
            <a:endParaRPr lang="uk-UA" sz="4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uk-UA" sz="1400" b="1" dirty="0" smtClean="0">
                <a:solidFill>
                  <a:srgbClr val="002060"/>
                </a:solidFill>
              </a:rPr>
              <a:t>                                                 ( ПЕРІОД ОБЛІКУ З 15.08. ПО 15.09.)</a:t>
            </a:r>
          </a:p>
          <a:p>
            <a:pPr marL="0" indent="0">
              <a:buNone/>
            </a:pPr>
            <a:endParaRPr lang="uk-UA" sz="1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1800" b="1" dirty="0" smtClean="0">
                <a:solidFill>
                  <a:srgbClr val="002060"/>
                </a:solidFill>
              </a:rPr>
              <a:t>                         ТАРИФИ НА ПОСТАЧАННЯ ЕЛЕКТРИЧНОЇ ЕНЕРГІЇ</a:t>
            </a:r>
            <a:endParaRPr lang="uk-UA" sz="1800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78816"/>
              </p:ext>
            </p:extLst>
          </p:nvPr>
        </p:nvGraphicFramePr>
        <p:xfrm>
          <a:off x="290526" y="2204864"/>
          <a:ext cx="8445625" cy="4013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125"/>
                <a:gridCol w="1689125"/>
                <a:gridCol w="1689125"/>
                <a:gridCol w="1689125"/>
                <a:gridCol w="1689125"/>
              </a:tblGrid>
              <a:tr h="576064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Енергоносій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Споживачі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   2018 рік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  2019 рік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% підвищення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50050">
                <a:tc rowSpan="4">
                  <a:txBody>
                    <a:bodyPr/>
                    <a:lstStyle/>
                    <a:p>
                      <a:endParaRPr lang="uk-UA" b="1" dirty="0" smtClean="0"/>
                    </a:p>
                    <a:p>
                      <a:endParaRPr lang="uk-UA" b="1" dirty="0" smtClean="0"/>
                    </a:p>
                    <a:p>
                      <a:endParaRPr lang="uk-UA" b="1" dirty="0" smtClean="0"/>
                    </a:p>
                    <a:p>
                      <a:endParaRPr lang="uk-UA" b="1" dirty="0" smtClean="0"/>
                    </a:p>
                    <a:p>
                      <a:r>
                        <a:rPr lang="uk-UA" b="1" dirty="0" smtClean="0"/>
                        <a:t>Електрична</a:t>
                      </a:r>
                      <a:r>
                        <a:rPr lang="uk-UA" b="1" baseline="0" dirty="0" smtClean="0"/>
                        <a:t> енергія, </a:t>
                      </a:r>
                      <a:r>
                        <a:rPr lang="uk-UA" b="1" baseline="0" dirty="0" err="1" smtClean="0"/>
                        <a:t>кВт.год</a:t>
                      </a:r>
                      <a:r>
                        <a:rPr lang="uk-UA" b="1" baseline="0" dirty="0" smtClean="0"/>
                        <a:t>.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УЛЯБП, Гараж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2,24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2,</a:t>
                      </a:r>
                      <a:r>
                        <a:rPr lang="en-US" b="1" smtClean="0"/>
                        <a:t>46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C00000"/>
                          </a:solidFill>
                        </a:rPr>
                        <a:t>     +</a:t>
                      </a:r>
                      <a:r>
                        <a:rPr lang="en-US" b="1" smtClean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uk-U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500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Навчальні корпуси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 2,</a:t>
                      </a:r>
                      <a:r>
                        <a:rPr lang="en-US" b="1" dirty="0" smtClean="0"/>
                        <a:t>29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2,</a:t>
                      </a:r>
                      <a:r>
                        <a:rPr lang="en-US" b="1" dirty="0" smtClean="0"/>
                        <a:t>29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C00000"/>
                          </a:solidFill>
                        </a:rPr>
                        <a:t>     +</a:t>
                      </a:r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0</a:t>
                      </a:r>
                      <a:endParaRPr lang="uk-U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500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Студентські гуртожитки</a:t>
                      </a:r>
                    </a:p>
                    <a:p>
                      <a:r>
                        <a:rPr lang="uk-UA" b="1" dirty="0" smtClean="0"/>
                        <a:t> </a:t>
                      </a:r>
                      <a:r>
                        <a:rPr lang="uk-UA" b="1" dirty="0" smtClean="0">
                          <a:solidFill>
                            <a:srgbClr val="C00000"/>
                          </a:solidFill>
                        </a:rPr>
                        <a:t>№ 1,2,3,4,8,9</a:t>
                      </a:r>
                      <a:r>
                        <a:rPr lang="uk-UA" b="1" baseline="0" dirty="0" smtClean="0">
                          <a:solidFill>
                            <a:srgbClr val="C00000"/>
                          </a:solidFill>
                        </a:rPr>
                        <a:t> та </a:t>
                      </a:r>
                      <a:r>
                        <a:rPr lang="uk-UA" b="1" baseline="0" dirty="0" err="1" smtClean="0">
                          <a:solidFill>
                            <a:srgbClr val="C00000"/>
                          </a:solidFill>
                        </a:rPr>
                        <a:t>ж.б</a:t>
                      </a:r>
                      <a:r>
                        <a:rPr lang="uk-UA" b="1" baseline="0" dirty="0" smtClean="0">
                          <a:solidFill>
                            <a:srgbClr val="C00000"/>
                          </a:solidFill>
                        </a:rPr>
                        <a:t>.</a:t>
                      </a:r>
                      <a:endParaRPr lang="uk-U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1,68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1,68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0</a:t>
                      </a:r>
                      <a:endParaRPr lang="uk-UA" b="1" dirty="0"/>
                    </a:p>
                  </a:txBody>
                  <a:tcPr/>
                </a:tc>
              </a:tr>
              <a:tr h="4500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Студентські гуртожитки</a:t>
                      </a:r>
                    </a:p>
                    <a:p>
                      <a:r>
                        <a:rPr lang="uk-UA" b="1" dirty="0" smtClean="0"/>
                        <a:t>№ </a:t>
                      </a:r>
                      <a:r>
                        <a:rPr lang="uk-UA" sz="1600" b="1" dirty="0" smtClean="0"/>
                        <a:t>5,6,7,10,11,12,13.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  0,9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0,9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 0</a:t>
                      </a:r>
                      <a:endParaRPr lang="uk-UA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80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-33745"/>
            <a:ext cx="8640960" cy="1470025"/>
          </a:xfrm>
        </p:spPr>
        <p:txBody>
          <a:bodyPr>
            <a:normAutofit/>
          </a:bodyPr>
          <a:lstStyle/>
          <a:p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наліз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витрат електричної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енергії в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за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2019 року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 </a:t>
            </a: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593804"/>
              </p:ext>
            </p:extLst>
          </p:nvPr>
        </p:nvGraphicFramePr>
        <p:xfrm>
          <a:off x="323528" y="1412776"/>
          <a:ext cx="8640960" cy="4980493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4751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1135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1135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0851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851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0071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3676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896176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96176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896176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</a:t>
                      </a:r>
                      <a:r>
                        <a:rPr lang="uk-UA" baseline="0" dirty="0"/>
                        <a:t> </a:t>
                      </a:r>
                      <a:r>
                        <a:rPr lang="uk-UA" baseline="0" dirty="0" smtClean="0"/>
                        <a:t>           </a:t>
                      </a:r>
                      <a:r>
                        <a:rPr lang="uk-UA" baseline="0" dirty="0" err="1" smtClean="0"/>
                        <a:t>кВт.год</a:t>
                      </a:r>
                      <a:r>
                        <a:rPr lang="uk-UA" baseline="0" dirty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 </a:t>
                      </a:r>
                      <a:r>
                        <a:rPr lang="uk-UA" dirty="0"/>
                        <a:t>р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кВт.год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1 ,  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3680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-3320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-48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11690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6194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-5496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1,68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2 ,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5300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5040</a:t>
                      </a:r>
                      <a:endParaRPr lang="uk-UA" sz="20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-260</a:t>
                      </a:r>
                      <a:endParaRPr lang="uk-UA" sz="12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8904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7068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-1836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-5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1,68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3 ,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9400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6120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-3280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-35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15792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8568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-7224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-35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1,68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4 ,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9300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9120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-180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-2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15624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15321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-303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-2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1,68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5 ,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12000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12428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+428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+3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10800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11185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+385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0,9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6 ,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16000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10788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-5212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-33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14400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9709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-4691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-33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0,9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87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09" y="-171400"/>
            <a:ext cx="8640960" cy="1470025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електричної енергії в 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року. </a:t>
            </a: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7415"/>
              </p:ext>
            </p:extLst>
          </p:nvPr>
        </p:nvGraphicFramePr>
        <p:xfrm>
          <a:off x="467544" y="1268760"/>
          <a:ext cx="7898808" cy="5428424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6206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310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131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3482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3482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0798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30439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87649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 </a:t>
                      </a:r>
                      <a:r>
                        <a:rPr lang="uk-UA" dirty="0" err="1"/>
                        <a:t>кВт.год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кВт.год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03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7 ,  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11900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8704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-3196</a:t>
                      </a:r>
                      <a:endParaRPr lang="uk-UA" sz="14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-27</a:t>
                      </a:r>
                      <a:endParaRPr lang="uk-UA" sz="14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10710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7833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-2877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0,9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73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8 ,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7400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5880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-1520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-21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12432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9878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-2554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-21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1,68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68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9,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108</a:t>
                      </a:r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30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13320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C00000"/>
                          </a:solidFill>
                        </a:rPr>
                        <a:t>+</a:t>
                      </a:r>
                      <a:r>
                        <a:rPr lang="en-US" sz="1200" b="1" dirty="0" smtClean="0">
                          <a:solidFill>
                            <a:srgbClr val="C00000"/>
                          </a:solidFill>
                        </a:rPr>
                        <a:t>2490</a:t>
                      </a:r>
                      <a:endParaRPr lang="uk-UA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+23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18194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22377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</a:t>
                      </a:r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41833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1,68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9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10 ,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213</a:t>
                      </a:r>
                      <a:r>
                        <a:rPr lang="uk-UA" sz="16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12391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8969</a:t>
                      </a:r>
                      <a:endParaRPr lang="uk-UA" sz="12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-42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19224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11488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7736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40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0,9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11 ,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337</a:t>
                      </a:r>
                      <a:r>
                        <a:rPr lang="uk-UA" sz="1600" smtClean="0">
                          <a:solidFill>
                            <a:srgbClr val="002060"/>
                          </a:solidFill>
                        </a:rPr>
                        <a:t>6</a:t>
                      </a:r>
                      <a:r>
                        <a:rPr lang="en-US" sz="160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13337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-20363</a:t>
                      </a:r>
                      <a:endParaRPr lang="uk-UA" sz="12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-60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30330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11912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-18418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-60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0,9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514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12 ,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30600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30180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-420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27540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27162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-378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0,9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514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Готель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10000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9399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-601</a:t>
                      </a:r>
                      <a:endParaRPr lang="uk-UA" sz="12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-6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16700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15787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-913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1,67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1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-243408"/>
            <a:ext cx="8640960" cy="1470025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електричної енергії в НУБіП України</a:t>
            </a:r>
            <a:r>
              <a:rPr lang="ru-RU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</a:t>
            </a:r>
            <a:r>
              <a:rPr lang="uk-UA" sz="22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року. </a:t>
            </a:r>
            <a:endParaRPr lang="ru-RU" sz="2200" b="1" dirty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473431"/>
              </p:ext>
            </p:extLst>
          </p:nvPr>
        </p:nvGraphicFramePr>
        <p:xfrm>
          <a:off x="755577" y="1412776"/>
          <a:ext cx="7504941" cy="4966656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2907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993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099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3245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3245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5723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1966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84154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8415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84154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 кВт. год.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1 </a:t>
                      </a:r>
                      <a:r>
                        <a:rPr lang="ru-RU" sz="1200" b="0" baseline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кВт.год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8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</a:t>
                      </a:r>
                      <a:r>
                        <a:rPr lang="ru-RU" sz="14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№1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4860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-140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-3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11450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11121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-329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-3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№2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3000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3300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+300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+10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6870</a:t>
                      </a:r>
                      <a:endParaRPr lang="ru-RU" sz="1400" b="1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7557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+687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+3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№3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10000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17640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C00000"/>
                          </a:solidFill>
                        </a:rPr>
                        <a:t>+7640</a:t>
                      </a:r>
                      <a:endParaRPr lang="uk-UA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+76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22900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42685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+19785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+76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660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№4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10000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7356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-2644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-26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22900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16845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-6055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-26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№5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300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280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-20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-7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687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641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-46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-7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№6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1560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-440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-22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4580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3572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-1008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-22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22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-315416"/>
            <a:ext cx="8640960" cy="1470025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161078"/>
              </p:ext>
            </p:extLst>
          </p:nvPr>
        </p:nvGraphicFramePr>
        <p:xfrm>
          <a:off x="539552" y="1484784"/>
          <a:ext cx="8331739" cy="4980493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4383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9106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191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329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329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200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1333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873762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73762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873762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 </a:t>
                      </a:r>
                      <a:r>
                        <a:rPr lang="uk-UA" dirty="0" err="1"/>
                        <a:t>кВт.год</a:t>
                      </a:r>
                      <a:r>
                        <a:rPr lang="uk-UA" dirty="0"/>
                        <a:t>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</a:t>
                      </a:r>
                      <a:r>
                        <a:rPr lang="ru-RU" sz="18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кВт.год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</a:t>
                      </a:r>
                      <a:r>
                        <a:rPr lang="ru-RU" sz="14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№7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2240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+1240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+124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2290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5129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+2839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+124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№7а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+180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+60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687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1099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+412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+60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№8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-200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4580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4122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-458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№9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2020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+720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+55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2977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4625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+1648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+55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№10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10000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9425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-575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22900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21583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-1317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№11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7000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8400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+1400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16030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19236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+3206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+20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331640" y="260648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електричної енергії в НУБіП України</a:t>
            </a:r>
            <a:r>
              <a:rPr lang="ru-RU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     вересень </a:t>
            </a:r>
            <a:r>
              <a:rPr lang="uk-UA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року.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046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-99392"/>
            <a:ext cx="8640960" cy="1470025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електричної енергії в 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року. </a:t>
            </a: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024783"/>
              </p:ext>
            </p:extLst>
          </p:nvPr>
        </p:nvGraphicFramePr>
        <p:xfrm>
          <a:off x="683569" y="1412776"/>
          <a:ext cx="7681123" cy="5009077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2241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661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329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200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2047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84922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84922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84922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 </a:t>
                      </a:r>
                      <a:r>
                        <a:rPr lang="uk-UA" dirty="0" err="1"/>
                        <a:t>кВт.год</a:t>
                      </a:r>
                      <a:r>
                        <a:rPr lang="uk-UA" dirty="0"/>
                        <a:t>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кВт.год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</a:t>
                      </a:r>
                      <a:r>
                        <a:rPr lang="ru-RU" sz="14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№12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10000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15582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+5582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+56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22900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35682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+12782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+56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</a:t>
                      </a:r>
                      <a:r>
                        <a:rPr lang="ru-RU" sz="14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15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3000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5498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+2498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+83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6870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12590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+5720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+83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№17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3000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2962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6870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6782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-88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МТД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800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166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-634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-79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1832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380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-1452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-79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Дендросад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3500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2480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-1020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8015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5679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-2336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-30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2,29</a:t>
                      </a:r>
                      <a:endParaRPr kumimoji="0" lang="uk-UA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Стайня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5000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2097</a:t>
                      </a:r>
                      <a:endParaRPr lang="uk-UA" sz="16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-2903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-58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11450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4802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-6648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-58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7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-24509"/>
            <a:ext cx="8640960" cy="1470025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електричної енергії в 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року. </a:t>
            </a: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499950"/>
              </p:ext>
            </p:extLst>
          </p:nvPr>
        </p:nvGraphicFramePr>
        <p:xfrm>
          <a:off x="683568" y="1412776"/>
          <a:ext cx="7604436" cy="4980493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3670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114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509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3703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3703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200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2672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90905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2581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25810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</a:t>
                      </a:r>
                      <a:r>
                        <a:rPr lang="uk-UA" baseline="0" dirty="0"/>
                        <a:t> </a:t>
                      </a:r>
                      <a:r>
                        <a:rPr lang="uk-UA" baseline="0" dirty="0" err="1"/>
                        <a:t>кВт.год</a:t>
                      </a:r>
                      <a:r>
                        <a:rPr lang="uk-UA" baseline="0" dirty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1 </a:t>
                      </a:r>
                      <a:r>
                        <a:rPr lang="ru-RU" sz="1200" b="0" baseline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кВт.год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Сльськогосп.пр.ж.б</a:t>
                      </a: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10000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8908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-1092</a:t>
                      </a:r>
                      <a:endParaRPr lang="uk-UA" sz="12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-11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16700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14965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-1735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1,67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Їдальня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13000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18395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+5395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+41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29779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42124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+12345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+41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2,</a:t>
                      </a:r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29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Гараж,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Новосілки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5000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4811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-189</a:t>
                      </a:r>
                      <a:endParaRPr lang="uk-UA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-4</a:t>
                      </a:r>
                      <a:endParaRPr lang="uk-UA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12300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rgbClr val="002060"/>
                          </a:solidFill>
                        </a:rPr>
                        <a:t>11833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-467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2,</a:t>
                      </a:r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46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Гуртожиток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№ 13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21000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18000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-3000</a:t>
                      </a:r>
                      <a:endParaRPr lang="uk-UA" sz="12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-14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18900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16200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-2700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0,9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Лабораторія</a:t>
                      </a:r>
                      <a:r>
                        <a:rPr lang="ru-RU" sz="1400" b="0" baseline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якості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20955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-45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-0,5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51660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51541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-119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-0,5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2,</a:t>
                      </a:r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46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Підкачка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18800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16480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-2320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-12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43052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37739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-5313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2,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0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112686"/>
              </p:ext>
            </p:extLst>
          </p:nvPr>
        </p:nvGraphicFramePr>
        <p:xfrm>
          <a:off x="467544" y="1196757"/>
          <a:ext cx="8064897" cy="5158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5901"/>
                <a:gridCol w="1303324"/>
                <a:gridCol w="1065901"/>
                <a:gridCol w="953041"/>
                <a:gridCol w="1893541"/>
                <a:gridCol w="953041"/>
                <a:gridCol w="830148"/>
              </a:tblGrid>
              <a:tr h="87060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№ гурт.</a:t>
                      </a:r>
                      <a:endParaRPr lang="uk-UA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Кількість кімнат:</a:t>
                      </a:r>
                      <a:endParaRPr lang="uk-UA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Кількість кімнат з встановленими </a:t>
                      </a:r>
                      <a:r>
                        <a:rPr lang="en-US" sz="1300" dirty="0">
                          <a:solidFill>
                            <a:srgbClr val="002060"/>
                          </a:solidFill>
                          <a:effectLst/>
                        </a:rPr>
                        <a:t>LED</a:t>
                      </a: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-лампами</a:t>
                      </a:r>
                      <a:endParaRPr lang="uk-UA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Кількість енергоощадних </a:t>
                      </a:r>
                      <a:r>
                        <a:rPr lang="en-US" sz="1300" dirty="0">
                          <a:solidFill>
                            <a:srgbClr val="002060"/>
                          </a:solidFill>
                          <a:effectLst/>
                        </a:rPr>
                        <a:t>LED</a:t>
                      </a: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-ламп в МЗК та інших приміщеннях:</a:t>
                      </a:r>
                      <a:endParaRPr lang="uk-UA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Встановлено </a:t>
                      </a:r>
                      <a:r>
                        <a:rPr lang="en-US" sz="1300" dirty="0">
                          <a:solidFill>
                            <a:srgbClr val="002060"/>
                          </a:solidFill>
                          <a:effectLst/>
                        </a:rPr>
                        <a:t>LED</a:t>
                      </a: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-ламп </a:t>
                      </a:r>
                      <a:endParaRPr lang="uk-UA" sz="10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rgbClr val="002060"/>
                          </a:solidFill>
                          <a:effectLst/>
                        </a:rPr>
                        <a:t>(</a:t>
                      </a:r>
                      <a:r>
                        <a:rPr lang="uk-UA" sz="1100" dirty="0" err="1">
                          <a:solidFill>
                            <a:srgbClr val="002060"/>
                          </a:solidFill>
                          <a:effectLst/>
                        </a:rPr>
                        <a:t>мзк</a:t>
                      </a:r>
                      <a:r>
                        <a:rPr lang="uk-UA" sz="1100" dirty="0">
                          <a:solidFill>
                            <a:srgbClr val="002060"/>
                          </a:solidFill>
                          <a:effectLst/>
                        </a:rPr>
                        <a:t> та інші приміщення)</a:t>
                      </a:r>
                      <a:endParaRPr lang="uk-UA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126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 err="1">
                          <a:effectLst/>
                        </a:rPr>
                        <a:t>кімн</a:t>
                      </a:r>
                      <a:r>
                        <a:rPr lang="uk-UA" sz="1300" dirty="0">
                          <a:effectLst/>
                        </a:rPr>
                        <a:t>.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%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 err="1">
                          <a:effectLst/>
                        </a:rPr>
                        <a:t>шт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%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92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91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98,9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191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179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93,7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114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99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86,8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87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002060"/>
                          </a:solidFill>
                          <a:effectLst/>
                        </a:rPr>
                        <a:t>87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100,0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3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117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117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100,0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184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C00000"/>
                          </a:solidFill>
                          <a:effectLst/>
                        </a:rPr>
                        <a:t>184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100,0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150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127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84,7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103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92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89,3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167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151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90,4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95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83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87,4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6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233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233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100,0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87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C00000"/>
                          </a:solidFill>
                          <a:effectLst/>
                        </a:rPr>
                        <a:t>87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C00000"/>
                          </a:solidFill>
                          <a:effectLst/>
                        </a:rPr>
                        <a:t>100.0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169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163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96,4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180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175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97,2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158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154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97,5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92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002060"/>
                          </a:solidFill>
                          <a:effectLst/>
                        </a:rPr>
                        <a:t>92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100,0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134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129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96,3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88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002060"/>
                          </a:solidFill>
                          <a:effectLst/>
                        </a:rPr>
                        <a:t>88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7030A0"/>
                          </a:solidFill>
                          <a:effectLst/>
                        </a:rPr>
                        <a:t>100.0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9-г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123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102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82,9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55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41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74,5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10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295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289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98,0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252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244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96,8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11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267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260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97,4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353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351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99,4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160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2060"/>
                          </a:solidFill>
                          <a:effectLst/>
                        </a:rPr>
                        <a:t>156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97,5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21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21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100,0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12а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23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23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100,0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38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13-13а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56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50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89,3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>
                          <a:solidFill>
                            <a:srgbClr val="002060"/>
                          </a:solidFill>
                          <a:effectLst/>
                        </a:rPr>
                        <a:t>64</a:t>
                      </a:r>
                      <a:endParaRPr lang="uk-UA" sz="1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002060"/>
                          </a:solidFill>
                          <a:effectLst/>
                        </a:rPr>
                        <a:t>47</a:t>
                      </a:r>
                      <a:endParaRPr lang="uk-UA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7030A0"/>
                          </a:solidFill>
                          <a:effectLst/>
                        </a:rPr>
                        <a:t>73,4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74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Разом: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2258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2144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95,0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1852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1771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solidFill>
                            <a:srgbClr val="C00000"/>
                          </a:solidFill>
                          <a:effectLst/>
                        </a:rPr>
                        <a:t>95,6</a:t>
                      </a:r>
                      <a:endParaRPr lang="uk-UA" sz="1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47" marR="625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15616" y="404664"/>
            <a:ext cx="619791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Інформація про заміну ламп розжарювання на енергоефективні </a:t>
            </a:r>
            <a:endParaRPr kumimoji="0" lang="uk-UA" altLang="uk-UA" sz="9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LED</a:t>
            </a:r>
            <a:r>
              <a:rPr kumimoji="0" lang="uk-UA" altLang="uk-UA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-лампи</a:t>
            </a:r>
            <a:endParaRPr kumimoji="0" lang="uk-UA" altLang="uk-UA" sz="9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45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0"/>
            <a:ext cx="8640960" cy="1470025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електричної енергії в 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року. 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544317"/>
              </p:ext>
            </p:extLst>
          </p:nvPr>
        </p:nvGraphicFramePr>
        <p:xfrm>
          <a:off x="683568" y="1412776"/>
          <a:ext cx="7673119" cy="5372843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2274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063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509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6218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329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4293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9126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84922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84922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84922"/>
              </a:tblGrid>
              <a:tr h="62355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</a:t>
                      </a:r>
                      <a:r>
                        <a:rPr lang="uk-UA" dirty="0" smtClean="0"/>
                        <a:t>споживання,</a:t>
                      </a:r>
                    </a:p>
                    <a:p>
                      <a:r>
                        <a:rPr lang="uk-UA" dirty="0" smtClean="0"/>
                        <a:t>        </a:t>
                      </a:r>
                      <a:r>
                        <a:rPr lang="uk-UA" dirty="0" err="1" smtClean="0"/>
                        <a:t>кВт.год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</a:t>
                      </a:r>
                      <a:r>
                        <a:rPr lang="uk-UA" baseline="0" dirty="0" smtClean="0"/>
                        <a:t> грн</a:t>
                      </a:r>
                      <a:r>
                        <a:rPr lang="uk-UA" baseline="0" dirty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58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кВт.год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03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Буд.побуту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2000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1083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-917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-46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4580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2480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-2100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-46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05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Ж.Б.Ген.Род</a:t>
                      </a: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3а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9594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+4594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+92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8400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16117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+7717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+92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1,6</a:t>
                      </a:r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56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Військова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кафедра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45</a:t>
                      </a:r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2962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-1538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-34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10305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6782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-3523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-34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456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Парковка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300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33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-267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-89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687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75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-612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-89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51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Кафедра </a:t>
                      </a: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бжіл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1400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1409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+9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+0,5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3206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3226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+20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+0,5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2,29</a:t>
                      </a:r>
                      <a:endParaRPr lang="uk-UA" sz="18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640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Всього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353900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337809</a:t>
                      </a:r>
                      <a:endParaRPr lang="uk-UA" sz="16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C00000"/>
                          </a:solidFill>
                        </a:rPr>
                        <a:t>-16091</a:t>
                      </a:r>
                      <a:endParaRPr lang="uk-UA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-5</a:t>
                      </a:r>
                      <a:endParaRPr lang="uk-U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565693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597651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+31958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+5</a:t>
                      </a:r>
                      <a:endParaRPr lang="uk-U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46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1"/>
            <a:ext cx="8229600" cy="1944216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        </a:t>
            </a:r>
            <a:r>
              <a:rPr lang="uk-UA" sz="4400" b="1" dirty="0" smtClean="0">
                <a:solidFill>
                  <a:srgbClr val="C00000"/>
                </a:solidFill>
              </a:rPr>
              <a:t>Витрати гарячої води</a:t>
            </a:r>
          </a:p>
          <a:p>
            <a:pPr marL="0" indent="0">
              <a:buNone/>
            </a:pPr>
            <a:r>
              <a:rPr lang="uk-UA" sz="1600" b="1" dirty="0" smtClean="0">
                <a:solidFill>
                  <a:srgbClr val="C00000"/>
                </a:solidFill>
              </a:rPr>
              <a:t>                                 </a:t>
            </a:r>
            <a:r>
              <a:rPr lang="uk-UA" sz="1600" b="1" dirty="0" smtClean="0">
                <a:solidFill>
                  <a:srgbClr val="002060"/>
                </a:solidFill>
              </a:rPr>
              <a:t>(ПЕРІОД ОБЛІКУ З 1.0</a:t>
            </a:r>
            <a:r>
              <a:rPr lang="uk-UA" sz="1600" b="1" dirty="0">
                <a:solidFill>
                  <a:srgbClr val="002060"/>
                </a:solidFill>
              </a:rPr>
              <a:t>9</a:t>
            </a:r>
            <a:r>
              <a:rPr lang="uk-UA" sz="1600" b="1" dirty="0" smtClean="0">
                <a:solidFill>
                  <a:srgbClr val="002060"/>
                </a:solidFill>
              </a:rPr>
              <a:t> ПО 31.0</a:t>
            </a:r>
            <a:r>
              <a:rPr lang="uk-UA" sz="1600" b="1" dirty="0">
                <a:solidFill>
                  <a:srgbClr val="002060"/>
                </a:solidFill>
              </a:rPr>
              <a:t>9</a:t>
            </a:r>
            <a:r>
              <a:rPr lang="uk-UA" sz="1600" b="1" dirty="0" smtClean="0">
                <a:solidFill>
                  <a:srgbClr val="002060"/>
                </a:solidFill>
              </a:rPr>
              <a:t>.)</a:t>
            </a:r>
          </a:p>
          <a:p>
            <a:pPr marL="0" indent="0">
              <a:buNone/>
            </a:pPr>
            <a:endParaRPr lang="uk-UA" sz="1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2400" dirty="0" smtClean="0">
                <a:solidFill>
                  <a:srgbClr val="7030A0"/>
                </a:solidFill>
              </a:rPr>
              <a:t>                </a:t>
            </a:r>
            <a:r>
              <a:rPr lang="uk-UA" sz="2800" dirty="0" smtClean="0">
                <a:solidFill>
                  <a:srgbClr val="7030A0"/>
                </a:solidFill>
              </a:rPr>
              <a:t>Тарифи на постачання гарячої води</a:t>
            </a:r>
          </a:p>
          <a:p>
            <a:pPr marL="0" indent="0">
              <a:buNone/>
            </a:pPr>
            <a:endParaRPr lang="uk-UA" sz="2400" dirty="0">
              <a:solidFill>
                <a:srgbClr val="7030A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911079"/>
              </p:ext>
            </p:extLst>
          </p:nvPr>
        </p:nvGraphicFramePr>
        <p:xfrm>
          <a:off x="272209" y="2996952"/>
          <a:ext cx="8424935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987"/>
                <a:gridCol w="1684987"/>
                <a:gridCol w="1684987"/>
                <a:gridCol w="1684987"/>
                <a:gridCol w="1684987"/>
              </a:tblGrid>
              <a:tr h="82809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Енергоносій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Споживач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2018 рік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2019 рік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% </a:t>
                      </a:r>
                      <a:r>
                        <a:rPr lang="uk-UA" dirty="0" err="1" smtClean="0">
                          <a:solidFill>
                            <a:srgbClr val="002060"/>
                          </a:solidFill>
                        </a:rPr>
                        <a:t>півищення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54106">
                <a:tc>
                  <a:txBody>
                    <a:bodyPr/>
                    <a:lstStyle/>
                    <a:p>
                      <a:r>
                        <a:rPr lang="uk-UA" dirty="0" smtClean="0"/>
                        <a:t>Гаряча</a:t>
                      </a:r>
                      <a:r>
                        <a:rPr lang="uk-UA" baseline="0" dirty="0" smtClean="0"/>
                        <a:t> вода,</a:t>
                      </a:r>
                    </a:p>
                    <a:p>
                      <a:r>
                        <a:rPr lang="uk-UA" baseline="0" dirty="0" err="1" smtClean="0"/>
                        <a:t>Гкал</a:t>
                      </a:r>
                      <a:r>
                        <a:rPr lang="uk-UA" baseline="0" dirty="0" smtClean="0"/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Студентські гуртожитки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r>
                        <a:rPr lang="en-US" dirty="0" smtClean="0"/>
                        <a:t>294,5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1611,57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954106">
                <a:tc>
                  <a:txBody>
                    <a:bodyPr/>
                    <a:lstStyle/>
                    <a:p>
                      <a:r>
                        <a:rPr lang="uk-UA" dirty="0" smtClean="0"/>
                        <a:t>Гаряча вода,</a:t>
                      </a:r>
                    </a:p>
                    <a:p>
                      <a:r>
                        <a:rPr lang="uk-UA" dirty="0" err="1" smtClean="0"/>
                        <a:t>Гкал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Навчал</a:t>
                      </a:r>
                      <a:r>
                        <a:rPr lang="uk-UA" dirty="0" smtClean="0"/>
                        <a:t>. </a:t>
                      </a:r>
                      <a:r>
                        <a:rPr lang="uk-UA" dirty="0" err="1" smtClean="0"/>
                        <a:t>корп</a:t>
                      </a:r>
                      <a:r>
                        <a:rPr lang="uk-UA" dirty="0" smtClean="0"/>
                        <a:t>.</a:t>
                      </a:r>
                    </a:p>
                    <a:p>
                      <a:r>
                        <a:rPr lang="uk-UA" dirty="0" smtClean="0"/>
                        <a:t>та  їдальня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1789,9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1822,39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961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640960" cy="1470025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наліз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витрат </a:t>
            </a:r>
            <a:r>
              <a:rPr lang="uk-UA" sz="2200" b="1" dirty="0" err="1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горячої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води 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 НУБіП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</a:t>
            </a:r>
            <a:r>
              <a:rPr lang="en-US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19 року</a:t>
            </a: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790787"/>
              </p:ext>
            </p:extLst>
          </p:nvPr>
        </p:nvGraphicFramePr>
        <p:xfrm>
          <a:off x="179511" y="1268760"/>
          <a:ext cx="8784976" cy="5360918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21028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636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31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996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8887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20931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88103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8103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881030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</a:t>
                      </a:r>
                      <a:r>
                        <a:rPr lang="uk-UA" baseline="0" dirty="0"/>
                        <a:t> </a:t>
                      </a:r>
                      <a:r>
                        <a:rPr lang="uk-UA" baseline="0" dirty="0" err="1"/>
                        <a:t>Гкал</a:t>
                      </a:r>
                      <a:r>
                        <a:rPr lang="uk-UA" baseline="0" dirty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1 Гкал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Бойлерна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по </a:t>
                      </a: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вул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Ген. </a:t>
                      </a: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Родимцева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1,9,10,11,12,їдальня,ж.б.)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88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212,2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C00000"/>
                          </a:solidFill>
                        </a:rPr>
                        <a:t>+124,2</a:t>
                      </a:r>
                      <a:endParaRPr lang="uk-UA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+141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142492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344934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+202442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+141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1611,57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Бойлерна</a:t>
                      </a: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по </a:t>
                      </a:r>
                      <a:r>
                        <a:rPr lang="ru-RU" sz="1200" b="0" baseline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вул</a:t>
                      </a: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200" b="0" baseline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Блакитного</a:t>
                      </a: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( </a:t>
                      </a:r>
                      <a:r>
                        <a:rPr lang="ru-RU" sz="1200" b="0" baseline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</a:t>
                      </a:r>
                      <a:r>
                        <a:rPr lang="ru-RU" sz="12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2,3,8)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50,99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C00000"/>
                          </a:solidFill>
                        </a:rPr>
                        <a:t>+10,99</a:t>
                      </a:r>
                      <a:endParaRPr lang="uk-UA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+27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64769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82173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+17403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+27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1611,57</a:t>
                      </a:r>
                    </a:p>
                    <a:p>
                      <a:pPr algn="ctr"/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Бойлерна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по </a:t>
                      </a:r>
                      <a:r>
                        <a:rPr lang="ru-RU" sz="12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вул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Ломоносова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2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5,6,7)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46,52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+6,52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+16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64769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74970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+10201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+16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1611,57</a:t>
                      </a:r>
                    </a:p>
                    <a:p>
                      <a:pPr algn="ctr"/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0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Гуртожиток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 4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28,89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C00000"/>
                          </a:solidFill>
                        </a:rPr>
                        <a:t>+18,89</a:t>
                      </a:r>
                      <a:endParaRPr lang="uk-UA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+188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16120</a:t>
                      </a:r>
                      <a:endParaRPr lang="ru-RU" sz="1400" b="1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46558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+30438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+188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1611,57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Навч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Корпус №9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uk-UA" sz="14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3224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-3224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1822,39</a:t>
                      </a:r>
                    </a:p>
                    <a:p>
                      <a:pPr algn="ctr"/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118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Разом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180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38,6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+158,6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+88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291461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548635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+257174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+88</a:t>
                      </a:r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51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640960" cy="1470025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наліз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витрат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гарячої води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 2019 року</a:t>
            </a:r>
            <a:b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369270"/>
              </p:ext>
            </p:extLst>
          </p:nvPr>
        </p:nvGraphicFramePr>
        <p:xfrm>
          <a:off x="251516" y="1412776"/>
          <a:ext cx="8712971" cy="5028133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4376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860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13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6438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6097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91934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91934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919340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 куб. м.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Холодна</a:t>
                      </a:r>
                    </a:p>
                    <a:p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вода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Гаряча вода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endParaRPr lang="ru-RU" sz="1200" b="0" dirty="0" smtClean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За 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1 </a:t>
                      </a:r>
                      <a:r>
                        <a:rPr lang="uk-UA" sz="1400" b="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  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  <a:endParaRPr lang="uk-UA" sz="18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415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37719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2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  <a:endParaRPr lang="uk-UA" sz="18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407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36992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3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  <a:endParaRPr lang="uk-UA" sz="18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63441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4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544</a:t>
                      </a:r>
                      <a:endParaRPr lang="uk-UA" sz="18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696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63259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5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  <a:endParaRPr lang="uk-UA" sz="18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523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47535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6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  <a:endParaRPr lang="uk-UA" sz="1800" b="0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899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81710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70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-171400"/>
            <a:ext cx="8640960" cy="1830065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наліз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витрат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гарячої води в НУБіП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2019 року</a:t>
            </a:r>
            <a:b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835101"/>
              </p:ext>
            </p:extLst>
          </p:nvPr>
        </p:nvGraphicFramePr>
        <p:xfrm>
          <a:off x="237885" y="908720"/>
          <a:ext cx="8571640" cy="5422973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5525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47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1613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4455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1080120"/>
              </a:tblGrid>
              <a:tr h="33548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3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solidFill>
                            <a:srgbClr val="7030A0"/>
                          </a:solidFill>
                        </a:rPr>
                        <a:t>Холодна</a:t>
                      </a:r>
                    </a:p>
                    <a:p>
                      <a:r>
                        <a:rPr lang="uk-UA" sz="1400" dirty="0" smtClean="0">
                          <a:solidFill>
                            <a:srgbClr val="7030A0"/>
                          </a:solidFill>
                        </a:rPr>
                        <a:t>вода</a:t>
                      </a:r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Гарячя</a:t>
                      </a:r>
                      <a:r>
                        <a:rPr lang="uk-UA" sz="1600" dirty="0" smtClean="0"/>
                        <a:t> вода</a:t>
                      </a:r>
                      <a:endParaRPr lang="uk-UA" sz="1600" dirty="0"/>
                    </a:p>
                    <a:p>
                      <a:r>
                        <a:rPr lang="uk-UA" sz="1600" dirty="0" smtClean="0"/>
                        <a:t>2019р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за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 1 </a:t>
                      </a:r>
                      <a:r>
                        <a:rPr lang="ru-RU" sz="1200" b="0" baseline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24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200" b="1" dirty="0">
                          <a:latin typeface="Arial Narrow" panose="020B0606020202030204" pitchFamily="34" charset="0"/>
                        </a:rPr>
                      </a:br>
                      <a:r>
                        <a:rPr lang="uk-UA" sz="1200" b="1" dirty="0">
                          <a:latin typeface="Arial Narrow" panose="020B0606020202030204" pitchFamily="34" charset="0"/>
                        </a:rPr>
                        <a:t>№ 7 </a:t>
                      </a:r>
                      <a:r>
                        <a:rPr lang="uk-UA" sz="1200" b="1" dirty="0" smtClean="0">
                          <a:latin typeface="Arial Narrow" panose="020B0606020202030204" pitchFamily="34" charset="0"/>
                        </a:rPr>
                        <a:t>. </a:t>
                      </a:r>
                      <a:endParaRPr lang="ru-RU" sz="1200" b="1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6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  <a:endParaRPr lang="uk-UA" sz="16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666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60532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6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24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200" b="1" dirty="0">
                          <a:latin typeface="Arial Narrow" panose="020B0606020202030204" pitchFamily="34" charset="0"/>
                        </a:rPr>
                      </a:br>
                      <a:r>
                        <a:rPr lang="uk-UA" sz="1200" b="1" dirty="0">
                          <a:latin typeface="Arial Narrow" panose="020B0606020202030204" pitchFamily="34" charset="0"/>
                        </a:rPr>
                        <a:t>№ 8 </a:t>
                      </a:r>
                      <a:endParaRPr lang="ru-RU" sz="1200" b="1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6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  <a:endParaRPr lang="uk-UA" sz="16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574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52170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4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Гуртожиток</a:t>
                      </a:r>
                      <a:r>
                        <a:rPr lang="ru-RU" sz="1200" b="1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№9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6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831</a:t>
                      </a:r>
                      <a:endParaRPr lang="uk-UA" sz="16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968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87981</a:t>
                      </a:r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524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2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2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</a:t>
                      </a:r>
                      <a:r>
                        <a:rPr lang="uk-UA" sz="12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6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633</a:t>
                      </a:r>
                      <a:endParaRPr lang="uk-UA" sz="16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855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77710</a:t>
                      </a:r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24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Гуртожиток</a:t>
                      </a:r>
                      <a:r>
                        <a:rPr lang="ru-RU" sz="1200" b="1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№11</a:t>
                      </a:r>
                      <a:endParaRPr lang="ru-RU" sz="1200" b="1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6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  <a:endParaRPr lang="uk-UA" sz="16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61805</a:t>
                      </a:r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2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Гуртожиток</a:t>
                      </a:r>
                      <a:r>
                        <a:rPr lang="ru-RU" sz="1200" b="1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№12</a:t>
                      </a:r>
                      <a:endParaRPr lang="ru-RU" sz="1200" b="1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6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1462</a:t>
                      </a:r>
                      <a:endParaRPr lang="uk-UA" sz="16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527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47899</a:t>
                      </a:r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</a:p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927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Всього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6404</a:t>
                      </a:r>
                      <a:endParaRPr lang="uk-UA" sz="18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uk-UA" sz="1600" b="1" i="0" u="none" strike="noStrike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r>
                        <a:rPr lang="uk-UA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  <a:p>
                      <a:pPr algn="l" fontAlgn="t"/>
                      <a:r>
                        <a:rPr lang="uk-UA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uk-UA" sz="12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хол.вода</a:t>
                      </a:r>
                      <a:endParaRPr lang="uk-UA" sz="1200" b="1" i="0" u="none" strike="noStrike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r>
                        <a:rPr lang="uk-UA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6404)</a:t>
                      </a:r>
                    </a:p>
                    <a:p>
                      <a:pPr algn="l" fontAlgn="t"/>
                      <a:endParaRPr lang="uk-UA" sz="1200" b="1" i="0" u="none" strike="noStrike" dirty="0" smtClean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2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4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718758</a:t>
                      </a:r>
                      <a:r>
                        <a:rPr lang="uk-UA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Факт оплати по </a:t>
                      </a:r>
                      <a:r>
                        <a:rPr lang="uk-UA" sz="1200" b="1" i="0" u="none" strike="noStrike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Гкал</a:t>
                      </a:r>
                      <a:endParaRPr lang="uk-UA" sz="1200" b="1" i="0" u="none" strike="noStrike" dirty="0" smtClean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uk-UA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( </a:t>
                      </a:r>
                      <a:r>
                        <a:rPr lang="en-US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548635</a:t>
                      </a:r>
                      <a:r>
                        <a:rPr lang="uk-UA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uk-UA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  <a:p>
                      <a:pPr algn="ctr" fontAlgn="ctr"/>
                      <a:endParaRPr lang="uk-UA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90,89</a:t>
                      </a:r>
                      <a:endParaRPr lang="uk-U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75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60648"/>
            <a:ext cx="8229600" cy="2448271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    </a:t>
            </a:r>
            <a:r>
              <a:rPr lang="uk-UA" sz="4400" b="1" dirty="0" smtClean="0">
                <a:solidFill>
                  <a:srgbClr val="C00000"/>
                </a:solidFill>
              </a:rPr>
              <a:t>Витрати </a:t>
            </a:r>
            <a:r>
              <a:rPr lang="uk-UA" sz="4000" b="1" dirty="0" smtClean="0">
                <a:solidFill>
                  <a:srgbClr val="C00000"/>
                </a:solidFill>
              </a:rPr>
              <a:t>газу</a:t>
            </a:r>
          </a:p>
          <a:p>
            <a:pPr marL="0" indent="0">
              <a:buNone/>
            </a:pPr>
            <a:r>
              <a:rPr lang="uk-UA" sz="1800" dirty="0">
                <a:solidFill>
                  <a:srgbClr val="002060"/>
                </a:solidFill>
              </a:rPr>
              <a:t> </a:t>
            </a:r>
            <a:r>
              <a:rPr lang="uk-UA" sz="1800" dirty="0" smtClean="0">
                <a:solidFill>
                  <a:srgbClr val="002060"/>
                </a:solidFill>
              </a:rPr>
              <a:t>                               </a:t>
            </a:r>
            <a:r>
              <a:rPr lang="uk-UA" sz="2000" b="1" dirty="0" smtClean="0">
                <a:solidFill>
                  <a:srgbClr val="002060"/>
                </a:solidFill>
              </a:rPr>
              <a:t>(Період обліку з1.0</a:t>
            </a:r>
            <a:r>
              <a:rPr lang="uk-UA" sz="2000" b="1" dirty="0">
                <a:solidFill>
                  <a:srgbClr val="002060"/>
                </a:solidFill>
              </a:rPr>
              <a:t>9</a:t>
            </a:r>
            <a:r>
              <a:rPr lang="uk-UA" sz="2000" b="1" dirty="0" smtClean="0">
                <a:solidFill>
                  <a:srgbClr val="002060"/>
                </a:solidFill>
              </a:rPr>
              <a:t>. по 31.0</a:t>
            </a:r>
            <a:r>
              <a:rPr lang="uk-UA" sz="2000" b="1" dirty="0">
                <a:solidFill>
                  <a:srgbClr val="002060"/>
                </a:solidFill>
              </a:rPr>
              <a:t>9</a:t>
            </a:r>
            <a:r>
              <a:rPr lang="uk-UA" sz="2000" b="1" dirty="0" smtClean="0">
                <a:solidFill>
                  <a:srgbClr val="002060"/>
                </a:solidFill>
              </a:rPr>
              <a:t>.)</a:t>
            </a:r>
          </a:p>
          <a:p>
            <a:pPr marL="0" indent="0">
              <a:buNone/>
            </a:pPr>
            <a:endParaRPr lang="uk-UA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uk-UA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3600" dirty="0" smtClean="0">
                <a:solidFill>
                  <a:srgbClr val="002060"/>
                </a:solidFill>
              </a:rPr>
              <a:t>        Тарифи на газопостачання</a:t>
            </a:r>
            <a:endParaRPr lang="uk-UA" sz="3600" dirty="0">
              <a:solidFill>
                <a:srgbClr val="00206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531388"/>
              </p:ext>
            </p:extLst>
          </p:nvPr>
        </p:nvGraphicFramePr>
        <p:xfrm>
          <a:off x="323527" y="3284982"/>
          <a:ext cx="8640960" cy="2160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1057554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Енергоносій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Споживач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2018</a:t>
                      </a:r>
                      <a:r>
                        <a:rPr lang="uk-UA" baseline="0" dirty="0" smtClean="0">
                          <a:solidFill>
                            <a:srgbClr val="002060"/>
                          </a:solidFill>
                        </a:rPr>
                        <a:t> рік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2019</a:t>
                      </a:r>
                      <a:r>
                        <a:rPr lang="uk-UA" baseline="0" dirty="0" smtClean="0">
                          <a:solidFill>
                            <a:srgbClr val="002060"/>
                          </a:solidFill>
                        </a:rPr>
                        <a:t> рік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% підвищення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51344"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  </a:t>
                      </a:r>
                    </a:p>
                    <a:p>
                      <a:r>
                        <a:rPr lang="uk-UA" dirty="0" smtClean="0"/>
                        <a:t>      Газ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Студ.гуртожитки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6,96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5,97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</a:t>
                      </a:r>
                      <a:r>
                        <a:rPr lang="en-US" dirty="0" smtClean="0"/>
                        <a:t>14</a:t>
                      </a:r>
                      <a:endParaRPr lang="uk-UA" dirty="0"/>
                    </a:p>
                  </a:txBody>
                  <a:tcPr/>
                </a:tc>
              </a:tr>
              <a:tr h="55134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Навч</a:t>
                      </a:r>
                      <a:r>
                        <a:rPr lang="uk-UA" dirty="0" smtClean="0"/>
                        <a:t>. корпуси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11,09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11,2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C00000"/>
                          </a:solidFill>
                        </a:rPr>
                        <a:t>+1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22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640960" cy="1470025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наліз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витрат газу 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 2019 року</a:t>
            </a:r>
            <a:b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683453"/>
              </p:ext>
            </p:extLst>
          </p:nvPr>
        </p:nvGraphicFramePr>
        <p:xfrm>
          <a:off x="899592" y="1412776"/>
          <a:ext cx="7416825" cy="5028133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2237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410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085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3138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9260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5067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1802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82578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82578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82578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споживання, куб. м.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endParaRPr lang="ru-RU" sz="1200" b="0" dirty="0" smtClean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За 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1 </a:t>
                      </a:r>
                      <a:r>
                        <a:rPr lang="uk-UA" sz="1400" b="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  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284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-75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-21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2143</a:t>
                      </a:r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1695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-448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-21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5,97</a:t>
                      </a:r>
                      <a:endParaRPr lang="uk-UA" sz="1800" b="1" dirty="0" smtClean="0"/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2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195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-72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-27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1593</a:t>
                      </a:r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1164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-429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-27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5,97</a:t>
                      </a:r>
                      <a:endParaRPr lang="uk-UA" sz="1800" b="1" dirty="0" smtClean="0"/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3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342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-128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-27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2805</a:t>
                      </a:r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2041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-764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-27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5,97</a:t>
                      </a:r>
                      <a:endParaRPr lang="uk-UA" sz="1800" b="1" dirty="0" smtClean="0"/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4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387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-78</a:t>
                      </a:r>
                      <a:endParaRPr lang="uk-UA" sz="16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-17</a:t>
                      </a:r>
                      <a:endParaRPr lang="uk-UA" sz="16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2776</a:t>
                      </a:r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2310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-466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-17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5,97</a:t>
                      </a:r>
                      <a:endParaRPr lang="uk-UA" sz="1800" b="1" dirty="0" smtClean="0"/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5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718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+111</a:t>
                      </a:r>
                      <a:endParaRPr lang="uk-UA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+18</a:t>
                      </a:r>
                      <a:endParaRPr lang="uk-UA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3623</a:t>
                      </a:r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4286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+663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+18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5,97</a:t>
                      </a:r>
                      <a:endParaRPr lang="uk-UA" sz="1800" b="1" dirty="0" smtClean="0"/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6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814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835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+21</a:t>
                      </a:r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+2</a:t>
                      </a:r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4859</a:t>
                      </a:r>
                      <a:endParaRPr lang="uk-UA" sz="18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4985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+126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+2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5,97</a:t>
                      </a:r>
                      <a:endParaRPr lang="uk-UA" sz="1800" b="1" dirty="0" smtClean="0"/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19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640960" cy="1470025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наліз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витрат газу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 НУБіП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вересень 2019 року</a:t>
            </a:r>
            <a:b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358127"/>
              </p:ext>
            </p:extLst>
          </p:nvPr>
        </p:nvGraphicFramePr>
        <p:xfrm>
          <a:off x="251519" y="1052736"/>
          <a:ext cx="8568953" cy="5760640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5525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251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750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88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568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4126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4502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32396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2013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1346301"/>
              </a:tblGrid>
              <a:tr h="44348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споживання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820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за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 1 </a:t>
                      </a:r>
                      <a:r>
                        <a:rPr lang="ru-RU" sz="1200" b="0" baseline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26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7 </a:t>
                      </a:r>
                      <a:r>
                        <a:rPr lang="uk-UA" sz="1400" b="0" dirty="0" smtClean="0">
                          <a:latin typeface="Arial Narrow" panose="020B0606020202030204" pitchFamily="34" charset="0"/>
                        </a:rPr>
                        <a:t>.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548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-51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3576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3271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-305</a:t>
                      </a:r>
                      <a:endParaRPr lang="uk-UA" sz="16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-9</a:t>
                      </a:r>
                      <a:endParaRPr lang="uk-UA" sz="16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5,97</a:t>
                      </a:r>
                      <a:endParaRPr lang="uk-UA" sz="16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27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8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324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-47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2214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1934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-280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-13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5,97</a:t>
                      </a:r>
                      <a:endParaRPr lang="uk-UA" sz="1600" b="1" dirty="0" smtClean="0"/>
                    </a:p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2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Гуртожиток</a:t>
                      </a: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№9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+479</a:t>
                      </a:r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+132</a:t>
                      </a:r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2155</a:t>
                      </a:r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5014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+2859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+132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5,97</a:t>
                      </a:r>
                      <a:endParaRPr lang="uk-UA" sz="1600" b="1" dirty="0" smtClean="0"/>
                    </a:p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227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</a:t>
                      </a:r>
                      <a:r>
                        <a:rPr lang="uk-UA" sz="1400" b="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786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+74</a:t>
                      </a:r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+10</a:t>
                      </a:r>
                      <a:endParaRPr lang="uk-UA" sz="16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4250</a:t>
                      </a:r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4692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+442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+10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5,97</a:t>
                      </a:r>
                      <a:endParaRPr lang="uk-UA" sz="1600" b="1" dirty="0" smtClean="0"/>
                    </a:p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42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latin typeface="Arial Narrow" panose="020B0606020202030204" pitchFamily="34" charset="0"/>
                        </a:rPr>
                        <a:t>Пасіка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4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Немішаєво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4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Гараж (Новосілки)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042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Лабор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якості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uk-UA" sz="14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4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2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uk-UA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uk-UA" sz="1600" b="1" i="0" u="none" strike="noStrike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327</a:t>
                      </a:r>
                      <a:endParaRPr lang="uk-UA" sz="18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9,47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8431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Всього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uk-UA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025</a:t>
                      </a:r>
                      <a:endParaRPr lang="uk-UA" sz="1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uk-UA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259</a:t>
                      </a: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4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+234</a:t>
                      </a:r>
                      <a:endParaRPr lang="uk-UA" sz="14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2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+5</a:t>
                      </a:r>
                      <a:endParaRPr lang="uk-UA" sz="2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4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29999</a:t>
                      </a:r>
                      <a:endParaRPr lang="uk-UA" sz="14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31396</a:t>
                      </a:r>
                      <a:endParaRPr lang="uk-UA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+1397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+5</a:t>
                      </a:r>
                      <a:endParaRPr lang="uk-U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01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8020"/>
            <a:ext cx="7416824" cy="1051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ЛІМІТИ </a:t>
            </a:r>
            <a:endParaRPr lang="uk-U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СПОЖИВАННЯ ЕНЕРГОНОСІЇВ НА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жовтень 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2019 РОКУ</a:t>
            </a:r>
            <a:endParaRPr lang="uk-UA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569464"/>
              </p:ext>
            </p:extLst>
          </p:nvPr>
        </p:nvGraphicFramePr>
        <p:xfrm>
          <a:off x="179511" y="1196752"/>
          <a:ext cx="8568952" cy="3158663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292643"/>
                <a:gridCol w="1463907"/>
                <a:gridCol w="1125531"/>
                <a:gridCol w="1126327"/>
                <a:gridCol w="1238324"/>
                <a:gridCol w="1322220"/>
              </a:tblGrid>
              <a:tr h="1148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     C</a:t>
                      </a:r>
                      <a:r>
                        <a:rPr lang="uk-UA" sz="1600" dirty="0" err="1">
                          <a:effectLst/>
                        </a:rPr>
                        <a:t>поживач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Електрична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енергія,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smtClean="0">
                          <a:effectLst/>
                        </a:rPr>
                        <a:t>кВт.год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Холодна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вода,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м</a:t>
                      </a:r>
                      <a:r>
                        <a:rPr lang="uk-UA" sz="1600" baseline="30000" dirty="0" smtClean="0">
                          <a:effectLst/>
                        </a:rPr>
                        <a:t>3</a:t>
                      </a: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Газ,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</a:t>
                      </a:r>
                      <a:r>
                        <a:rPr lang="uk-UA" sz="1600" baseline="30000" dirty="0">
                          <a:effectLst/>
                        </a:rPr>
                        <a:t>3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Гаряча вода</a:t>
                      </a:r>
                      <a:r>
                        <a:rPr lang="uk-UA" sz="1600" dirty="0" smtClean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Куб.м</a:t>
                      </a:r>
                      <a:endParaRPr lang="uk-UA" sz="1100" dirty="0">
                        <a:effectLst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Опалення,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Гкал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34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Гуртожиток 1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10770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359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359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34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Гуртожиток 2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8100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267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267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34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Гуртожиток 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34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Гуртожиток 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465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465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34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Гуртожиток 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8210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607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607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34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Гуртожиток 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4420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814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814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9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79512" y="4365104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1.Ліміти  </a:t>
            </a:r>
            <a:r>
              <a:rPr lang="uk-UA" b="1" dirty="0" err="1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хол.води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для студентських гуртожитків установлені з розрахунку 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uk-UA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err="1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куб.м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на одного студента   </a:t>
            </a:r>
          </a:p>
          <a:p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2.Ліміти </a:t>
            </a:r>
            <a:r>
              <a:rPr lang="uk-UA" b="1" dirty="0" err="1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ел.ен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 для студентських гуртожитків установлені в розрахунку 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30 </a:t>
            </a:r>
            <a:r>
              <a:rPr lang="uk-UA" b="1" dirty="0" err="1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кВт.год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на одного студента, для </a:t>
            </a:r>
            <a:r>
              <a:rPr lang="uk-UA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гуртожитку №11 - 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40 кВт. год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, </a:t>
            </a:r>
            <a:endParaRPr lang="ru-RU" b="1" dirty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3. Ліміти на газ для гуртожитків установлені в розрахунку 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uk-UA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err="1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куб.м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 на одного студента, а для опалення від </a:t>
            </a:r>
            <a:r>
              <a:rPr lang="uk-UA" b="1" dirty="0" err="1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фатичного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споживання 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2018р і зменшено на 15-20%</a:t>
            </a:r>
            <a:r>
              <a:rPr lang="ru-RU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182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733335"/>
              </p:ext>
            </p:extLst>
          </p:nvPr>
        </p:nvGraphicFramePr>
        <p:xfrm>
          <a:off x="105799" y="188640"/>
          <a:ext cx="8640960" cy="3997719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364651"/>
                <a:gridCol w="1463907"/>
                <a:gridCol w="1125531"/>
                <a:gridCol w="1126327"/>
                <a:gridCol w="1238324"/>
                <a:gridCol w="1322220"/>
              </a:tblGrid>
              <a:tr h="1314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     C</a:t>
                      </a:r>
                      <a:r>
                        <a:rPr lang="uk-UA" sz="1600" dirty="0" err="1">
                          <a:effectLst/>
                        </a:rPr>
                        <a:t>поживач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Електрична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енергія,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кВт.год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Холодна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вода,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м</a:t>
                      </a:r>
                      <a:r>
                        <a:rPr lang="uk-UA" sz="1600" baseline="30000" dirty="0" smtClean="0">
                          <a:effectLst/>
                        </a:rPr>
                        <a:t>3</a:t>
                      </a: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Газ,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</a:t>
                      </a:r>
                      <a:r>
                        <a:rPr lang="uk-UA" sz="1600" baseline="30000" dirty="0">
                          <a:effectLst/>
                        </a:rPr>
                        <a:t>3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Гаряча вода</a:t>
                      </a:r>
                      <a:r>
                        <a:rPr lang="uk-UA" sz="1600" dirty="0" smtClean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Куб.м</a:t>
                      </a:r>
                      <a:endParaRPr lang="uk-UA" sz="1100" dirty="0">
                        <a:effectLst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Опалення,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Гкал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833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Гуртожиток 7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17970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599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599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833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Гуртожиток 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371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371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833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Гуртожиток 9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10830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461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461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833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Гуртожиток 10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21360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712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712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833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Гуртожиток 11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33760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844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833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Гуртожиток 12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40000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833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Гуртожиток 13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18000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800" b="1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800" b="1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79512" y="4272677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1.Ліміти  </a:t>
            </a:r>
            <a:r>
              <a:rPr lang="uk-UA" b="1" dirty="0" err="1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хол.води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для студентських гуртожитків установлені з розрахунку 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uk-UA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err="1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куб.м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на одного студента   </a:t>
            </a:r>
          </a:p>
          <a:p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2.Ліміти </a:t>
            </a:r>
            <a:r>
              <a:rPr lang="uk-UA" b="1" dirty="0" err="1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ел.ен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 для студентських гуртожитків установлені в розрахунку 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30 </a:t>
            </a:r>
            <a:r>
              <a:rPr lang="uk-UA" b="1" dirty="0" err="1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кВт.год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на одного студента, для </a:t>
            </a:r>
            <a:r>
              <a:rPr lang="uk-UA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гуртожитку №11 - 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40 кВт. </a:t>
            </a:r>
            <a:r>
              <a:rPr lang="uk-UA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год.</a:t>
            </a:r>
            <a:endParaRPr lang="ru-RU" b="1" dirty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3. Ліміти на газ для гуртожитків установлені в розрахунку </a:t>
            </a:r>
            <a:r>
              <a:rPr lang="uk-UA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uk-UA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err="1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куб.м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 на одного студента, а для опалення від </a:t>
            </a:r>
            <a:r>
              <a:rPr lang="uk-UA" b="1" dirty="0" err="1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фатичного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споживання </a:t>
            </a:r>
            <a:r>
              <a:rPr lang="uk-UA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2018р і зменшено на 15-20%</a:t>
            </a:r>
            <a:r>
              <a:rPr lang="ru-RU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b="1" dirty="0">
              <a:solidFill>
                <a:srgbClr val="7030A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2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755576" y="1052735"/>
          <a:ext cx="7602050" cy="57606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76231"/>
                <a:gridCol w="1786763"/>
                <a:gridCol w="781708"/>
                <a:gridCol w="1005054"/>
                <a:gridCol w="1675090"/>
                <a:gridCol w="188602"/>
                <a:gridCol w="188602"/>
              </a:tblGrid>
              <a:tr h="566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Навчальний корпус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факультет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Всього ламп,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шт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Всього ламп встановлено,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шт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%, встановлених ламп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6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№1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3028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2218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73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6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№2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</a:rPr>
                        <a:t>1561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</a:rPr>
                        <a:t>445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29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№3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100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№4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3315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972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30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№5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675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96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53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№6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Юридичний ф-т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Ф-т землевпорядкування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В цілому в корпусі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2036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480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272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1284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100 (кафедри)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13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63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№7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1182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64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7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№7а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</a:rPr>
                        <a:t>886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</a:rPr>
                        <a:t>100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2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№8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</a:rPr>
                        <a:t>70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№9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475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113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24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7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№10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3328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1836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55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7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№11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40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7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№12,12а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3648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1948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54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66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№15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Військ к-ра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988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1383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380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002060"/>
                          </a:solidFill>
                          <a:effectLst/>
                        </a:rPr>
                        <a:t>341</a:t>
                      </a:r>
                      <a:endParaRPr lang="uk-UA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38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25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7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Навч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 err="1">
                          <a:solidFill>
                            <a:srgbClr val="002060"/>
                          </a:solidFill>
                          <a:effectLst/>
                        </a:rPr>
                        <a:t>корп</a:t>
                      </a: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. №17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540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112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</a:rPr>
                        <a:t>21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40" marR="6744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433791"/>
            <a:ext cx="846938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Стан заміни </a:t>
            </a:r>
            <a:r>
              <a:rPr kumimoji="0" lang="en-US" alt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LED 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ламп освітлення в навчальних корпусах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3078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728370"/>
              </p:ext>
            </p:extLst>
          </p:nvPr>
        </p:nvGraphicFramePr>
        <p:xfrm>
          <a:off x="179512" y="116632"/>
          <a:ext cx="8640960" cy="4482923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364651"/>
                <a:gridCol w="1463907"/>
                <a:gridCol w="1125531"/>
                <a:gridCol w="1126327"/>
                <a:gridCol w="1238324"/>
                <a:gridCol w="1322220"/>
              </a:tblGrid>
              <a:tr h="9361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     C</a:t>
                      </a:r>
                      <a:r>
                        <a:rPr lang="uk-UA" sz="1600" dirty="0" err="1">
                          <a:effectLst/>
                        </a:rPr>
                        <a:t>поживач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Електрична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енергія,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кВт.год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Холодна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вода,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м</a:t>
                      </a:r>
                      <a:r>
                        <a:rPr lang="uk-UA" sz="1600" baseline="30000" dirty="0" smtClean="0">
                          <a:effectLst/>
                        </a:rPr>
                        <a:t>3</a:t>
                      </a: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Газ,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</a:t>
                      </a:r>
                      <a:r>
                        <a:rPr lang="uk-UA" sz="1600" baseline="30000" dirty="0">
                          <a:effectLst/>
                        </a:rPr>
                        <a:t>3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Гаряча вода</a:t>
                      </a:r>
                      <a:r>
                        <a:rPr lang="uk-UA" sz="1600" dirty="0" smtClean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Куб.м</a:t>
                      </a:r>
                      <a:endParaRPr lang="uk-UA" sz="1100" dirty="0">
                        <a:effectLst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Опалення,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Гкал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</a:rPr>
                        <a:t>Навч.корп</a:t>
                      </a:r>
                      <a:r>
                        <a:rPr lang="uk-UA" sz="1800" dirty="0">
                          <a:effectLst/>
                        </a:rPr>
                        <a:t>. 1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8000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644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2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5000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50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40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3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13000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200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89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4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12000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140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655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5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700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15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41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6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3500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70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18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7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2500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40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666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7а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800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20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43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8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3500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30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914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9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1300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60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4302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Навч.корп. 10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17000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200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51520" y="4725144"/>
            <a:ext cx="8352928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1.Ліміти  </a:t>
            </a:r>
            <a:r>
              <a:rPr lang="uk-UA" sz="1400" b="1" dirty="0" err="1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хол.води</a:t>
            </a:r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для </a:t>
            </a:r>
            <a:r>
              <a:rPr lang="uk-UA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студентських гуртожитків установлені з </a:t>
            </a:r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розрахунку </a:t>
            </a:r>
            <a:r>
              <a:rPr lang="en-US" sz="14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uk-UA" sz="1400" b="1" dirty="0" err="1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куб.м</a:t>
            </a:r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на одного студента   </a:t>
            </a:r>
            <a:endParaRPr lang="uk-UA" sz="1400" b="1" dirty="0" smtClean="0">
              <a:solidFill>
                <a:srgbClr val="7030A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2.Ліміти </a:t>
            </a:r>
            <a:r>
              <a:rPr lang="uk-UA" sz="1400" b="1" dirty="0" err="1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ел.ен</a:t>
            </a:r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uk-UA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для студентських гуртожитків установлені в розрахунку </a:t>
            </a:r>
            <a:r>
              <a:rPr lang="uk-UA" sz="14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30 </a:t>
            </a:r>
            <a:r>
              <a:rPr lang="uk-UA" sz="1400" b="1" dirty="0" err="1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кВт.год</a:t>
            </a:r>
            <a:r>
              <a:rPr lang="uk-UA" sz="14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uk-UA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на одного студента, для </a:t>
            </a:r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гуртожитку №11</a:t>
            </a:r>
            <a:r>
              <a:rPr lang="uk-UA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-</a:t>
            </a:r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40 кВт. </a:t>
            </a:r>
            <a:r>
              <a:rPr lang="uk-UA" sz="1400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год.</a:t>
            </a:r>
            <a:endParaRPr lang="ru-RU" sz="1400" b="1" dirty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3. </a:t>
            </a:r>
            <a:r>
              <a:rPr lang="uk-UA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Ліміти на газ для гуртожитків установлені в розрахунку </a:t>
            </a:r>
            <a:r>
              <a:rPr lang="en-US" sz="1400" b="1" dirty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uk-UA" sz="1400" b="1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err="1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куб.м</a:t>
            </a:r>
            <a:r>
              <a:rPr lang="uk-UA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. на одного студента, а для опалення від </a:t>
            </a:r>
            <a:r>
              <a:rPr lang="uk-UA" sz="1400" b="1" dirty="0" err="1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фатичного</a:t>
            </a:r>
            <a:r>
              <a:rPr lang="uk-UA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smtClean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споживання </a:t>
            </a:r>
            <a:r>
              <a:rPr lang="uk-UA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2018р і зменшено на 15-20%</a:t>
            </a:r>
            <a:r>
              <a:rPr lang="ru-RU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1400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1400" b="1" dirty="0">
              <a:solidFill>
                <a:srgbClr val="7030A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b="1" dirty="0">
                <a:solidFill>
                  <a:srgbClr val="7030A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b="1" dirty="0">
              <a:solidFill>
                <a:srgbClr val="7030A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59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31036"/>
              </p:ext>
            </p:extLst>
          </p:nvPr>
        </p:nvGraphicFramePr>
        <p:xfrm>
          <a:off x="179512" y="805672"/>
          <a:ext cx="8640960" cy="5933621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364651"/>
                <a:gridCol w="1463907"/>
                <a:gridCol w="1125531"/>
                <a:gridCol w="1126327"/>
                <a:gridCol w="1238324"/>
                <a:gridCol w="1322220"/>
              </a:tblGrid>
              <a:tr h="1359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     C</a:t>
                      </a:r>
                      <a:r>
                        <a:rPr lang="uk-UA" sz="1600" dirty="0" err="1">
                          <a:effectLst/>
                        </a:rPr>
                        <a:t>поживач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Електрична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енергія,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кВт.год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Холодна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вода,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м</a:t>
                      </a:r>
                      <a:r>
                        <a:rPr lang="uk-UA" sz="1600" baseline="30000" dirty="0" smtClean="0">
                          <a:effectLst/>
                        </a:rPr>
                        <a:t>3</a:t>
                      </a: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Газ,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</a:t>
                      </a:r>
                      <a:r>
                        <a:rPr lang="uk-UA" sz="1600" baseline="30000" dirty="0">
                          <a:effectLst/>
                        </a:rPr>
                        <a:t>3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Гаряча вода</a:t>
                      </a:r>
                      <a:r>
                        <a:rPr lang="uk-UA" sz="1600" dirty="0" smtClean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 smtClean="0">
                          <a:effectLst/>
                        </a:rPr>
                        <a:t>Куб.м</a:t>
                      </a:r>
                      <a:endParaRPr lang="uk-UA" sz="2000" dirty="0" smtClean="0">
                        <a:effectLst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Опалення,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Гкал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Навчальний </a:t>
                      </a:r>
                      <a:r>
                        <a:rPr lang="uk-UA" sz="16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корп</a:t>
                      </a:r>
                      <a:r>
                        <a:rPr lang="uk-UA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№11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150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2916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Навчальний </a:t>
                      </a:r>
                      <a:r>
                        <a:rPr lang="uk-UA" sz="16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корп</a:t>
                      </a:r>
                      <a:r>
                        <a:rPr lang="uk-UA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№12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25</a:t>
                      </a:r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250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Навчальний </a:t>
                      </a:r>
                      <a:r>
                        <a:rPr lang="uk-UA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корп</a:t>
                      </a:r>
                      <a:r>
                        <a:rPr lang="uk-UA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№15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30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Навчальний </a:t>
                      </a:r>
                      <a:r>
                        <a:rPr lang="uk-UA" sz="1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корп</a:t>
                      </a:r>
                      <a:r>
                        <a:rPr lang="uk-UA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№17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55</a:t>
                      </a:r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11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їдальня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МТД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800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Стайня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000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200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Ж.Д.</a:t>
                      </a:r>
                      <a:r>
                        <a:rPr lang="uk-UA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ген.Родим</a:t>
                      </a:r>
                      <a:r>
                        <a:rPr lang="uk-UA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25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1000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Дендросад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3500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Сільк.пров</a:t>
                      </a: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Ж.буд</a:t>
                      </a: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10000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350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Ген.Родимцева</a:t>
                      </a: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5000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400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761813"/>
              </p:ext>
            </p:extLst>
          </p:nvPr>
        </p:nvGraphicFramePr>
        <p:xfrm>
          <a:off x="179512" y="805672"/>
          <a:ext cx="8640960" cy="5910324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364651"/>
                <a:gridCol w="1463907"/>
                <a:gridCol w="1125531"/>
                <a:gridCol w="1126327"/>
                <a:gridCol w="1238324"/>
                <a:gridCol w="1322220"/>
              </a:tblGrid>
              <a:tr h="1359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      C</a:t>
                      </a:r>
                      <a:r>
                        <a:rPr lang="uk-UA" sz="1600" dirty="0" err="1">
                          <a:effectLst/>
                        </a:rPr>
                        <a:t>поживач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Електрична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енергія,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</a:rPr>
                        <a:t>кВт.год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Холодна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вода,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м</a:t>
                      </a:r>
                      <a:r>
                        <a:rPr lang="uk-UA" sz="1600" baseline="30000" dirty="0" smtClean="0">
                          <a:effectLst/>
                        </a:rPr>
                        <a:t>3</a:t>
                      </a: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Газ,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</a:t>
                      </a:r>
                      <a:r>
                        <a:rPr lang="uk-UA" sz="1600" baseline="30000" dirty="0">
                          <a:effectLst/>
                        </a:rPr>
                        <a:t>3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Гаряча </a:t>
                      </a:r>
                      <a:r>
                        <a:rPr lang="uk-UA" sz="1600" dirty="0" smtClean="0">
                          <a:effectLst/>
                        </a:rPr>
                        <a:t>вода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Куб.м</a:t>
                      </a:r>
                      <a:endParaRPr lang="uk-UA" sz="1600" dirty="0">
                        <a:effectLst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Опалення,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Гкал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Військова</a:t>
                      </a:r>
                      <a:r>
                        <a:rPr lang="uk-UA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кафедра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5000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Лабораторія якості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21000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Гараж ( Новосілки)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5000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50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Стадіон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ВГМ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60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effectLst/>
                        </a:rPr>
                        <a:t>Бойлерна  (гурт. 2,3,8)</a:t>
                      </a:r>
                      <a:endParaRPr lang="uk-UA" sz="1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000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effectLst/>
                        </a:rPr>
                        <a:t>Бойлерна (гурт.5,6,7)</a:t>
                      </a:r>
                      <a:endParaRPr lang="uk-UA" sz="1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000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effectLst/>
                        </a:rPr>
                        <a:t>Бойлерна </a:t>
                      </a:r>
                      <a:r>
                        <a:rPr lang="uk-UA" sz="1200" dirty="0" err="1" smtClean="0">
                          <a:effectLst/>
                        </a:rPr>
                        <a:t>вул</a:t>
                      </a:r>
                      <a:r>
                        <a:rPr lang="uk-UA" sz="1200" dirty="0" smtClean="0">
                          <a:effectLst/>
                        </a:rPr>
                        <a:t> Ген.Радимцева,3а</a:t>
                      </a:r>
                      <a:endParaRPr lang="uk-UA" sz="1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r>
                        <a:rPr lang="uk-UA" b="1" dirty="0" smtClean="0">
                          <a:solidFill>
                            <a:srgbClr val="002060"/>
                          </a:solidFill>
                        </a:rPr>
                        <a:t>500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/>
                </a:tc>
              </a:tr>
              <a:tr h="396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dirty="0" smtClean="0">
                          <a:solidFill>
                            <a:srgbClr val="C00000"/>
                          </a:solidFill>
                          <a:effectLst/>
                        </a:rPr>
                        <a:t>Всього</a:t>
                      </a:r>
                      <a:endParaRPr lang="uk-UA" sz="1600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27700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C00000"/>
                          </a:solidFill>
                        </a:rPr>
                        <a:t>18348</a:t>
                      </a:r>
                      <a:endParaRPr lang="uk-UA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5125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  <a:effectLst/>
                        </a:rPr>
                        <a:t>7040</a:t>
                      </a:r>
                      <a:endParaRPr lang="uk-UA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85" marR="42485" marT="0" marB="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78</a:t>
                      </a:r>
                      <a:endParaRPr lang="uk-UA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8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-387424"/>
            <a:ext cx="849694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ЗАВДАННЯ </a:t>
            </a:r>
          </a:p>
          <a:p>
            <a:pPr algn="ctr"/>
            <a:r>
              <a:rPr lang="uk-UA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проекту</a:t>
            </a:r>
          </a:p>
          <a:p>
            <a:pPr algn="ctr"/>
            <a:r>
              <a:rPr lang="uk-UA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«енергоефективність»</a:t>
            </a:r>
          </a:p>
          <a:p>
            <a:pPr algn="ctr"/>
            <a:r>
              <a:rPr lang="uk-UA" sz="5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 період</a:t>
            </a:r>
          </a:p>
          <a:p>
            <a:pPr algn="ctr"/>
            <a:r>
              <a:rPr lang="uk-UA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 01.08. по 31.12.2019 року</a:t>
            </a:r>
          </a:p>
          <a:p>
            <a:pPr algn="ctr"/>
            <a:r>
              <a:rPr lang="uk-UA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16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928" y="404664"/>
            <a:ext cx="8456992" cy="1368152"/>
          </a:xfrm>
        </p:spPr>
        <p:txBody>
          <a:bodyPr>
            <a:normAutofit fontScale="90000"/>
          </a:bodyPr>
          <a:lstStyle/>
          <a:p>
            <a:r>
              <a:rPr lang="uk-UA" dirty="0"/>
              <a:t> </a:t>
            </a:r>
            <a:r>
              <a:rPr lang="uk-UA" b="1" dirty="0">
                <a:solidFill>
                  <a:srgbClr val="C00000"/>
                </a:solidFill>
              </a:rPr>
              <a:t>Опалення та </a:t>
            </a:r>
            <a:r>
              <a:rPr lang="uk-UA" b="1" dirty="0" smtClean="0">
                <a:solidFill>
                  <a:srgbClr val="C00000"/>
                </a:solidFill>
              </a:rPr>
              <a:t>гаряче водопостачання</a:t>
            </a:r>
            <a:r>
              <a:rPr lang="uk-UA" dirty="0"/>
              <a:t/>
            </a:r>
            <a:br>
              <a:rPr lang="uk-UA" dirty="0"/>
            </a:br>
            <a:r>
              <a:rPr lang="uk-UA" b="1" dirty="0"/>
              <a:t> 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964" y="836712"/>
            <a:ext cx="8229600" cy="576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400" b="1" dirty="0" smtClean="0"/>
              <a:t>   </a:t>
            </a:r>
            <a:r>
              <a:rPr lang="uk-UA" sz="1800" b="1" dirty="0"/>
              <a:t>Деканам факультетів  та директорам ННІ систематично проводити роз</a:t>
            </a:r>
            <a:r>
              <a:rPr lang="ru-RU" sz="1800" b="1" dirty="0"/>
              <a:t>`</a:t>
            </a:r>
            <a:r>
              <a:rPr lang="uk-UA" sz="1800" b="1" dirty="0" err="1"/>
              <a:t>яснювальну</a:t>
            </a:r>
            <a:r>
              <a:rPr lang="uk-UA" sz="1800" b="1" dirty="0"/>
              <a:t> роботу  серед НПП та студентів і співробітників про    ефективне використання енергоресурсів</a:t>
            </a:r>
            <a:r>
              <a:rPr lang="uk-UA" sz="1800" b="1" dirty="0" smtClean="0"/>
              <a:t>.</a:t>
            </a:r>
            <a:r>
              <a:rPr lang="uk-UA" sz="2400" b="1" dirty="0">
                <a:solidFill>
                  <a:srgbClr val="00B050"/>
                </a:solidFill>
              </a:rPr>
              <a:t> (</a:t>
            </a:r>
            <a:r>
              <a:rPr lang="uk-UA" sz="1800" b="1" dirty="0">
                <a:solidFill>
                  <a:srgbClr val="00B050"/>
                </a:solidFill>
              </a:rPr>
              <a:t>Відповідальні </a:t>
            </a:r>
            <a:r>
              <a:rPr lang="uk-UA" sz="1800" b="1" dirty="0" smtClean="0">
                <a:solidFill>
                  <a:srgbClr val="00B050"/>
                </a:solidFill>
              </a:rPr>
              <a:t>- навчальна частина)</a:t>
            </a:r>
            <a:endParaRPr lang="uk-UA" sz="1800" b="1" dirty="0"/>
          </a:p>
          <a:p>
            <a:pPr marL="0" indent="0" algn="just">
              <a:buNone/>
            </a:pPr>
            <a:r>
              <a:rPr lang="en-US" sz="1400" b="1" dirty="0" smtClean="0"/>
              <a:t>     </a:t>
            </a:r>
            <a:r>
              <a:rPr lang="uk-UA" sz="1800" b="1" dirty="0" smtClean="0"/>
              <a:t>Провести </a:t>
            </a:r>
            <a:r>
              <a:rPr lang="uk-UA" sz="1800" b="1" dirty="0" err="1"/>
              <a:t>енергоаудит</a:t>
            </a:r>
            <a:r>
              <a:rPr lang="uk-UA" sz="1800" b="1" dirty="0"/>
              <a:t> теплових втрат  студентських  гуртожитків №9,10,11 </a:t>
            </a:r>
            <a:r>
              <a:rPr lang="uk-UA" sz="1800" b="1" dirty="0" smtClean="0"/>
              <a:t>              та 12 </a:t>
            </a:r>
            <a:r>
              <a:rPr lang="uk-UA" sz="2400" b="1" dirty="0" smtClean="0">
                <a:solidFill>
                  <a:srgbClr val="00B050"/>
                </a:solidFill>
              </a:rPr>
              <a:t>(</a:t>
            </a:r>
            <a:r>
              <a:rPr lang="uk-UA" sz="1800" b="1" dirty="0" smtClean="0">
                <a:solidFill>
                  <a:srgbClr val="00B050"/>
                </a:solidFill>
              </a:rPr>
              <a:t>Відповідальні  </a:t>
            </a:r>
            <a:r>
              <a:rPr lang="uk-UA" sz="1800" b="1" dirty="0" err="1" smtClean="0">
                <a:solidFill>
                  <a:srgbClr val="00B050"/>
                </a:solidFill>
              </a:rPr>
              <a:t>Козирський</a:t>
            </a:r>
            <a:r>
              <a:rPr lang="uk-UA" sz="1800" b="1" dirty="0" smtClean="0">
                <a:solidFill>
                  <a:srgbClr val="00B050"/>
                </a:solidFill>
              </a:rPr>
              <a:t> В.В., Радько І.П., </a:t>
            </a:r>
            <a:r>
              <a:rPr lang="uk-UA" sz="1800" b="1" dirty="0" err="1" smtClean="0">
                <a:solidFill>
                  <a:srgbClr val="00B050"/>
                </a:solidFill>
              </a:rPr>
              <a:t>Антипов</a:t>
            </a:r>
            <a:r>
              <a:rPr lang="uk-UA" sz="1800" b="1" dirty="0" smtClean="0">
                <a:solidFill>
                  <a:srgbClr val="00B050"/>
                </a:solidFill>
              </a:rPr>
              <a:t> </a:t>
            </a:r>
            <a:r>
              <a:rPr lang="uk-UA" sz="1800" b="1" dirty="0" err="1" smtClean="0">
                <a:solidFill>
                  <a:srgbClr val="00B050"/>
                </a:solidFill>
              </a:rPr>
              <a:t>Е.О.,Міщенко</a:t>
            </a:r>
            <a:r>
              <a:rPr lang="uk-UA" sz="1800" b="1" dirty="0" smtClean="0">
                <a:solidFill>
                  <a:srgbClr val="00B050"/>
                </a:solidFill>
              </a:rPr>
              <a:t> А,В. до 31.12 2019 р.)</a:t>
            </a:r>
            <a:endParaRPr lang="uk-UA" sz="2400" b="1" dirty="0">
              <a:solidFill>
                <a:srgbClr val="00B050"/>
              </a:solidFill>
            </a:endParaRPr>
          </a:p>
          <a:p>
            <a:pPr algn="just"/>
            <a:r>
              <a:rPr lang="uk-UA" sz="1800" b="1" dirty="0" smtClean="0"/>
              <a:t>. </a:t>
            </a:r>
            <a:r>
              <a:rPr lang="uk-UA" sz="1800" b="1" dirty="0" smtClean="0"/>
              <a:t>Вирішити питання теплоізоляції трубопроводів підвалів навчальних корпусів та </a:t>
            </a:r>
            <a:r>
              <a:rPr lang="uk-UA" sz="1800" b="1" dirty="0" err="1" smtClean="0"/>
              <a:t>студ</a:t>
            </a:r>
            <a:r>
              <a:rPr lang="uk-UA" sz="1800" b="1" dirty="0" smtClean="0"/>
              <a:t>. гуртожитків. .</a:t>
            </a:r>
            <a:r>
              <a:rPr lang="uk-UA" sz="2400" b="1" dirty="0" smtClean="0">
                <a:solidFill>
                  <a:srgbClr val="C00000"/>
                </a:solidFill>
              </a:rPr>
              <a:t> </a:t>
            </a:r>
            <a:r>
              <a:rPr lang="uk-UA" sz="2400" b="1" dirty="0" smtClean="0">
                <a:solidFill>
                  <a:srgbClr val="00B050"/>
                </a:solidFill>
              </a:rPr>
              <a:t>(</a:t>
            </a:r>
            <a:r>
              <a:rPr lang="uk-UA" sz="1800" b="1" dirty="0" smtClean="0">
                <a:solidFill>
                  <a:srgbClr val="00B050"/>
                </a:solidFill>
              </a:rPr>
              <a:t>Відповідальні </a:t>
            </a:r>
            <a:r>
              <a:rPr lang="uk-UA" sz="1800" b="1" dirty="0" err="1" smtClean="0">
                <a:solidFill>
                  <a:srgbClr val="00B050"/>
                </a:solidFill>
              </a:rPr>
              <a:t>Самсонюк</a:t>
            </a:r>
            <a:r>
              <a:rPr lang="uk-UA" sz="1800" b="1" dirty="0" smtClean="0">
                <a:solidFill>
                  <a:srgbClr val="00B050"/>
                </a:solidFill>
              </a:rPr>
              <a:t> О.П., </a:t>
            </a:r>
            <a:r>
              <a:rPr lang="uk-UA" sz="1800" b="1" dirty="0" err="1" smtClean="0">
                <a:solidFill>
                  <a:srgbClr val="00B050"/>
                </a:solidFill>
              </a:rPr>
              <a:t>Виштак</a:t>
            </a:r>
            <a:r>
              <a:rPr lang="uk-UA" sz="1800" b="1" dirty="0" smtClean="0">
                <a:solidFill>
                  <a:srgbClr val="00B050"/>
                </a:solidFill>
              </a:rPr>
              <a:t> П.М. до15.10. 2019 р.)</a:t>
            </a:r>
          </a:p>
          <a:p>
            <a:pPr algn="just"/>
            <a:r>
              <a:rPr lang="ru-RU" sz="1800" b="1" dirty="0"/>
              <a:t> </a:t>
            </a:r>
            <a:r>
              <a:rPr lang="ru-RU" sz="1800" b="1" dirty="0" smtClean="0"/>
              <a:t>.</a:t>
            </a:r>
            <a:r>
              <a:rPr lang="uk-UA" sz="1800" b="1" dirty="0" smtClean="0"/>
              <a:t> </a:t>
            </a:r>
            <a:r>
              <a:rPr lang="uk-UA" sz="1800" b="1" dirty="0"/>
              <a:t> </a:t>
            </a:r>
            <a:r>
              <a:rPr lang="uk-UA" sz="1800" b="1" dirty="0" smtClean="0"/>
              <a:t>Забезпечити </a:t>
            </a:r>
            <a:r>
              <a:rPr lang="uk-UA" sz="1800" b="1" dirty="0"/>
              <a:t>облік споживання гарячої води по водомірах гарячої води</a:t>
            </a:r>
            <a:r>
              <a:rPr lang="uk-UA" sz="1800" b="1" dirty="0" smtClean="0"/>
              <a:t>.</a:t>
            </a:r>
            <a:r>
              <a:rPr lang="uk-UA" sz="2400" b="1" dirty="0">
                <a:solidFill>
                  <a:srgbClr val="00B050"/>
                </a:solidFill>
              </a:rPr>
              <a:t> (</a:t>
            </a:r>
            <a:r>
              <a:rPr lang="uk-UA" sz="1800" b="1" dirty="0">
                <a:solidFill>
                  <a:srgbClr val="00B050"/>
                </a:solidFill>
              </a:rPr>
              <a:t>Відповідальні </a:t>
            </a:r>
            <a:r>
              <a:rPr lang="uk-UA" sz="1800" b="1" dirty="0" smtClean="0">
                <a:solidFill>
                  <a:srgbClr val="00B050"/>
                </a:solidFill>
              </a:rPr>
              <a:t> </a:t>
            </a:r>
            <a:r>
              <a:rPr lang="uk-UA" sz="1800" b="1" dirty="0" err="1">
                <a:solidFill>
                  <a:srgbClr val="00B050"/>
                </a:solidFill>
              </a:rPr>
              <a:t>Виштак</a:t>
            </a:r>
            <a:r>
              <a:rPr lang="uk-UA" sz="1800" b="1" dirty="0">
                <a:solidFill>
                  <a:srgbClr val="00B050"/>
                </a:solidFill>
              </a:rPr>
              <a:t> П.М. </a:t>
            </a:r>
            <a:r>
              <a:rPr lang="uk-UA" sz="1800" b="1" dirty="0" smtClean="0">
                <a:solidFill>
                  <a:srgbClr val="00B050"/>
                </a:solidFill>
              </a:rPr>
              <a:t>з 15.08. </a:t>
            </a:r>
            <a:r>
              <a:rPr lang="uk-UA" sz="1800" b="1" dirty="0">
                <a:solidFill>
                  <a:srgbClr val="00B050"/>
                </a:solidFill>
              </a:rPr>
              <a:t>2019 р.)</a:t>
            </a:r>
          </a:p>
          <a:p>
            <a:pPr algn="just"/>
            <a:endParaRPr lang="uk-UA" sz="1800" b="1" dirty="0"/>
          </a:p>
          <a:p>
            <a:pPr algn="just"/>
            <a:r>
              <a:rPr lang="uk-UA" sz="1800" b="1" dirty="0"/>
              <a:t> </a:t>
            </a:r>
            <a:r>
              <a:rPr lang="uk-UA" sz="1800" b="1" dirty="0" smtClean="0"/>
              <a:t> </a:t>
            </a:r>
            <a:r>
              <a:rPr lang="uk-UA" sz="1800" b="1" dirty="0"/>
              <a:t>Модернізувати (замінити) </a:t>
            </a:r>
            <a:r>
              <a:rPr lang="uk-UA" sz="1800" b="1" dirty="0" smtClean="0"/>
              <a:t>бойлерну </a:t>
            </a:r>
            <a:r>
              <a:rPr lang="uk-UA" sz="1800" b="1" dirty="0"/>
              <a:t>в студентському гуртожитку №</a:t>
            </a:r>
            <a:r>
              <a:rPr lang="uk-UA" sz="1800" b="1" dirty="0" smtClean="0"/>
              <a:t>6. </a:t>
            </a:r>
            <a:r>
              <a:rPr lang="uk-UA" sz="2400" b="1" dirty="0">
                <a:solidFill>
                  <a:srgbClr val="00B050"/>
                </a:solidFill>
              </a:rPr>
              <a:t>(</a:t>
            </a:r>
            <a:r>
              <a:rPr lang="uk-UA" sz="1800" b="1" dirty="0">
                <a:solidFill>
                  <a:srgbClr val="00B050"/>
                </a:solidFill>
              </a:rPr>
              <a:t>Відповідальні </a:t>
            </a:r>
            <a:r>
              <a:rPr lang="uk-UA" sz="1800" b="1" dirty="0" err="1">
                <a:solidFill>
                  <a:srgbClr val="00B050"/>
                </a:solidFill>
              </a:rPr>
              <a:t>Самсонюк</a:t>
            </a:r>
            <a:r>
              <a:rPr lang="uk-UA" sz="1800" b="1" dirty="0">
                <a:solidFill>
                  <a:srgbClr val="00B050"/>
                </a:solidFill>
              </a:rPr>
              <a:t> О.П., </a:t>
            </a:r>
            <a:r>
              <a:rPr lang="uk-UA" sz="1800" b="1" dirty="0" err="1">
                <a:solidFill>
                  <a:srgbClr val="00B050"/>
                </a:solidFill>
              </a:rPr>
              <a:t>Виштак</a:t>
            </a:r>
            <a:r>
              <a:rPr lang="uk-UA" sz="1800" b="1" dirty="0">
                <a:solidFill>
                  <a:srgbClr val="00B050"/>
                </a:solidFill>
              </a:rPr>
              <a:t> П.М. до15.10. 2019 р.)</a:t>
            </a:r>
          </a:p>
          <a:p>
            <a:pPr algn="just"/>
            <a:endParaRPr lang="uk-UA" sz="1800" b="1" dirty="0"/>
          </a:p>
        </p:txBody>
      </p:sp>
    </p:spTree>
    <p:extLst>
      <p:ext uri="{BB962C8B-B14F-4D97-AF65-F5344CB8AC3E}">
        <p14:creationId xmlns:p14="http://schemas.microsoft.com/office/powerpoint/2010/main" val="134797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696744"/>
          </a:xfrm>
        </p:spPr>
        <p:txBody>
          <a:bodyPr>
            <a:noAutofit/>
          </a:bodyPr>
          <a:lstStyle/>
          <a:p>
            <a:r>
              <a:rPr lang="uk-UA" sz="1800" b="1" dirty="0"/>
              <a:t> </a:t>
            </a:r>
            <a:r>
              <a:rPr lang="uk-UA" sz="1800" b="1" dirty="0" smtClean="0"/>
              <a:t>Виконати </a:t>
            </a:r>
            <a:r>
              <a:rPr lang="uk-UA" sz="1800" b="1" dirty="0"/>
              <a:t>утеплення </a:t>
            </a:r>
            <a:r>
              <a:rPr lang="uk-UA" sz="1800" b="1" dirty="0" err="1"/>
              <a:t>потолка</a:t>
            </a:r>
            <a:r>
              <a:rPr lang="uk-UA" sz="1800" b="1" dirty="0"/>
              <a:t> в місцях установки вузлів обліку опалення навчального корпусу №1</a:t>
            </a:r>
            <a:r>
              <a:rPr lang="uk-UA" sz="1800" b="1" dirty="0" smtClean="0"/>
              <a:t>.</a:t>
            </a:r>
            <a:r>
              <a:rPr lang="uk-UA" sz="2400" b="1" dirty="0">
                <a:solidFill>
                  <a:srgbClr val="00B050"/>
                </a:solidFill>
              </a:rPr>
              <a:t> (</a:t>
            </a:r>
            <a:r>
              <a:rPr lang="uk-UA" sz="1800" b="1" dirty="0">
                <a:solidFill>
                  <a:srgbClr val="00B050"/>
                </a:solidFill>
              </a:rPr>
              <a:t>Відповідальні </a:t>
            </a:r>
            <a:r>
              <a:rPr lang="uk-UA" sz="1800" b="1" dirty="0" err="1">
                <a:solidFill>
                  <a:srgbClr val="00B050"/>
                </a:solidFill>
              </a:rPr>
              <a:t>Самсонюк</a:t>
            </a:r>
            <a:r>
              <a:rPr lang="uk-UA" sz="1800" b="1" dirty="0">
                <a:solidFill>
                  <a:srgbClr val="00B050"/>
                </a:solidFill>
              </a:rPr>
              <a:t> </a:t>
            </a:r>
            <a:r>
              <a:rPr lang="uk-UA" sz="1800" b="1" dirty="0" smtClean="0">
                <a:solidFill>
                  <a:srgbClr val="00B050"/>
                </a:solidFill>
              </a:rPr>
              <a:t>О.П.до15.10</a:t>
            </a:r>
            <a:r>
              <a:rPr lang="uk-UA" sz="1800" b="1" dirty="0">
                <a:solidFill>
                  <a:srgbClr val="00B050"/>
                </a:solidFill>
              </a:rPr>
              <a:t>. 2019 р.)</a:t>
            </a:r>
          </a:p>
          <a:p>
            <a:endParaRPr lang="uk-UA" sz="1800" b="1" dirty="0"/>
          </a:p>
          <a:p>
            <a:r>
              <a:rPr lang="uk-UA" sz="1800" b="1" dirty="0"/>
              <a:t> </a:t>
            </a:r>
            <a:r>
              <a:rPr lang="uk-UA" sz="1800" b="1" dirty="0" smtClean="0"/>
              <a:t> Розпочати </a:t>
            </a:r>
            <a:r>
              <a:rPr lang="uk-UA" sz="1800" b="1" dirty="0"/>
              <a:t>роботу  по дистанційному регулюванню параметрів теплоносіїв та автоматизованому збору  інформації споживання тепла</a:t>
            </a:r>
            <a:r>
              <a:rPr lang="uk-UA" sz="1800" b="1" dirty="0" smtClean="0"/>
              <a:t>.</a:t>
            </a:r>
            <a:r>
              <a:rPr lang="uk-UA" sz="2400" b="1" dirty="0">
                <a:solidFill>
                  <a:srgbClr val="00B050"/>
                </a:solidFill>
              </a:rPr>
              <a:t> (</a:t>
            </a:r>
            <a:r>
              <a:rPr lang="uk-UA" sz="1800" b="1" dirty="0">
                <a:solidFill>
                  <a:srgbClr val="00B050"/>
                </a:solidFill>
              </a:rPr>
              <a:t>Відповідальні </a:t>
            </a:r>
            <a:r>
              <a:rPr lang="uk-UA" sz="1800" b="1" dirty="0" smtClean="0">
                <a:solidFill>
                  <a:srgbClr val="00B050"/>
                </a:solidFill>
              </a:rPr>
              <a:t> Ткачук В.А., Іщенко В.В., Радько І.П., Теплюк В.М. до 31.12. 2019 р.)</a:t>
            </a:r>
            <a:endParaRPr lang="uk-UA" sz="1800" b="1" dirty="0"/>
          </a:p>
          <a:p>
            <a:r>
              <a:rPr lang="uk-UA" sz="1800" b="1" dirty="0"/>
              <a:t> </a:t>
            </a:r>
            <a:r>
              <a:rPr lang="uk-UA" sz="1800" b="1" dirty="0" smtClean="0"/>
              <a:t>Для </a:t>
            </a:r>
            <a:r>
              <a:rPr lang="uk-UA" sz="1800" b="1" dirty="0"/>
              <a:t>оцінки теплозахисних властивостей огороджуючих конструкцій (стіни, двері, горища, вікна і </a:t>
            </a:r>
            <a:r>
              <a:rPr lang="uk-UA" sz="1800" b="1" dirty="0" err="1"/>
              <a:t>т.п</a:t>
            </a:r>
            <a:r>
              <a:rPr lang="uk-UA" sz="1800" b="1" dirty="0"/>
              <a:t>.) закупити вимірювач щільності теплового потоку та </a:t>
            </a:r>
            <a:r>
              <a:rPr lang="uk-UA" sz="1800" b="1" dirty="0" err="1" smtClean="0"/>
              <a:t>тепловізор</a:t>
            </a:r>
            <a:r>
              <a:rPr lang="uk-UA" sz="2400" b="1" dirty="0">
                <a:solidFill>
                  <a:srgbClr val="00B050"/>
                </a:solidFill>
              </a:rPr>
              <a:t> (</a:t>
            </a:r>
            <a:r>
              <a:rPr lang="uk-UA" sz="1800" b="1" dirty="0">
                <a:solidFill>
                  <a:srgbClr val="00B050"/>
                </a:solidFill>
              </a:rPr>
              <a:t>Відповідальні </a:t>
            </a:r>
            <a:r>
              <a:rPr lang="uk-UA" sz="1800" b="1" dirty="0" smtClean="0">
                <a:solidFill>
                  <a:srgbClr val="00B050"/>
                </a:solidFill>
              </a:rPr>
              <a:t>Ткачук В.А., Радько І.П. до 31.12.2019 р.)</a:t>
            </a:r>
          </a:p>
          <a:p>
            <a:r>
              <a:rPr lang="uk-UA" sz="1800" b="1" dirty="0"/>
              <a:t> </a:t>
            </a:r>
            <a:r>
              <a:rPr lang="uk-UA" sz="1800" b="1" dirty="0" smtClean="0"/>
              <a:t>Посилити </a:t>
            </a:r>
            <a:r>
              <a:rPr lang="uk-UA" sz="1800" b="1" dirty="0"/>
              <a:t>роботу з контролю графіків користування душовими</a:t>
            </a:r>
            <a:r>
              <a:rPr lang="uk-UA" sz="1800" b="1" dirty="0" smtClean="0"/>
              <a:t>.</a:t>
            </a:r>
            <a:r>
              <a:rPr lang="uk-UA" sz="2400" b="1" dirty="0">
                <a:solidFill>
                  <a:srgbClr val="00B050"/>
                </a:solidFill>
              </a:rPr>
              <a:t> (</a:t>
            </a:r>
            <a:r>
              <a:rPr lang="uk-UA" sz="1800" b="1" dirty="0">
                <a:solidFill>
                  <a:srgbClr val="00B050"/>
                </a:solidFill>
              </a:rPr>
              <a:t>Відповідальні </a:t>
            </a:r>
            <a:r>
              <a:rPr lang="uk-UA" sz="1800" b="1" dirty="0" smtClean="0">
                <a:solidFill>
                  <a:srgbClr val="00B050"/>
                </a:solidFill>
              </a:rPr>
              <a:t> Стецюк С.В., коменданти студентських гуртожитків).</a:t>
            </a:r>
            <a:endParaRPr lang="uk-UA" sz="1800" b="1" dirty="0"/>
          </a:p>
          <a:p>
            <a:r>
              <a:rPr lang="uk-UA" sz="1800" b="1" dirty="0"/>
              <a:t> </a:t>
            </a:r>
            <a:r>
              <a:rPr lang="uk-UA" sz="1800" b="1" dirty="0" err="1" smtClean="0"/>
              <a:t>Закомплектувати</a:t>
            </a:r>
            <a:r>
              <a:rPr lang="uk-UA" sz="1800" b="1" dirty="0" smtClean="0"/>
              <a:t> </a:t>
            </a:r>
            <a:r>
              <a:rPr lang="uk-UA" sz="1800" b="1" dirty="0"/>
              <a:t>та установити аератори на змішувачі гарячої води</a:t>
            </a:r>
            <a:r>
              <a:rPr lang="uk-UA" sz="1800" b="1" dirty="0" smtClean="0"/>
              <a:t>.</a:t>
            </a:r>
            <a:r>
              <a:rPr lang="uk-UA" sz="2400" b="1" dirty="0">
                <a:solidFill>
                  <a:srgbClr val="00B050"/>
                </a:solidFill>
              </a:rPr>
              <a:t> (</a:t>
            </a:r>
            <a:r>
              <a:rPr lang="uk-UA" sz="1800" b="1" dirty="0">
                <a:solidFill>
                  <a:srgbClr val="00B050"/>
                </a:solidFill>
              </a:rPr>
              <a:t>Відповідальні  Стецюк С.В., коменданти студентських гуртожитків).</a:t>
            </a:r>
            <a:endParaRPr lang="uk-UA" sz="1800" b="1" dirty="0"/>
          </a:p>
          <a:p>
            <a:endParaRPr lang="uk-UA" sz="1800" b="1" dirty="0"/>
          </a:p>
          <a:p>
            <a:r>
              <a:rPr lang="uk-UA" sz="1800" b="1" dirty="0" smtClean="0"/>
              <a:t>Виконати утеплення горища студентського гуртожитку №4.</a:t>
            </a:r>
            <a:r>
              <a:rPr lang="uk-UA" sz="1800" b="1" dirty="0"/>
              <a:t> </a:t>
            </a:r>
            <a:r>
              <a:rPr lang="uk-UA" sz="2400" b="1" dirty="0">
                <a:solidFill>
                  <a:srgbClr val="00B050"/>
                </a:solidFill>
              </a:rPr>
              <a:t> (</a:t>
            </a:r>
            <a:r>
              <a:rPr lang="uk-UA" sz="1800" b="1" dirty="0">
                <a:solidFill>
                  <a:srgbClr val="00B050"/>
                </a:solidFill>
              </a:rPr>
              <a:t>Відповідальні </a:t>
            </a:r>
            <a:endParaRPr lang="uk-UA" sz="1800" b="1" dirty="0" smtClean="0">
              <a:solidFill>
                <a:srgbClr val="00B050"/>
              </a:solidFill>
            </a:endParaRPr>
          </a:p>
          <a:p>
            <a:r>
              <a:rPr lang="uk-UA" sz="1800" b="1" dirty="0" err="1" smtClean="0">
                <a:solidFill>
                  <a:srgbClr val="00B050"/>
                </a:solidFill>
              </a:rPr>
              <a:t>Самсонюк</a:t>
            </a:r>
            <a:r>
              <a:rPr lang="uk-UA" sz="1800" b="1" dirty="0" smtClean="0">
                <a:solidFill>
                  <a:srgbClr val="00B050"/>
                </a:solidFill>
              </a:rPr>
              <a:t> О.П., Стецюк С.В. до 1.12.2019 р.)</a:t>
            </a:r>
            <a:endParaRPr lang="uk-UA" sz="1800" b="1" dirty="0"/>
          </a:p>
          <a:p>
            <a:endParaRPr lang="uk-UA" sz="1400" b="1" dirty="0"/>
          </a:p>
        </p:txBody>
      </p:sp>
    </p:spTree>
    <p:extLst>
      <p:ext uri="{BB962C8B-B14F-4D97-AF65-F5344CB8AC3E}">
        <p14:creationId xmlns:p14="http://schemas.microsoft.com/office/powerpoint/2010/main" val="173599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066" y="18958"/>
            <a:ext cx="8229600" cy="1897874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 </a:t>
            </a:r>
            <a:r>
              <a:rPr lang="uk-UA" sz="3600" b="1" dirty="0">
                <a:solidFill>
                  <a:srgbClr val="C00000"/>
                </a:solidFill>
              </a:rPr>
              <a:t>Електрична енергія</a:t>
            </a:r>
            <a:r>
              <a:rPr lang="uk-UA" sz="3600" dirty="0">
                <a:solidFill>
                  <a:srgbClr val="C00000"/>
                </a:solidFill>
              </a:rPr>
              <a:t/>
            </a:r>
            <a:br>
              <a:rPr lang="uk-UA" sz="3600" dirty="0">
                <a:solidFill>
                  <a:srgbClr val="C00000"/>
                </a:solidFill>
              </a:rPr>
            </a:br>
            <a:r>
              <a:rPr lang="uk-UA" dirty="0"/>
              <a:t> 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145435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Розмежувати </a:t>
            </a:r>
            <a:r>
              <a:rPr lang="uk-UA" sz="2400" b="1" dirty="0"/>
              <a:t>облік електроенергії в </a:t>
            </a:r>
            <a:r>
              <a:rPr lang="uk-UA" sz="2400" b="1" dirty="0" smtClean="0"/>
              <a:t> </a:t>
            </a:r>
            <a:r>
              <a:rPr lang="uk-UA" sz="2400" b="1" dirty="0"/>
              <a:t>ТП1853</a:t>
            </a:r>
            <a:r>
              <a:rPr lang="uk-UA" sz="2400" b="1" dirty="0" smtClean="0"/>
              <a:t>.</a:t>
            </a:r>
            <a:r>
              <a:rPr lang="uk-UA" sz="2400" b="1" dirty="0">
                <a:solidFill>
                  <a:srgbClr val="00B050"/>
                </a:solidFill>
              </a:rPr>
              <a:t> (Відповідальні </a:t>
            </a:r>
            <a:r>
              <a:rPr lang="uk-UA" sz="2400" b="1" dirty="0" err="1" smtClean="0">
                <a:solidFill>
                  <a:srgbClr val="00B050"/>
                </a:solidFill>
              </a:rPr>
              <a:t>Кулибаба</a:t>
            </a:r>
            <a:r>
              <a:rPr lang="uk-UA" sz="2400" b="1" dirty="0" smtClean="0">
                <a:solidFill>
                  <a:srgbClr val="00B050"/>
                </a:solidFill>
              </a:rPr>
              <a:t> Е.О. до 31.12.2019 р.).</a:t>
            </a:r>
            <a:endParaRPr lang="uk-UA" sz="2400" b="1" dirty="0"/>
          </a:p>
          <a:p>
            <a:r>
              <a:rPr lang="uk-UA" sz="2400" b="1" dirty="0"/>
              <a:t> </a:t>
            </a:r>
            <a:r>
              <a:rPr lang="uk-UA" sz="2400" b="1" dirty="0" smtClean="0"/>
              <a:t>Забезпечити </a:t>
            </a:r>
            <a:r>
              <a:rPr lang="uk-UA" sz="2400" b="1" dirty="0"/>
              <a:t>зміну тарифів на електроспоживання студентських гуртожитків </a:t>
            </a:r>
            <a:r>
              <a:rPr lang="uk-UA" sz="2400" b="1" dirty="0" smtClean="0"/>
              <a:t>№2,3,8 </a:t>
            </a:r>
            <a:r>
              <a:rPr lang="uk-UA" sz="2400" b="1" dirty="0"/>
              <a:t>та </a:t>
            </a:r>
            <a:r>
              <a:rPr lang="uk-UA" sz="2400" b="1" dirty="0" smtClean="0"/>
              <a:t>№4.</a:t>
            </a:r>
            <a:r>
              <a:rPr lang="uk-UA" sz="2400" b="1" dirty="0">
                <a:solidFill>
                  <a:srgbClr val="00B050"/>
                </a:solidFill>
              </a:rPr>
              <a:t> (Відповідальні </a:t>
            </a:r>
            <a:r>
              <a:rPr lang="uk-UA" sz="2400" b="1" dirty="0" err="1">
                <a:solidFill>
                  <a:srgbClr val="00B050"/>
                </a:solidFill>
              </a:rPr>
              <a:t>Кулибаба</a:t>
            </a:r>
            <a:r>
              <a:rPr lang="uk-UA" sz="2400" b="1" dirty="0">
                <a:solidFill>
                  <a:srgbClr val="00B050"/>
                </a:solidFill>
              </a:rPr>
              <a:t> Е.О</a:t>
            </a:r>
            <a:r>
              <a:rPr lang="uk-UA" sz="2400" b="1" dirty="0" smtClean="0">
                <a:solidFill>
                  <a:srgbClr val="00B050"/>
                </a:solidFill>
              </a:rPr>
              <a:t>.,</a:t>
            </a:r>
            <a:r>
              <a:rPr lang="uk-UA" sz="2400" b="1" dirty="0" err="1" smtClean="0">
                <a:solidFill>
                  <a:srgbClr val="00B050"/>
                </a:solidFill>
              </a:rPr>
              <a:t>Козирський</a:t>
            </a:r>
            <a:r>
              <a:rPr lang="uk-UA" sz="2400" b="1" dirty="0" smtClean="0">
                <a:solidFill>
                  <a:srgbClr val="00B050"/>
                </a:solidFill>
              </a:rPr>
              <a:t> В.В., Радько І.П., Наливайко В.А. </a:t>
            </a:r>
            <a:r>
              <a:rPr lang="uk-UA" sz="2400" b="1" dirty="0">
                <a:solidFill>
                  <a:srgbClr val="00B050"/>
                </a:solidFill>
              </a:rPr>
              <a:t>до 31.12.2019 р.).</a:t>
            </a:r>
            <a:endParaRPr lang="uk-UA" sz="2400" b="1" dirty="0"/>
          </a:p>
          <a:p>
            <a:pPr marL="0" indent="0">
              <a:buNone/>
            </a:pPr>
            <a:r>
              <a:rPr lang="uk-UA" sz="2400" b="1" dirty="0"/>
              <a:t> </a:t>
            </a:r>
            <a:r>
              <a:rPr lang="uk-UA" sz="2400" b="1" dirty="0" smtClean="0"/>
              <a:t>Виконати </a:t>
            </a:r>
            <a:r>
              <a:rPr lang="uk-UA" sz="2400" b="1" dirty="0"/>
              <a:t>монтаж датчиків руху по місцях загального користування та коридорів в студентських гуртожитках та навчальних корпусах</a:t>
            </a:r>
            <a:r>
              <a:rPr lang="uk-UA" sz="2400" b="1" dirty="0" smtClean="0"/>
              <a:t>.</a:t>
            </a:r>
            <a:r>
              <a:rPr lang="uk-UA" sz="2400" b="1" dirty="0">
                <a:solidFill>
                  <a:srgbClr val="00B050"/>
                </a:solidFill>
              </a:rPr>
              <a:t> (Відповідальні </a:t>
            </a:r>
            <a:r>
              <a:rPr lang="uk-UA" sz="2400" b="1" dirty="0" err="1">
                <a:solidFill>
                  <a:srgbClr val="00B050"/>
                </a:solidFill>
              </a:rPr>
              <a:t>Кулибаба</a:t>
            </a:r>
            <a:r>
              <a:rPr lang="uk-UA" sz="2400" b="1" dirty="0">
                <a:solidFill>
                  <a:srgbClr val="00B050"/>
                </a:solidFill>
              </a:rPr>
              <a:t> Е.О</a:t>
            </a:r>
            <a:r>
              <a:rPr lang="uk-UA" sz="2400" b="1" dirty="0" smtClean="0">
                <a:solidFill>
                  <a:srgbClr val="00B050"/>
                </a:solidFill>
              </a:rPr>
              <a:t>. </a:t>
            </a:r>
            <a:r>
              <a:rPr lang="uk-UA" sz="2400" b="1" dirty="0">
                <a:solidFill>
                  <a:srgbClr val="00B050"/>
                </a:solidFill>
              </a:rPr>
              <a:t>до 31.12.2019 р.).</a:t>
            </a:r>
            <a:endParaRPr lang="uk-UA" sz="2400" b="1" dirty="0"/>
          </a:p>
          <a:p>
            <a:pPr marL="0" indent="0">
              <a:buNone/>
            </a:pPr>
            <a:r>
              <a:rPr lang="uk-UA" sz="2400" b="1" dirty="0"/>
              <a:t> </a:t>
            </a:r>
            <a:r>
              <a:rPr lang="uk-UA" sz="2400" b="1" dirty="0" smtClean="0"/>
              <a:t>Модернізувати </a:t>
            </a:r>
            <a:r>
              <a:rPr lang="uk-UA" sz="2400" b="1" dirty="0"/>
              <a:t>електрообладнання </a:t>
            </a:r>
            <a:r>
              <a:rPr lang="uk-UA" sz="2400" b="1" dirty="0" err="1"/>
              <a:t>водопідкачувальної</a:t>
            </a:r>
            <a:r>
              <a:rPr lang="uk-UA" sz="2400" b="1" dirty="0"/>
              <a:t> станції та виконати компенсацію реактивної потужності</a:t>
            </a:r>
            <a:r>
              <a:rPr lang="uk-UA" sz="2400" b="1" dirty="0" smtClean="0"/>
              <a:t>.</a:t>
            </a:r>
            <a:r>
              <a:rPr lang="uk-UA" sz="2400" b="1" dirty="0">
                <a:solidFill>
                  <a:srgbClr val="00B050"/>
                </a:solidFill>
              </a:rPr>
              <a:t> (Відповідальні  Іщенко В.В., </a:t>
            </a:r>
            <a:r>
              <a:rPr lang="uk-UA" sz="2400" b="1" dirty="0" err="1">
                <a:solidFill>
                  <a:srgbClr val="00B050"/>
                </a:solidFill>
              </a:rPr>
              <a:t>Виштак</a:t>
            </a:r>
            <a:r>
              <a:rPr lang="uk-UA" sz="2400" b="1" dirty="0">
                <a:solidFill>
                  <a:srgbClr val="00B050"/>
                </a:solidFill>
              </a:rPr>
              <a:t> П.М</a:t>
            </a:r>
            <a:r>
              <a:rPr lang="uk-UA" sz="2400" b="1" dirty="0" smtClean="0">
                <a:solidFill>
                  <a:srgbClr val="00B050"/>
                </a:solidFill>
              </a:rPr>
              <a:t>.,</a:t>
            </a:r>
            <a:r>
              <a:rPr lang="uk-UA" sz="2400" b="1" dirty="0" err="1" smtClean="0">
                <a:solidFill>
                  <a:srgbClr val="00B050"/>
                </a:solidFill>
              </a:rPr>
              <a:t>Кулибаба</a:t>
            </a:r>
            <a:r>
              <a:rPr lang="uk-UA" sz="2400" b="1" dirty="0" smtClean="0">
                <a:solidFill>
                  <a:srgbClr val="00B050"/>
                </a:solidFill>
              </a:rPr>
              <a:t> Е.О. оголосити тендер на закупку матеріалів січень 2020 р.)</a:t>
            </a:r>
            <a:endParaRPr lang="uk-UA" sz="2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164761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1" y="548680"/>
            <a:ext cx="8220172" cy="6048672"/>
          </a:xfrm>
        </p:spPr>
        <p:txBody>
          <a:bodyPr>
            <a:normAutofit fontScale="25000" lnSpcReduction="20000"/>
          </a:bodyPr>
          <a:lstStyle/>
          <a:p>
            <a:r>
              <a:rPr lang="uk-UA" sz="7200" b="1" dirty="0" smtClean="0"/>
              <a:t>Продовжувати </a:t>
            </a:r>
            <a:r>
              <a:rPr lang="uk-UA" sz="7200" b="1" dirty="0"/>
              <a:t>роботу по заміні електричних ламп розжарення та </a:t>
            </a:r>
            <a:r>
              <a:rPr lang="uk-UA" sz="7200" b="1" dirty="0" err="1"/>
              <a:t>люмінісцентних</a:t>
            </a:r>
            <a:r>
              <a:rPr lang="uk-UA" sz="7200" b="1" dirty="0"/>
              <a:t> на світлодіодні.</a:t>
            </a:r>
            <a:r>
              <a:rPr lang="uk-UA" sz="6400" b="1" dirty="0"/>
              <a:t> </a:t>
            </a:r>
            <a:r>
              <a:rPr lang="uk-UA" sz="7200" b="1" dirty="0">
                <a:solidFill>
                  <a:srgbClr val="00B050"/>
                </a:solidFill>
              </a:rPr>
              <a:t>(Відповідальні </a:t>
            </a:r>
            <a:r>
              <a:rPr lang="uk-UA" sz="7200" b="1" dirty="0" err="1">
                <a:solidFill>
                  <a:srgbClr val="00B050"/>
                </a:solidFill>
              </a:rPr>
              <a:t>Кулибаба</a:t>
            </a:r>
            <a:r>
              <a:rPr lang="uk-UA" sz="7200" b="1" dirty="0">
                <a:solidFill>
                  <a:srgbClr val="00B050"/>
                </a:solidFill>
              </a:rPr>
              <a:t> </a:t>
            </a:r>
            <a:r>
              <a:rPr lang="uk-UA" sz="7200" b="1" dirty="0" smtClean="0">
                <a:solidFill>
                  <a:srgbClr val="00B050"/>
                </a:solidFill>
              </a:rPr>
              <a:t>Е.О, директори ННІ та декани факультетів)</a:t>
            </a:r>
            <a:endParaRPr lang="uk-UA" sz="8000" b="1" dirty="0"/>
          </a:p>
          <a:p>
            <a:r>
              <a:rPr lang="uk-UA" sz="6400" b="1" dirty="0"/>
              <a:t> </a:t>
            </a:r>
            <a:r>
              <a:rPr lang="uk-UA" sz="7200" b="1" dirty="0" smtClean="0"/>
              <a:t>Забезпечити </a:t>
            </a:r>
            <a:r>
              <a:rPr lang="uk-UA" sz="7200" b="1" dirty="0"/>
              <a:t>проведення планово-попереджувальних ремонтів ТП 808,1853,4380,1449, 181,1852,1073,2752  та  ТП </a:t>
            </a:r>
            <a:r>
              <a:rPr lang="uk-UA" sz="7200" b="1" dirty="0" err="1"/>
              <a:t>УЛЯіБП</a:t>
            </a:r>
            <a:r>
              <a:rPr lang="uk-UA" sz="7200" b="1" dirty="0"/>
              <a:t> АПК і всіх кабельних ліній 10 кВ</a:t>
            </a:r>
            <a:r>
              <a:rPr lang="uk-UA" sz="6400" b="1" dirty="0" smtClean="0"/>
              <a:t>.</a:t>
            </a:r>
            <a:r>
              <a:rPr lang="uk-UA" sz="6000" b="1" dirty="0">
                <a:solidFill>
                  <a:srgbClr val="00B050"/>
                </a:solidFill>
              </a:rPr>
              <a:t> </a:t>
            </a:r>
            <a:r>
              <a:rPr lang="uk-UA" sz="7200" b="1" dirty="0">
                <a:solidFill>
                  <a:srgbClr val="00B050"/>
                </a:solidFill>
              </a:rPr>
              <a:t>(Відповідальні </a:t>
            </a:r>
            <a:r>
              <a:rPr lang="uk-UA" sz="7200" b="1" dirty="0" err="1">
                <a:solidFill>
                  <a:srgbClr val="00B050"/>
                </a:solidFill>
              </a:rPr>
              <a:t>Кулибаба</a:t>
            </a:r>
            <a:r>
              <a:rPr lang="uk-UA" sz="7200" b="1" dirty="0">
                <a:solidFill>
                  <a:srgbClr val="00B050"/>
                </a:solidFill>
              </a:rPr>
              <a:t> </a:t>
            </a:r>
            <a:r>
              <a:rPr lang="uk-UA" sz="7200" b="1" dirty="0" smtClean="0">
                <a:solidFill>
                  <a:srgbClr val="00B050"/>
                </a:solidFill>
              </a:rPr>
              <a:t>Е.О до 1.09.2019 р.)</a:t>
            </a:r>
            <a:endParaRPr lang="uk-UA" sz="8000" b="1" dirty="0"/>
          </a:p>
          <a:p>
            <a:r>
              <a:rPr lang="uk-UA" sz="6400" b="1" dirty="0"/>
              <a:t> </a:t>
            </a:r>
            <a:r>
              <a:rPr lang="uk-UA" sz="6400" b="1" dirty="0" smtClean="0"/>
              <a:t> </a:t>
            </a:r>
            <a:r>
              <a:rPr lang="uk-UA" sz="7200" b="1" dirty="0"/>
              <a:t>Розробити однолінійні схеми електропостачання та забезпечити їх розміщення в підстанціях.</a:t>
            </a:r>
            <a:r>
              <a:rPr lang="uk-UA" sz="6400" b="1" dirty="0"/>
              <a:t> </a:t>
            </a:r>
            <a:r>
              <a:rPr lang="uk-UA" sz="6600" b="1" dirty="0">
                <a:solidFill>
                  <a:srgbClr val="00B050"/>
                </a:solidFill>
              </a:rPr>
              <a:t>(Відповідальні </a:t>
            </a:r>
            <a:r>
              <a:rPr lang="uk-UA" sz="6600" b="1" dirty="0" err="1">
                <a:solidFill>
                  <a:srgbClr val="00B050"/>
                </a:solidFill>
              </a:rPr>
              <a:t>Кулибаба</a:t>
            </a:r>
            <a:r>
              <a:rPr lang="uk-UA" sz="6600" b="1" dirty="0">
                <a:solidFill>
                  <a:srgbClr val="00B050"/>
                </a:solidFill>
              </a:rPr>
              <a:t> Е.О до 1.09.2019 р.)</a:t>
            </a:r>
            <a:endParaRPr lang="uk-UA" sz="7200" b="1" dirty="0"/>
          </a:p>
          <a:p>
            <a:r>
              <a:rPr lang="uk-UA" sz="7200" b="1" dirty="0"/>
              <a:t> </a:t>
            </a:r>
          </a:p>
          <a:p>
            <a:pPr marL="0" indent="0">
              <a:buNone/>
            </a:pPr>
            <a:r>
              <a:rPr lang="uk-UA" sz="7200" b="1" dirty="0" smtClean="0"/>
              <a:t> </a:t>
            </a:r>
            <a:r>
              <a:rPr lang="uk-UA" sz="7200" b="1" dirty="0"/>
              <a:t>Вирішити питання надійності електропостачання ТП </a:t>
            </a:r>
            <a:r>
              <a:rPr lang="uk-UA" sz="7200" b="1" dirty="0" err="1"/>
              <a:t>УЛЯіБП</a:t>
            </a:r>
            <a:r>
              <a:rPr lang="uk-UA" sz="7200" b="1" dirty="0"/>
              <a:t> АПК:</a:t>
            </a:r>
          </a:p>
          <a:p>
            <a:r>
              <a:rPr lang="uk-UA" sz="7200" b="1" dirty="0"/>
              <a:t>  технічні умови та робочий проект на резервний кабель 10 кВ</a:t>
            </a:r>
            <a:r>
              <a:rPr lang="uk-UA" sz="7200" b="1" dirty="0" smtClean="0"/>
              <a:t>.</a:t>
            </a:r>
            <a:r>
              <a:rPr lang="uk-UA" sz="6400" b="1" dirty="0">
                <a:solidFill>
                  <a:srgbClr val="00B050"/>
                </a:solidFill>
              </a:rPr>
              <a:t> </a:t>
            </a:r>
            <a:r>
              <a:rPr lang="uk-UA" sz="7200" b="1" dirty="0">
                <a:solidFill>
                  <a:srgbClr val="00B050"/>
                </a:solidFill>
              </a:rPr>
              <a:t>(</a:t>
            </a:r>
            <a:r>
              <a:rPr lang="uk-UA" sz="7200" b="1" dirty="0" smtClean="0">
                <a:solidFill>
                  <a:srgbClr val="00B050"/>
                </a:solidFill>
              </a:rPr>
              <a:t>Відповідальні Іщенко В.В.,  </a:t>
            </a:r>
            <a:r>
              <a:rPr lang="uk-UA" sz="7200" b="1" dirty="0" err="1">
                <a:solidFill>
                  <a:srgbClr val="00B050"/>
                </a:solidFill>
              </a:rPr>
              <a:t>Кулибаба</a:t>
            </a:r>
            <a:r>
              <a:rPr lang="uk-UA" sz="7200" b="1" dirty="0">
                <a:solidFill>
                  <a:srgbClr val="00B050"/>
                </a:solidFill>
              </a:rPr>
              <a:t> </a:t>
            </a:r>
            <a:r>
              <a:rPr lang="uk-UA" sz="7200" b="1" dirty="0" smtClean="0">
                <a:solidFill>
                  <a:srgbClr val="00B050"/>
                </a:solidFill>
              </a:rPr>
              <a:t>Е.О., </a:t>
            </a:r>
            <a:r>
              <a:rPr lang="uk-UA" sz="7200" b="1" dirty="0" err="1" smtClean="0">
                <a:solidFill>
                  <a:srgbClr val="00B050"/>
                </a:solidFill>
              </a:rPr>
              <a:t>Ушкалов</a:t>
            </a:r>
            <a:r>
              <a:rPr lang="uk-UA" sz="7200" b="1" dirty="0" smtClean="0">
                <a:solidFill>
                  <a:srgbClr val="00B050"/>
                </a:solidFill>
              </a:rPr>
              <a:t> В.О. до 1.10.2019 </a:t>
            </a:r>
            <a:r>
              <a:rPr lang="uk-UA" sz="7200" b="1" dirty="0">
                <a:solidFill>
                  <a:srgbClr val="00B050"/>
                </a:solidFill>
              </a:rPr>
              <a:t>р</a:t>
            </a:r>
            <a:r>
              <a:rPr lang="uk-UA" sz="7200" b="1" dirty="0" smtClean="0">
                <a:solidFill>
                  <a:srgbClr val="00B050"/>
                </a:solidFill>
              </a:rPr>
              <a:t>.)</a:t>
            </a:r>
          </a:p>
          <a:p>
            <a:r>
              <a:rPr lang="uk-UA" sz="7200" b="1" dirty="0" smtClean="0">
                <a:solidFill>
                  <a:srgbClr val="002060"/>
                </a:solidFill>
              </a:rPr>
              <a:t>Завершити роботу по переводу житлових будинків по провулку Електротехнічний,1 та вулиці Генерала </a:t>
            </a:r>
            <a:r>
              <a:rPr lang="uk-UA" sz="7200" b="1" dirty="0" err="1" smtClean="0">
                <a:solidFill>
                  <a:srgbClr val="002060"/>
                </a:solidFill>
              </a:rPr>
              <a:t>Годимцева</a:t>
            </a:r>
            <a:r>
              <a:rPr lang="uk-UA" sz="7200" b="1" dirty="0" smtClean="0">
                <a:solidFill>
                  <a:srgbClr val="002060"/>
                </a:solidFill>
              </a:rPr>
              <a:t>, 3а на </a:t>
            </a:r>
            <a:r>
              <a:rPr lang="uk-UA" sz="7200" b="1" dirty="0" err="1" smtClean="0">
                <a:solidFill>
                  <a:srgbClr val="002060"/>
                </a:solidFill>
              </a:rPr>
              <a:t>поквартирний</a:t>
            </a:r>
            <a:r>
              <a:rPr lang="uk-UA" sz="7200" b="1" dirty="0" smtClean="0">
                <a:solidFill>
                  <a:srgbClr val="002060"/>
                </a:solidFill>
              </a:rPr>
              <a:t> облік електричної енергії</a:t>
            </a:r>
            <a:r>
              <a:rPr lang="uk-UA" sz="8000" b="1" dirty="0" smtClean="0">
                <a:solidFill>
                  <a:srgbClr val="002060"/>
                </a:solidFill>
              </a:rPr>
              <a:t>.(</a:t>
            </a:r>
            <a:r>
              <a:rPr lang="uk-UA" sz="8000" b="1" dirty="0">
                <a:solidFill>
                  <a:srgbClr val="00B050"/>
                </a:solidFill>
              </a:rPr>
              <a:t>Відповідальні </a:t>
            </a:r>
            <a:r>
              <a:rPr lang="uk-UA" sz="8000" b="1" dirty="0" err="1">
                <a:solidFill>
                  <a:srgbClr val="00B050"/>
                </a:solidFill>
              </a:rPr>
              <a:t>Кулибаба</a:t>
            </a:r>
            <a:r>
              <a:rPr lang="uk-UA" sz="8000" b="1" dirty="0">
                <a:solidFill>
                  <a:srgbClr val="00B050"/>
                </a:solidFill>
              </a:rPr>
              <a:t> </a:t>
            </a:r>
            <a:r>
              <a:rPr lang="uk-UA" sz="8000" b="1" dirty="0" smtClean="0">
                <a:solidFill>
                  <a:srgbClr val="00B050"/>
                </a:solidFill>
              </a:rPr>
              <a:t>Е.О, </a:t>
            </a:r>
            <a:r>
              <a:rPr lang="uk-UA" sz="8000" b="1" dirty="0" err="1" smtClean="0">
                <a:solidFill>
                  <a:srgbClr val="00B050"/>
                </a:solidFill>
              </a:rPr>
              <a:t>Журенко</a:t>
            </a:r>
            <a:r>
              <a:rPr lang="uk-UA" sz="8000" b="1" dirty="0" smtClean="0">
                <a:solidFill>
                  <a:srgbClr val="00B050"/>
                </a:solidFill>
              </a:rPr>
              <a:t> В.В. до 31.12.2019р.)</a:t>
            </a:r>
            <a:endParaRPr lang="uk-UA" sz="8000" b="1" dirty="0">
              <a:solidFill>
                <a:srgbClr val="002060"/>
              </a:solidFill>
            </a:endParaRPr>
          </a:p>
          <a:p>
            <a:pPr lvl="0"/>
            <a:endParaRPr lang="uk-UA" sz="8000" b="1" dirty="0"/>
          </a:p>
          <a:p>
            <a:r>
              <a:rPr lang="uk-UA" sz="6400" b="1" dirty="0"/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812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9950"/>
            <a:ext cx="8229600" cy="4525963"/>
          </a:xfrm>
        </p:spPr>
        <p:txBody>
          <a:bodyPr>
            <a:normAutofit/>
          </a:bodyPr>
          <a:lstStyle/>
          <a:p>
            <a:endParaRPr lang="uk-UA" sz="2000" b="1" dirty="0" smtClean="0"/>
          </a:p>
          <a:p>
            <a:r>
              <a:rPr lang="uk-UA" sz="2000" b="1" dirty="0" smtClean="0">
                <a:solidFill>
                  <a:srgbClr val="C00000"/>
                </a:solidFill>
              </a:rPr>
              <a:t>                                   Газопостачання</a:t>
            </a:r>
            <a:endParaRPr lang="uk-UA" sz="2000" b="1" dirty="0">
              <a:solidFill>
                <a:srgbClr val="C00000"/>
              </a:solidFill>
            </a:endParaRPr>
          </a:p>
          <a:p>
            <a:r>
              <a:rPr lang="uk-UA" sz="2000" b="1" dirty="0">
                <a:solidFill>
                  <a:srgbClr val="C00000"/>
                </a:solidFill>
              </a:rPr>
              <a:t> </a:t>
            </a:r>
          </a:p>
          <a:p>
            <a:r>
              <a:rPr lang="uk-UA" sz="2000" b="1" dirty="0"/>
              <a:t>Постійно  вести контроль за роботою газових плит.  </a:t>
            </a:r>
            <a:r>
              <a:rPr lang="uk-UA" sz="2800" b="1" dirty="0" smtClean="0">
                <a:solidFill>
                  <a:srgbClr val="00B050"/>
                </a:solidFill>
              </a:rPr>
              <a:t>(</a:t>
            </a:r>
            <a:r>
              <a:rPr lang="uk-UA" sz="2000" b="1" dirty="0">
                <a:solidFill>
                  <a:srgbClr val="00B050"/>
                </a:solidFill>
              </a:rPr>
              <a:t>Відповідальні  Стецюк С.В., коменданти студентських </a:t>
            </a:r>
            <a:r>
              <a:rPr lang="uk-UA" sz="2000" b="1" dirty="0" smtClean="0">
                <a:solidFill>
                  <a:srgbClr val="00B050"/>
                </a:solidFill>
              </a:rPr>
              <a:t>гуртожитків ).</a:t>
            </a:r>
            <a:endParaRPr lang="uk-UA" sz="2000" b="1" dirty="0"/>
          </a:p>
          <a:p>
            <a:r>
              <a:rPr lang="uk-UA" sz="2000" b="1" dirty="0"/>
              <a:t> </a:t>
            </a:r>
          </a:p>
          <a:p>
            <a:r>
              <a:rPr lang="uk-UA" sz="2000" b="1" dirty="0"/>
              <a:t>Установити прилади відсікання подачі газу в студентських гуртожитках при його витоках</a:t>
            </a:r>
            <a:r>
              <a:rPr lang="uk-UA" sz="2000" b="1" dirty="0" smtClean="0"/>
              <a:t>.</a:t>
            </a:r>
            <a:r>
              <a:rPr lang="uk-UA" sz="2800" b="1" dirty="0">
                <a:solidFill>
                  <a:srgbClr val="00B050"/>
                </a:solidFill>
              </a:rPr>
              <a:t> (</a:t>
            </a:r>
            <a:r>
              <a:rPr lang="uk-UA" sz="2000" b="1" dirty="0">
                <a:solidFill>
                  <a:srgbClr val="00B050"/>
                </a:solidFill>
              </a:rPr>
              <a:t>Відповідальні </a:t>
            </a:r>
            <a:r>
              <a:rPr lang="uk-UA" sz="2000" b="1" dirty="0" smtClean="0">
                <a:solidFill>
                  <a:srgbClr val="00B050"/>
                </a:solidFill>
              </a:rPr>
              <a:t> Дворник В.Й. до 1.07.2020 р.)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15221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7384"/>
            <a:ext cx="9302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339376"/>
              </p:ext>
            </p:extLst>
          </p:nvPr>
        </p:nvGraphicFramePr>
        <p:xfrm>
          <a:off x="539552" y="1340768"/>
          <a:ext cx="8208912" cy="5381694"/>
        </p:xfrm>
        <a:graphic>
          <a:graphicData uri="http://schemas.openxmlformats.org/drawingml/2006/table">
            <a:tbl>
              <a:tblPr/>
              <a:tblGrid>
                <a:gridCol w="40184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190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1376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320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Р І К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ВАРТІСТЬ</a:t>
                      </a:r>
                      <a:r>
                        <a:rPr lang="uk-UA" sz="2000" b="1" baseline="0" dirty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ЕНЕРГОНОСІЇВ,</a:t>
                      </a:r>
                      <a:r>
                        <a:rPr lang="uk-UA" sz="3600" b="1" baseline="0" dirty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4000" b="1" baseline="0" dirty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2000" b="1" baseline="0" dirty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ТИС.</a:t>
                      </a:r>
                      <a:r>
                        <a:rPr lang="en-US" sz="2000" b="1" baseline="0" dirty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2000" b="1" baseline="0" dirty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ГРН</a:t>
                      </a:r>
                      <a:r>
                        <a:rPr lang="en-US" sz="2000" b="1" baseline="0" dirty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.</a:t>
                      </a:r>
                      <a:endParaRPr lang="uk-UA" sz="200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7482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3200" b="1" kern="1200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2016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40000,6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( За</a:t>
                      </a:r>
                      <a:r>
                        <a:rPr lang="uk-UA" sz="1800" b="1" kern="1200" baseline="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en-US" sz="1800" b="1" kern="1200" baseline="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9</a:t>
                      </a:r>
                      <a:r>
                        <a:rPr lang="uk-UA" sz="1800" b="1" kern="1200" baseline="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місяців 2</a:t>
                      </a:r>
                      <a:r>
                        <a:rPr lang="en-US" sz="1800" b="1" kern="1200" baseline="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1968,3</a:t>
                      </a:r>
                      <a:r>
                        <a:rPr lang="uk-UA" sz="1800" b="1" kern="1200" baseline="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)</a:t>
                      </a:r>
                      <a:endParaRPr lang="en-US" sz="1600" b="1" kern="1200" dirty="0" smtClean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200" b="1" kern="1200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96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3200" b="1" kern="1200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2017 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b="1" kern="120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3</a:t>
                      </a:r>
                      <a:r>
                        <a:rPr lang="en-US" sz="3200" b="1" kern="1200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3 </a:t>
                      </a:r>
                      <a:r>
                        <a:rPr lang="en-US" sz="3200" b="1" kern="120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507,9</a:t>
                      </a:r>
                      <a:endParaRPr lang="uk-UA" sz="3200" b="1" kern="1200" dirty="0" smtClean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  <a:p>
                      <a:pPr algn="ctr"/>
                      <a:r>
                        <a:rPr lang="uk-UA" sz="1800" b="1" kern="120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( За  </a:t>
                      </a: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9 </a:t>
                      </a:r>
                      <a:r>
                        <a:rPr lang="uk-UA" sz="1800" b="1" kern="120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місяців </a:t>
                      </a: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22267,5</a:t>
                      </a:r>
                      <a:r>
                        <a:rPr lang="uk-UA" sz="1800" b="1" kern="120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)</a:t>
                      </a:r>
                      <a:endParaRPr lang="uk-UA" sz="1800" b="1" kern="1200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b="1" dirty="0" smtClean="0">
                          <a:solidFill>
                            <a:srgbClr val="7030A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2018</a:t>
                      </a:r>
                      <a:endParaRPr lang="uk-UA" sz="3200" b="1" dirty="0">
                        <a:solidFill>
                          <a:srgbClr val="7030A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baseline="0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37606,3</a:t>
                      </a:r>
                      <a:endParaRPr lang="uk-UA" sz="3200" b="1" baseline="0" dirty="0" smtClean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  <a:p>
                      <a:pPr algn="ctr"/>
                      <a:r>
                        <a:rPr lang="uk-UA" sz="1800" b="1" baseline="0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( За </a:t>
                      </a:r>
                      <a:r>
                        <a:rPr lang="en-US" sz="1800" b="1" baseline="0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9</a:t>
                      </a:r>
                      <a:r>
                        <a:rPr lang="uk-UA" sz="1800" b="1" baseline="0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місяців 2</a:t>
                      </a:r>
                      <a:r>
                        <a:rPr lang="en-US" sz="1800" b="1" baseline="0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4330,5)</a:t>
                      </a:r>
                      <a:endParaRPr lang="uk-UA" sz="1800" b="1" dirty="0">
                        <a:solidFill>
                          <a:srgbClr val="C0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538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320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2019</a:t>
                      </a:r>
                      <a:endParaRPr lang="uk-UA" sz="320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26593,3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(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за 9 місяців</a:t>
                      </a:r>
                      <a:r>
                        <a:rPr lang="uk-UA" sz="2000" b="1" baseline="0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26593,3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)</a:t>
                      </a:r>
                      <a:endParaRPr lang="uk-UA" sz="2000" b="1" dirty="0">
                        <a:solidFill>
                          <a:srgbClr val="C0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Заголовок 1"/>
          <p:cNvSpPr txBox="1">
            <a:spLocks noChangeArrowheads="1"/>
          </p:cNvSpPr>
          <p:nvPr/>
        </p:nvSpPr>
        <p:spPr>
          <a:xfrm>
            <a:off x="1043608" y="224233"/>
            <a:ext cx="7704856" cy="72945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uk-UA" altLang="uk-UA" sz="2400" b="1" dirty="0"/>
              <a:t> </a:t>
            </a:r>
            <a:r>
              <a:rPr lang="uk-UA" altLang="uk-UA" sz="2000" b="1" dirty="0">
                <a:solidFill>
                  <a:srgbClr val="002060"/>
                </a:solidFill>
              </a:rPr>
              <a:t>ПОРІВНЯННЯ </a:t>
            </a:r>
            <a:r>
              <a:rPr lang="uk-UA" altLang="uk-UA" sz="2000" b="1" dirty="0" smtClean="0">
                <a:solidFill>
                  <a:srgbClr val="002060"/>
                </a:solidFill>
              </a:rPr>
              <a:t>ФАКТИЧНОЇ ВАРТОСТІ </a:t>
            </a:r>
            <a:r>
              <a:rPr lang="uk-UA" altLang="uk-UA" sz="2000" b="1" dirty="0">
                <a:solidFill>
                  <a:srgbClr val="002060"/>
                </a:solidFill>
              </a:rPr>
              <a:t>СПОЖИВАННЯ ЕНЕРГОНОСІЇВ </a:t>
            </a:r>
          </a:p>
          <a:p>
            <a:pPr algn="ctr"/>
            <a:r>
              <a:rPr lang="uk-UA" altLang="uk-UA" sz="2000" b="1" dirty="0">
                <a:solidFill>
                  <a:srgbClr val="002060"/>
                </a:solidFill>
              </a:rPr>
              <a:t> </a:t>
            </a:r>
            <a:r>
              <a:rPr lang="uk-UA" altLang="uk-UA" sz="2800" b="1" dirty="0">
                <a:solidFill>
                  <a:srgbClr val="FF0000"/>
                </a:solidFill>
              </a:rPr>
              <a:t>за </a:t>
            </a:r>
            <a:r>
              <a:rPr lang="uk-UA" altLang="uk-UA" sz="2800" b="1" dirty="0" smtClean="0">
                <a:solidFill>
                  <a:srgbClr val="FF0000"/>
                </a:solidFill>
              </a:rPr>
              <a:t>2016</a:t>
            </a:r>
            <a:r>
              <a:rPr lang="en-US" altLang="uk-UA" sz="2800" b="1" dirty="0" smtClean="0">
                <a:solidFill>
                  <a:srgbClr val="FF0000"/>
                </a:solidFill>
              </a:rPr>
              <a:t>-</a:t>
            </a:r>
            <a:r>
              <a:rPr lang="uk-UA" altLang="uk-UA" sz="2800" b="1" dirty="0" smtClean="0">
                <a:solidFill>
                  <a:srgbClr val="FF0000"/>
                </a:solidFill>
              </a:rPr>
              <a:t>2018 та 2019 роки</a:t>
            </a:r>
            <a:endParaRPr lang="uk-UA" altLang="uk-UA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6713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9"/>
            <a:ext cx="8229600" cy="172819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    </a:t>
            </a:r>
            <a:r>
              <a:rPr lang="uk-UA" sz="4400" b="1" dirty="0" smtClean="0">
                <a:solidFill>
                  <a:srgbClr val="C00000"/>
                </a:solidFill>
              </a:rPr>
              <a:t>Витрати води </a:t>
            </a:r>
            <a:endParaRPr lang="en-US" sz="4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2060"/>
                </a:solidFill>
              </a:rPr>
              <a:t>                                    (</a:t>
            </a:r>
            <a:r>
              <a:rPr lang="uk-UA" sz="1800" b="1" dirty="0" smtClean="0">
                <a:solidFill>
                  <a:srgbClr val="002060"/>
                </a:solidFill>
              </a:rPr>
              <a:t>період  обліку з 15.0</a:t>
            </a:r>
            <a:r>
              <a:rPr lang="uk-UA" sz="1800" b="1" dirty="0">
                <a:solidFill>
                  <a:srgbClr val="002060"/>
                </a:solidFill>
              </a:rPr>
              <a:t>8</a:t>
            </a:r>
            <a:r>
              <a:rPr lang="uk-UA" sz="1800" b="1" dirty="0" smtClean="0">
                <a:solidFill>
                  <a:srgbClr val="002060"/>
                </a:solidFill>
              </a:rPr>
              <a:t> по 15.0</a:t>
            </a:r>
            <a:r>
              <a:rPr lang="uk-UA" sz="1800" b="1" dirty="0">
                <a:solidFill>
                  <a:srgbClr val="002060"/>
                </a:solidFill>
              </a:rPr>
              <a:t>9</a:t>
            </a:r>
            <a:r>
              <a:rPr lang="uk-UA" sz="1800" b="1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uk-UA" sz="1800" dirty="0">
                <a:solidFill>
                  <a:srgbClr val="C00000"/>
                </a:solidFill>
              </a:rPr>
              <a:t> </a:t>
            </a:r>
            <a:r>
              <a:rPr lang="uk-UA" sz="1800" dirty="0" smtClean="0">
                <a:solidFill>
                  <a:srgbClr val="C00000"/>
                </a:solidFill>
              </a:rPr>
              <a:t>             </a:t>
            </a:r>
            <a:endParaRPr lang="en-US" sz="1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C00000"/>
                </a:solidFill>
              </a:rPr>
              <a:t> </a:t>
            </a:r>
            <a:r>
              <a:rPr lang="en-US" sz="1800" dirty="0" smtClean="0">
                <a:solidFill>
                  <a:srgbClr val="C00000"/>
                </a:solidFill>
              </a:rPr>
              <a:t>          </a:t>
            </a:r>
            <a:r>
              <a:rPr lang="uk-UA" sz="1800" dirty="0" smtClean="0">
                <a:solidFill>
                  <a:srgbClr val="C00000"/>
                </a:solidFill>
              </a:rPr>
              <a:t>   </a:t>
            </a:r>
            <a:r>
              <a:rPr lang="uk-UA" sz="1800" b="1" dirty="0" smtClean="0">
                <a:solidFill>
                  <a:srgbClr val="7030A0"/>
                </a:solidFill>
              </a:rPr>
              <a:t>ТАРИФИ НА ВОДОПОСТАЧАННЯ ТА ВОДОВІДВЕДЕННЯ</a:t>
            </a:r>
            <a:endParaRPr lang="uk-UA" sz="1800" b="1" dirty="0">
              <a:solidFill>
                <a:srgbClr val="7030A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9517"/>
              </p:ext>
            </p:extLst>
          </p:nvPr>
        </p:nvGraphicFramePr>
        <p:xfrm>
          <a:off x="395536" y="2636912"/>
          <a:ext cx="8301605" cy="3473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0321"/>
                <a:gridCol w="1660321"/>
                <a:gridCol w="1660321"/>
                <a:gridCol w="1660321"/>
                <a:gridCol w="1660321"/>
              </a:tblGrid>
              <a:tr h="97379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Енергоносії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Споживач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2018 рік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2019 рік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% підвищення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94633">
                <a:tc rowSpan="4">
                  <a:txBody>
                    <a:bodyPr/>
                    <a:lstStyle/>
                    <a:p>
                      <a:endParaRPr lang="uk-UA" b="1" dirty="0" smtClean="0"/>
                    </a:p>
                    <a:p>
                      <a:endParaRPr lang="uk-UA" b="1" dirty="0" smtClean="0"/>
                    </a:p>
                    <a:p>
                      <a:r>
                        <a:rPr lang="uk-UA" b="1" dirty="0" err="1" smtClean="0"/>
                        <a:t>Водопоста</a:t>
                      </a:r>
                      <a:r>
                        <a:rPr lang="uk-UA" b="1" dirty="0" smtClean="0"/>
                        <a:t>-</a:t>
                      </a:r>
                    </a:p>
                    <a:p>
                      <a:r>
                        <a:rPr lang="uk-UA" b="1" dirty="0" err="1" smtClean="0"/>
                        <a:t>чання</a:t>
                      </a:r>
                      <a:r>
                        <a:rPr lang="uk-UA" b="1" dirty="0" smtClean="0"/>
                        <a:t>, </a:t>
                      </a:r>
                      <a:r>
                        <a:rPr lang="uk-UA" b="1" dirty="0" err="1" smtClean="0"/>
                        <a:t>куб.м</a:t>
                      </a:r>
                      <a:r>
                        <a:rPr lang="uk-UA" b="1" dirty="0" smtClean="0"/>
                        <a:t>.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Водопостачання</a:t>
                      </a:r>
                      <a:r>
                        <a:rPr lang="uk-UA" sz="1400" b="1" baseline="0" dirty="0" smtClean="0"/>
                        <a:t> </a:t>
                      </a:r>
                      <a:r>
                        <a:rPr lang="uk-UA" sz="1400" b="1" baseline="0" dirty="0" err="1" smtClean="0"/>
                        <a:t>студ.гуртож</a:t>
                      </a:r>
                      <a:r>
                        <a:rPr lang="uk-UA" sz="1400" b="1" baseline="0" dirty="0" smtClean="0"/>
                        <a:t>. та </a:t>
                      </a:r>
                      <a:r>
                        <a:rPr lang="uk-UA" sz="1400" b="1" baseline="0" dirty="0" err="1" smtClean="0"/>
                        <a:t>навч.корпусів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7,59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10,82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C00000"/>
                          </a:solidFill>
                        </a:rPr>
                        <a:t>+42</a:t>
                      </a:r>
                      <a:endParaRPr lang="uk-U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9463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Водовідведення </a:t>
                      </a:r>
                      <a:r>
                        <a:rPr lang="uk-UA" sz="1400" b="1" dirty="0" err="1" smtClean="0"/>
                        <a:t>студ</a:t>
                      </a:r>
                      <a:r>
                        <a:rPr lang="uk-UA" sz="1400" b="1" dirty="0" smtClean="0"/>
                        <a:t>. </a:t>
                      </a:r>
                      <a:r>
                        <a:rPr lang="uk-UA" sz="1400" b="1" dirty="0" err="1" smtClean="0"/>
                        <a:t>гуртож</a:t>
                      </a:r>
                      <a:r>
                        <a:rPr lang="uk-UA" sz="1400" b="1" dirty="0" smtClean="0"/>
                        <a:t>. та </a:t>
                      </a:r>
                      <a:r>
                        <a:rPr lang="uk-UA" sz="1400" b="1" dirty="0" err="1" smtClean="0"/>
                        <a:t>навч</a:t>
                      </a:r>
                      <a:r>
                        <a:rPr lang="uk-UA" sz="1400" b="1" dirty="0" smtClean="0"/>
                        <a:t>. корпусів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6,51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9,56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C00000"/>
                          </a:solidFill>
                        </a:rPr>
                        <a:t>+46</a:t>
                      </a:r>
                      <a:endParaRPr lang="uk-U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9463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Водопостачання гуртожитку № 13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8,58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11,16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C00000"/>
                          </a:solidFill>
                        </a:rPr>
                        <a:t>+30</a:t>
                      </a:r>
                      <a:endParaRPr lang="uk-U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9463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Водовідведення гуртожитку № 13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6,54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9,00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C00000"/>
                          </a:solidFill>
                        </a:rPr>
                        <a:t>+38</a:t>
                      </a:r>
                      <a:endParaRPr lang="uk-U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460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9302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Прямоугольник 7"/>
          <p:cNvSpPr>
            <a:spLocks noChangeArrowheads="1"/>
          </p:cNvSpPr>
          <p:nvPr/>
        </p:nvSpPr>
        <p:spPr bwMode="auto">
          <a:xfrm>
            <a:off x="899592" y="167481"/>
            <a:ext cx="76327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err="1">
                <a:solidFill>
                  <a:srgbClr val="0000FF"/>
                </a:solidFill>
              </a:rPr>
              <a:t>Фактичне</a:t>
            </a:r>
            <a:r>
              <a:rPr lang="ru-RU" altLang="ru-RU" b="1" i="1" dirty="0">
                <a:solidFill>
                  <a:srgbClr val="0000FF"/>
                </a:solidFill>
              </a:rPr>
              <a:t> </a:t>
            </a:r>
            <a:r>
              <a:rPr lang="ru-RU" altLang="ru-RU" b="1" i="1" dirty="0" err="1">
                <a:solidFill>
                  <a:srgbClr val="0000FF"/>
                </a:solidFill>
              </a:rPr>
              <a:t>споживання</a:t>
            </a:r>
            <a:r>
              <a:rPr lang="ru-RU" altLang="ru-RU" b="1" i="1" dirty="0">
                <a:solidFill>
                  <a:srgbClr val="0000FF"/>
                </a:solidFill>
              </a:rPr>
              <a:t> </a:t>
            </a:r>
            <a:r>
              <a:rPr lang="ru-RU" altLang="ru-RU" b="1" i="1" dirty="0" err="1">
                <a:solidFill>
                  <a:srgbClr val="0000FF"/>
                </a:solidFill>
              </a:rPr>
              <a:t>комунальних</a:t>
            </a:r>
            <a:r>
              <a:rPr lang="ru-RU" altLang="ru-RU" b="1" i="1" dirty="0">
                <a:solidFill>
                  <a:srgbClr val="0000FF"/>
                </a:solidFill>
              </a:rPr>
              <a:t> </a:t>
            </a:r>
            <a:r>
              <a:rPr lang="ru-RU" altLang="ru-RU" b="1" i="1" dirty="0" err="1">
                <a:solidFill>
                  <a:srgbClr val="0000FF"/>
                </a:solidFill>
              </a:rPr>
              <a:t>послуг</a:t>
            </a:r>
            <a:r>
              <a:rPr lang="ru-RU" altLang="ru-RU" b="1" i="1" dirty="0">
                <a:solidFill>
                  <a:srgbClr val="0000FF"/>
                </a:solidFill>
              </a:rPr>
              <a:t> та </a:t>
            </a:r>
            <a:r>
              <a:rPr lang="ru-RU" altLang="ru-RU" b="1" i="1" dirty="0" err="1">
                <a:solidFill>
                  <a:srgbClr val="0000FF"/>
                </a:solidFill>
              </a:rPr>
              <a:t>енергоносіїв</a:t>
            </a:r>
            <a:r>
              <a:rPr lang="ru-RU" altLang="ru-RU" b="1" i="1" dirty="0">
                <a:solidFill>
                  <a:srgbClr val="0000FF"/>
                </a:solidFill>
              </a:rPr>
              <a:t>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>
                <a:solidFill>
                  <a:srgbClr val="0000FF"/>
                </a:solidFill>
              </a:rPr>
              <a:t>за </a:t>
            </a:r>
            <a:r>
              <a:rPr lang="ru-RU" altLang="ru-RU" b="1" i="1" dirty="0" smtClean="0">
                <a:solidFill>
                  <a:srgbClr val="0000FF"/>
                </a:solidFill>
              </a:rPr>
              <a:t>2016 </a:t>
            </a:r>
            <a:r>
              <a:rPr lang="ru-RU" altLang="ru-RU" b="1" i="1" dirty="0">
                <a:solidFill>
                  <a:srgbClr val="0000FF"/>
                </a:solidFill>
              </a:rPr>
              <a:t>- </a:t>
            </a:r>
            <a:r>
              <a:rPr lang="ru-RU" altLang="ru-RU" b="1" i="1" dirty="0" smtClean="0">
                <a:solidFill>
                  <a:srgbClr val="0000FF"/>
                </a:solidFill>
              </a:rPr>
              <a:t>2019 </a:t>
            </a:r>
            <a:r>
              <a:rPr lang="ru-RU" altLang="ru-RU" b="1" i="1" dirty="0">
                <a:solidFill>
                  <a:srgbClr val="0000FF"/>
                </a:solidFill>
              </a:rPr>
              <a:t>роки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315639"/>
              </p:ext>
            </p:extLst>
          </p:nvPr>
        </p:nvGraphicFramePr>
        <p:xfrm>
          <a:off x="107503" y="813594"/>
          <a:ext cx="8928989" cy="5409795"/>
        </p:xfrm>
        <a:graphic>
          <a:graphicData uri="http://schemas.openxmlformats.org/drawingml/2006/table">
            <a:tbl>
              <a:tblPr/>
              <a:tblGrid>
                <a:gridCol w="8103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76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93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30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606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3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930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930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279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930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930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7930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79308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79308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80409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590379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387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Показники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рік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січень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лютий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березень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квітень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травень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червень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липень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серпень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вересень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жовтень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листопад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грудень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9766">
                <a:tc rowSpan="10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Теплопостачання</a:t>
                      </a:r>
                      <a:r>
                        <a:rPr lang="ru-RU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Гкал.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</a:t>
                      </a:r>
                      <a:r>
                        <a:rPr lang="ru-RU" sz="1100" b="1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Гаряча</a:t>
                      </a:r>
                      <a:r>
                        <a:rPr lang="ru-RU" sz="11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вода</a:t>
                      </a:r>
                      <a:endParaRPr lang="uk-UA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882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702,8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637,0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654,7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394,0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545,5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212,3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226,3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226,9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675,3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856,0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862,1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047,9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71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282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735,8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642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440,6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173,9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417,3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707,1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656,7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832,5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71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623,3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645,7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676,1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315,9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158,5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519,2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581,2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3519,9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71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448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484,2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488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456,4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120,3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212,1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338,6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2697,6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971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</a:t>
                      </a:r>
                      <a:r>
                        <a:rPr lang="ru-RU" sz="1100" b="1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Опалення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71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2884,5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1292,7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680,0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2041,6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2659,9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114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71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2564,4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2240,4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614,4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101,1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1425,2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1856,4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880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71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2130,7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2104,7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1759,8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449,1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1583,7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2394,1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10529,1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71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2257,2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2017,3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1288,8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432,4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100" b="1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5995,7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97124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Водопостачання</a:t>
                      </a:r>
                      <a:r>
                        <a:rPr lang="ru-RU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водовідведення</a:t>
                      </a:r>
                      <a:r>
                        <a:rPr lang="ru-RU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       м</a:t>
                      </a:r>
                      <a:r>
                        <a:rPr lang="ru-RU" sz="1100" b="1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28120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20916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29484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32415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32124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31729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24346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16352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28755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30513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32162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327139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71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23259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16616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23624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25777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26509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26690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20703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11985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17430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21542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32645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21500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268280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777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4248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17002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24086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24002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19037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13874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10845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13468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17275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22755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22758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22951</a:t>
                      </a: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777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22189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16592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22451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26675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18604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21941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15639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14001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15547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173639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34014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Електрична енергія, кВт-год.</a:t>
                      </a:r>
                      <a:endParaRPr lang="uk-UA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651491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565168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1251413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734008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598111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525873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1167928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81837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367409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580415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773120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752405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43178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244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724332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756188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614287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621051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527614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468213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428793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376707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359808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567883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609768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632119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6686763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244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585141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741721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639730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629139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443473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423123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409765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296221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386063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592273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551409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663455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6361513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3244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615261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639667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559904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513377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469371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513249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398615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276226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337809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4323479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8678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Газопостачання</a:t>
                      </a:r>
                      <a:r>
                        <a:rPr lang="ru-RU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тис. м</a:t>
                      </a:r>
                      <a:r>
                        <a:rPr lang="ru-RU" sz="1100" b="1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29,1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1917,9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678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6,7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5,5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5,6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6,9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6,8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25,4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42,1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179,3</a:t>
                      </a:r>
                      <a:endParaRPr lang="uk-U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43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24,9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32,2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33,5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6,4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8,4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7,1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3,6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5,2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22,2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198,7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943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26,4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15,3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6,9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6.0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3.8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5,3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</a:t>
                      </a:r>
                      <a:endParaRPr lang="uk-UA" sz="11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9440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02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Прямоугольник 7"/>
          <p:cNvSpPr>
            <a:spLocks noChangeArrowheads="1"/>
          </p:cNvSpPr>
          <p:nvPr/>
        </p:nvSpPr>
        <p:spPr bwMode="auto">
          <a:xfrm>
            <a:off x="900113" y="188913"/>
            <a:ext cx="76327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srgbClr val="0000FF"/>
                </a:solidFill>
              </a:rPr>
              <a:t>Оплата  </a:t>
            </a:r>
            <a:r>
              <a:rPr lang="ru-RU" altLang="ru-RU" b="1" i="1" dirty="0" err="1">
                <a:solidFill>
                  <a:srgbClr val="0000FF"/>
                </a:solidFill>
              </a:rPr>
              <a:t>коштів</a:t>
            </a:r>
            <a:r>
              <a:rPr lang="ru-RU" altLang="ru-RU" b="1" i="1" dirty="0">
                <a:solidFill>
                  <a:srgbClr val="0000FF"/>
                </a:solidFill>
              </a:rPr>
              <a:t> на </a:t>
            </a:r>
            <a:r>
              <a:rPr lang="ru-RU" altLang="ru-RU" b="1" i="1" dirty="0" err="1">
                <a:solidFill>
                  <a:srgbClr val="0000FF"/>
                </a:solidFill>
              </a:rPr>
              <a:t>комунальні</a:t>
            </a:r>
            <a:r>
              <a:rPr lang="ru-RU" altLang="ru-RU" b="1" i="1" dirty="0">
                <a:solidFill>
                  <a:srgbClr val="0000FF"/>
                </a:solidFill>
              </a:rPr>
              <a:t> </a:t>
            </a:r>
            <a:r>
              <a:rPr lang="ru-RU" altLang="ru-RU" b="1" i="1" dirty="0" err="1">
                <a:solidFill>
                  <a:srgbClr val="0000FF"/>
                </a:solidFill>
              </a:rPr>
              <a:t>послуги</a:t>
            </a:r>
            <a:r>
              <a:rPr lang="ru-RU" altLang="ru-RU" b="1" i="1" dirty="0">
                <a:solidFill>
                  <a:srgbClr val="0000FF"/>
                </a:solidFill>
              </a:rPr>
              <a:t> та </a:t>
            </a:r>
            <a:r>
              <a:rPr lang="ru-RU" altLang="ru-RU" b="1" i="1" dirty="0" err="1">
                <a:solidFill>
                  <a:srgbClr val="0000FF"/>
                </a:solidFill>
              </a:rPr>
              <a:t>енергоносії</a:t>
            </a:r>
            <a:r>
              <a:rPr lang="ru-RU" altLang="ru-RU" b="1" i="1" dirty="0">
                <a:solidFill>
                  <a:srgbClr val="0000FF"/>
                </a:solidFill>
              </a:rPr>
              <a:t>  </a:t>
            </a:r>
            <a:endParaRPr lang="ru-RU" altLang="ru-RU" b="1" i="1" dirty="0" smtClean="0">
              <a:solidFill>
                <a:srgbClr val="0000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srgbClr val="0000FF"/>
                </a:solidFill>
              </a:rPr>
              <a:t>за 2016- 2019 </a:t>
            </a:r>
            <a:r>
              <a:rPr lang="ru-RU" altLang="ru-RU" b="1" i="1" dirty="0">
                <a:solidFill>
                  <a:srgbClr val="0000FF"/>
                </a:solidFill>
              </a:rPr>
              <a:t>роки</a:t>
            </a:r>
            <a:r>
              <a:rPr lang="uk-UA" altLang="ru-RU" b="1" i="1" dirty="0">
                <a:solidFill>
                  <a:srgbClr val="0000FF"/>
                </a:solidFill>
              </a:rPr>
              <a:t>, тис. грн.</a:t>
            </a:r>
            <a:endParaRPr lang="ru-RU" altLang="ru-RU" b="1" i="1" dirty="0">
              <a:solidFill>
                <a:srgbClr val="0000FF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996116"/>
              </p:ext>
            </p:extLst>
          </p:nvPr>
        </p:nvGraphicFramePr>
        <p:xfrm>
          <a:off x="0" y="835025"/>
          <a:ext cx="9036053" cy="5606218"/>
        </p:xfrm>
        <a:graphic>
          <a:graphicData uri="http://schemas.openxmlformats.org/drawingml/2006/table">
            <a:tbl>
              <a:tblPr/>
              <a:tblGrid>
                <a:gridCol w="8811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81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87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687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522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22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410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410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410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5921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9410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94103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94103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94103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594103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579600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3289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Показники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рік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січень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лютий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березень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квітень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травень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червень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липень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серпень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вересень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жовтень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листопад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грудень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Разом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3202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Теплопостачання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04" marR="4104" marT="41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Гаряча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вода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22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2016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1010,2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559,5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550,6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274,3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358,3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137,7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312,7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75,7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367,2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935,0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1185,2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1194,1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960,5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2017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391,7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1029,9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889,1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515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698,3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240,8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50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115,9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208,2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557,8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978,1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908,4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65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83,2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71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2018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835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861,9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902,4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423,8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222,2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692,6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774,8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712,7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717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2019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701,4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653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657,9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738,6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194,8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242,2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343,8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548,6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4080,3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043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>
                          <a:solidFill>
                            <a:srgbClr val="002060"/>
                          </a:solidFill>
                          <a:latin typeface="Arial Cyr"/>
                        </a:rPr>
                        <a:t>Опалення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4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2016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4545,7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2066,4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1456,9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39,9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935,3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2815,8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4245,3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16105,3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62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2017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3652,2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2906,5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851,2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151,6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1608,1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2506,8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11676,4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677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2018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3205,7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3181,9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3118,6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553,1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0,0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206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145,8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2466,8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3937,7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16609,6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776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2019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3861,4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3510,9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2236,9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740,0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10349,2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4975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Водопостачання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та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водовідведення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04" marR="4104" marT="41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2016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186,6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166,7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240,1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276,3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248,0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256,0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192,1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139,3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206,4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347,1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367,7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388,1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3014,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97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2017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278,8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114,0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294,4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310,3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310,1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362,4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261,2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166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235,8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306,5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467,9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309,7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341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7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,1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50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2018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360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244,1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343,6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339,7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284,4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312,4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200,2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162,2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222,9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266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404,3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412,6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3552,8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50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2019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388,3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310,5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450,4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540,4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382,8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423.5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309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269,4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307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3381,3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4401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Електрична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енергія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04" marR="4104" marT="41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2016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875,4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676,8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1749,3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1022,0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784,2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656,8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1657,6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165,9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577,4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920,5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1276,1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1223,6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115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8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5,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660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2017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1100,2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1030,7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1020,4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997,8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828,2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720,2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683,1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581,7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550,1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852,5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970,1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964,4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10299,4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730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2018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1121,4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1158,1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1026,8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1054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751,4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728,1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631,1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516,4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676,8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1000,2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963,1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1123,7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107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51,1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7305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2019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1129,9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1107,8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1001,6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935,8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833,3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904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763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763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597,7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8036,1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1616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Газопостачання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04" marR="4104" marT="41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2016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385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214,9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177,7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71,9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33,9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43,5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34,2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20,1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45,7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54,4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228,3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1025,2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2334,8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45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2017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261,2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308,1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82,2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46,2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38,6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39,2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30,6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19,4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48,1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47,6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222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 Cyr"/>
                        </a:rPr>
                        <a:t>388,5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1531,8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17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2018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261,2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294,8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314,8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58,4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49,6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25,4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26,7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36,2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65,7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290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510,3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1980,1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170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2019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449,7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248,4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140,7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59,8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47.1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27.4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14,5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smtClean="0">
                          <a:solidFill>
                            <a:srgbClr val="C00000"/>
                          </a:solidFill>
                          <a:latin typeface="Arial Cyr"/>
                        </a:rPr>
                        <a:t>13,2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31,4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1019,2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24975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Всього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04" marR="4104" marT="41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2016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7002,9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3341,8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3903,4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1598,2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1377,7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1050,2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2162,4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380,8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1150,9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3287,3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5893,8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8076,4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40000,6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497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2017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5699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5452,2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3195,3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1804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1890,4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1362,6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1038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883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1042,2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1936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4246,2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5077,7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3507,9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182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2018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5783,6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5740,8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5706,2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2417,6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1094,3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1090,1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856,7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705,3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935,9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1579,1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4816,8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6638,2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3</a:t>
                      </a:r>
                      <a:r>
                        <a:rPr lang="en-US" sz="900" b="1" i="0" u="none" strike="noStrike" dirty="0" smtClean="0">
                          <a:solidFill>
                            <a:srgbClr val="002060"/>
                          </a:solidFill>
                          <a:latin typeface="Arial Cyr"/>
                        </a:rPr>
                        <a:t>7606,3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4628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2019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6530,7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5830,6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4487,5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3014,6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1163.2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1354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1328,7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1389,2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1484,7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900" b="1" i="0" u="none" strike="noStrike" dirty="0" smtClean="0">
                          <a:solidFill>
                            <a:srgbClr val="C00000"/>
                          </a:solidFill>
                          <a:latin typeface="Arial Cyr"/>
                        </a:rPr>
                        <a:t>26593,3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 Cyr"/>
                      </a:endParaRPr>
                    </a:p>
                  </a:txBody>
                  <a:tcPr marL="4104" marR="4104" marT="41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/>
          </p:nvPr>
        </p:nvGraphicFramePr>
        <p:xfrm>
          <a:off x="1042988" y="7238563"/>
          <a:ext cx="7704137" cy="222885"/>
        </p:xfrm>
        <a:graphic>
          <a:graphicData uri="http://schemas.openxmlformats.org/drawingml/2006/table">
            <a:tbl>
              <a:tblPr/>
              <a:tblGrid>
                <a:gridCol w="77041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l" fontAlgn="b"/>
                      <a:endParaRPr lang="ru-RU" sz="1400" b="0" i="1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402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3728" y="332656"/>
            <a:ext cx="5221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Періоди обліку енергоносіїв в університеті </a:t>
            </a:r>
          </a:p>
          <a:p>
            <a:pPr algn="ctr"/>
            <a:r>
              <a:rPr lang="uk-UA" sz="2000" b="1" dirty="0">
                <a:solidFill>
                  <a:srgbClr val="FF0000"/>
                </a:solidFill>
              </a:rPr>
              <a:t>(за вимогами енергопостачальних компаній)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1484784"/>
            <a:ext cx="77048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2000" b="1" dirty="0"/>
              <a:t>Вода   -                             з 1</a:t>
            </a:r>
            <a:r>
              <a:rPr lang="en-US" sz="2000" b="1" dirty="0" smtClean="0"/>
              <a:t>5</a:t>
            </a:r>
            <a:r>
              <a:rPr lang="uk-UA" sz="2000" b="1" dirty="0" smtClean="0"/>
              <a:t>.0</a:t>
            </a:r>
            <a:r>
              <a:rPr lang="en-US" sz="2000" b="1" dirty="0"/>
              <a:t>8</a:t>
            </a:r>
            <a:r>
              <a:rPr lang="en-US" sz="2000" b="1" dirty="0" smtClean="0"/>
              <a:t>.2</a:t>
            </a:r>
            <a:r>
              <a:rPr lang="uk-UA" sz="2000" b="1" dirty="0" smtClean="0"/>
              <a:t>01</a:t>
            </a:r>
            <a:r>
              <a:rPr lang="en-US" sz="2000" b="1" dirty="0" smtClean="0"/>
              <a:t>9</a:t>
            </a:r>
            <a:r>
              <a:rPr lang="uk-UA" sz="2000" b="1" dirty="0" smtClean="0"/>
              <a:t>р</a:t>
            </a:r>
            <a:r>
              <a:rPr lang="uk-UA" sz="2000" b="1" dirty="0"/>
              <a:t>. по </a:t>
            </a:r>
            <a:r>
              <a:rPr lang="uk-UA" sz="2000" b="1" dirty="0" smtClean="0"/>
              <a:t>1</a:t>
            </a:r>
            <a:r>
              <a:rPr lang="en-US" sz="2000" b="1" dirty="0" smtClean="0"/>
              <a:t>5</a:t>
            </a:r>
            <a:r>
              <a:rPr lang="uk-UA" sz="2000" b="1" dirty="0" smtClean="0"/>
              <a:t>.0</a:t>
            </a:r>
            <a:r>
              <a:rPr lang="en-US" sz="2000" b="1" dirty="0"/>
              <a:t>9</a:t>
            </a:r>
            <a:r>
              <a:rPr lang="uk-UA" sz="2000" b="1" dirty="0" smtClean="0"/>
              <a:t>.201</a:t>
            </a:r>
            <a:r>
              <a:rPr lang="en-US" sz="2000" b="1" dirty="0" smtClean="0"/>
              <a:t>9</a:t>
            </a:r>
            <a:r>
              <a:rPr lang="uk-UA" sz="2000" b="1" dirty="0" smtClean="0"/>
              <a:t> </a:t>
            </a:r>
            <a:r>
              <a:rPr lang="uk-UA" sz="2000" b="1" dirty="0"/>
              <a:t>р.</a:t>
            </a:r>
          </a:p>
          <a:p>
            <a:pPr marL="342900" indent="-342900">
              <a:buAutoNum type="arabicPeriod"/>
            </a:pPr>
            <a:endParaRPr lang="uk-UA" sz="2000" b="1" dirty="0"/>
          </a:p>
          <a:p>
            <a:pPr marL="342900" indent="-342900">
              <a:buAutoNum type="arabicPeriod"/>
            </a:pPr>
            <a:r>
              <a:rPr lang="uk-UA" sz="2000" b="1" dirty="0"/>
              <a:t>Тепла вода –                   з </a:t>
            </a:r>
            <a:r>
              <a:rPr lang="uk-UA" sz="2000" b="1" dirty="0" smtClean="0"/>
              <a:t>1.0</a:t>
            </a:r>
            <a:r>
              <a:rPr lang="en-US" sz="2000" b="1" dirty="0"/>
              <a:t>9</a:t>
            </a:r>
            <a:r>
              <a:rPr lang="uk-UA" sz="2000" b="1" dirty="0" smtClean="0"/>
              <a:t>.201</a:t>
            </a:r>
            <a:r>
              <a:rPr lang="en-US" sz="2000" b="1" dirty="0" smtClean="0"/>
              <a:t>9</a:t>
            </a:r>
            <a:r>
              <a:rPr lang="uk-UA" sz="2000" b="1" dirty="0" smtClean="0"/>
              <a:t> </a:t>
            </a:r>
            <a:r>
              <a:rPr lang="uk-UA" sz="2000" b="1" dirty="0"/>
              <a:t>р. по </a:t>
            </a:r>
            <a:r>
              <a:rPr lang="uk-UA" sz="2000" b="1" dirty="0" smtClean="0"/>
              <a:t>30.0</a:t>
            </a:r>
            <a:r>
              <a:rPr lang="en-US" sz="2000" b="1" dirty="0"/>
              <a:t>9</a:t>
            </a:r>
            <a:r>
              <a:rPr lang="uk-UA" sz="2000" b="1" dirty="0" smtClean="0"/>
              <a:t>.201</a:t>
            </a:r>
            <a:r>
              <a:rPr lang="en-US" sz="2000" b="1" dirty="0" smtClean="0"/>
              <a:t>9</a:t>
            </a:r>
            <a:r>
              <a:rPr lang="uk-UA" sz="2000" b="1" dirty="0" smtClean="0"/>
              <a:t> </a:t>
            </a:r>
            <a:r>
              <a:rPr lang="uk-UA" sz="2000" b="1" dirty="0"/>
              <a:t>р.</a:t>
            </a:r>
          </a:p>
          <a:p>
            <a:pPr marL="342900" indent="-342900">
              <a:buAutoNum type="arabicPeriod"/>
            </a:pPr>
            <a:endParaRPr lang="uk-UA" sz="2000" b="1" dirty="0"/>
          </a:p>
          <a:p>
            <a:pPr marL="342900" indent="-342900">
              <a:buAutoNum type="arabicPeriod"/>
            </a:pPr>
            <a:r>
              <a:rPr lang="uk-UA" sz="2000" b="1" dirty="0"/>
              <a:t>Тепло –                             з </a:t>
            </a:r>
            <a:r>
              <a:rPr lang="uk-UA" sz="2000" b="1" dirty="0" smtClean="0"/>
              <a:t>1.0</a:t>
            </a:r>
            <a:r>
              <a:rPr lang="en-US" sz="2000" b="1" dirty="0"/>
              <a:t>9</a:t>
            </a:r>
            <a:r>
              <a:rPr lang="uk-UA" sz="2000" b="1" dirty="0" smtClean="0"/>
              <a:t>.201</a:t>
            </a:r>
            <a:r>
              <a:rPr lang="en-US" sz="2000" b="1" dirty="0" smtClean="0"/>
              <a:t>9</a:t>
            </a:r>
            <a:r>
              <a:rPr lang="uk-UA" sz="2000" b="1" dirty="0" smtClean="0"/>
              <a:t> </a:t>
            </a:r>
            <a:r>
              <a:rPr lang="uk-UA" sz="2000" b="1" dirty="0"/>
              <a:t>р. по </a:t>
            </a:r>
            <a:r>
              <a:rPr lang="uk-UA" sz="2000" b="1" dirty="0" smtClean="0"/>
              <a:t>30.0</a:t>
            </a:r>
            <a:r>
              <a:rPr lang="en-US" sz="2000" b="1" dirty="0"/>
              <a:t>9</a:t>
            </a:r>
            <a:r>
              <a:rPr lang="uk-UA" sz="2000" b="1" dirty="0" smtClean="0"/>
              <a:t>.201</a:t>
            </a:r>
            <a:r>
              <a:rPr lang="en-US" sz="2000" b="1" dirty="0" smtClean="0"/>
              <a:t>9</a:t>
            </a:r>
            <a:r>
              <a:rPr lang="uk-UA" sz="2000" b="1" dirty="0" smtClean="0"/>
              <a:t> </a:t>
            </a:r>
            <a:r>
              <a:rPr lang="uk-UA" sz="2000" b="1" dirty="0"/>
              <a:t>р.</a:t>
            </a:r>
          </a:p>
          <a:p>
            <a:pPr marL="342900" indent="-342900">
              <a:buAutoNum type="arabicPeriod"/>
            </a:pPr>
            <a:endParaRPr lang="uk-UA" sz="2000" b="1" dirty="0"/>
          </a:p>
          <a:p>
            <a:pPr marL="342900" indent="-342900">
              <a:buAutoNum type="arabicPeriod"/>
            </a:pPr>
            <a:r>
              <a:rPr lang="uk-UA" sz="2000" b="1" dirty="0"/>
              <a:t>Електрична енергія –   з </a:t>
            </a:r>
            <a:r>
              <a:rPr lang="uk-UA" sz="2000" b="1" dirty="0" smtClean="0"/>
              <a:t>15.0</a:t>
            </a:r>
            <a:r>
              <a:rPr lang="en-US" sz="2000" b="1" dirty="0"/>
              <a:t>8</a:t>
            </a:r>
            <a:r>
              <a:rPr lang="uk-UA" sz="2000" b="1" dirty="0" smtClean="0"/>
              <a:t>.201</a:t>
            </a:r>
            <a:r>
              <a:rPr lang="en-US" sz="2000" b="1" dirty="0"/>
              <a:t>9</a:t>
            </a:r>
            <a:r>
              <a:rPr lang="uk-UA" sz="2000" b="1" dirty="0" smtClean="0"/>
              <a:t> </a:t>
            </a:r>
            <a:r>
              <a:rPr lang="uk-UA" sz="2000" b="1" dirty="0"/>
              <a:t>р. по </a:t>
            </a:r>
            <a:r>
              <a:rPr lang="uk-UA" sz="2000" b="1" dirty="0" smtClean="0"/>
              <a:t>15.0</a:t>
            </a:r>
            <a:r>
              <a:rPr lang="en-US" sz="2000" b="1" dirty="0"/>
              <a:t>9</a:t>
            </a:r>
            <a:r>
              <a:rPr lang="uk-UA" sz="2000" b="1" dirty="0" smtClean="0"/>
              <a:t>. 201</a:t>
            </a:r>
            <a:r>
              <a:rPr lang="en-US" sz="2000" b="1" dirty="0" smtClean="0"/>
              <a:t>9</a:t>
            </a:r>
            <a:r>
              <a:rPr lang="uk-UA" sz="2000" b="1" dirty="0" smtClean="0"/>
              <a:t> </a:t>
            </a:r>
            <a:r>
              <a:rPr lang="uk-UA" sz="2000" b="1" dirty="0"/>
              <a:t>р.</a:t>
            </a:r>
          </a:p>
          <a:p>
            <a:pPr marL="342900" indent="-342900">
              <a:buAutoNum type="arabicPeriod"/>
            </a:pPr>
            <a:endParaRPr lang="uk-UA" sz="2000" b="1" dirty="0"/>
          </a:p>
          <a:p>
            <a:pPr marL="342900" indent="-342900">
              <a:buAutoNum type="arabicPeriod"/>
            </a:pPr>
            <a:r>
              <a:rPr lang="uk-UA" sz="2000" b="1" dirty="0"/>
              <a:t>Газ –                                   з </a:t>
            </a:r>
            <a:r>
              <a:rPr lang="uk-UA" sz="2000" b="1" dirty="0" smtClean="0"/>
              <a:t>1.0</a:t>
            </a:r>
            <a:r>
              <a:rPr lang="en-US" sz="2000" b="1" dirty="0"/>
              <a:t>9</a:t>
            </a:r>
            <a:r>
              <a:rPr lang="uk-UA" sz="2000" b="1" dirty="0" smtClean="0"/>
              <a:t>.201</a:t>
            </a:r>
            <a:r>
              <a:rPr lang="en-US" sz="2000" b="1" dirty="0" smtClean="0"/>
              <a:t>9</a:t>
            </a:r>
            <a:r>
              <a:rPr lang="uk-UA" sz="2000" b="1" dirty="0" smtClean="0"/>
              <a:t> </a:t>
            </a:r>
            <a:r>
              <a:rPr lang="uk-UA" sz="2000" b="1" dirty="0"/>
              <a:t>р. по </a:t>
            </a:r>
            <a:r>
              <a:rPr lang="uk-UA" sz="2000" b="1" dirty="0" smtClean="0"/>
              <a:t>30.0</a:t>
            </a:r>
            <a:r>
              <a:rPr lang="en-US" sz="2000" b="1" dirty="0"/>
              <a:t>9</a:t>
            </a:r>
            <a:r>
              <a:rPr lang="uk-UA" sz="2000" b="1" dirty="0" smtClean="0"/>
              <a:t>.201</a:t>
            </a:r>
            <a:r>
              <a:rPr lang="en-US" sz="2000" b="1" dirty="0" smtClean="0"/>
              <a:t>9</a:t>
            </a:r>
            <a:r>
              <a:rPr lang="uk-UA" sz="2000" b="1" dirty="0" smtClean="0"/>
              <a:t> </a:t>
            </a:r>
            <a:r>
              <a:rPr lang="uk-UA" sz="2000" b="1" dirty="0"/>
              <a:t>р.</a:t>
            </a:r>
          </a:p>
        </p:txBody>
      </p:sp>
    </p:spTree>
    <p:extLst>
      <p:ext uri="{BB962C8B-B14F-4D97-AF65-F5344CB8AC3E}">
        <p14:creationId xmlns:p14="http://schemas.microsoft.com/office/powerpoint/2010/main" val="265156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651883"/>
              </p:ext>
            </p:extLst>
          </p:nvPr>
        </p:nvGraphicFramePr>
        <p:xfrm>
          <a:off x="55673" y="760622"/>
          <a:ext cx="8608796" cy="5685896"/>
        </p:xfrm>
        <a:graphic>
          <a:graphicData uri="http://schemas.openxmlformats.org/drawingml/2006/table">
            <a:tbl>
              <a:tblPr firstRow="1" firstCol="1" bandRow="1"/>
              <a:tblGrid>
                <a:gridCol w="19158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91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91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91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91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61742"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Період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Енергоресурси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Фактичне</a:t>
                      </a:r>
                      <a:r>
                        <a:rPr lang="uk-UA" sz="1400" b="1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споживання</a:t>
                      </a:r>
                      <a:endParaRPr lang="uk-UA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Вартість енергоносіїв ,</a:t>
                      </a:r>
                      <a:r>
                        <a:rPr lang="uk-UA" sz="1400" b="1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4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тис.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4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грн</a:t>
                      </a:r>
                      <a:r>
                        <a:rPr lang="uk-UA" sz="1400" b="1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uk-UA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87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2019р</a:t>
                      </a:r>
                      <a:endParaRPr lang="uk-UA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2018р</a:t>
                      </a:r>
                      <a:endParaRPr lang="uk-UA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Різниця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-(+)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Економ.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-(+)%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baseline="0" dirty="0"/>
                        <a:t>   </a:t>
                      </a:r>
                      <a:r>
                        <a:rPr lang="uk-UA" sz="1400" b="1" baseline="0" dirty="0" smtClean="0"/>
                        <a:t>201</a:t>
                      </a:r>
                      <a:r>
                        <a:rPr lang="en-US" sz="1400" b="1" baseline="0" dirty="0" smtClean="0"/>
                        <a:t>9</a:t>
                      </a:r>
                      <a:r>
                        <a:rPr lang="uk-UA" sz="1400" b="1" baseline="0" dirty="0" smtClean="0"/>
                        <a:t> </a:t>
                      </a:r>
                      <a:r>
                        <a:rPr lang="uk-UA" sz="1400" b="1" baseline="0" dirty="0"/>
                        <a:t>р</a:t>
                      </a:r>
                      <a:endParaRPr lang="uk-UA" sz="1400" b="1" dirty="0"/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2018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Різниця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-(+)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Економія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 (+) %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8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Опалення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600" b="1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err="1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Гкал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600" b="1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err="1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Гкал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sz="1600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sz="1600" b="1" dirty="0" err="1" smtClean="0">
                          <a:solidFill>
                            <a:srgbClr val="002060"/>
                          </a:solidFill>
                        </a:rPr>
                        <a:t>Гкал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5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Гаряча вода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338,6</a:t>
                      </a:r>
                      <a:endParaRPr lang="en-US" sz="1400" b="1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err="1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Гкал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400" b="1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err="1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Гкал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+338,6</a:t>
                      </a:r>
                      <a:endParaRPr lang="en-US" sz="1600" b="1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uk-UA" sz="1600" b="1" dirty="0" err="1" smtClean="0">
                          <a:solidFill>
                            <a:srgbClr val="C00000"/>
                          </a:solidFill>
                        </a:rPr>
                        <a:t>Гкал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2400" b="1" dirty="0">
                        <a:solidFill>
                          <a:srgbClr val="00B05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548,6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+548,6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Водозабезпечення</a:t>
                      </a: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та водовідведення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5547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Куб.м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3468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Куб.м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+</a:t>
                      </a:r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2079</a:t>
                      </a:r>
                    </a:p>
                    <a:p>
                      <a:r>
                        <a:rPr lang="uk-UA" sz="1600" b="1" dirty="0" smtClean="0">
                          <a:solidFill>
                            <a:srgbClr val="C00000"/>
                          </a:solidFill>
                        </a:rPr>
                        <a:t>куб</a:t>
                      </a:r>
                      <a:r>
                        <a:rPr lang="uk-UA" sz="1600" b="1" dirty="0">
                          <a:solidFill>
                            <a:srgbClr val="C00000"/>
                          </a:solidFill>
                        </a:rPr>
                        <a:t>. м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+15</a:t>
                      </a:r>
                      <a:endParaRPr lang="uk-UA" sz="2400" b="1" dirty="0">
                        <a:solidFill>
                          <a:srgbClr val="C0000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305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222,9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+82,1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+36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8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uk-UA" sz="14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Електрична енергія</a:t>
                      </a:r>
                      <a:endParaRPr lang="uk-UA" sz="1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337809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кВт.год</a:t>
                      </a:r>
                      <a:r>
                        <a:rPr lang="uk-UA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386063</a:t>
                      </a:r>
                      <a:endParaRPr lang="uk-UA" sz="1400" b="1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кВт.год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-48254</a:t>
                      </a:r>
                      <a:endParaRPr lang="uk-UA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sz="1400" b="1" dirty="0" err="1" smtClean="0">
                          <a:solidFill>
                            <a:srgbClr val="002060"/>
                          </a:solidFill>
                        </a:rPr>
                        <a:t>кВт.год</a:t>
                      </a:r>
                      <a:r>
                        <a:rPr lang="uk-UA" sz="1400" b="1" dirty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-12</a:t>
                      </a:r>
                      <a:endParaRPr lang="uk-UA" sz="2800" b="1" dirty="0">
                        <a:solidFill>
                          <a:srgbClr val="00206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597,7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676,8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-79,1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-12</a:t>
                      </a:r>
                      <a:endParaRPr lang="uk-UA" sz="2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8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Газопостачання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5,3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Тис.куб.м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Тис.куб.м</a:t>
                      </a:r>
                      <a:endParaRPr lang="uk-UA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rgbClr val="C00000"/>
                          </a:solidFill>
                        </a:rPr>
                        <a:t>+0,1</a:t>
                      </a:r>
                    </a:p>
                    <a:p>
                      <a:r>
                        <a:rPr lang="uk-UA" sz="1400" b="1" i="1" dirty="0" err="1" smtClean="0">
                          <a:solidFill>
                            <a:srgbClr val="C00000"/>
                          </a:solidFill>
                        </a:rPr>
                        <a:t>Тис.куб.м</a:t>
                      </a:r>
                      <a:r>
                        <a:rPr lang="uk-UA" sz="1400" b="1" i="1" dirty="0">
                          <a:solidFill>
                            <a:srgbClr val="C00000"/>
                          </a:solidFill>
                        </a:rPr>
                        <a:t>.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C00000"/>
                          </a:solidFill>
                        </a:rPr>
                        <a:t>+2</a:t>
                      </a:r>
                      <a:endParaRPr lang="uk-UA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31,4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36,2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-4,8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-13</a:t>
                      </a:r>
                      <a:endParaRPr lang="uk-UA" sz="2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97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</a:t>
                      </a: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 С Ь О Г О</a:t>
                      </a:r>
                      <a:r>
                        <a:rPr lang="uk-UA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00B05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00B05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1482,7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935,9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+546,8</a:t>
                      </a:r>
                      <a:endParaRPr lang="uk-UA" sz="16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+58</a:t>
                      </a:r>
                      <a:endParaRPr lang="uk-UA" sz="2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496" y="3605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    </a:t>
            </a:r>
            <a:r>
              <a:rPr lang="uk-UA" sz="2000" b="1" dirty="0">
                <a:solidFill>
                  <a:srgbClr val="FF0000"/>
                </a:solidFill>
              </a:rPr>
              <a:t>Зведені показники споживання і оплати енергоресурсів за </a:t>
            </a:r>
            <a:r>
              <a:rPr lang="uk-UA" sz="2000" b="1" dirty="0" smtClean="0">
                <a:solidFill>
                  <a:srgbClr val="FF0000"/>
                </a:solidFill>
              </a:rPr>
              <a:t>вересень 2019 </a:t>
            </a:r>
            <a:r>
              <a:rPr lang="uk-UA" sz="2000" b="1" dirty="0">
                <a:solidFill>
                  <a:srgbClr val="FF0000"/>
                </a:solidFill>
              </a:rPr>
              <a:t>р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  <a:endParaRPr lang="uk-UA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06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596569"/>
              </p:ext>
            </p:extLst>
          </p:nvPr>
        </p:nvGraphicFramePr>
        <p:xfrm>
          <a:off x="251520" y="1124744"/>
          <a:ext cx="8666058" cy="5395640"/>
        </p:xfrm>
        <a:graphic>
          <a:graphicData uri="http://schemas.openxmlformats.org/drawingml/2006/table">
            <a:tbl>
              <a:tblPr firstRow="1" firstCol="1" bandRow="1"/>
              <a:tblGrid>
                <a:gridCol w="23762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733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261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Енергоресурси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Фактичне </a:t>
                      </a: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споживання(в </a:t>
                      </a:r>
                      <a:r>
                        <a:rPr lang="uk-UA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абсол</a:t>
                      </a: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од.)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Економія</a:t>
                      </a:r>
                      <a:r>
                        <a:rPr lang="uk-UA" sz="1600" b="1" baseline="0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(в абсолютних один.)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Економія</a:t>
                      </a:r>
                      <a:r>
                        <a:rPr lang="uk-UA" sz="1600" b="1" baseline="0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в грошах</a:t>
                      </a: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,</a:t>
                      </a:r>
                      <a:r>
                        <a:rPr lang="uk-UA" sz="1600" b="1" baseline="0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грн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600" b="1" baseline="0" dirty="0" smtClean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тарифами серпня 201</a:t>
                      </a:r>
                      <a:r>
                        <a:rPr lang="en-US" sz="1600" b="1" baseline="0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р)</a:t>
                      </a:r>
                      <a:endParaRPr lang="en-US" sz="1600" b="1" baseline="0" dirty="0" smtClean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8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Опалення,Гкал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5995,7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-448,6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-751 853</a:t>
                      </a:r>
                      <a:endParaRPr lang="uk-UA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1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Гаряча вода, </a:t>
                      </a:r>
                      <a:r>
                        <a:rPr lang="uk-UA" sz="1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Гкал</a:t>
                      </a:r>
                      <a:endParaRPr lang="uk-UA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2697,6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C00000"/>
                          </a:solidFill>
                        </a:rPr>
                        <a:t>+438,6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+751853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Водозабезпечення та водовідведення, </a:t>
                      </a:r>
                      <a:r>
                        <a:rPr lang="uk-UA" sz="1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куб.м</a:t>
                      </a: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73639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rgbClr val="C00000"/>
                          </a:solidFill>
                        </a:rPr>
                        <a:t>+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6914</a:t>
                      </a:r>
                      <a:endParaRPr lang="uk-UA" sz="2400" b="1" dirty="0">
                        <a:solidFill>
                          <a:srgbClr val="C0000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136578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8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Електрична енергія, </a:t>
                      </a:r>
                      <a:r>
                        <a:rPr lang="uk-UA" sz="1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кВт.год</a:t>
                      </a: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4323479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-230897</a:t>
                      </a:r>
                      <a:endParaRPr lang="uk-UA" sz="2400" b="1" dirty="0">
                        <a:solidFill>
                          <a:srgbClr val="00206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-387 906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8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Газопостачання</a:t>
                      </a:r>
                      <a:r>
                        <a:rPr lang="uk-UA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uk-UA" sz="1400" b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тис.куб.м</a:t>
                      </a:r>
                      <a:r>
                        <a:rPr lang="uk-UA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5,8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rgbClr val="002060"/>
                          </a:solidFill>
                        </a:rPr>
                        <a:t>-19,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uk-UA" sz="2400" b="1" dirty="0">
                        <a:solidFill>
                          <a:srgbClr val="00206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-11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5221</a:t>
                      </a:r>
                      <a:endParaRPr lang="uk-UA" sz="24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97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</a:t>
                      </a: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Разом</a:t>
                      </a:r>
                      <a:r>
                        <a:rPr lang="uk-UA" sz="11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2400" b="1" dirty="0">
                        <a:solidFill>
                          <a:srgbClr val="00B05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2400" b="1" dirty="0">
                        <a:solidFill>
                          <a:srgbClr val="00B050"/>
                        </a:solidFill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solidFill>
                            <a:srgbClr val="7030A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– 414791 грн. </a:t>
                      </a:r>
                      <a:endParaRPr lang="uk-UA" sz="28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84" marR="51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116632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    </a:t>
            </a:r>
            <a:r>
              <a:rPr lang="uk-UA" sz="2000" b="1" dirty="0">
                <a:solidFill>
                  <a:srgbClr val="FF0000"/>
                </a:solidFill>
              </a:rPr>
              <a:t>Результати роботи  НУБіП України по енергозбереженню за </a:t>
            </a:r>
            <a:r>
              <a:rPr lang="uk-UA" sz="2000" b="1" dirty="0" smtClean="0">
                <a:solidFill>
                  <a:srgbClr val="FF0000"/>
                </a:solidFill>
              </a:rPr>
              <a:t>9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місяців 2018 </a:t>
            </a:r>
            <a:r>
              <a:rPr lang="uk-UA" sz="2000" b="1" dirty="0">
                <a:solidFill>
                  <a:srgbClr val="FF0000"/>
                </a:solidFill>
              </a:rPr>
              <a:t>року в порівнянні </a:t>
            </a:r>
            <a:r>
              <a:rPr lang="uk-UA" sz="2000" b="1" dirty="0" smtClean="0">
                <a:solidFill>
                  <a:srgbClr val="FF0000"/>
                </a:solidFill>
              </a:rPr>
              <a:t>до 9-ти місяців  201</a:t>
            </a:r>
            <a:r>
              <a:rPr lang="en-US" sz="2000" b="1" dirty="0" smtClean="0">
                <a:solidFill>
                  <a:srgbClr val="FF0000"/>
                </a:solidFill>
              </a:rPr>
              <a:t>9</a:t>
            </a:r>
            <a:r>
              <a:rPr lang="uk-UA" sz="2000" b="1" dirty="0" smtClean="0">
                <a:solidFill>
                  <a:srgbClr val="FF0000"/>
                </a:solidFill>
              </a:rPr>
              <a:t> </a:t>
            </a:r>
            <a:r>
              <a:rPr lang="uk-UA" sz="2000" b="1" dirty="0">
                <a:solidFill>
                  <a:srgbClr val="FF0000"/>
                </a:solidFill>
              </a:rPr>
              <a:t>року.</a:t>
            </a:r>
          </a:p>
        </p:txBody>
      </p:sp>
    </p:spTree>
    <p:extLst>
      <p:ext uri="{BB962C8B-B14F-4D97-AF65-F5344CB8AC3E}">
        <p14:creationId xmlns:p14="http://schemas.microsoft.com/office/powerpoint/2010/main" val="626890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7384"/>
            <a:ext cx="9302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516368"/>
              </p:ext>
            </p:extLst>
          </p:nvPr>
        </p:nvGraphicFramePr>
        <p:xfrm>
          <a:off x="395535" y="692699"/>
          <a:ext cx="8647165" cy="5617626"/>
        </p:xfrm>
        <a:graphic>
          <a:graphicData uri="http://schemas.openxmlformats.org/drawingml/2006/table">
            <a:tbl>
              <a:tblPr/>
              <a:tblGrid>
                <a:gridCol w="13337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15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145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039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7613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5716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540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err="1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Показники</a:t>
                      </a:r>
                      <a:endParaRPr lang="uk-UA" sz="1050" b="1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err="1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Рік</a:t>
                      </a:r>
                      <a:endParaRPr lang="uk-UA" sz="1050" b="1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b="1" dirty="0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Витрати</a:t>
                      </a:r>
                      <a:r>
                        <a:rPr lang="uk-UA" sz="1000" b="1" baseline="0" dirty="0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в натуральних величинах</a:t>
                      </a:r>
                      <a:endParaRPr lang="uk-UA" sz="1000" b="1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b="1" dirty="0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Фактично </a:t>
                      </a:r>
                      <a:r>
                        <a:rPr lang="uk-UA" sz="1050" b="1" dirty="0" err="1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оплачено</a:t>
                      </a:r>
                      <a:endParaRPr lang="uk-UA" sz="1050" b="1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Економія</a:t>
                      </a:r>
                      <a:r>
                        <a:rPr lang="uk-UA" sz="1050" b="1" baseline="0" dirty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в натуральних   одиницях відносно </a:t>
                      </a:r>
                      <a:r>
                        <a:rPr lang="uk-UA" sz="1050" b="1" baseline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201</a:t>
                      </a:r>
                      <a:r>
                        <a:rPr lang="en-US" sz="1050" b="1" baseline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9</a:t>
                      </a:r>
                      <a:r>
                        <a:rPr lang="uk-UA" sz="1050" b="1" baseline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baseline="0" dirty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р.</a:t>
                      </a:r>
                      <a:endParaRPr lang="uk-UA" sz="1050" b="1" dirty="0"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Економія</a:t>
                      </a:r>
                      <a:r>
                        <a:rPr lang="uk-UA" sz="1050" b="1" baseline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, грн </a:t>
                      </a:r>
                    </a:p>
                    <a:p>
                      <a:pPr algn="ctr"/>
                      <a:r>
                        <a:rPr lang="uk-UA" sz="1050" b="1" baseline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(за тарифами 201</a:t>
                      </a:r>
                      <a:r>
                        <a:rPr lang="en-US" sz="1050" b="1" baseline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9</a:t>
                      </a:r>
                      <a:r>
                        <a:rPr lang="uk-UA" sz="1050" b="1" baseline="0" dirty="0" smtClean="0"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р.)</a:t>
                      </a:r>
                      <a:endParaRPr lang="uk-UA" sz="1050" b="1" dirty="0"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0052">
                <a:tc rowSpan="10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1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Тепло-</a:t>
                      </a:r>
                      <a:r>
                        <a:rPr lang="ru-RU" sz="1050" b="1" dirty="0" err="1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постачання</a:t>
                      </a:r>
                      <a:endParaRPr lang="uk-UA" sz="1050" b="1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F0F6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err="1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Опалення</a:t>
                      </a:r>
                      <a:endParaRPr lang="uk-UA" sz="1000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2016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6064,9</a:t>
                      </a:r>
                      <a:r>
                        <a:rPr lang="uk-UA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8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108,9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тис. грн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-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6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9,2</a:t>
                      </a:r>
                      <a:r>
                        <a:rPr lang="uk-UA" sz="1050" b="1" baseline="0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- 114470</a:t>
                      </a:r>
                      <a:endParaRPr lang="uk-UA" sz="105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1023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2017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5419,2 </a:t>
                      </a:r>
                      <a:r>
                        <a:rPr lang="uk-UA" sz="1050" b="1" baseline="0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7409,9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+</a:t>
                      </a:r>
                      <a:r>
                        <a:rPr lang="uk-UA" sz="105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576,5</a:t>
                      </a:r>
                      <a:r>
                        <a:rPr lang="en-US" sz="105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C0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+ 996214</a:t>
                      </a:r>
                      <a:endParaRPr lang="uk-UA" sz="1050" b="1" dirty="0">
                        <a:solidFill>
                          <a:srgbClr val="C0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507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2018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solidFill>
                            <a:srgbClr val="002060"/>
                          </a:solidFill>
                        </a:rPr>
                        <a:t>               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</a:rPr>
                        <a:t>6444,3</a:t>
                      </a:r>
                      <a:r>
                        <a:rPr lang="uk-UA" sz="105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solidFill>
                            <a:srgbClr val="002060"/>
                          </a:solidFill>
                        </a:rPr>
                        <a:t>        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</a:rPr>
                        <a:t>10059,3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</a:rPr>
                        <a:t>тис.грн</a:t>
                      </a:r>
                      <a:endParaRPr lang="uk-UA" sz="1050" b="1" dirty="0">
                        <a:solidFill>
                          <a:srgbClr val="002060"/>
                        </a:solidFill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  -4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48,6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- 751853</a:t>
                      </a:r>
                      <a:endParaRPr lang="uk-UA" sz="105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023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2019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5995,7</a:t>
                      </a:r>
                      <a:r>
                        <a:rPr lang="en-US" sz="1050" b="1" baseline="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10349,2 </a:t>
                      </a:r>
                      <a:r>
                        <a:rPr lang="uk-UA" sz="1050" b="1" dirty="0" err="1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тис.грн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70C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5186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              </a:t>
                      </a:r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                                              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uk-UA" sz="1400" b="1" dirty="0" smtClean="0">
                          <a:solidFill>
                            <a:srgbClr val="C00000"/>
                          </a:solidFill>
                        </a:rPr>
                        <a:t>гаряча вода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390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2016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3654,5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3646,2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- 957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- 1542272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008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2017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968,7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4138,9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-271,1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- 436896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528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2018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2261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3023,1тис. грн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00B0F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    </a:t>
                      </a:r>
                      <a:r>
                        <a:rPr lang="uk-UA" sz="105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+438,6 </a:t>
                      </a:r>
                      <a:r>
                        <a:rPr lang="uk-UA" sz="1050" b="1" dirty="0" err="1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Гкал</a:t>
                      </a:r>
                      <a:endParaRPr lang="uk-UA" sz="1050" b="1" dirty="0">
                        <a:solidFill>
                          <a:srgbClr val="C0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+703611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445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b="1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F0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2019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C00000"/>
                          </a:solidFill>
                        </a:rPr>
                        <a:t>        2697,6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C00000"/>
                          </a:solidFill>
                        </a:rPr>
                        <a:t>      4080,3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70C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B0F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39022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err="1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Водопостачання</a:t>
                      </a:r>
                      <a:r>
                        <a:rPr lang="ru-RU" sz="1050" b="1" dirty="0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та </a:t>
                      </a:r>
                      <a:r>
                        <a:rPr lang="ru-RU" sz="1050" b="1" dirty="0" err="1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водовідведення</a:t>
                      </a:r>
                      <a:endParaRPr lang="uk-UA" sz="1050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F0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2016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220991</a:t>
                      </a:r>
                      <a:r>
                        <a:rPr lang="en-US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м.куб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911,5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- 47352 </a:t>
                      </a: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</a:t>
                      </a:r>
                      <a:r>
                        <a:rPr lang="uk-UA" sz="110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куб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-936622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390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2017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19259</a:t>
                      </a:r>
                      <a:r>
                        <a:rPr lang="en-US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3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м.куб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333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тис. 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- 18954 </a:t>
                      </a:r>
                      <a:r>
                        <a:rPr lang="uk-UA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</a:t>
                      </a:r>
                      <a:r>
                        <a:rPr lang="uk-UA" sz="110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куб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-374910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721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2018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66725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м.куб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2469,5</a:t>
                      </a:r>
                      <a:r>
                        <a:rPr lang="en-US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   + 6914</a:t>
                      </a:r>
                      <a:r>
                        <a:rPr lang="en-US" sz="1100" b="1" baseline="0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м.</a:t>
                      </a:r>
                      <a:r>
                        <a:rPr lang="uk-UA" sz="1100" b="1" baseline="0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куб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rgbClr val="C0000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+136578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0236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200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F0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2019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173639</a:t>
                      </a:r>
                      <a:r>
                        <a:rPr lang="uk-UA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м.куб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baseline="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3381,3 </a:t>
                      </a:r>
                      <a:r>
                        <a:rPr lang="ru-RU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</a:t>
                      </a:r>
                      <a:r>
                        <a:rPr lang="uk-UA" sz="1050" b="1" dirty="0" err="1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ис.грн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B0F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B0F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39022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err="1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Електро-постачання</a:t>
                      </a:r>
                      <a:r>
                        <a:rPr lang="ru-RU" sz="1050" b="1" dirty="0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endParaRPr lang="uk-UA" sz="1050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F0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2016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6015476 </a:t>
                      </a:r>
                      <a:r>
                        <a:rPr lang="ru-RU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кВт.год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8165,4</a:t>
                      </a:r>
                      <a:r>
                        <a:rPr lang="uk-UA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 1691997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кВт.год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-2842554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3575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2017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4876975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кВт.год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7512,4</a:t>
                      </a:r>
                      <a:r>
                        <a:rPr lang="uk-UA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- 553496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кВт.год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-928873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2059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2018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4554376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кВт.год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7664,1</a:t>
                      </a:r>
                      <a:r>
                        <a:rPr lang="uk-UA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- 230897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кВт.год</a:t>
                      </a:r>
                      <a:endParaRPr lang="uk-UA" sz="105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rgbClr val="002060"/>
                          </a:solidFill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            -387906</a:t>
                      </a:r>
                      <a:endParaRPr lang="uk-UA" sz="110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547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200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F0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2019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baseline="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4323479 </a:t>
                      </a:r>
                      <a:r>
                        <a:rPr lang="uk-UA" sz="1050" b="1" dirty="0" err="1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кВт.год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baseline="0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8036,1 </a:t>
                      </a:r>
                      <a:r>
                        <a:rPr lang="uk-UA" sz="1050" b="1" dirty="0" err="1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тис.грн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B0F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B0F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39022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err="1"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Газопостачання</a:t>
                      </a:r>
                      <a:endParaRPr lang="ru-RU" sz="1050" b="1" dirty="0"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F0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2016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</a:t>
                      </a: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28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тис.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м.куб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1026,9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тис. грн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- 22,2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тис.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м.куб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-132 534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390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2017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106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</a:t>
                      </a:r>
                      <a:r>
                        <a:rPr lang="uk-UA" sz="1050" b="1" dirty="0" err="1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м.куб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873,6</a:t>
                      </a:r>
                      <a:r>
                        <a:rPr lang="uk-UA" sz="1050" b="1" baseline="0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грн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- 0,2 </a:t>
                      </a: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</a:t>
                      </a:r>
                      <a:r>
                        <a:rPr lang="uk-UA" sz="1050" b="1" dirty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. </a:t>
                      </a:r>
                      <a:r>
                        <a:rPr lang="uk-UA" sz="1050" b="1" dirty="0" err="1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м.куб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-1 194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390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2018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125,1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тис.м.куб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1114,1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тис.грн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- 19,3 </a:t>
                      </a:r>
                      <a:r>
                        <a:rPr lang="uk-UA" sz="1050" b="1" dirty="0" err="1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тис.м.куб</a:t>
                      </a:r>
                      <a:endParaRPr lang="uk-UA" sz="105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 smtClean="0">
                          <a:solidFill>
                            <a:srgbClr val="00206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-115 221</a:t>
                      </a:r>
                      <a:endParaRPr lang="uk-UA" sz="1100" b="1" dirty="0">
                        <a:solidFill>
                          <a:srgbClr val="00206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6106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b="1" dirty="0" smtClean="0">
                          <a:solidFill>
                            <a:srgbClr val="C00000"/>
                          </a:solidFill>
                          <a:effectLst/>
                          <a:latin typeface="Arial Cyr" panose="020B0604020202020204" pitchFamily="34" charset="0"/>
                          <a:ea typeface="Calibri" panose="020F0502020204030204" pitchFamily="34" charset="0"/>
                          <a:cs typeface="Arial Cyr" panose="020B0604020202020204" pitchFamily="34" charset="0"/>
                        </a:rPr>
                        <a:t>2019</a:t>
                      </a:r>
                      <a:endParaRPr lang="uk-UA" sz="1050" b="1" dirty="0">
                        <a:solidFill>
                          <a:srgbClr val="C00000"/>
                        </a:solidFill>
                        <a:effectLst/>
                        <a:latin typeface="Arial Cyr" panose="020B0604020202020204" pitchFamily="34" charset="0"/>
                        <a:ea typeface="Calibri" panose="020F050202020403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B0F0"/>
                          </a:solidFill>
                        </a:rPr>
                        <a:t>      </a:t>
                      </a:r>
                      <a:r>
                        <a:rPr lang="en-US" sz="140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C00000"/>
                          </a:solidFill>
                        </a:rPr>
                        <a:t>105,8 </a:t>
                      </a:r>
                      <a:r>
                        <a:rPr lang="uk-UA" sz="1200" b="1" dirty="0" err="1" smtClean="0">
                          <a:solidFill>
                            <a:srgbClr val="C00000"/>
                          </a:solidFill>
                        </a:rPr>
                        <a:t>тис.м.куб</a:t>
                      </a:r>
                      <a:endParaRPr lang="uk-UA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00B0F0"/>
                          </a:solidFill>
                        </a:rPr>
                        <a:t>     </a:t>
                      </a:r>
                      <a:r>
                        <a:rPr lang="en-US" sz="1200" b="1" dirty="0" smtClean="0">
                          <a:solidFill>
                            <a:srgbClr val="C00000"/>
                          </a:solidFill>
                        </a:rPr>
                        <a:t>1019,2</a:t>
                      </a: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uk-UA" sz="1400" b="1" baseline="0" dirty="0" err="1" smtClean="0">
                          <a:solidFill>
                            <a:srgbClr val="C00000"/>
                          </a:solidFill>
                        </a:rPr>
                        <a:t>тис.грн</a:t>
                      </a:r>
                      <a:endParaRPr lang="uk-UA" sz="1400" b="1" dirty="0">
                        <a:solidFill>
                          <a:srgbClr val="C00000"/>
                        </a:solidFill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50" b="1" dirty="0">
                        <a:solidFill>
                          <a:srgbClr val="002060"/>
                        </a:solidFill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956" y="6334780"/>
            <a:ext cx="8424936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 smtClean="0">
                <a:solidFill>
                  <a:srgbClr val="7030A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 </a:t>
            </a:r>
            <a:r>
              <a:rPr lang="uk-UA" sz="1400" b="1" dirty="0">
                <a:solidFill>
                  <a:srgbClr val="7030A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Е</a:t>
            </a:r>
            <a:r>
              <a:rPr lang="uk-UA" sz="1400" b="1" dirty="0" smtClean="0">
                <a:solidFill>
                  <a:srgbClr val="7030A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кономія відносно 201</a:t>
            </a:r>
            <a:r>
              <a:rPr lang="uk-UA" sz="1400" b="1" dirty="0">
                <a:solidFill>
                  <a:srgbClr val="7030A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6</a:t>
            </a:r>
            <a:r>
              <a:rPr lang="en-US" sz="1400" b="1" dirty="0" smtClean="0">
                <a:solidFill>
                  <a:srgbClr val="7030A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 </a:t>
            </a:r>
            <a:r>
              <a:rPr lang="uk-UA" sz="1400" b="1" dirty="0" smtClean="0">
                <a:solidFill>
                  <a:srgbClr val="7030A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р. за тарифами 201</a:t>
            </a:r>
            <a:r>
              <a:rPr lang="en-US" sz="1400" b="1" dirty="0" smtClean="0">
                <a:solidFill>
                  <a:srgbClr val="7030A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9</a:t>
            </a:r>
            <a:r>
              <a:rPr lang="uk-UA" sz="1400" b="1" dirty="0" smtClean="0">
                <a:solidFill>
                  <a:srgbClr val="7030A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 р.  </a:t>
            </a:r>
            <a:r>
              <a:rPr lang="en-US" sz="1400" b="1" dirty="0" smtClean="0">
                <a:solidFill>
                  <a:srgbClr val="7030A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 </a:t>
            </a:r>
            <a:r>
              <a:rPr lang="uk-UA" sz="1400" b="1" dirty="0" smtClean="0">
                <a:solidFill>
                  <a:srgbClr val="C0000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– 5546492 грн</a:t>
            </a:r>
            <a:r>
              <a:rPr lang="uk-UA" sz="1400" b="1" dirty="0" smtClean="0">
                <a:solidFill>
                  <a:srgbClr val="00B05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.</a:t>
            </a:r>
          </a:p>
          <a:p>
            <a:pPr algn="ctr"/>
            <a:r>
              <a:rPr lang="uk-UA" sz="1400" b="1" dirty="0" smtClean="0">
                <a:solidFill>
                  <a:srgbClr val="C0000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Економія відносно  201</a:t>
            </a:r>
            <a:r>
              <a:rPr lang="en-US" sz="1400" b="1" dirty="0" smtClean="0">
                <a:solidFill>
                  <a:srgbClr val="C0000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8</a:t>
            </a:r>
            <a:r>
              <a:rPr lang="uk-UA" sz="1400" b="1" dirty="0" smtClean="0">
                <a:solidFill>
                  <a:srgbClr val="C0000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 р. за тарифами 201</a:t>
            </a:r>
            <a:r>
              <a:rPr lang="en-US" sz="1400" b="1" dirty="0" smtClean="0">
                <a:solidFill>
                  <a:srgbClr val="C0000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9</a:t>
            </a:r>
            <a:r>
              <a:rPr lang="uk-UA" sz="1400" b="1" dirty="0" smtClean="0">
                <a:solidFill>
                  <a:srgbClr val="C0000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 р.    –</a:t>
            </a:r>
            <a:r>
              <a:rPr lang="uk-UA" sz="1400" b="1" dirty="0">
                <a:solidFill>
                  <a:srgbClr val="C0000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 </a:t>
            </a:r>
            <a:r>
              <a:rPr lang="uk-UA" sz="1400" b="1" dirty="0" smtClean="0">
                <a:solidFill>
                  <a:srgbClr val="C0000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414791 грн.   </a:t>
            </a:r>
            <a:endParaRPr lang="uk-UA" sz="1400" b="1" dirty="0">
              <a:solidFill>
                <a:srgbClr val="C00000"/>
              </a:solidFill>
              <a:latin typeface="Arial Cyr" panose="020B0604020202020204" pitchFamily="34" charset="0"/>
              <a:cs typeface="Arial Cyr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 noChangeArrowheads="1"/>
          </p:cNvSpPr>
          <p:nvPr/>
        </p:nvSpPr>
        <p:spPr>
          <a:xfrm>
            <a:off x="755576" y="-41056"/>
            <a:ext cx="7704856" cy="301704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uk-UA" altLang="uk-UA" sz="2400" b="1" dirty="0"/>
              <a:t> </a:t>
            </a:r>
            <a:r>
              <a:rPr lang="uk-UA" altLang="uk-UA" sz="2000" b="1" dirty="0">
                <a:solidFill>
                  <a:srgbClr val="002060"/>
                </a:solidFill>
              </a:rPr>
              <a:t>ПОРІВНЯННЯ ФАКТИЧНОГО СПОЖИВАННЯ ЕНЕРГОНОСІЇВ </a:t>
            </a:r>
          </a:p>
          <a:p>
            <a:pPr algn="ctr"/>
            <a:r>
              <a:rPr lang="uk-UA" altLang="uk-UA" sz="2000" b="1" dirty="0">
                <a:solidFill>
                  <a:srgbClr val="002060"/>
                </a:solidFill>
              </a:rPr>
              <a:t> </a:t>
            </a:r>
            <a:r>
              <a:rPr lang="uk-UA" altLang="uk-UA" sz="2000" b="1" dirty="0">
                <a:solidFill>
                  <a:srgbClr val="FF0000"/>
                </a:solidFill>
              </a:rPr>
              <a:t>за </a:t>
            </a:r>
            <a:r>
              <a:rPr lang="en-US" altLang="uk-UA" sz="2000" b="1" dirty="0" smtClean="0">
                <a:solidFill>
                  <a:srgbClr val="FF0000"/>
                </a:solidFill>
              </a:rPr>
              <a:t>9</a:t>
            </a:r>
            <a:r>
              <a:rPr lang="uk-UA" altLang="uk-UA" sz="2000" b="1" dirty="0" smtClean="0">
                <a:solidFill>
                  <a:srgbClr val="FF0000"/>
                </a:solidFill>
              </a:rPr>
              <a:t> місяців 2016, 2017, 2018 та 2019 років</a:t>
            </a:r>
            <a:endParaRPr lang="uk-UA" altLang="uk-UA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3590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1210146"/>
          </a:xfrm>
        </p:spPr>
        <p:txBody>
          <a:bodyPr>
            <a:normAutofit/>
          </a:bodyPr>
          <a:lstStyle/>
          <a:p>
            <a:r>
              <a:rPr lang="uk-UA" sz="3100" b="1" dirty="0">
                <a:solidFill>
                  <a:srgbClr val="FF0000"/>
                </a:solidFill>
              </a:rPr>
              <a:t>Аналіз витрат енергоносіїв за </a:t>
            </a:r>
            <a:r>
              <a:rPr lang="uk-UA" sz="3100" b="1" dirty="0" smtClean="0">
                <a:solidFill>
                  <a:srgbClr val="FF0000"/>
                </a:solidFill>
              </a:rPr>
              <a:t>вересень 2019 </a:t>
            </a:r>
            <a:r>
              <a:rPr lang="uk-UA" sz="3100" b="1" dirty="0">
                <a:solidFill>
                  <a:srgbClr val="FF0000"/>
                </a:solidFill>
              </a:rPr>
              <a:t>р. у розрахунках на 1</a:t>
            </a:r>
            <a:r>
              <a:rPr lang="en-US" sz="3100" b="1" dirty="0">
                <a:solidFill>
                  <a:srgbClr val="FF0000"/>
                </a:solidFill>
              </a:rPr>
              <a:t> </a:t>
            </a:r>
            <a:r>
              <a:rPr lang="uk-UA" sz="3100" b="1" dirty="0">
                <a:solidFill>
                  <a:srgbClr val="FF0000"/>
                </a:solidFill>
              </a:rPr>
              <a:t>проживаючого в гуртожитках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873219"/>
              </p:ext>
            </p:extLst>
          </p:nvPr>
        </p:nvGraphicFramePr>
        <p:xfrm>
          <a:off x="484188" y="1052513"/>
          <a:ext cx="8037512" cy="5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Документ" r:id="rId3" imgW="11566518" imgH="7309878" progId="Word.Document.12">
                  <p:embed/>
                </p:oleObj>
              </mc:Choice>
              <mc:Fallback>
                <p:oleObj name="Документ" r:id="rId3" imgW="11566518" imgH="7309878" progId="Word.Document.12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8" y="1052513"/>
                        <a:ext cx="8037512" cy="5080000"/>
                      </a:xfrm>
                      <a:prstGeom prst="rect">
                        <a:avLst/>
                      </a:prstGeom>
                      <a:solidFill>
                        <a:srgbClr val="DCE6F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554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Картинки по запросу энергосбере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12776"/>
            <a:ext cx="409575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6575" y="4653136"/>
            <a:ext cx="6968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Зберігаймо</a:t>
            </a:r>
            <a:r>
              <a:rPr lang="ru-RU" sz="54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5400" b="1" cap="all" spc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енергію</a:t>
            </a:r>
            <a:r>
              <a:rPr lang="ru-RU" sz="54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35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3040" y="260648"/>
            <a:ext cx="8640960" cy="1470025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витрат води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в НУБіП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за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b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вересень 2019 року 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693566"/>
              </p:ext>
            </p:extLst>
          </p:nvPr>
        </p:nvGraphicFramePr>
        <p:xfrm>
          <a:off x="611559" y="1412776"/>
          <a:ext cx="8208916" cy="5225437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0567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140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614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4489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4489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745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38818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802475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133540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1335400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</a:t>
                      </a:r>
                      <a:r>
                        <a:rPr lang="uk-UA" dirty="0" smtClean="0"/>
                        <a:t>споживання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          </a:t>
                      </a:r>
                      <a:r>
                        <a:rPr lang="uk-UA" dirty="0" err="1" smtClean="0"/>
                        <a:t>м.куб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          </a:t>
                      </a:r>
                    </a:p>
                    <a:p>
                      <a:r>
                        <a:rPr lang="en-US" dirty="0" smtClean="0"/>
                        <a:t>           </a:t>
                      </a:r>
                      <a:r>
                        <a:rPr lang="uk-UA" dirty="0" smtClean="0"/>
                        <a:t>Вартість </a:t>
                      </a:r>
                      <a:r>
                        <a:rPr lang="uk-UA" dirty="0"/>
                        <a:t>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По</a:t>
                      </a:r>
                      <a:r>
                        <a:rPr lang="ru-RU" sz="18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baseline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ліміту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 </a:t>
                      </a:r>
                      <a:r>
                        <a:rPr lang="ru-RU" sz="1200" b="0" baseline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1 </a:t>
                      </a:r>
                      <a:r>
                        <a:rPr lang="uk-UA" sz="1400" b="0" dirty="0" smtClean="0">
                          <a:latin typeface="Arial Narrow" panose="020B0606020202030204" pitchFamily="34" charset="0"/>
                        </a:rPr>
                        <a:t> .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359</a:t>
                      </a:r>
                      <a:endParaRPr lang="uk-UA" b="1" i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203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-156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-44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3880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2194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-1686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2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267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221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-46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-17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2886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2389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-497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3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187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-283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-60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5080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2021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-3059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-60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4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465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544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+79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+17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5026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5881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+855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+17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5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607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455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-152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-25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6561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4919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-1642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6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814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741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-73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8799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8011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-788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05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640960" cy="1470025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води в 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b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вересень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року</a:t>
            </a: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816234"/>
              </p:ext>
            </p:extLst>
          </p:nvPr>
        </p:nvGraphicFramePr>
        <p:xfrm>
          <a:off x="539553" y="1340768"/>
          <a:ext cx="8352926" cy="4953708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4191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404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105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0409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25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8234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1219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872676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72676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872676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</a:t>
                      </a:r>
                      <a:r>
                        <a:rPr lang="uk-UA" dirty="0" smtClean="0"/>
                        <a:t>споживання,</a:t>
                      </a:r>
                    </a:p>
                    <a:p>
                      <a:r>
                        <a:rPr lang="uk-UA" dirty="0" smtClean="0"/>
                        <a:t>       </a:t>
                      </a:r>
                      <a:r>
                        <a:rPr lang="uk-UA" sz="1800" b="0" baseline="0" dirty="0" smtClean="0">
                          <a:latin typeface="Arial Narrow" panose="020B0606020202030204" pitchFamily="34" charset="0"/>
                        </a:rPr>
                        <a:t>        </a:t>
                      </a:r>
                      <a:r>
                        <a:rPr lang="uk-UA" sz="1800" b="0" dirty="0" smtClean="0">
                          <a:latin typeface="Arial Narrow" panose="020B0606020202030204" pitchFamily="34" charset="0"/>
                        </a:rPr>
                        <a:t>  м</a:t>
                      </a:r>
                      <a:r>
                        <a:rPr lang="uk-UA" sz="1800" b="0" baseline="30000" dirty="0" smtClean="0"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uk-UA" sz="1800" b="0" dirty="0" smtClean="0">
                          <a:latin typeface="Arial Narrow" panose="020B0606020202030204" pitchFamily="34" charset="0"/>
                        </a:rPr>
                        <a:t>. 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Ліміт</a:t>
                      </a:r>
                    </a:p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2019</a:t>
                      </a:r>
                      <a:r>
                        <a:rPr lang="uk-UA" dirty="0" smtClean="0"/>
                        <a:t>р.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baseline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 </a:t>
                      </a:r>
                      <a:r>
                        <a:rPr lang="ru-RU" sz="1200" b="0" baseline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7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599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381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-218</a:t>
                      </a:r>
                      <a:endParaRPr lang="uk-UA" sz="16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-47</a:t>
                      </a:r>
                      <a:endParaRPr lang="uk-UA" sz="16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6475</a:t>
                      </a:r>
                      <a:endParaRPr lang="ru-RU" sz="1800" b="1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4119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-2656</a:t>
                      </a:r>
                      <a:endParaRPr lang="uk-UA" sz="18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-47</a:t>
                      </a:r>
                      <a:endParaRPr lang="uk-UA" sz="18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33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8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371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276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-95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-26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4010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2984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-1026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</a:t>
                      </a:r>
                      <a:r>
                        <a:rPr lang="uk-UA" sz="1400" b="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9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900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831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-69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9729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8984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-745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latin typeface="Arial Narrow" panose="020B0606020202030204" pitchFamily="34" charset="0"/>
                        </a:rPr>
                        <a:t>№ 10 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712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633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-79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-11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7696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6844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-852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11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844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-374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-44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9123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5081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-4042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Гуртожиток </a:t>
                      </a:r>
                      <a:b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uk-UA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№ 12 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1462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-3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16215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15807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-408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29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0"/>
            <a:ext cx="8640960" cy="1470025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води в 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b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вересень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року</a:t>
            </a: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42487"/>
              </p:ext>
            </p:extLst>
          </p:nvPr>
        </p:nvGraphicFramePr>
        <p:xfrm>
          <a:off x="107505" y="1412776"/>
          <a:ext cx="8856984" cy="5028133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9490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719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371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1845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184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1215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5205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910805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910805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910805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</a:t>
                      </a:r>
                      <a:r>
                        <a:rPr lang="uk-UA" dirty="0" smtClean="0"/>
                        <a:t>споживання,  </a:t>
                      </a:r>
                      <a:r>
                        <a:rPr lang="uk-UA" dirty="0" err="1" smtClean="0"/>
                        <a:t>куб.м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Ліміт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sz="1600" dirty="0" smtClean="0"/>
                        <a:t>2019р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Вартісь</a:t>
                      </a:r>
                      <a:endParaRPr lang="ru-RU" sz="1200" b="0" dirty="0" smtClean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За 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</a:t>
                      </a:r>
                      <a:r>
                        <a:rPr lang="ru-RU" sz="1400" b="0" baseline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№1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110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1081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1189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+108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№2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50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72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+22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+44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540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778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+238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+44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№3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140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249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+109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+77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1513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2692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+1179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+77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№4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60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89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+48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648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962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+314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+48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Корпус №5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dirty="0" smtClean="0"/>
                        <a:t>108</a:t>
                      </a:r>
                      <a:endParaRPr lang="ru-RU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-11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№6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30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46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+16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+53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324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497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+173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+53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71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640960" cy="1470025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835905"/>
              </p:ext>
            </p:extLst>
          </p:nvPr>
        </p:nvGraphicFramePr>
        <p:xfrm>
          <a:off x="395536" y="1484784"/>
          <a:ext cx="8424936" cy="5121881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8539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611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61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828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88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7741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0561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866376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66376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866376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</a:t>
                      </a:r>
                      <a:r>
                        <a:rPr lang="uk-UA" dirty="0" smtClean="0"/>
                        <a:t>споживання, </a:t>
                      </a:r>
                      <a:r>
                        <a:rPr lang="uk-UA" dirty="0" err="1" smtClean="0"/>
                        <a:t>куб.м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/>
                        <a:t>Вартість 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sz="1600" dirty="0" smtClean="0"/>
                        <a:t>2019р</a:t>
                      </a:r>
                      <a:endParaRPr lang="uk-UA" sz="1600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23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</a:t>
                      </a:r>
                      <a:r>
                        <a:rPr lang="ru-RU" sz="14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№7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+9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+30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324</a:t>
                      </a:r>
                      <a:endParaRPr lang="ru-RU" sz="1800" b="1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421</a:t>
                      </a:r>
                      <a:endParaRPr lang="uk-UA" sz="1800" b="1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+97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+30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№7а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97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№8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237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248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+11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+4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52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№9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648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648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№10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256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+56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+28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2162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2767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+605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+28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№11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-54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-46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1621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1037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-584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-46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63688" y="299528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води в НУБіП України</a:t>
            </a:r>
            <a:r>
              <a:rPr lang="ru-RU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br>
              <a:rPr lang="uk-UA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uk-UA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вересень </a:t>
            </a:r>
            <a:r>
              <a:rPr lang="uk-UA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</a:t>
            </a:r>
            <a:r>
              <a:rPr lang="uk-UA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року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620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1"/>
            <a:ext cx="8640960" cy="1152128"/>
          </a:xfrm>
        </p:spPr>
        <p:txBody>
          <a:bodyPr>
            <a:normAutofit/>
          </a:bodyPr>
          <a:lstStyle/>
          <a:p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Аналіз витрат води в НУБіП України</a:t>
            </a:r>
            <a:r>
              <a:rPr lang="ru-RU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за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  </a:t>
            </a:r>
            <a:b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 вересень </a:t>
            </a:r>
            <a:r>
              <a:rPr lang="uk-UA" sz="2200" b="1" dirty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2019 </a:t>
            </a:r>
            <a:r>
              <a:rPr lang="uk-UA" sz="2200" b="1" dirty="0" smtClean="0">
                <a:solidFill>
                  <a:srgbClr val="FF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року</a:t>
            </a:r>
            <a:endParaRPr lang="ru-RU" sz="2200" b="1" dirty="0"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770538"/>
              </p:ext>
            </p:extLst>
          </p:nvPr>
        </p:nvGraphicFramePr>
        <p:xfrm>
          <a:off x="611559" y="1412776"/>
          <a:ext cx="8208914" cy="5049873"/>
        </p:xfrm>
        <a:graphic>
          <a:graphicData uri="http://schemas.openxmlformats.org/drawingml/2006/table">
            <a:tbl>
              <a:tblPr>
                <a:gradFill rotWithShape="1">
                  <a:gsLst>
                    <a:gs pos="0">
                      <a:srgbClr val="C3986D">
                        <a:tint val="30000"/>
                        <a:satMod val="250000"/>
                      </a:srgbClr>
                    </a:gs>
                    <a:gs pos="72000">
                      <a:srgbClr val="C3986D">
                        <a:tint val="75000"/>
                        <a:satMod val="210000"/>
                      </a:srgbClr>
                    </a:gs>
                    <a:gs pos="100000">
                      <a:srgbClr val="C3986D">
                        <a:tint val="85000"/>
                        <a:satMod val="210000"/>
                      </a:srgbClr>
                    </a:gs>
                  </a:gsLst>
                  <a:lin ang="5400000" scaled="1"/>
                </a:gradFill>
                <a:effectLst>
                  <a:outerShdw blurRad="76200" dist="50800" dir="5400000" rotWithShape="0">
                    <a:srgbClr val="4E3B30">
                      <a:alpha val="60000"/>
                    </a:srgbClr>
                  </a:outerShdw>
                </a:effectLst>
              </a:tblPr>
              <a:tblGrid>
                <a:gridCol w="12144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517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451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262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262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108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6398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92221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92221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922217"/>
              </a:tblGrid>
              <a:tr h="61612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Споживач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 vert="vert270" anchor="ctr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dirty="0"/>
                        <a:t>   Фактичне </a:t>
                      </a:r>
                      <a:r>
                        <a:rPr lang="uk-UA" dirty="0" smtClean="0"/>
                        <a:t>споживання,</a:t>
                      </a:r>
                    </a:p>
                    <a:p>
                      <a:r>
                        <a:rPr lang="uk-UA" dirty="0" smtClean="0"/>
                        <a:t>         </a:t>
                      </a:r>
                      <a:r>
                        <a:rPr lang="uk-UA" dirty="0" err="1" smtClean="0"/>
                        <a:t>куб.м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dirty="0" smtClean="0"/>
                        <a:t>                     Вартість </a:t>
                      </a:r>
                      <a:r>
                        <a:rPr lang="uk-UA" dirty="0"/>
                        <a:t>споживання,</a:t>
                      </a:r>
                      <a:r>
                        <a:rPr lang="uk-UA" baseline="0" dirty="0"/>
                        <a:t> грн.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latin typeface="Arial Narrow" panose="020B0606020202030204" pitchFamily="34" charset="0"/>
                        <a:ea typeface="Calibri"/>
                        <a:cs typeface="Calibri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71" marR="42871" marT="0" marB="0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5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Ліміт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  <a:p>
                      <a:r>
                        <a:rPr lang="uk-UA" dirty="0" smtClean="0"/>
                        <a:t>2019р</a:t>
                      </a:r>
                      <a:endParaRPr lang="uk-UA" dirty="0"/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Ліміт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2019р</a:t>
                      </a:r>
                      <a:endParaRPr lang="ru-RU" sz="18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Різниця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 (+)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Економія</a:t>
                      </a: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-(+) %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Вартість</a:t>
                      </a: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за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 </a:t>
                      </a:r>
                      <a:r>
                        <a:rPr lang="ru-RU" sz="1200" b="0" dirty="0" err="1" smtClean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куб.м</a:t>
                      </a:r>
                      <a:endParaRPr lang="ru-RU" sz="12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03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</a:t>
                      </a:r>
                      <a:r>
                        <a:rPr lang="ru-RU" sz="14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№12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A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250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192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-58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-23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2702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2075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-627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-23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0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</a:t>
                      </a:r>
                      <a:r>
                        <a:rPr lang="ru-RU" sz="1400" b="0" baseline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 15</a:t>
                      </a:r>
                      <a:endParaRPr lang="ru-RU" sz="1400" b="0" dirty="0"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30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43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+43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324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464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+140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+43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Корпус №17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11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-6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-55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119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54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-65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-55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МТД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+4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+133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32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75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+43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+133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Дендросад</a:t>
                      </a: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187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+87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+87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1081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2021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+940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+87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9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Стайня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200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333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+133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+66</a:t>
                      </a:r>
                      <a:endParaRPr lang="uk-UA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Calibri"/>
                          <a:cs typeface="Times New Roman" pitchFamily="18" charset="0"/>
                        </a:rPr>
                        <a:t>2162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3600</a:t>
                      </a:r>
                      <a:endParaRPr lang="uk-UA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+1438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+66</a:t>
                      </a:r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002060"/>
                          </a:solidFill>
                        </a:rPr>
                        <a:t>20,38</a:t>
                      </a:r>
                    </a:p>
                    <a:p>
                      <a:pPr algn="ctr"/>
                      <a:endParaRPr lang="uk-UA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42871" marR="42871" marT="0" marB="0">
                    <a:lnL w="10000" cap="flat" cmpd="sng" algn="ctr">
                      <a:solidFill>
                        <a:srgbClr val="C3986D"/>
                      </a:solidFill>
                      <a:prstDash val="solid"/>
                    </a:lnL>
                    <a:lnR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0" cap="flat" cmpd="sng" algn="ctr">
                      <a:solidFill>
                        <a:srgbClr val="C398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0" cap="flat" cmpd="sng" algn="ctr">
                      <a:solidFill>
                        <a:srgbClr val="C3986D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02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46490875</TotalTime>
  <Words>5331</Words>
  <Application>Microsoft Office PowerPoint</Application>
  <PresentationFormat>Экран (4:3)</PresentationFormat>
  <Paragraphs>3229</Paragraphs>
  <Slides>47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5" baseType="lpstr">
      <vt:lpstr>Arial</vt:lpstr>
      <vt:lpstr>Arial Cyr</vt:lpstr>
      <vt:lpstr>Arial Narrow</vt:lpstr>
      <vt:lpstr>Calibri</vt:lpstr>
      <vt:lpstr>Franklin Gothic Book</vt:lpstr>
      <vt:lpstr>Times New Roman</vt:lpstr>
      <vt:lpstr>Тема Office</vt:lpstr>
      <vt:lpstr>Документ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Аналіз витрат води в НУБіП України за      вересень 2019 року  </vt:lpstr>
      <vt:lpstr>Аналіз витрат води в НУБіП України за      вересень 2019 року</vt:lpstr>
      <vt:lpstr>Аналіз витрат води в НУБіП України за      вересень 2019 року</vt:lpstr>
      <vt:lpstr> </vt:lpstr>
      <vt:lpstr>Аналіз витрат води в НУБіП України за      вересень 2019 року</vt:lpstr>
      <vt:lpstr>Аналіз витрат води в НУБіП України за      вересень 2019 року</vt:lpstr>
      <vt:lpstr>Аналіз витрат води в НУБіП України за    вересень 2019 року</vt:lpstr>
      <vt:lpstr>Аналіз витрат води в НУБіП України за      вересень 2019 року</vt:lpstr>
      <vt:lpstr>Презентация PowerPoint</vt:lpstr>
      <vt:lpstr> Аналіз витрат електричної енергії в НУБіП України за вересень 2019 року. </vt:lpstr>
      <vt:lpstr>Аналіз витрат електричної енергії в НУБіП України за  вересень 2019 року. </vt:lpstr>
      <vt:lpstr>Аналіз витрат електричної енергії в НУБіП України за  вересень 2019 року. </vt:lpstr>
      <vt:lpstr>. </vt:lpstr>
      <vt:lpstr>Аналіз витрат електричної енергії в НУБіП України за  вересень 2019 року. </vt:lpstr>
      <vt:lpstr>Аналіз витрат електричної енергії в НУБіП України за вересень 2019 року. </vt:lpstr>
      <vt:lpstr>Аналіз витрат електричної енергії в НУБіП України за  вересень 2019 року.  </vt:lpstr>
      <vt:lpstr>Презентация PowerPoint</vt:lpstr>
      <vt:lpstr> Аналіз витрат горячої води  в НУБіП України за     вересень 2019 року</vt:lpstr>
      <vt:lpstr> Аналіз витрат гарячої води НУБіП України  за  вересень  2019 року </vt:lpstr>
      <vt:lpstr> Аналіз витрат гарячої води в НУБіП України за  вересень 2019 року </vt:lpstr>
      <vt:lpstr>Презентация PowerPoint</vt:lpstr>
      <vt:lpstr> Аналіз витрат газу НУБіП України  за  вересень  2019 року </vt:lpstr>
      <vt:lpstr> Аналіз витрат газу в НУБіП України за  вересень 2019 року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Опалення та гаряче водопостачання   </vt:lpstr>
      <vt:lpstr>Презентация PowerPoint</vt:lpstr>
      <vt:lpstr> Електрична енергія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Аналіз витрат енергоносіїв за вересень 2019 р. у розрахунках на 1 проживаючого в гуртожитках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Порівняльний аналіз витрат води, НУБіП України, 2016 р. за липень і серпень</dc:title>
  <dc:creator>Володимир</dc:creator>
  <cp:lastModifiedBy>RePack by Diakov</cp:lastModifiedBy>
  <cp:revision>2266</cp:revision>
  <cp:lastPrinted>2019-10-15T11:02:41Z</cp:lastPrinted>
  <dcterms:modified xsi:type="dcterms:W3CDTF">2019-10-15T11:24:12Z</dcterms:modified>
</cp:coreProperties>
</file>