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2"/>
  </p:notesMasterIdLst>
  <p:sldIdLst>
    <p:sldId id="325" r:id="rId2"/>
    <p:sldId id="443" r:id="rId3"/>
    <p:sldId id="444" r:id="rId4"/>
    <p:sldId id="445" r:id="rId5"/>
    <p:sldId id="391" r:id="rId6"/>
    <p:sldId id="392" r:id="rId7"/>
    <p:sldId id="446" r:id="rId8"/>
    <p:sldId id="447" r:id="rId9"/>
    <p:sldId id="390" r:id="rId10"/>
    <p:sldId id="394" r:id="rId11"/>
    <p:sldId id="395" r:id="rId12"/>
    <p:sldId id="396" r:id="rId13"/>
    <p:sldId id="397" r:id="rId14"/>
    <p:sldId id="398" r:id="rId15"/>
    <p:sldId id="399" r:id="rId16"/>
    <p:sldId id="400" r:id="rId17"/>
    <p:sldId id="401" r:id="rId18"/>
    <p:sldId id="402" r:id="rId19"/>
    <p:sldId id="403" r:id="rId20"/>
    <p:sldId id="404" r:id="rId21"/>
    <p:sldId id="405" r:id="rId22"/>
    <p:sldId id="406" r:id="rId23"/>
    <p:sldId id="408" r:id="rId24"/>
    <p:sldId id="409" r:id="rId25"/>
    <p:sldId id="410" r:id="rId26"/>
    <p:sldId id="411" r:id="rId27"/>
    <p:sldId id="412" r:id="rId28"/>
    <p:sldId id="413" r:id="rId29"/>
    <p:sldId id="414" r:id="rId30"/>
    <p:sldId id="415" r:id="rId31"/>
    <p:sldId id="416" r:id="rId32"/>
    <p:sldId id="417" r:id="rId33"/>
    <p:sldId id="418" r:id="rId34"/>
    <p:sldId id="419" r:id="rId35"/>
    <p:sldId id="420" r:id="rId36"/>
    <p:sldId id="421" r:id="rId37"/>
    <p:sldId id="422" r:id="rId38"/>
    <p:sldId id="423" r:id="rId39"/>
    <p:sldId id="424" r:id="rId40"/>
    <p:sldId id="425" r:id="rId41"/>
    <p:sldId id="426" r:id="rId42"/>
    <p:sldId id="427" r:id="rId43"/>
    <p:sldId id="428" r:id="rId44"/>
    <p:sldId id="429" r:id="rId45"/>
    <p:sldId id="430" r:id="rId46"/>
    <p:sldId id="431" r:id="rId47"/>
    <p:sldId id="432" r:id="rId48"/>
    <p:sldId id="433" r:id="rId49"/>
    <p:sldId id="434" r:id="rId50"/>
    <p:sldId id="458" r:id="rId51"/>
    <p:sldId id="448" r:id="rId52"/>
    <p:sldId id="450" r:id="rId53"/>
    <p:sldId id="451" r:id="rId54"/>
    <p:sldId id="452" r:id="rId55"/>
    <p:sldId id="453" r:id="rId56"/>
    <p:sldId id="454" r:id="rId57"/>
    <p:sldId id="455" r:id="rId58"/>
    <p:sldId id="456" r:id="rId59"/>
    <p:sldId id="457" r:id="rId60"/>
    <p:sldId id="442" r:id="rId61"/>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0033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71" autoAdjust="0"/>
    <p:restoredTop sz="94660"/>
  </p:normalViewPr>
  <p:slideViewPr>
    <p:cSldViewPr snapToGrid="0">
      <p:cViewPr varScale="1">
        <p:scale>
          <a:sx n="114" d="100"/>
          <a:sy n="114" d="100"/>
        </p:scale>
        <p:origin x="390"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8C1535-76EE-495F-8158-A76F16C45D3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uk-UA"/>
        </a:p>
      </dgm:t>
    </dgm:pt>
    <dgm:pt modelId="{599C9455-BCED-40E3-B05E-CF2BDA5721DC}">
      <dgm:prSet phldrT="[Текст]" custT="1"/>
      <dgm:spPr>
        <a:solidFill>
          <a:schemeClr val="accent6">
            <a:lumMod val="60000"/>
            <a:lumOff val="40000"/>
          </a:schemeClr>
        </a:solidFill>
      </dgm:spPr>
      <dgm:t>
        <a:bodyPr/>
        <a:lstStyle/>
        <a:p>
          <a:r>
            <a:rPr lang="uk-UA" sz="2600" b="1" dirty="0">
              <a:solidFill>
                <a:schemeClr val="tx1"/>
              </a:solidFill>
              <a:effectLst>
                <a:outerShdw blurRad="38100" dist="38100" dir="2700000" algn="tl">
                  <a:srgbClr val="000000">
                    <a:alpha val="43137"/>
                  </a:srgbClr>
                </a:outerShdw>
              </a:effectLst>
            </a:rPr>
            <a:t>Стандарти і рекомендації щодо внутрішнього забезпечення якості </a:t>
          </a:r>
        </a:p>
      </dgm:t>
    </dgm:pt>
    <dgm:pt modelId="{277E878E-24E2-4922-92D1-D9B7D3BCD729}" type="parTrans" cxnId="{F654A171-7DE5-47D9-BA2F-15A917B73C31}">
      <dgm:prSet/>
      <dgm:spPr/>
      <dgm:t>
        <a:bodyPr/>
        <a:lstStyle/>
        <a:p>
          <a:endParaRPr lang="uk-UA" sz="2000"/>
        </a:p>
      </dgm:t>
    </dgm:pt>
    <dgm:pt modelId="{4A2FF393-94CB-4D00-888F-77E1A47439AB}" type="sibTrans" cxnId="{F654A171-7DE5-47D9-BA2F-15A917B73C31}">
      <dgm:prSet/>
      <dgm:spPr/>
      <dgm:t>
        <a:bodyPr/>
        <a:lstStyle/>
        <a:p>
          <a:endParaRPr lang="uk-UA" sz="2000"/>
        </a:p>
      </dgm:t>
    </dgm:pt>
    <dgm:pt modelId="{387E7EC3-6117-43AA-9CE8-5F63AF132834}">
      <dgm:prSet phldrT="[Текст]" custT="1"/>
      <dgm:spPr>
        <a:solidFill>
          <a:srgbClr val="33CC33"/>
        </a:solidFill>
      </dgm:spPr>
      <dgm:t>
        <a:bodyPr/>
        <a:lstStyle/>
        <a:p>
          <a:r>
            <a:rPr lang="uk-UA" sz="2600" b="1" dirty="0">
              <a:solidFill>
                <a:schemeClr val="tx1"/>
              </a:solidFill>
              <a:effectLst>
                <a:outerShdw blurRad="38100" dist="38100" dir="2700000" algn="tl">
                  <a:srgbClr val="000000">
                    <a:alpha val="43137"/>
                  </a:srgbClr>
                </a:outerShdw>
              </a:effectLst>
            </a:rPr>
            <a:t>Стандарти і рекомендації щодо зовнішнього забезпечення якості </a:t>
          </a:r>
        </a:p>
      </dgm:t>
    </dgm:pt>
    <dgm:pt modelId="{BC9FCC12-C949-4E4A-ADE9-FF0A9B891F48}" type="parTrans" cxnId="{6B26021B-8B6F-4730-AE61-E7B822F49032}">
      <dgm:prSet/>
      <dgm:spPr/>
      <dgm:t>
        <a:bodyPr/>
        <a:lstStyle/>
        <a:p>
          <a:endParaRPr lang="uk-UA" sz="2000"/>
        </a:p>
      </dgm:t>
    </dgm:pt>
    <dgm:pt modelId="{1A33ECA0-EA67-40D2-AB81-E9B1331EDB29}" type="sibTrans" cxnId="{6B26021B-8B6F-4730-AE61-E7B822F49032}">
      <dgm:prSet/>
      <dgm:spPr/>
      <dgm:t>
        <a:bodyPr/>
        <a:lstStyle/>
        <a:p>
          <a:endParaRPr lang="uk-UA" sz="2000"/>
        </a:p>
      </dgm:t>
    </dgm:pt>
    <dgm:pt modelId="{7267C492-98AD-4F10-B86E-A1F6674AEB04}">
      <dgm:prSet phldrT="[Текст]" custT="1"/>
      <dgm:spPr>
        <a:solidFill>
          <a:schemeClr val="accent6">
            <a:lumMod val="20000"/>
            <a:lumOff val="80000"/>
          </a:schemeClr>
        </a:solidFill>
      </dgm:spPr>
      <dgm:t>
        <a:bodyPr/>
        <a:lstStyle/>
        <a:p>
          <a:r>
            <a:rPr lang="uk-UA" sz="2600" b="1" dirty="0">
              <a:solidFill>
                <a:schemeClr val="tx1"/>
              </a:solidFill>
              <a:effectLst>
                <a:outerShdw blurRad="38100" dist="38100" dir="2700000" algn="tl">
                  <a:srgbClr val="000000">
                    <a:alpha val="43137"/>
                  </a:srgbClr>
                </a:outerShdw>
              </a:effectLst>
            </a:rPr>
            <a:t>Стандарти і рекомендації щодо агентств із забезпечення якості </a:t>
          </a:r>
        </a:p>
      </dgm:t>
    </dgm:pt>
    <dgm:pt modelId="{3E6F83FA-522F-4B6A-8E07-B4582C0FCC8B}" type="parTrans" cxnId="{75389EE1-752C-4980-8178-2AF4C7727690}">
      <dgm:prSet/>
      <dgm:spPr/>
      <dgm:t>
        <a:bodyPr/>
        <a:lstStyle/>
        <a:p>
          <a:endParaRPr lang="uk-UA" sz="2000"/>
        </a:p>
      </dgm:t>
    </dgm:pt>
    <dgm:pt modelId="{DFC25AD9-34E6-4C8D-A6FA-EFA455203757}" type="sibTrans" cxnId="{75389EE1-752C-4980-8178-2AF4C7727690}">
      <dgm:prSet/>
      <dgm:spPr/>
      <dgm:t>
        <a:bodyPr/>
        <a:lstStyle/>
        <a:p>
          <a:endParaRPr lang="uk-UA" sz="2000"/>
        </a:p>
      </dgm:t>
    </dgm:pt>
    <dgm:pt modelId="{7E647C2B-AFDA-46E9-B124-350CE7DA71E5}" type="pres">
      <dgm:prSet presAssocID="{B08C1535-76EE-495F-8158-A76F16C45D37}" presName="linear" presStyleCnt="0">
        <dgm:presLayoutVars>
          <dgm:dir/>
          <dgm:animLvl val="lvl"/>
          <dgm:resizeHandles val="exact"/>
        </dgm:presLayoutVars>
      </dgm:prSet>
      <dgm:spPr/>
    </dgm:pt>
    <dgm:pt modelId="{47E9A869-8F34-46D4-A1AA-8E5FE9F16566}" type="pres">
      <dgm:prSet presAssocID="{599C9455-BCED-40E3-B05E-CF2BDA5721DC}" presName="parentLin" presStyleCnt="0"/>
      <dgm:spPr/>
    </dgm:pt>
    <dgm:pt modelId="{8C37D70B-79A1-4E62-961C-D0BA526C8703}" type="pres">
      <dgm:prSet presAssocID="{599C9455-BCED-40E3-B05E-CF2BDA5721DC}" presName="parentLeftMargin" presStyleLbl="node1" presStyleIdx="0" presStyleCnt="3"/>
      <dgm:spPr/>
    </dgm:pt>
    <dgm:pt modelId="{EF7DFB91-1498-4CAA-89D5-49FBB655DFD5}" type="pres">
      <dgm:prSet presAssocID="{599C9455-BCED-40E3-B05E-CF2BDA5721DC}" presName="parentText" presStyleLbl="node1" presStyleIdx="0" presStyleCnt="3" custScaleX="127057" custScaleY="99197" custLinFactNeighborX="2235" custLinFactNeighborY="31893">
        <dgm:presLayoutVars>
          <dgm:chMax val="0"/>
          <dgm:bulletEnabled val="1"/>
        </dgm:presLayoutVars>
      </dgm:prSet>
      <dgm:spPr/>
    </dgm:pt>
    <dgm:pt modelId="{F5701863-E552-4DD8-9895-213067EE8815}" type="pres">
      <dgm:prSet presAssocID="{599C9455-BCED-40E3-B05E-CF2BDA5721DC}" presName="negativeSpace" presStyleCnt="0"/>
      <dgm:spPr/>
    </dgm:pt>
    <dgm:pt modelId="{887953E8-1418-4408-B735-19FB6B50D6E3}" type="pres">
      <dgm:prSet presAssocID="{599C9455-BCED-40E3-B05E-CF2BDA5721DC}" presName="childText" presStyleLbl="conFgAcc1" presStyleIdx="0" presStyleCnt="3">
        <dgm:presLayoutVars>
          <dgm:bulletEnabled val="1"/>
        </dgm:presLayoutVars>
      </dgm:prSet>
      <dgm:spPr/>
    </dgm:pt>
    <dgm:pt modelId="{3ED993EA-AE01-446C-A2E7-A7095759FF56}" type="pres">
      <dgm:prSet presAssocID="{4A2FF393-94CB-4D00-888F-77E1A47439AB}" presName="spaceBetweenRectangles" presStyleCnt="0"/>
      <dgm:spPr/>
    </dgm:pt>
    <dgm:pt modelId="{21F2FB20-3DA8-44DE-80BD-E836C9FD36BC}" type="pres">
      <dgm:prSet presAssocID="{387E7EC3-6117-43AA-9CE8-5F63AF132834}" presName="parentLin" presStyleCnt="0"/>
      <dgm:spPr/>
    </dgm:pt>
    <dgm:pt modelId="{1F9CA729-FFB4-456A-B313-FEB09280461C}" type="pres">
      <dgm:prSet presAssocID="{387E7EC3-6117-43AA-9CE8-5F63AF132834}" presName="parentLeftMargin" presStyleLbl="node1" presStyleIdx="0" presStyleCnt="3"/>
      <dgm:spPr/>
    </dgm:pt>
    <dgm:pt modelId="{F275F164-F854-4D3C-93A1-A408EC137038}" type="pres">
      <dgm:prSet presAssocID="{387E7EC3-6117-43AA-9CE8-5F63AF132834}" presName="parentText" presStyleLbl="node1" presStyleIdx="1" presStyleCnt="3" custScaleX="126815" custScaleY="86792">
        <dgm:presLayoutVars>
          <dgm:chMax val="0"/>
          <dgm:bulletEnabled val="1"/>
        </dgm:presLayoutVars>
      </dgm:prSet>
      <dgm:spPr/>
    </dgm:pt>
    <dgm:pt modelId="{7FF1091F-408C-4754-A463-8BE0A59FB679}" type="pres">
      <dgm:prSet presAssocID="{387E7EC3-6117-43AA-9CE8-5F63AF132834}" presName="negativeSpace" presStyleCnt="0"/>
      <dgm:spPr/>
    </dgm:pt>
    <dgm:pt modelId="{8401B3B7-B709-450E-855E-40D8511358DF}" type="pres">
      <dgm:prSet presAssocID="{387E7EC3-6117-43AA-9CE8-5F63AF132834}" presName="childText" presStyleLbl="conFgAcc1" presStyleIdx="1" presStyleCnt="3" custLinFactNeighborX="106" custLinFactNeighborY="-66742">
        <dgm:presLayoutVars>
          <dgm:bulletEnabled val="1"/>
        </dgm:presLayoutVars>
      </dgm:prSet>
      <dgm:spPr/>
    </dgm:pt>
    <dgm:pt modelId="{1B399F87-8BA5-4FF2-8825-144F6BBFE549}" type="pres">
      <dgm:prSet presAssocID="{1A33ECA0-EA67-40D2-AB81-E9B1331EDB29}" presName="spaceBetweenRectangles" presStyleCnt="0"/>
      <dgm:spPr/>
    </dgm:pt>
    <dgm:pt modelId="{3B18F92D-AD0E-4391-9BBD-AB6FB565E15B}" type="pres">
      <dgm:prSet presAssocID="{7267C492-98AD-4F10-B86E-A1F6674AEB04}" presName="parentLin" presStyleCnt="0"/>
      <dgm:spPr/>
    </dgm:pt>
    <dgm:pt modelId="{5583B202-42CD-48E0-8C95-9B1246B84E54}" type="pres">
      <dgm:prSet presAssocID="{7267C492-98AD-4F10-B86E-A1F6674AEB04}" presName="parentLeftMargin" presStyleLbl="node1" presStyleIdx="1" presStyleCnt="3"/>
      <dgm:spPr/>
    </dgm:pt>
    <dgm:pt modelId="{36FC2F1D-5D99-4521-9454-7866279F96C9}" type="pres">
      <dgm:prSet presAssocID="{7267C492-98AD-4F10-B86E-A1F6674AEB04}" presName="parentText" presStyleLbl="node1" presStyleIdx="2" presStyleCnt="3" custScaleX="126369" custScaleY="97218" custLinFactNeighborX="2116" custLinFactNeighborY="-20929">
        <dgm:presLayoutVars>
          <dgm:chMax val="0"/>
          <dgm:bulletEnabled val="1"/>
        </dgm:presLayoutVars>
      </dgm:prSet>
      <dgm:spPr/>
    </dgm:pt>
    <dgm:pt modelId="{545754F2-2D6E-4DFC-BC74-C4392FEE2590}" type="pres">
      <dgm:prSet presAssocID="{7267C492-98AD-4F10-B86E-A1F6674AEB04}" presName="negativeSpace" presStyleCnt="0"/>
      <dgm:spPr/>
    </dgm:pt>
    <dgm:pt modelId="{DD606E57-5E11-4FD6-A099-CD6D2902F86C}" type="pres">
      <dgm:prSet presAssocID="{7267C492-98AD-4F10-B86E-A1F6674AEB04}" presName="childText" presStyleLbl="conFgAcc1" presStyleIdx="2" presStyleCnt="3">
        <dgm:presLayoutVars>
          <dgm:bulletEnabled val="1"/>
        </dgm:presLayoutVars>
      </dgm:prSet>
      <dgm:spPr/>
    </dgm:pt>
  </dgm:ptLst>
  <dgm:cxnLst>
    <dgm:cxn modelId="{6B26021B-8B6F-4730-AE61-E7B822F49032}" srcId="{B08C1535-76EE-495F-8158-A76F16C45D37}" destId="{387E7EC3-6117-43AA-9CE8-5F63AF132834}" srcOrd="1" destOrd="0" parTransId="{BC9FCC12-C949-4E4A-ADE9-FF0A9B891F48}" sibTransId="{1A33ECA0-EA67-40D2-AB81-E9B1331EDB29}"/>
    <dgm:cxn modelId="{113A5D68-1837-47A4-B37F-826FF54CA1D8}" type="presOf" srcId="{387E7EC3-6117-43AA-9CE8-5F63AF132834}" destId="{1F9CA729-FFB4-456A-B313-FEB09280461C}" srcOrd="0" destOrd="0" presId="urn:microsoft.com/office/officeart/2005/8/layout/list1"/>
    <dgm:cxn modelId="{F654A171-7DE5-47D9-BA2F-15A917B73C31}" srcId="{B08C1535-76EE-495F-8158-A76F16C45D37}" destId="{599C9455-BCED-40E3-B05E-CF2BDA5721DC}" srcOrd="0" destOrd="0" parTransId="{277E878E-24E2-4922-92D1-D9B7D3BCD729}" sibTransId="{4A2FF393-94CB-4D00-888F-77E1A47439AB}"/>
    <dgm:cxn modelId="{76FED492-6DFC-4D63-A3CD-66AFC90A45F5}" type="presOf" srcId="{B08C1535-76EE-495F-8158-A76F16C45D37}" destId="{7E647C2B-AFDA-46E9-B124-350CE7DA71E5}" srcOrd="0" destOrd="0" presId="urn:microsoft.com/office/officeart/2005/8/layout/list1"/>
    <dgm:cxn modelId="{B4A70695-D942-4758-A2E5-A4083D1E0BE8}" type="presOf" srcId="{7267C492-98AD-4F10-B86E-A1F6674AEB04}" destId="{5583B202-42CD-48E0-8C95-9B1246B84E54}" srcOrd="0" destOrd="0" presId="urn:microsoft.com/office/officeart/2005/8/layout/list1"/>
    <dgm:cxn modelId="{501F0D9C-BF79-41FC-9584-556F39D6A699}" type="presOf" srcId="{7267C492-98AD-4F10-B86E-A1F6674AEB04}" destId="{36FC2F1D-5D99-4521-9454-7866279F96C9}" srcOrd="1" destOrd="0" presId="urn:microsoft.com/office/officeart/2005/8/layout/list1"/>
    <dgm:cxn modelId="{E20EF8B1-0540-465A-A188-24A8325F1D2A}" type="presOf" srcId="{599C9455-BCED-40E3-B05E-CF2BDA5721DC}" destId="{8C37D70B-79A1-4E62-961C-D0BA526C8703}" srcOrd="0" destOrd="0" presId="urn:microsoft.com/office/officeart/2005/8/layout/list1"/>
    <dgm:cxn modelId="{75389EE1-752C-4980-8178-2AF4C7727690}" srcId="{B08C1535-76EE-495F-8158-A76F16C45D37}" destId="{7267C492-98AD-4F10-B86E-A1F6674AEB04}" srcOrd="2" destOrd="0" parTransId="{3E6F83FA-522F-4B6A-8E07-B4582C0FCC8B}" sibTransId="{DFC25AD9-34E6-4C8D-A6FA-EFA455203757}"/>
    <dgm:cxn modelId="{E5A9BEE7-4975-4BDE-86FB-8FB2DF79B833}" type="presOf" srcId="{387E7EC3-6117-43AA-9CE8-5F63AF132834}" destId="{F275F164-F854-4D3C-93A1-A408EC137038}" srcOrd="1" destOrd="0" presId="urn:microsoft.com/office/officeart/2005/8/layout/list1"/>
    <dgm:cxn modelId="{FA40A1E9-698D-443F-8681-8945684B65B0}" type="presOf" srcId="{599C9455-BCED-40E3-B05E-CF2BDA5721DC}" destId="{EF7DFB91-1498-4CAA-89D5-49FBB655DFD5}" srcOrd="1" destOrd="0" presId="urn:microsoft.com/office/officeart/2005/8/layout/list1"/>
    <dgm:cxn modelId="{C5F57980-C14B-4B3B-BC0F-6FF2EF5DEABD}" type="presParOf" srcId="{7E647C2B-AFDA-46E9-B124-350CE7DA71E5}" destId="{47E9A869-8F34-46D4-A1AA-8E5FE9F16566}" srcOrd="0" destOrd="0" presId="urn:microsoft.com/office/officeart/2005/8/layout/list1"/>
    <dgm:cxn modelId="{F63FE175-18CA-4EBA-A8D3-89B94A1B2619}" type="presParOf" srcId="{47E9A869-8F34-46D4-A1AA-8E5FE9F16566}" destId="{8C37D70B-79A1-4E62-961C-D0BA526C8703}" srcOrd="0" destOrd="0" presId="urn:microsoft.com/office/officeart/2005/8/layout/list1"/>
    <dgm:cxn modelId="{EE3D4089-6BEE-4281-A3EB-981AF2F1ADCA}" type="presParOf" srcId="{47E9A869-8F34-46D4-A1AA-8E5FE9F16566}" destId="{EF7DFB91-1498-4CAA-89D5-49FBB655DFD5}" srcOrd="1" destOrd="0" presId="urn:microsoft.com/office/officeart/2005/8/layout/list1"/>
    <dgm:cxn modelId="{2BE17295-49E2-41BB-9806-805279EA243A}" type="presParOf" srcId="{7E647C2B-AFDA-46E9-B124-350CE7DA71E5}" destId="{F5701863-E552-4DD8-9895-213067EE8815}" srcOrd="1" destOrd="0" presId="urn:microsoft.com/office/officeart/2005/8/layout/list1"/>
    <dgm:cxn modelId="{5A32024E-175F-4F79-8215-DA59A5167B57}" type="presParOf" srcId="{7E647C2B-AFDA-46E9-B124-350CE7DA71E5}" destId="{887953E8-1418-4408-B735-19FB6B50D6E3}" srcOrd="2" destOrd="0" presId="urn:microsoft.com/office/officeart/2005/8/layout/list1"/>
    <dgm:cxn modelId="{C007C21C-31AC-4516-9D14-BA5B3ABEE178}" type="presParOf" srcId="{7E647C2B-AFDA-46E9-B124-350CE7DA71E5}" destId="{3ED993EA-AE01-446C-A2E7-A7095759FF56}" srcOrd="3" destOrd="0" presId="urn:microsoft.com/office/officeart/2005/8/layout/list1"/>
    <dgm:cxn modelId="{2132819A-BC04-43D8-A939-648C1AB843A4}" type="presParOf" srcId="{7E647C2B-AFDA-46E9-B124-350CE7DA71E5}" destId="{21F2FB20-3DA8-44DE-80BD-E836C9FD36BC}" srcOrd="4" destOrd="0" presId="urn:microsoft.com/office/officeart/2005/8/layout/list1"/>
    <dgm:cxn modelId="{505219CB-685A-4326-932B-745A3EAB7B44}" type="presParOf" srcId="{21F2FB20-3DA8-44DE-80BD-E836C9FD36BC}" destId="{1F9CA729-FFB4-456A-B313-FEB09280461C}" srcOrd="0" destOrd="0" presId="urn:microsoft.com/office/officeart/2005/8/layout/list1"/>
    <dgm:cxn modelId="{9E8A800C-E820-40E6-B1F9-ACCB71C82319}" type="presParOf" srcId="{21F2FB20-3DA8-44DE-80BD-E836C9FD36BC}" destId="{F275F164-F854-4D3C-93A1-A408EC137038}" srcOrd="1" destOrd="0" presId="urn:microsoft.com/office/officeart/2005/8/layout/list1"/>
    <dgm:cxn modelId="{581F48E5-111B-47C1-B193-C352AA730405}" type="presParOf" srcId="{7E647C2B-AFDA-46E9-B124-350CE7DA71E5}" destId="{7FF1091F-408C-4754-A463-8BE0A59FB679}" srcOrd="5" destOrd="0" presId="urn:microsoft.com/office/officeart/2005/8/layout/list1"/>
    <dgm:cxn modelId="{F618B6B1-8650-4A65-B790-BB413DEE37BB}" type="presParOf" srcId="{7E647C2B-AFDA-46E9-B124-350CE7DA71E5}" destId="{8401B3B7-B709-450E-855E-40D8511358DF}" srcOrd="6" destOrd="0" presId="urn:microsoft.com/office/officeart/2005/8/layout/list1"/>
    <dgm:cxn modelId="{853E4EC7-2220-4F6B-8E92-4153CDA811FA}" type="presParOf" srcId="{7E647C2B-AFDA-46E9-B124-350CE7DA71E5}" destId="{1B399F87-8BA5-4FF2-8825-144F6BBFE549}" srcOrd="7" destOrd="0" presId="urn:microsoft.com/office/officeart/2005/8/layout/list1"/>
    <dgm:cxn modelId="{2279C2C4-3CBE-4FB7-8DD4-1B1D75F22D13}" type="presParOf" srcId="{7E647C2B-AFDA-46E9-B124-350CE7DA71E5}" destId="{3B18F92D-AD0E-4391-9BBD-AB6FB565E15B}" srcOrd="8" destOrd="0" presId="urn:microsoft.com/office/officeart/2005/8/layout/list1"/>
    <dgm:cxn modelId="{EAE7AD96-65E6-4739-84D9-23F05A0DEC9E}" type="presParOf" srcId="{3B18F92D-AD0E-4391-9BBD-AB6FB565E15B}" destId="{5583B202-42CD-48E0-8C95-9B1246B84E54}" srcOrd="0" destOrd="0" presId="urn:microsoft.com/office/officeart/2005/8/layout/list1"/>
    <dgm:cxn modelId="{ABBC2DBB-1D19-4861-8505-864DE57E9F2F}" type="presParOf" srcId="{3B18F92D-AD0E-4391-9BBD-AB6FB565E15B}" destId="{36FC2F1D-5D99-4521-9454-7866279F96C9}" srcOrd="1" destOrd="0" presId="urn:microsoft.com/office/officeart/2005/8/layout/list1"/>
    <dgm:cxn modelId="{2A068DA7-1448-4144-8836-69FD8892CDC0}" type="presParOf" srcId="{7E647C2B-AFDA-46E9-B124-350CE7DA71E5}" destId="{545754F2-2D6E-4DFC-BC74-C4392FEE2590}" srcOrd="9" destOrd="0" presId="urn:microsoft.com/office/officeart/2005/8/layout/list1"/>
    <dgm:cxn modelId="{170FA5C0-334C-4571-A998-2A3A60ABB71D}" type="presParOf" srcId="{7E647C2B-AFDA-46E9-B124-350CE7DA71E5}" destId="{DD606E57-5E11-4FD6-A099-CD6D2902F86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8C1535-76EE-495F-8158-A76F16C45D37}"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uk-UA"/>
        </a:p>
      </dgm:t>
    </dgm:pt>
    <dgm:pt modelId="{599C9455-BCED-40E3-B05E-CF2BDA5721DC}">
      <dgm:prSet phldrT="[Текст]" custT="1"/>
      <dgm:spPr>
        <a:solidFill>
          <a:schemeClr val="accent6">
            <a:lumMod val="60000"/>
            <a:lumOff val="40000"/>
          </a:schemeClr>
        </a:solidFill>
      </dgm:spPr>
      <dgm:t>
        <a:bodyPr/>
        <a:lstStyle/>
        <a:p>
          <a:pPr marL="0" indent="0"/>
          <a:r>
            <a:rPr lang="uk-UA" altLang="ru-RU" sz="2600" b="1" dirty="0">
              <a:solidFill>
                <a:schemeClr val="tx1"/>
              </a:solidFill>
              <a:effectLst>
                <a:outerShdw blurRad="38100" dist="38100" dir="2700000" algn="tl">
                  <a:srgbClr val="000000">
                    <a:alpha val="43137"/>
                  </a:srgbClr>
                </a:outerShdw>
              </a:effectLst>
              <a:latin typeface="+mj-lt"/>
            </a:rPr>
            <a:t>академічний менеджер;</a:t>
          </a:r>
          <a:r>
            <a:rPr lang="uk-UA" sz="2600" b="1" dirty="0">
              <a:solidFill>
                <a:schemeClr val="tx1"/>
              </a:solidFill>
              <a:effectLst>
                <a:outerShdw blurRad="38100" dist="38100" dir="2700000" algn="tl">
                  <a:srgbClr val="000000">
                    <a:alpha val="43137"/>
                  </a:srgbClr>
                </a:outerShdw>
              </a:effectLst>
              <a:latin typeface="+mj-lt"/>
            </a:rPr>
            <a:t> </a:t>
          </a:r>
        </a:p>
      </dgm:t>
    </dgm:pt>
    <dgm:pt modelId="{277E878E-24E2-4922-92D1-D9B7D3BCD729}" type="parTrans" cxnId="{F654A171-7DE5-47D9-BA2F-15A917B73C31}">
      <dgm:prSet/>
      <dgm:spPr/>
      <dgm:t>
        <a:bodyPr/>
        <a:lstStyle/>
        <a:p>
          <a:endParaRPr lang="uk-UA" sz="2000"/>
        </a:p>
      </dgm:t>
    </dgm:pt>
    <dgm:pt modelId="{4A2FF393-94CB-4D00-888F-77E1A47439AB}" type="sibTrans" cxnId="{F654A171-7DE5-47D9-BA2F-15A917B73C31}">
      <dgm:prSet/>
      <dgm:spPr/>
      <dgm:t>
        <a:bodyPr/>
        <a:lstStyle/>
        <a:p>
          <a:endParaRPr lang="uk-UA" sz="2000"/>
        </a:p>
      </dgm:t>
    </dgm:pt>
    <dgm:pt modelId="{387E7EC3-6117-43AA-9CE8-5F63AF132834}">
      <dgm:prSet phldrT="[Текст]" custT="1"/>
      <dgm:spPr>
        <a:solidFill>
          <a:schemeClr val="accent6">
            <a:lumMod val="60000"/>
            <a:lumOff val="40000"/>
          </a:schemeClr>
        </a:solidFill>
      </dgm:spPr>
      <dgm:t>
        <a:bodyPr/>
        <a:lstStyle/>
        <a:p>
          <a:r>
            <a:rPr lang="uk-UA" altLang="ru-RU" sz="2600" b="1" dirty="0">
              <a:solidFill>
                <a:schemeClr val="tx1"/>
              </a:solidFill>
              <a:effectLst>
                <a:outerShdw blurRad="38100" dist="38100" dir="2700000" algn="tl">
                  <a:srgbClr val="000000">
                    <a:alpha val="43137"/>
                  </a:srgbClr>
                </a:outerShdw>
              </a:effectLst>
              <a:latin typeface="+mj-lt"/>
            </a:rPr>
            <a:t>лише на одній ОП (ОНП) у ЗВО (штатний на повну зайнятість);</a:t>
          </a:r>
          <a:endParaRPr lang="uk-UA" sz="2600" b="1" dirty="0">
            <a:solidFill>
              <a:schemeClr val="tx1"/>
            </a:solidFill>
            <a:effectLst>
              <a:outerShdw blurRad="38100" dist="38100" dir="2700000" algn="tl">
                <a:srgbClr val="000000">
                  <a:alpha val="43137"/>
                </a:srgbClr>
              </a:outerShdw>
            </a:effectLst>
            <a:latin typeface="+mj-lt"/>
          </a:endParaRPr>
        </a:p>
      </dgm:t>
    </dgm:pt>
    <dgm:pt modelId="{BC9FCC12-C949-4E4A-ADE9-FF0A9B891F48}" type="parTrans" cxnId="{6B26021B-8B6F-4730-AE61-E7B822F49032}">
      <dgm:prSet/>
      <dgm:spPr/>
      <dgm:t>
        <a:bodyPr/>
        <a:lstStyle/>
        <a:p>
          <a:endParaRPr lang="uk-UA" sz="2000"/>
        </a:p>
      </dgm:t>
    </dgm:pt>
    <dgm:pt modelId="{1A33ECA0-EA67-40D2-AB81-E9B1331EDB29}" type="sibTrans" cxnId="{6B26021B-8B6F-4730-AE61-E7B822F49032}">
      <dgm:prSet/>
      <dgm:spPr/>
      <dgm:t>
        <a:bodyPr/>
        <a:lstStyle/>
        <a:p>
          <a:endParaRPr lang="uk-UA" sz="2000"/>
        </a:p>
      </dgm:t>
    </dgm:pt>
    <dgm:pt modelId="{7267C492-98AD-4F10-B86E-A1F6674AEB04}">
      <dgm:prSet phldrT="[Текст]" custT="1"/>
      <dgm:spPr>
        <a:solidFill>
          <a:schemeClr val="accent6">
            <a:lumMod val="60000"/>
            <a:lumOff val="40000"/>
          </a:schemeClr>
        </a:solidFill>
      </dgm:spPr>
      <dgm:t>
        <a:bodyPr/>
        <a:lstStyle/>
        <a:p>
          <a:r>
            <a:rPr lang="en-US" altLang="ru-RU" sz="2600" b="1" dirty="0">
              <a:solidFill>
                <a:schemeClr val="tx1"/>
              </a:solidFill>
              <a:effectLst>
                <a:outerShdw blurRad="38100" dist="38100" dir="2700000" algn="tl">
                  <a:srgbClr val="000000">
                    <a:alpha val="43137"/>
                  </a:srgbClr>
                </a:outerShdw>
              </a:effectLst>
              <a:latin typeface="+mj-lt"/>
            </a:rPr>
            <a:t>c</a:t>
          </a:r>
          <a:r>
            <a:rPr lang="uk-UA" altLang="ru-RU" sz="2600" b="1" dirty="0" err="1">
              <a:solidFill>
                <a:schemeClr val="tx1"/>
              </a:solidFill>
              <a:effectLst>
                <a:outerShdw blurRad="38100" dist="38100" dir="2700000" algn="tl">
                  <a:srgbClr val="000000">
                    <a:alpha val="43137"/>
                  </a:srgbClr>
                </a:outerShdw>
              </a:effectLst>
              <a:latin typeface="+mj-lt"/>
            </a:rPr>
            <a:t>уб</a:t>
          </a:r>
          <a:r>
            <a:rPr lang="en-US" altLang="ru-RU" sz="2600" b="1" dirty="0">
              <a:solidFill>
                <a:schemeClr val="tx1"/>
              </a:solidFill>
              <a:effectLst>
                <a:outerShdw blurRad="38100" dist="38100" dir="2700000" algn="tl">
                  <a:srgbClr val="000000">
                    <a:alpha val="43137"/>
                  </a:srgbClr>
                </a:outerShdw>
              </a:effectLst>
              <a:latin typeface="+mj-lt"/>
            </a:rPr>
            <a:t>’</a:t>
          </a:r>
          <a:r>
            <a:rPr lang="uk-UA" altLang="ru-RU" sz="2600" b="1" dirty="0" err="1">
              <a:solidFill>
                <a:schemeClr val="tx1"/>
              </a:solidFill>
              <a:effectLst>
                <a:outerShdw blurRad="38100" dist="38100" dir="2700000" algn="tl">
                  <a:srgbClr val="000000">
                    <a:alpha val="43137"/>
                  </a:srgbClr>
                </a:outerShdw>
              </a:effectLst>
              <a:latin typeface="+mj-lt"/>
            </a:rPr>
            <a:t>єкт</a:t>
          </a:r>
          <a:r>
            <a:rPr lang="uk-UA" altLang="ru-RU" sz="2600" b="1" dirty="0">
              <a:solidFill>
                <a:schemeClr val="tx1"/>
              </a:solidFill>
              <a:effectLst>
                <a:outerShdw blurRad="38100" dist="38100" dir="2700000" algn="tl">
                  <a:srgbClr val="000000">
                    <a:alpha val="43137"/>
                  </a:srgbClr>
                </a:outerShdw>
              </a:effectLst>
              <a:latin typeface="+mj-lt"/>
            </a:rPr>
            <a:t> відповідальності за якість ОП (ОНП);</a:t>
          </a:r>
          <a:endParaRPr lang="uk-UA" sz="2600" b="1" dirty="0">
            <a:solidFill>
              <a:schemeClr val="tx1"/>
            </a:solidFill>
            <a:effectLst>
              <a:outerShdw blurRad="38100" dist="38100" dir="2700000" algn="tl">
                <a:srgbClr val="000000">
                  <a:alpha val="43137"/>
                </a:srgbClr>
              </a:outerShdw>
            </a:effectLst>
            <a:latin typeface="+mj-lt"/>
          </a:endParaRPr>
        </a:p>
      </dgm:t>
    </dgm:pt>
    <dgm:pt modelId="{3E6F83FA-522F-4B6A-8E07-B4582C0FCC8B}" type="parTrans" cxnId="{75389EE1-752C-4980-8178-2AF4C7727690}">
      <dgm:prSet/>
      <dgm:spPr/>
      <dgm:t>
        <a:bodyPr/>
        <a:lstStyle/>
        <a:p>
          <a:endParaRPr lang="uk-UA" sz="2000"/>
        </a:p>
      </dgm:t>
    </dgm:pt>
    <dgm:pt modelId="{DFC25AD9-34E6-4C8D-A6FA-EFA455203757}" type="sibTrans" cxnId="{75389EE1-752C-4980-8178-2AF4C7727690}">
      <dgm:prSet/>
      <dgm:spPr/>
      <dgm:t>
        <a:bodyPr/>
        <a:lstStyle/>
        <a:p>
          <a:endParaRPr lang="uk-UA" sz="2000"/>
        </a:p>
      </dgm:t>
    </dgm:pt>
    <dgm:pt modelId="{23A0D8BF-1BF8-41C7-89DB-9587FCFE6EFB}">
      <dgm:prSet phldrT="[Текст]" custT="1"/>
      <dgm:spPr>
        <a:solidFill>
          <a:schemeClr val="accent6">
            <a:lumMod val="60000"/>
            <a:lumOff val="40000"/>
          </a:schemeClr>
        </a:solidFill>
      </dgm:spPr>
      <dgm:t>
        <a:bodyPr/>
        <a:lstStyle/>
        <a:p>
          <a:r>
            <a:rPr lang="uk-UA" altLang="ru-RU" sz="2600" b="1" dirty="0">
              <a:solidFill>
                <a:schemeClr val="tx1"/>
              </a:solidFill>
              <a:effectLst>
                <a:outerShdw blurRad="38100" dist="38100" dir="2700000" algn="tl">
                  <a:srgbClr val="000000">
                    <a:alpha val="43137"/>
                  </a:srgbClr>
                </a:outerShdw>
              </a:effectLst>
              <a:latin typeface="+mj-lt"/>
            </a:rPr>
            <a:t>доплата за складність і напруженість в роботі (рейтинг);</a:t>
          </a:r>
          <a:endParaRPr lang="uk-UA" sz="2600" b="1" dirty="0">
            <a:solidFill>
              <a:schemeClr val="tx1"/>
            </a:solidFill>
            <a:effectLst>
              <a:outerShdw blurRad="38100" dist="38100" dir="2700000" algn="tl">
                <a:srgbClr val="000000">
                  <a:alpha val="43137"/>
                </a:srgbClr>
              </a:outerShdw>
            </a:effectLst>
            <a:latin typeface="+mj-lt"/>
          </a:endParaRPr>
        </a:p>
      </dgm:t>
    </dgm:pt>
    <dgm:pt modelId="{9F8A8057-59C3-48D4-8218-E33E82D104D7}" type="parTrans" cxnId="{FABAF5C8-1207-4C9E-A94C-64CB23CB61F9}">
      <dgm:prSet/>
      <dgm:spPr/>
      <dgm:t>
        <a:bodyPr/>
        <a:lstStyle/>
        <a:p>
          <a:endParaRPr lang="uk-UA"/>
        </a:p>
      </dgm:t>
    </dgm:pt>
    <dgm:pt modelId="{D706EAA9-63D5-4865-B12E-3D16359F9235}" type="sibTrans" cxnId="{FABAF5C8-1207-4C9E-A94C-64CB23CB61F9}">
      <dgm:prSet/>
      <dgm:spPr/>
      <dgm:t>
        <a:bodyPr/>
        <a:lstStyle/>
        <a:p>
          <a:endParaRPr lang="uk-UA"/>
        </a:p>
      </dgm:t>
    </dgm:pt>
    <dgm:pt modelId="{344DFCE0-798E-4038-95A9-97EA2B81D547}">
      <dgm:prSet phldrT="[Текст]" custT="1"/>
      <dgm:spPr>
        <a:solidFill>
          <a:schemeClr val="accent6">
            <a:lumMod val="60000"/>
            <a:lumOff val="40000"/>
          </a:schemeClr>
        </a:solidFill>
      </dgm:spPr>
      <dgm:t>
        <a:bodyPr/>
        <a:lstStyle/>
        <a:p>
          <a:r>
            <a:rPr lang="uk-UA" altLang="ru-RU" sz="2600" b="1" dirty="0">
              <a:solidFill>
                <a:schemeClr val="tx1"/>
              </a:solidFill>
              <a:effectLst>
                <a:outerShdw blurRad="38100" dist="38100" dir="2700000" algn="tl">
                  <a:srgbClr val="000000">
                    <a:alpha val="43137"/>
                  </a:srgbClr>
                </a:outerShdw>
              </a:effectLst>
              <a:latin typeface="+mj-lt"/>
            </a:rPr>
            <a:t>свобода у виборі та застосуванні інструментів забезпечення якості ОП </a:t>
          </a:r>
          <a:r>
            <a:rPr lang="ru-RU" altLang="ru-RU" sz="2600" b="1" dirty="0">
              <a:solidFill>
                <a:schemeClr val="tx1"/>
              </a:solidFill>
              <a:effectLst>
                <a:outerShdw blurRad="38100" dist="38100" dir="2700000" algn="tl">
                  <a:srgbClr val="000000">
                    <a:alpha val="43137"/>
                  </a:srgbClr>
                </a:outerShdw>
              </a:effectLst>
              <a:latin typeface="+mj-lt"/>
            </a:rPr>
            <a:t>(</a:t>
          </a:r>
          <a:r>
            <a:rPr lang="ru-RU" altLang="ru-RU" sz="2600" b="1" dirty="0" err="1">
              <a:solidFill>
                <a:schemeClr val="tx1"/>
              </a:solidFill>
              <a:effectLst>
                <a:outerShdw blurRad="38100" dist="38100" dir="2700000" algn="tl">
                  <a:srgbClr val="000000">
                    <a:alpha val="43137"/>
                  </a:srgbClr>
                </a:outerShdw>
              </a:effectLst>
              <a:latin typeface="+mj-lt"/>
            </a:rPr>
            <a:t>обмежена</a:t>
          </a:r>
          <a:r>
            <a:rPr lang="ru-RU" altLang="ru-RU" sz="2600" b="1" dirty="0">
              <a:solidFill>
                <a:schemeClr val="tx1"/>
              </a:solidFill>
              <a:effectLst>
                <a:outerShdw blurRad="38100" dist="38100" dir="2700000" algn="tl">
                  <a:srgbClr val="000000">
                    <a:alpha val="43137"/>
                  </a:srgbClr>
                </a:outerShdw>
              </a:effectLst>
              <a:latin typeface="+mj-lt"/>
            </a:rPr>
            <a:t> процедурами і </a:t>
          </a:r>
          <a:r>
            <a:rPr lang="ru-RU" altLang="ru-RU" sz="2600" b="1" dirty="0" err="1">
              <a:solidFill>
                <a:schemeClr val="tx1"/>
              </a:solidFill>
              <a:effectLst>
                <a:outerShdw blurRad="38100" dist="38100" dir="2700000" algn="tl">
                  <a:srgbClr val="000000">
                    <a:alpha val="43137"/>
                  </a:srgbClr>
                </a:outerShdw>
              </a:effectLst>
              <a:latin typeface="+mj-lt"/>
            </a:rPr>
            <a:t>політикою</a:t>
          </a:r>
          <a:r>
            <a:rPr lang="ru-RU" altLang="ru-RU" sz="2600" b="1" dirty="0">
              <a:solidFill>
                <a:schemeClr val="tx1"/>
              </a:solidFill>
              <a:effectLst>
                <a:outerShdw blurRad="38100" dist="38100" dir="2700000" algn="tl">
                  <a:srgbClr val="000000">
                    <a:alpha val="43137"/>
                  </a:srgbClr>
                </a:outerShdw>
              </a:effectLst>
              <a:latin typeface="+mj-lt"/>
            </a:rPr>
            <a:t> ЗВО)</a:t>
          </a:r>
          <a:r>
            <a:rPr lang="uk-UA" altLang="ru-RU" sz="2600" b="1" dirty="0">
              <a:solidFill>
                <a:schemeClr val="tx1"/>
              </a:solidFill>
              <a:effectLst>
                <a:outerShdw blurRad="38100" dist="38100" dir="2700000" algn="tl">
                  <a:srgbClr val="000000">
                    <a:alpha val="43137"/>
                  </a:srgbClr>
                </a:outerShdw>
              </a:effectLst>
              <a:latin typeface="+mj-lt"/>
            </a:rPr>
            <a:t>;</a:t>
          </a:r>
          <a:endParaRPr lang="uk-UA" sz="2600" b="1" dirty="0">
            <a:solidFill>
              <a:schemeClr val="tx1"/>
            </a:solidFill>
            <a:effectLst>
              <a:outerShdw blurRad="38100" dist="38100" dir="2700000" algn="tl">
                <a:srgbClr val="000000">
                  <a:alpha val="43137"/>
                </a:srgbClr>
              </a:outerShdw>
            </a:effectLst>
            <a:latin typeface="+mj-lt"/>
          </a:endParaRPr>
        </a:p>
      </dgm:t>
    </dgm:pt>
    <dgm:pt modelId="{489B1368-2851-4A36-86DB-53B4287CC80F}" type="parTrans" cxnId="{0A403663-460B-49DE-ABF6-D6DB904E83DD}">
      <dgm:prSet/>
      <dgm:spPr/>
      <dgm:t>
        <a:bodyPr/>
        <a:lstStyle/>
        <a:p>
          <a:endParaRPr lang="uk-UA"/>
        </a:p>
      </dgm:t>
    </dgm:pt>
    <dgm:pt modelId="{C824DAC6-16DE-49BD-9F52-247CA157B529}" type="sibTrans" cxnId="{0A403663-460B-49DE-ABF6-D6DB904E83DD}">
      <dgm:prSet/>
      <dgm:spPr/>
      <dgm:t>
        <a:bodyPr/>
        <a:lstStyle/>
        <a:p>
          <a:endParaRPr lang="uk-UA"/>
        </a:p>
      </dgm:t>
    </dgm:pt>
    <dgm:pt modelId="{437CEE68-99B8-4A2C-B7DA-A341574E6C40}">
      <dgm:prSet phldrT="[Текст]" custT="1"/>
      <dgm:spPr>
        <a:solidFill>
          <a:schemeClr val="accent6">
            <a:lumMod val="60000"/>
            <a:lumOff val="40000"/>
          </a:schemeClr>
        </a:solidFill>
      </dgm:spPr>
      <dgm:t>
        <a:bodyPr/>
        <a:lstStyle/>
        <a:p>
          <a:r>
            <a:rPr lang="uk-UA" altLang="ru-RU" sz="2600" b="1" dirty="0">
              <a:solidFill>
                <a:schemeClr val="tx1"/>
              </a:solidFill>
              <a:effectLst>
                <a:outerShdw blurRad="38100" dist="38100" dir="2700000" algn="tl">
                  <a:srgbClr val="000000">
                    <a:alpha val="43137"/>
                  </a:srgbClr>
                </a:outerShdw>
              </a:effectLst>
              <a:latin typeface="+mj-lt"/>
            </a:rPr>
            <a:t>рекомендується конкурсний відбір</a:t>
          </a:r>
          <a:r>
            <a:rPr lang="uk-UA" altLang="ru-RU" sz="2400" b="1" dirty="0">
              <a:solidFill>
                <a:schemeClr val="tx1"/>
              </a:solidFill>
              <a:effectLst>
                <a:outerShdw blurRad="38100" dist="38100" dir="2700000" algn="tl">
                  <a:srgbClr val="000000">
                    <a:alpha val="43137"/>
                  </a:srgbClr>
                </a:outerShdw>
              </a:effectLst>
              <a:latin typeface="+mj-lt"/>
            </a:rPr>
            <a:t>;</a:t>
          </a:r>
          <a:endParaRPr lang="uk-UA" sz="2400" b="1" dirty="0">
            <a:solidFill>
              <a:schemeClr val="tx1"/>
            </a:solidFill>
            <a:effectLst>
              <a:outerShdw blurRad="38100" dist="38100" dir="2700000" algn="tl">
                <a:srgbClr val="000000">
                  <a:alpha val="43137"/>
                </a:srgbClr>
              </a:outerShdw>
            </a:effectLst>
            <a:latin typeface="+mj-lt"/>
          </a:endParaRPr>
        </a:p>
      </dgm:t>
    </dgm:pt>
    <dgm:pt modelId="{3681BF3C-FF9B-412A-809A-78DC1D2AC34A}" type="parTrans" cxnId="{E2D19501-32DE-418A-8A57-38C1ED7AAC14}">
      <dgm:prSet/>
      <dgm:spPr/>
      <dgm:t>
        <a:bodyPr/>
        <a:lstStyle/>
        <a:p>
          <a:endParaRPr lang="uk-UA"/>
        </a:p>
      </dgm:t>
    </dgm:pt>
    <dgm:pt modelId="{35E076ED-DDF8-4164-9733-904B13CCB0C0}" type="sibTrans" cxnId="{E2D19501-32DE-418A-8A57-38C1ED7AAC14}">
      <dgm:prSet/>
      <dgm:spPr/>
      <dgm:t>
        <a:bodyPr/>
        <a:lstStyle/>
        <a:p>
          <a:endParaRPr lang="uk-UA"/>
        </a:p>
      </dgm:t>
    </dgm:pt>
    <dgm:pt modelId="{6FEC2957-5C4A-4E0A-AD21-8CDB0CBC0065}">
      <dgm:prSet phldrT="[Текст]" custT="1"/>
      <dgm:spPr>
        <a:solidFill>
          <a:schemeClr val="accent6">
            <a:lumMod val="60000"/>
            <a:lumOff val="40000"/>
          </a:schemeClr>
        </a:solidFill>
      </dgm:spPr>
      <dgm:t>
        <a:bodyPr/>
        <a:lstStyle/>
        <a:p>
          <a:r>
            <a:rPr lang="uk-UA" altLang="ru-RU" sz="2600" b="1" dirty="0">
              <a:solidFill>
                <a:schemeClr val="tx1"/>
              </a:solidFill>
              <a:effectLst>
                <a:outerShdw blurRad="38100" dist="38100" dir="2700000" algn="tl">
                  <a:srgbClr val="000000">
                    <a:alpha val="43137"/>
                  </a:srgbClr>
                </a:outerShdw>
              </a:effectLst>
              <a:latin typeface="+mj-lt"/>
            </a:rPr>
            <a:t>підзвітність та підконтрольність.</a:t>
          </a:r>
          <a:endParaRPr lang="uk-UA" sz="2600" b="1" dirty="0">
            <a:solidFill>
              <a:schemeClr val="tx1"/>
            </a:solidFill>
            <a:effectLst>
              <a:outerShdw blurRad="38100" dist="38100" dir="2700000" algn="tl">
                <a:srgbClr val="000000">
                  <a:alpha val="43137"/>
                </a:srgbClr>
              </a:outerShdw>
            </a:effectLst>
            <a:latin typeface="+mj-lt"/>
          </a:endParaRPr>
        </a:p>
      </dgm:t>
    </dgm:pt>
    <dgm:pt modelId="{759317FF-DF9E-42AF-BC7F-D92B208F95AA}" type="parTrans" cxnId="{906E7776-3E03-427F-919E-38F4400A4A76}">
      <dgm:prSet/>
      <dgm:spPr/>
      <dgm:t>
        <a:bodyPr/>
        <a:lstStyle/>
        <a:p>
          <a:endParaRPr lang="uk-UA"/>
        </a:p>
      </dgm:t>
    </dgm:pt>
    <dgm:pt modelId="{C81BF68B-7EA0-48BA-9A42-881F30F8E8FD}" type="sibTrans" cxnId="{906E7776-3E03-427F-919E-38F4400A4A76}">
      <dgm:prSet/>
      <dgm:spPr/>
      <dgm:t>
        <a:bodyPr/>
        <a:lstStyle/>
        <a:p>
          <a:endParaRPr lang="uk-UA"/>
        </a:p>
      </dgm:t>
    </dgm:pt>
    <dgm:pt modelId="{E0014E2A-FDDB-4535-8ED3-2CAAD2DBC932}">
      <dgm:prSet phldrT="[Текст]"/>
      <dgm:spPr>
        <a:solidFill>
          <a:schemeClr val="accent6">
            <a:lumMod val="60000"/>
            <a:lumOff val="40000"/>
          </a:schemeClr>
        </a:solidFill>
      </dgm:spPr>
      <dgm:t>
        <a:bodyPr/>
        <a:lstStyle/>
        <a:p>
          <a:endParaRPr lang="ru-RU"/>
        </a:p>
      </dgm:t>
    </dgm:pt>
    <dgm:pt modelId="{45E977A4-3985-429E-B795-BD8007C04798}" type="parTrans" cxnId="{883E4C06-D2BB-4531-8B83-EA9323EF4DD4}">
      <dgm:prSet/>
      <dgm:spPr/>
      <dgm:t>
        <a:bodyPr/>
        <a:lstStyle/>
        <a:p>
          <a:endParaRPr lang="ru-RU"/>
        </a:p>
      </dgm:t>
    </dgm:pt>
    <dgm:pt modelId="{70CF2FB8-1C24-41D9-93E6-757FF7F6C5CB}" type="sibTrans" cxnId="{883E4C06-D2BB-4531-8B83-EA9323EF4DD4}">
      <dgm:prSet/>
      <dgm:spPr/>
      <dgm:t>
        <a:bodyPr/>
        <a:lstStyle/>
        <a:p>
          <a:endParaRPr lang="ru-RU"/>
        </a:p>
      </dgm:t>
    </dgm:pt>
    <dgm:pt modelId="{0313F24F-04C2-41C9-8032-53F2D6D78F78}">
      <dgm:prSet phldrT="[Текст]"/>
      <dgm:spPr>
        <a:solidFill>
          <a:schemeClr val="accent6">
            <a:lumMod val="60000"/>
            <a:lumOff val="40000"/>
          </a:schemeClr>
        </a:solidFill>
      </dgm:spPr>
      <dgm:t>
        <a:bodyPr/>
        <a:lstStyle/>
        <a:p>
          <a:endParaRPr lang="ru-RU"/>
        </a:p>
      </dgm:t>
    </dgm:pt>
    <dgm:pt modelId="{B2E453DA-E999-449A-86C6-7390421A0CC1}" type="parTrans" cxnId="{B7393354-8D1A-4389-BDBD-0DF3FD14DCEB}">
      <dgm:prSet/>
      <dgm:spPr/>
      <dgm:t>
        <a:bodyPr/>
        <a:lstStyle/>
        <a:p>
          <a:endParaRPr lang="ru-RU"/>
        </a:p>
      </dgm:t>
    </dgm:pt>
    <dgm:pt modelId="{A5E5DE80-FE90-43D9-968A-DBF3EBE159E8}" type="sibTrans" cxnId="{B7393354-8D1A-4389-BDBD-0DF3FD14DCEB}">
      <dgm:prSet/>
      <dgm:spPr/>
      <dgm:t>
        <a:bodyPr/>
        <a:lstStyle/>
        <a:p>
          <a:endParaRPr lang="ru-RU"/>
        </a:p>
      </dgm:t>
    </dgm:pt>
    <dgm:pt modelId="{D3BF8956-3F8D-4BC7-8CD2-6440A53F8CBA}" type="pres">
      <dgm:prSet presAssocID="{B08C1535-76EE-495F-8158-A76F16C45D37}" presName="Name0" presStyleCnt="0">
        <dgm:presLayoutVars>
          <dgm:chMax val="7"/>
          <dgm:chPref val="7"/>
          <dgm:dir/>
        </dgm:presLayoutVars>
      </dgm:prSet>
      <dgm:spPr/>
    </dgm:pt>
    <dgm:pt modelId="{C6BDA1B7-C846-4679-8F0D-6D12BB58C680}" type="pres">
      <dgm:prSet presAssocID="{B08C1535-76EE-495F-8158-A76F16C45D37}" presName="Name1" presStyleCnt="0"/>
      <dgm:spPr/>
    </dgm:pt>
    <dgm:pt modelId="{4BBD64B9-AEDF-4B04-8621-D959E1CE1B98}" type="pres">
      <dgm:prSet presAssocID="{B08C1535-76EE-495F-8158-A76F16C45D37}" presName="cycle" presStyleCnt="0"/>
      <dgm:spPr/>
    </dgm:pt>
    <dgm:pt modelId="{03B0ED0D-6309-452B-9441-37CC124AEFA7}" type="pres">
      <dgm:prSet presAssocID="{B08C1535-76EE-495F-8158-A76F16C45D37}" presName="srcNode" presStyleLbl="node1" presStyleIdx="0" presStyleCnt="7"/>
      <dgm:spPr/>
    </dgm:pt>
    <dgm:pt modelId="{6B048D55-379D-4AB9-84DD-FB555D77CB28}" type="pres">
      <dgm:prSet presAssocID="{B08C1535-76EE-495F-8158-A76F16C45D37}" presName="conn" presStyleLbl="parChTrans1D2" presStyleIdx="0" presStyleCnt="1"/>
      <dgm:spPr/>
    </dgm:pt>
    <dgm:pt modelId="{4EE7467B-0593-435C-B466-D1F0C54BAEA8}" type="pres">
      <dgm:prSet presAssocID="{B08C1535-76EE-495F-8158-A76F16C45D37}" presName="extraNode" presStyleLbl="node1" presStyleIdx="0" presStyleCnt="7"/>
      <dgm:spPr/>
    </dgm:pt>
    <dgm:pt modelId="{BB7E393B-19BF-45AC-AB51-2C8721B19058}" type="pres">
      <dgm:prSet presAssocID="{B08C1535-76EE-495F-8158-A76F16C45D37}" presName="dstNode" presStyleLbl="node1" presStyleIdx="0" presStyleCnt="7"/>
      <dgm:spPr/>
    </dgm:pt>
    <dgm:pt modelId="{584BE32F-EF8A-48B0-A5BD-A56269018E5B}" type="pres">
      <dgm:prSet presAssocID="{599C9455-BCED-40E3-B05E-CF2BDA5721DC}" presName="text_1" presStyleLbl="node1" presStyleIdx="0" presStyleCnt="7">
        <dgm:presLayoutVars>
          <dgm:bulletEnabled val="1"/>
        </dgm:presLayoutVars>
      </dgm:prSet>
      <dgm:spPr/>
    </dgm:pt>
    <dgm:pt modelId="{E16DFD09-C974-4AC7-97CD-86D9AC31BB28}" type="pres">
      <dgm:prSet presAssocID="{599C9455-BCED-40E3-B05E-CF2BDA5721DC}" presName="accent_1" presStyleCnt="0"/>
      <dgm:spPr/>
    </dgm:pt>
    <dgm:pt modelId="{BC616069-C298-4BF5-A204-D4053180B3D9}" type="pres">
      <dgm:prSet presAssocID="{599C9455-BCED-40E3-B05E-CF2BDA5721DC}" presName="accentRepeatNode" presStyleLbl="solidFgAcc1" presStyleIdx="0" presStyleCnt="7"/>
      <dgm:spPr/>
    </dgm:pt>
    <dgm:pt modelId="{F8BF9F9E-B3AA-4B8E-B8D7-EDD214D58152}" type="pres">
      <dgm:prSet presAssocID="{387E7EC3-6117-43AA-9CE8-5F63AF132834}" presName="text_2" presStyleLbl="node1" presStyleIdx="1" presStyleCnt="7">
        <dgm:presLayoutVars>
          <dgm:bulletEnabled val="1"/>
        </dgm:presLayoutVars>
      </dgm:prSet>
      <dgm:spPr/>
    </dgm:pt>
    <dgm:pt modelId="{A061EFBB-5418-44AE-861A-47ABAB7B13F9}" type="pres">
      <dgm:prSet presAssocID="{387E7EC3-6117-43AA-9CE8-5F63AF132834}" presName="accent_2" presStyleCnt="0"/>
      <dgm:spPr/>
    </dgm:pt>
    <dgm:pt modelId="{304EFC3A-1671-4B38-AB4D-CB9629669B77}" type="pres">
      <dgm:prSet presAssocID="{387E7EC3-6117-43AA-9CE8-5F63AF132834}" presName="accentRepeatNode" presStyleLbl="solidFgAcc1" presStyleIdx="1" presStyleCnt="7"/>
      <dgm:spPr/>
    </dgm:pt>
    <dgm:pt modelId="{3D60E844-3E91-4B2F-8CEB-C02E9062D767}" type="pres">
      <dgm:prSet presAssocID="{7267C492-98AD-4F10-B86E-A1F6674AEB04}" presName="text_3" presStyleLbl="node1" presStyleIdx="2" presStyleCnt="7">
        <dgm:presLayoutVars>
          <dgm:bulletEnabled val="1"/>
        </dgm:presLayoutVars>
      </dgm:prSet>
      <dgm:spPr/>
    </dgm:pt>
    <dgm:pt modelId="{E7079173-C855-46A6-A075-8AF77E8104A7}" type="pres">
      <dgm:prSet presAssocID="{7267C492-98AD-4F10-B86E-A1F6674AEB04}" presName="accent_3" presStyleCnt="0"/>
      <dgm:spPr/>
    </dgm:pt>
    <dgm:pt modelId="{425EAC2B-A1A0-47DE-B67E-22084B5EC171}" type="pres">
      <dgm:prSet presAssocID="{7267C492-98AD-4F10-B86E-A1F6674AEB04}" presName="accentRepeatNode" presStyleLbl="solidFgAcc1" presStyleIdx="2" presStyleCnt="7"/>
      <dgm:spPr/>
    </dgm:pt>
    <dgm:pt modelId="{AC5450E8-302B-44DB-BF77-C066386C1899}" type="pres">
      <dgm:prSet presAssocID="{23A0D8BF-1BF8-41C7-89DB-9587FCFE6EFB}" presName="text_4" presStyleLbl="node1" presStyleIdx="3" presStyleCnt="7" custScaleX="99755" custScaleY="122975" custLinFactNeighborX="-45" custLinFactNeighborY="-6543">
        <dgm:presLayoutVars>
          <dgm:bulletEnabled val="1"/>
        </dgm:presLayoutVars>
      </dgm:prSet>
      <dgm:spPr/>
    </dgm:pt>
    <dgm:pt modelId="{3F3633A5-B183-4C21-9049-0FF87D8D175D}" type="pres">
      <dgm:prSet presAssocID="{23A0D8BF-1BF8-41C7-89DB-9587FCFE6EFB}" presName="accent_4" presStyleCnt="0"/>
      <dgm:spPr/>
    </dgm:pt>
    <dgm:pt modelId="{86713C5A-100F-4D9E-9BEB-8FB8430F9278}" type="pres">
      <dgm:prSet presAssocID="{23A0D8BF-1BF8-41C7-89DB-9587FCFE6EFB}" presName="accentRepeatNode" presStyleLbl="solidFgAcc1" presStyleIdx="3" presStyleCnt="7" custLinFactNeighborX="2481" custLinFactNeighborY="-7442"/>
      <dgm:spPr/>
    </dgm:pt>
    <dgm:pt modelId="{47B35D18-6788-423B-9837-8E91F2025D12}" type="pres">
      <dgm:prSet presAssocID="{344DFCE0-798E-4038-95A9-97EA2B81D547}" presName="text_5" presStyleLbl="node1" presStyleIdx="4" presStyleCnt="7" custScaleX="98448" custScaleY="166343" custLinFactNeighborX="790">
        <dgm:presLayoutVars>
          <dgm:bulletEnabled val="1"/>
        </dgm:presLayoutVars>
      </dgm:prSet>
      <dgm:spPr/>
    </dgm:pt>
    <dgm:pt modelId="{CF2AFF6A-7DE3-40C6-9B34-B6E801EEC3FE}" type="pres">
      <dgm:prSet presAssocID="{344DFCE0-798E-4038-95A9-97EA2B81D547}" presName="accent_5" presStyleCnt="0"/>
      <dgm:spPr/>
    </dgm:pt>
    <dgm:pt modelId="{B7A45308-FCAA-4DB4-9669-8F593495F95F}" type="pres">
      <dgm:prSet presAssocID="{344DFCE0-798E-4038-95A9-97EA2B81D547}" presName="accentRepeatNode" presStyleLbl="solidFgAcc1" presStyleIdx="4" presStyleCnt="7"/>
      <dgm:spPr/>
    </dgm:pt>
    <dgm:pt modelId="{5B2DAD60-B54D-4645-9361-C02D26BD8BF0}" type="pres">
      <dgm:prSet presAssocID="{437CEE68-99B8-4A2C-B7DA-A341574E6C40}" presName="text_6" presStyleLbl="node1" presStyleIdx="5" presStyleCnt="7">
        <dgm:presLayoutVars>
          <dgm:bulletEnabled val="1"/>
        </dgm:presLayoutVars>
      </dgm:prSet>
      <dgm:spPr/>
    </dgm:pt>
    <dgm:pt modelId="{8601261D-48D4-4BDC-8D3D-1F72104F9DD5}" type="pres">
      <dgm:prSet presAssocID="{437CEE68-99B8-4A2C-B7DA-A341574E6C40}" presName="accent_6" presStyleCnt="0"/>
      <dgm:spPr/>
    </dgm:pt>
    <dgm:pt modelId="{EDAD95B3-09EA-4FAF-9E84-ADEC0562D40D}" type="pres">
      <dgm:prSet presAssocID="{437CEE68-99B8-4A2C-B7DA-A341574E6C40}" presName="accentRepeatNode" presStyleLbl="solidFgAcc1" presStyleIdx="5" presStyleCnt="7"/>
      <dgm:spPr/>
    </dgm:pt>
    <dgm:pt modelId="{F7056B6C-55BC-4F62-BA75-F23AEAFAA0AB}" type="pres">
      <dgm:prSet presAssocID="{6FEC2957-5C4A-4E0A-AD21-8CDB0CBC0065}" presName="text_7" presStyleLbl="node1" presStyleIdx="6" presStyleCnt="7">
        <dgm:presLayoutVars>
          <dgm:bulletEnabled val="1"/>
        </dgm:presLayoutVars>
      </dgm:prSet>
      <dgm:spPr/>
    </dgm:pt>
    <dgm:pt modelId="{FD5342AF-DC6D-4DEA-B50B-02D6D72FAB83}" type="pres">
      <dgm:prSet presAssocID="{6FEC2957-5C4A-4E0A-AD21-8CDB0CBC0065}" presName="accent_7" presStyleCnt="0"/>
      <dgm:spPr/>
    </dgm:pt>
    <dgm:pt modelId="{F48FACA8-03ED-4397-8B78-AA286A9F06C7}" type="pres">
      <dgm:prSet presAssocID="{6FEC2957-5C4A-4E0A-AD21-8CDB0CBC0065}" presName="accentRepeatNode" presStyleLbl="solidFgAcc1" presStyleIdx="6" presStyleCnt="7"/>
      <dgm:spPr/>
    </dgm:pt>
  </dgm:ptLst>
  <dgm:cxnLst>
    <dgm:cxn modelId="{E2D19501-32DE-418A-8A57-38C1ED7AAC14}" srcId="{B08C1535-76EE-495F-8158-A76F16C45D37}" destId="{437CEE68-99B8-4A2C-B7DA-A341574E6C40}" srcOrd="5" destOrd="0" parTransId="{3681BF3C-FF9B-412A-809A-78DC1D2AC34A}" sibTransId="{35E076ED-DDF8-4164-9733-904B13CCB0C0}"/>
    <dgm:cxn modelId="{883E4C06-D2BB-4531-8B83-EA9323EF4DD4}" srcId="{B08C1535-76EE-495F-8158-A76F16C45D37}" destId="{E0014E2A-FDDB-4535-8ED3-2CAAD2DBC932}" srcOrd="7" destOrd="0" parTransId="{45E977A4-3985-429E-B795-BD8007C04798}" sibTransId="{70CF2FB8-1C24-41D9-93E6-757FF7F6C5CB}"/>
    <dgm:cxn modelId="{EEE7950E-97A9-4AEE-8B91-C1F45E0F6F84}" type="presOf" srcId="{599C9455-BCED-40E3-B05E-CF2BDA5721DC}" destId="{584BE32F-EF8A-48B0-A5BD-A56269018E5B}" srcOrd="0" destOrd="0" presId="urn:microsoft.com/office/officeart/2008/layout/VerticalCurvedList"/>
    <dgm:cxn modelId="{6B26021B-8B6F-4730-AE61-E7B822F49032}" srcId="{B08C1535-76EE-495F-8158-A76F16C45D37}" destId="{387E7EC3-6117-43AA-9CE8-5F63AF132834}" srcOrd="1" destOrd="0" parTransId="{BC9FCC12-C949-4E4A-ADE9-FF0A9B891F48}" sibTransId="{1A33ECA0-EA67-40D2-AB81-E9B1331EDB29}"/>
    <dgm:cxn modelId="{D483E120-0381-4717-998E-8F4E3EFDCB6D}" type="presOf" srcId="{387E7EC3-6117-43AA-9CE8-5F63AF132834}" destId="{F8BF9F9E-B3AA-4B8E-B8D7-EDD214D58152}" srcOrd="0" destOrd="0" presId="urn:microsoft.com/office/officeart/2008/layout/VerticalCurvedList"/>
    <dgm:cxn modelId="{D447FE32-2E24-4216-B6FD-6367F574528D}" type="presOf" srcId="{7267C492-98AD-4F10-B86E-A1F6674AEB04}" destId="{3D60E844-3E91-4B2F-8CEB-C02E9062D767}" srcOrd="0" destOrd="0" presId="urn:microsoft.com/office/officeart/2008/layout/VerticalCurvedList"/>
    <dgm:cxn modelId="{8B52125F-5F16-40C3-8A40-7EE8F72B9493}" type="presOf" srcId="{6FEC2957-5C4A-4E0A-AD21-8CDB0CBC0065}" destId="{F7056B6C-55BC-4F62-BA75-F23AEAFAA0AB}" srcOrd="0" destOrd="0" presId="urn:microsoft.com/office/officeart/2008/layout/VerticalCurvedList"/>
    <dgm:cxn modelId="{0A403663-460B-49DE-ABF6-D6DB904E83DD}" srcId="{B08C1535-76EE-495F-8158-A76F16C45D37}" destId="{344DFCE0-798E-4038-95A9-97EA2B81D547}" srcOrd="4" destOrd="0" parTransId="{489B1368-2851-4A36-86DB-53B4287CC80F}" sibTransId="{C824DAC6-16DE-49BD-9F52-247CA157B529}"/>
    <dgm:cxn modelId="{812D8050-53CE-459B-A9CB-D7A650035C3A}" type="presOf" srcId="{4A2FF393-94CB-4D00-888F-77E1A47439AB}" destId="{6B048D55-379D-4AB9-84DD-FB555D77CB28}" srcOrd="0" destOrd="0" presId="urn:microsoft.com/office/officeart/2008/layout/VerticalCurvedList"/>
    <dgm:cxn modelId="{F654A171-7DE5-47D9-BA2F-15A917B73C31}" srcId="{B08C1535-76EE-495F-8158-A76F16C45D37}" destId="{599C9455-BCED-40E3-B05E-CF2BDA5721DC}" srcOrd="0" destOrd="0" parTransId="{277E878E-24E2-4922-92D1-D9B7D3BCD729}" sibTransId="{4A2FF393-94CB-4D00-888F-77E1A47439AB}"/>
    <dgm:cxn modelId="{B7393354-8D1A-4389-BDBD-0DF3FD14DCEB}" srcId="{B08C1535-76EE-495F-8158-A76F16C45D37}" destId="{0313F24F-04C2-41C9-8032-53F2D6D78F78}" srcOrd="8" destOrd="0" parTransId="{B2E453DA-E999-449A-86C6-7390421A0CC1}" sibTransId="{A5E5DE80-FE90-43D9-968A-DBF3EBE159E8}"/>
    <dgm:cxn modelId="{906E7776-3E03-427F-919E-38F4400A4A76}" srcId="{B08C1535-76EE-495F-8158-A76F16C45D37}" destId="{6FEC2957-5C4A-4E0A-AD21-8CDB0CBC0065}" srcOrd="6" destOrd="0" parTransId="{759317FF-DF9E-42AF-BC7F-D92B208F95AA}" sibTransId="{C81BF68B-7EA0-48BA-9A42-881F30F8E8FD}"/>
    <dgm:cxn modelId="{30DC1D8C-6FD0-4FBD-8623-8EFE1E13E40A}" type="presOf" srcId="{344DFCE0-798E-4038-95A9-97EA2B81D547}" destId="{47B35D18-6788-423B-9837-8E91F2025D12}" srcOrd="0" destOrd="0" presId="urn:microsoft.com/office/officeart/2008/layout/VerticalCurvedList"/>
    <dgm:cxn modelId="{71BB1E9D-28A6-4B8C-8E1A-0312FF3B9527}" type="presOf" srcId="{437CEE68-99B8-4A2C-B7DA-A341574E6C40}" destId="{5B2DAD60-B54D-4645-9361-C02D26BD8BF0}" srcOrd="0" destOrd="0" presId="urn:microsoft.com/office/officeart/2008/layout/VerticalCurvedList"/>
    <dgm:cxn modelId="{467681B6-7E9E-4745-A948-DF5D1453E97E}" type="presOf" srcId="{23A0D8BF-1BF8-41C7-89DB-9587FCFE6EFB}" destId="{AC5450E8-302B-44DB-BF77-C066386C1899}" srcOrd="0" destOrd="0" presId="urn:microsoft.com/office/officeart/2008/layout/VerticalCurvedList"/>
    <dgm:cxn modelId="{FABAF5C8-1207-4C9E-A94C-64CB23CB61F9}" srcId="{B08C1535-76EE-495F-8158-A76F16C45D37}" destId="{23A0D8BF-1BF8-41C7-89DB-9587FCFE6EFB}" srcOrd="3" destOrd="0" parTransId="{9F8A8057-59C3-48D4-8218-E33E82D104D7}" sibTransId="{D706EAA9-63D5-4865-B12E-3D16359F9235}"/>
    <dgm:cxn modelId="{75389EE1-752C-4980-8178-2AF4C7727690}" srcId="{B08C1535-76EE-495F-8158-A76F16C45D37}" destId="{7267C492-98AD-4F10-B86E-A1F6674AEB04}" srcOrd="2" destOrd="0" parTransId="{3E6F83FA-522F-4B6A-8E07-B4582C0FCC8B}" sibTransId="{DFC25AD9-34E6-4C8D-A6FA-EFA455203757}"/>
    <dgm:cxn modelId="{669E10E2-110E-47BB-A1A7-FD7C3658325C}" type="presOf" srcId="{B08C1535-76EE-495F-8158-A76F16C45D37}" destId="{D3BF8956-3F8D-4BC7-8CD2-6440A53F8CBA}" srcOrd="0" destOrd="0" presId="urn:microsoft.com/office/officeart/2008/layout/VerticalCurvedList"/>
    <dgm:cxn modelId="{9D6A21B2-E25B-401A-BA64-E926ECE78B34}" type="presParOf" srcId="{D3BF8956-3F8D-4BC7-8CD2-6440A53F8CBA}" destId="{C6BDA1B7-C846-4679-8F0D-6D12BB58C680}" srcOrd="0" destOrd="0" presId="urn:microsoft.com/office/officeart/2008/layout/VerticalCurvedList"/>
    <dgm:cxn modelId="{E38C4630-B10B-43FB-B84B-9236A10C12F9}" type="presParOf" srcId="{C6BDA1B7-C846-4679-8F0D-6D12BB58C680}" destId="{4BBD64B9-AEDF-4B04-8621-D959E1CE1B98}" srcOrd="0" destOrd="0" presId="urn:microsoft.com/office/officeart/2008/layout/VerticalCurvedList"/>
    <dgm:cxn modelId="{7BBE9B84-63CA-41F7-8A7A-0C9D11E7F42E}" type="presParOf" srcId="{4BBD64B9-AEDF-4B04-8621-D959E1CE1B98}" destId="{03B0ED0D-6309-452B-9441-37CC124AEFA7}" srcOrd="0" destOrd="0" presId="urn:microsoft.com/office/officeart/2008/layout/VerticalCurvedList"/>
    <dgm:cxn modelId="{8EED229F-EC06-4977-BC81-93D73656A589}" type="presParOf" srcId="{4BBD64B9-AEDF-4B04-8621-D959E1CE1B98}" destId="{6B048D55-379D-4AB9-84DD-FB555D77CB28}" srcOrd="1" destOrd="0" presId="urn:microsoft.com/office/officeart/2008/layout/VerticalCurvedList"/>
    <dgm:cxn modelId="{00DD9BF6-5190-4FF3-BEBA-0763E75FC034}" type="presParOf" srcId="{4BBD64B9-AEDF-4B04-8621-D959E1CE1B98}" destId="{4EE7467B-0593-435C-B466-D1F0C54BAEA8}" srcOrd="2" destOrd="0" presId="urn:microsoft.com/office/officeart/2008/layout/VerticalCurvedList"/>
    <dgm:cxn modelId="{B66CB436-34B1-4113-BBAC-1D9601D22CD0}" type="presParOf" srcId="{4BBD64B9-AEDF-4B04-8621-D959E1CE1B98}" destId="{BB7E393B-19BF-45AC-AB51-2C8721B19058}" srcOrd="3" destOrd="0" presId="urn:microsoft.com/office/officeart/2008/layout/VerticalCurvedList"/>
    <dgm:cxn modelId="{39BBD3B5-E772-4D0E-A36C-F415467ABDF6}" type="presParOf" srcId="{C6BDA1B7-C846-4679-8F0D-6D12BB58C680}" destId="{584BE32F-EF8A-48B0-A5BD-A56269018E5B}" srcOrd="1" destOrd="0" presId="urn:microsoft.com/office/officeart/2008/layout/VerticalCurvedList"/>
    <dgm:cxn modelId="{B66E9A6A-4C28-4DAD-A07E-C25584550018}" type="presParOf" srcId="{C6BDA1B7-C846-4679-8F0D-6D12BB58C680}" destId="{E16DFD09-C974-4AC7-97CD-86D9AC31BB28}" srcOrd="2" destOrd="0" presId="urn:microsoft.com/office/officeart/2008/layout/VerticalCurvedList"/>
    <dgm:cxn modelId="{736C2984-D152-482E-B2A4-E2434D2EDB0B}" type="presParOf" srcId="{E16DFD09-C974-4AC7-97CD-86D9AC31BB28}" destId="{BC616069-C298-4BF5-A204-D4053180B3D9}" srcOrd="0" destOrd="0" presId="urn:microsoft.com/office/officeart/2008/layout/VerticalCurvedList"/>
    <dgm:cxn modelId="{09B17590-1C68-4811-8246-FD0A6F2CB5D8}" type="presParOf" srcId="{C6BDA1B7-C846-4679-8F0D-6D12BB58C680}" destId="{F8BF9F9E-B3AA-4B8E-B8D7-EDD214D58152}" srcOrd="3" destOrd="0" presId="urn:microsoft.com/office/officeart/2008/layout/VerticalCurvedList"/>
    <dgm:cxn modelId="{879D0F99-A308-48AD-8FE2-689D78331A1D}" type="presParOf" srcId="{C6BDA1B7-C846-4679-8F0D-6D12BB58C680}" destId="{A061EFBB-5418-44AE-861A-47ABAB7B13F9}" srcOrd="4" destOrd="0" presId="urn:microsoft.com/office/officeart/2008/layout/VerticalCurvedList"/>
    <dgm:cxn modelId="{910A8481-3882-4F5F-9499-A589A24D87B4}" type="presParOf" srcId="{A061EFBB-5418-44AE-861A-47ABAB7B13F9}" destId="{304EFC3A-1671-4B38-AB4D-CB9629669B77}" srcOrd="0" destOrd="0" presId="urn:microsoft.com/office/officeart/2008/layout/VerticalCurvedList"/>
    <dgm:cxn modelId="{3C41052B-51FE-4CC1-BCA8-9AA7EE2B50D7}" type="presParOf" srcId="{C6BDA1B7-C846-4679-8F0D-6D12BB58C680}" destId="{3D60E844-3E91-4B2F-8CEB-C02E9062D767}" srcOrd="5" destOrd="0" presId="urn:microsoft.com/office/officeart/2008/layout/VerticalCurvedList"/>
    <dgm:cxn modelId="{BFC372AF-09B4-4ED6-89AE-2C66FB8EAE77}" type="presParOf" srcId="{C6BDA1B7-C846-4679-8F0D-6D12BB58C680}" destId="{E7079173-C855-46A6-A075-8AF77E8104A7}" srcOrd="6" destOrd="0" presId="urn:microsoft.com/office/officeart/2008/layout/VerticalCurvedList"/>
    <dgm:cxn modelId="{6DF74C2D-1335-4B13-A940-F8273F0F63A0}" type="presParOf" srcId="{E7079173-C855-46A6-A075-8AF77E8104A7}" destId="{425EAC2B-A1A0-47DE-B67E-22084B5EC171}" srcOrd="0" destOrd="0" presId="urn:microsoft.com/office/officeart/2008/layout/VerticalCurvedList"/>
    <dgm:cxn modelId="{3F2A93E1-2502-4EC1-A148-615BA9B71EF7}" type="presParOf" srcId="{C6BDA1B7-C846-4679-8F0D-6D12BB58C680}" destId="{AC5450E8-302B-44DB-BF77-C066386C1899}" srcOrd="7" destOrd="0" presId="urn:microsoft.com/office/officeart/2008/layout/VerticalCurvedList"/>
    <dgm:cxn modelId="{7B677F9E-E2D5-4576-AC21-8D37E6B66366}" type="presParOf" srcId="{C6BDA1B7-C846-4679-8F0D-6D12BB58C680}" destId="{3F3633A5-B183-4C21-9049-0FF87D8D175D}" srcOrd="8" destOrd="0" presId="urn:microsoft.com/office/officeart/2008/layout/VerticalCurvedList"/>
    <dgm:cxn modelId="{F88F0AD4-ECC9-4D2F-B7BC-544A4FA19258}" type="presParOf" srcId="{3F3633A5-B183-4C21-9049-0FF87D8D175D}" destId="{86713C5A-100F-4D9E-9BEB-8FB8430F9278}" srcOrd="0" destOrd="0" presId="urn:microsoft.com/office/officeart/2008/layout/VerticalCurvedList"/>
    <dgm:cxn modelId="{963B572B-15FB-420F-931B-2B204DE6864A}" type="presParOf" srcId="{C6BDA1B7-C846-4679-8F0D-6D12BB58C680}" destId="{47B35D18-6788-423B-9837-8E91F2025D12}" srcOrd="9" destOrd="0" presId="urn:microsoft.com/office/officeart/2008/layout/VerticalCurvedList"/>
    <dgm:cxn modelId="{D21103BF-C119-48C3-97BB-0F7A1B3D9FE1}" type="presParOf" srcId="{C6BDA1B7-C846-4679-8F0D-6D12BB58C680}" destId="{CF2AFF6A-7DE3-40C6-9B34-B6E801EEC3FE}" srcOrd="10" destOrd="0" presId="urn:microsoft.com/office/officeart/2008/layout/VerticalCurvedList"/>
    <dgm:cxn modelId="{DAC76757-ACE9-4935-A53F-F13A8C6D8259}" type="presParOf" srcId="{CF2AFF6A-7DE3-40C6-9B34-B6E801EEC3FE}" destId="{B7A45308-FCAA-4DB4-9669-8F593495F95F}" srcOrd="0" destOrd="0" presId="urn:microsoft.com/office/officeart/2008/layout/VerticalCurvedList"/>
    <dgm:cxn modelId="{9DDF62F4-FDA5-45E6-94F1-2BD444DC7F91}" type="presParOf" srcId="{C6BDA1B7-C846-4679-8F0D-6D12BB58C680}" destId="{5B2DAD60-B54D-4645-9361-C02D26BD8BF0}" srcOrd="11" destOrd="0" presId="urn:microsoft.com/office/officeart/2008/layout/VerticalCurvedList"/>
    <dgm:cxn modelId="{77F9A2C3-CC05-457D-AC8B-C3CF77B9040D}" type="presParOf" srcId="{C6BDA1B7-C846-4679-8F0D-6D12BB58C680}" destId="{8601261D-48D4-4BDC-8D3D-1F72104F9DD5}" srcOrd="12" destOrd="0" presId="urn:microsoft.com/office/officeart/2008/layout/VerticalCurvedList"/>
    <dgm:cxn modelId="{F58E5209-09F0-4270-962A-F24887F8C802}" type="presParOf" srcId="{8601261D-48D4-4BDC-8D3D-1F72104F9DD5}" destId="{EDAD95B3-09EA-4FAF-9E84-ADEC0562D40D}" srcOrd="0" destOrd="0" presId="urn:microsoft.com/office/officeart/2008/layout/VerticalCurvedList"/>
    <dgm:cxn modelId="{D935FB4B-3C23-4F14-AA4C-75915630FDF6}" type="presParOf" srcId="{C6BDA1B7-C846-4679-8F0D-6D12BB58C680}" destId="{F7056B6C-55BC-4F62-BA75-F23AEAFAA0AB}" srcOrd="13" destOrd="0" presId="urn:microsoft.com/office/officeart/2008/layout/VerticalCurvedList"/>
    <dgm:cxn modelId="{739F00B9-37A0-4D3C-B3D6-AB1A0DE0D185}" type="presParOf" srcId="{C6BDA1B7-C846-4679-8F0D-6D12BB58C680}" destId="{FD5342AF-DC6D-4DEA-B50B-02D6D72FAB83}" srcOrd="14" destOrd="0" presId="urn:microsoft.com/office/officeart/2008/layout/VerticalCurvedList"/>
    <dgm:cxn modelId="{0F01E5E3-0C44-4BFD-8BCC-5B9B234C5E9B}" type="presParOf" srcId="{FD5342AF-DC6D-4DEA-B50B-02D6D72FAB83}" destId="{F48FACA8-03ED-4397-8B78-AA286A9F06C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7953E8-1418-4408-B735-19FB6B50D6E3}">
      <dsp:nvSpPr>
        <dsp:cNvPr id="0" name=""/>
        <dsp:cNvSpPr/>
      </dsp:nvSpPr>
      <dsp:spPr>
        <a:xfrm>
          <a:off x="0" y="328115"/>
          <a:ext cx="11677135" cy="478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7DFB91-1498-4CAA-89D5-49FBB655DFD5}">
      <dsp:nvSpPr>
        <dsp:cNvPr id="0" name=""/>
        <dsp:cNvSpPr/>
      </dsp:nvSpPr>
      <dsp:spPr>
        <a:xfrm>
          <a:off x="596905" y="231060"/>
          <a:ext cx="10385632" cy="556376"/>
        </a:xfrm>
        <a:prstGeom prst="round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8958" tIns="0" rIns="308958" bIns="0" numCol="1" spcCol="1270" anchor="ctr" anchorCtr="0">
          <a:noAutofit/>
        </a:bodyPr>
        <a:lstStyle/>
        <a:p>
          <a:pPr marL="0" lvl="0" indent="0" algn="l" defTabSz="1155700">
            <a:lnSpc>
              <a:spcPct val="90000"/>
            </a:lnSpc>
            <a:spcBef>
              <a:spcPct val="0"/>
            </a:spcBef>
            <a:spcAft>
              <a:spcPct val="35000"/>
            </a:spcAft>
            <a:buNone/>
          </a:pPr>
          <a:r>
            <a:rPr lang="uk-UA" sz="2600" b="1" kern="1200" dirty="0">
              <a:solidFill>
                <a:schemeClr val="tx1"/>
              </a:solidFill>
              <a:effectLst>
                <a:outerShdw blurRad="38100" dist="38100" dir="2700000" algn="tl">
                  <a:srgbClr val="000000">
                    <a:alpha val="43137"/>
                  </a:srgbClr>
                </a:outerShdw>
              </a:effectLst>
            </a:rPr>
            <a:t>Стандарти і рекомендації щодо внутрішнього забезпечення якості </a:t>
          </a:r>
        </a:p>
      </dsp:txBody>
      <dsp:txXfrm>
        <a:off x="624065" y="258220"/>
        <a:ext cx="10331312" cy="502056"/>
      </dsp:txXfrm>
    </dsp:sp>
    <dsp:sp modelId="{8401B3B7-B709-450E-855E-40D8511358DF}">
      <dsp:nvSpPr>
        <dsp:cNvPr id="0" name=""/>
        <dsp:cNvSpPr/>
      </dsp:nvSpPr>
      <dsp:spPr>
        <a:xfrm>
          <a:off x="0" y="1047397"/>
          <a:ext cx="11677135" cy="478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275F164-F854-4D3C-93A1-A408EC137038}">
      <dsp:nvSpPr>
        <dsp:cNvPr id="0" name=""/>
        <dsp:cNvSpPr/>
      </dsp:nvSpPr>
      <dsp:spPr>
        <a:xfrm>
          <a:off x="583856" y="909515"/>
          <a:ext cx="10365851" cy="486798"/>
        </a:xfrm>
        <a:prstGeom prst="roundRect">
          <a:avLst/>
        </a:prstGeom>
        <a:solidFill>
          <a:srgbClr val="33CC3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8958" tIns="0" rIns="308958" bIns="0" numCol="1" spcCol="1270" anchor="ctr" anchorCtr="0">
          <a:noAutofit/>
        </a:bodyPr>
        <a:lstStyle/>
        <a:p>
          <a:pPr marL="0" lvl="0" indent="0" algn="l" defTabSz="1155700">
            <a:lnSpc>
              <a:spcPct val="90000"/>
            </a:lnSpc>
            <a:spcBef>
              <a:spcPct val="0"/>
            </a:spcBef>
            <a:spcAft>
              <a:spcPct val="35000"/>
            </a:spcAft>
            <a:buNone/>
          </a:pPr>
          <a:r>
            <a:rPr lang="uk-UA" sz="2600" b="1" kern="1200" dirty="0">
              <a:solidFill>
                <a:schemeClr val="tx1"/>
              </a:solidFill>
              <a:effectLst>
                <a:outerShdw blurRad="38100" dist="38100" dir="2700000" algn="tl">
                  <a:srgbClr val="000000">
                    <a:alpha val="43137"/>
                  </a:srgbClr>
                </a:outerShdw>
              </a:effectLst>
            </a:rPr>
            <a:t>Стандарти і рекомендації щодо зовнішнього забезпечення якості </a:t>
          </a:r>
        </a:p>
      </dsp:txBody>
      <dsp:txXfrm>
        <a:off x="607620" y="933279"/>
        <a:ext cx="10318323" cy="439270"/>
      </dsp:txXfrm>
    </dsp:sp>
    <dsp:sp modelId="{DD606E57-5E11-4FD6-A099-CD6D2902F86C}">
      <dsp:nvSpPr>
        <dsp:cNvPr id="0" name=""/>
        <dsp:cNvSpPr/>
      </dsp:nvSpPr>
      <dsp:spPr>
        <a:xfrm>
          <a:off x="0" y="1962110"/>
          <a:ext cx="11677135" cy="478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6FC2F1D-5D99-4521-9454-7866279F96C9}">
      <dsp:nvSpPr>
        <dsp:cNvPr id="0" name=""/>
        <dsp:cNvSpPr/>
      </dsp:nvSpPr>
      <dsp:spPr>
        <a:xfrm>
          <a:off x="596211" y="1579887"/>
          <a:ext cx="10329395" cy="545276"/>
        </a:xfrm>
        <a:prstGeom prst="roundRect">
          <a:avLst/>
        </a:prstGeom>
        <a:solidFill>
          <a:schemeClr val="accent6">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8958" tIns="0" rIns="308958" bIns="0" numCol="1" spcCol="1270" anchor="ctr" anchorCtr="0">
          <a:noAutofit/>
        </a:bodyPr>
        <a:lstStyle/>
        <a:p>
          <a:pPr marL="0" lvl="0" indent="0" algn="l" defTabSz="1155700">
            <a:lnSpc>
              <a:spcPct val="90000"/>
            </a:lnSpc>
            <a:spcBef>
              <a:spcPct val="0"/>
            </a:spcBef>
            <a:spcAft>
              <a:spcPct val="35000"/>
            </a:spcAft>
            <a:buNone/>
          </a:pPr>
          <a:r>
            <a:rPr lang="uk-UA" sz="2600" b="1" kern="1200" dirty="0">
              <a:solidFill>
                <a:schemeClr val="tx1"/>
              </a:solidFill>
              <a:effectLst>
                <a:outerShdw blurRad="38100" dist="38100" dir="2700000" algn="tl">
                  <a:srgbClr val="000000">
                    <a:alpha val="43137"/>
                  </a:srgbClr>
                </a:outerShdw>
              </a:effectLst>
            </a:rPr>
            <a:t>Стандарти і рекомендації щодо агентств із забезпечення якості </a:t>
          </a:r>
        </a:p>
      </dsp:txBody>
      <dsp:txXfrm>
        <a:off x="622829" y="1606505"/>
        <a:ext cx="10276159" cy="492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48D55-379D-4AB9-84DD-FB555D77CB28}">
      <dsp:nvSpPr>
        <dsp:cNvPr id="0" name=""/>
        <dsp:cNvSpPr/>
      </dsp:nvSpPr>
      <dsp:spPr>
        <a:xfrm>
          <a:off x="-5472761" y="-838383"/>
          <a:ext cx="6519691" cy="6519691"/>
        </a:xfrm>
        <a:prstGeom prst="blockArc">
          <a:avLst>
            <a:gd name="adj1" fmla="val 18900000"/>
            <a:gd name="adj2" fmla="val 2700000"/>
            <a:gd name="adj3" fmla="val 331"/>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84BE32F-EF8A-48B0-A5BD-A56269018E5B}">
      <dsp:nvSpPr>
        <dsp:cNvPr id="0" name=""/>
        <dsp:cNvSpPr/>
      </dsp:nvSpPr>
      <dsp:spPr>
        <a:xfrm>
          <a:off x="339731" y="220159"/>
          <a:ext cx="11321439" cy="440125"/>
        </a:xfrm>
        <a:prstGeom prst="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349" tIns="66040" rIns="66040" bIns="66040" numCol="1" spcCol="1270" anchor="ctr" anchorCtr="0">
          <a:noAutofit/>
        </a:bodyPr>
        <a:lstStyle/>
        <a:p>
          <a:pPr marL="0" lvl="0" indent="0" algn="l" defTabSz="1155700">
            <a:lnSpc>
              <a:spcPct val="90000"/>
            </a:lnSpc>
            <a:spcBef>
              <a:spcPct val="0"/>
            </a:spcBef>
            <a:spcAft>
              <a:spcPct val="35000"/>
            </a:spcAft>
            <a:buNone/>
          </a:pPr>
          <a:r>
            <a:rPr lang="uk-UA" altLang="ru-RU" sz="2600" b="1" kern="1200" dirty="0">
              <a:solidFill>
                <a:schemeClr val="tx1"/>
              </a:solidFill>
              <a:effectLst>
                <a:outerShdw blurRad="38100" dist="38100" dir="2700000" algn="tl">
                  <a:srgbClr val="000000">
                    <a:alpha val="43137"/>
                  </a:srgbClr>
                </a:outerShdw>
              </a:effectLst>
              <a:latin typeface="+mj-lt"/>
            </a:rPr>
            <a:t>академічний менеджер;</a:t>
          </a:r>
          <a:r>
            <a:rPr lang="uk-UA" sz="2600" b="1" kern="1200" dirty="0">
              <a:solidFill>
                <a:schemeClr val="tx1"/>
              </a:solidFill>
              <a:effectLst>
                <a:outerShdw blurRad="38100" dist="38100" dir="2700000" algn="tl">
                  <a:srgbClr val="000000">
                    <a:alpha val="43137"/>
                  </a:srgbClr>
                </a:outerShdw>
              </a:effectLst>
              <a:latin typeface="+mj-lt"/>
            </a:rPr>
            <a:t> </a:t>
          </a:r>
        </a:p>
      </dsp:txBody>
      <dsp:txXfrm>
        <a:off x="339731" y="220159"/>
        <a:ext cx="11321439" cy="440125"/>
      </dsp:txXfrm>
    </dsp:sp>
    <dsp:sp modelId="{BC616069-C298-4BF5-A204-D4053180B3D9}">
      <dsp:nvSpPr>
        <dsp:cNvPr id="0" name=""/>
        <dsp:cNvSpPr/>
      </dsp:nvSpPr>
      <dsp:spPr>
        <a:xfrm>
          <a:off x="64653" y="165143"/>
          <a:ext cx="550156" cy="55015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8BF9F9E-B3AA-4B8E-B8D7-EDD214D58152}">
      <dsp:nvSpPr>
        <dsp:cNvPr id="0" name=""/>
        <dsp:cNvSpPr/>
      </dsp:nvSpPr>
      <dsp:spPr>
        <a:xfrm>
          <a:off x="738303" y="880734"/>
          <a:ext cx="10922867" cy="440125"/>
        </a:xfrm>
        <a:prstGeom prst="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349" tIns="66040" rIns="66040" bIns="66040" numCol="1" spcCol="1270" anchor="ctr" anchorCtr="0">
          <a:noAutofit/>
        </a:bodyPr>
        <a:lstStyle/>
        <a:p>
          <a:pPr marL="0" lvl="0" indent="0" algn="l" defTabSz="1155700">
            <a:lnSpc>
              <a:spcPct val="90000"/>
            </a:lnSpc>
            <a:spcBef>
              <a:spcPct val="0"/>
            </a:spcBef>
            <a:spcAft>
              <a:spcPct val="35000"/>
            </a:spcAft>
            <a:buNone/>
          </a:pPr>
          <a:r>
            <a:rPr lang="uk-UA" altLang="ru-RU" sz="2600" b="1" kern="1200" dirty="0">
              <a:solidFill>
                <a:schemeClr val="tx1"/>
              </a:solidFill>
              <a:effectLst>
                <a:outerShdw blurRad="38100" dist="38100" dir="2700000" algn="tl">
                  <a:srgbClr val="000000">
                    <a:alpha val="43137"/>
                  </a:srgbClr>
                </a:outerShdw>
              </a:effectLst>
              <a:latin typeface="+mj-lt"/>
            </a:rPr>
            <a:t>лише на одній ОП (ОНП) у ЗВО (штатний на повну зайнятість);</a:t>
          </a:r>
          <a:endParaRPr lang="uk-UA" sz="2600" b="1" kern="1200" dirty="0">
            <a:solidFill>
              <a:schemeClr val="tx1"/>
            </a:solidFill>
            <a:effectLst>
              <a:outerShdw blurRad="38100" dist="38100" dir="2700000" algn="tl">
                <a:srgbClr val="000000">
                  <a:alpha val="43137"/>
                </a:srgbClr>
              </a:outerShdw>
            </a:effectLst>
            <a:latin typeface="+mj-lt"/>
          </a:endParaRPr>
        </a:p>
      </dsp:txBody>
      <dsp:txXfrm>
        <a:off x="738303" y="880734"/>
        <a:ext cx="10922867" cy="440125"/>
      </dsp:txXfrm>
    </dsp:sp>
    <dsp:sp modelId="{304EFC3A-1671-4B38-AB4D-CB9629669B77}">
      <dsp:nvSpPr>
        <dsp:cNvPr id="0" name=""/>
        <dsp:cNvSpPr/>
      </dsp:nvSpPr>
      <dsp:spPr>
        <a:xfrm>
          <a:off x="463225" y="825718"/>
          <a:ext cx="550156" cy="55015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D60E844-3E91-4B2F-8CEB-C02E9062D767}">
      <dsp:nvSpPr>
        <dsp:cNvPr id="0" name=""/>
        <dsp:cNvSpPr/>
      </dsp:nvSpPr>
      <dsp:spPr>
        <a:xfrm>
          <a:off x="956719" y="1540825"/>
          <a:ext cx="10704451" cy="440125"/>
        </a:xfrm>
        <a:prstGeom prst="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349" tIns="66040" rIns="66040" bIns="66040" numCol="1" spcCol="1270" anchor="ctr" anchorCtr="0">
          <a:noAutofit/>
        </a:bodyPr>
        <a:lstStyle/>
        <a:p>
          <a:pPr marL="0" lvl="0" indent="0" algn="l" defTabSz="1155700">
            <a:lnSpc>
              <a:spcPct val="90000"/>
            </a:lnSpc>
            <a:spcBef>
              <a:spcPct val="0"/>
            </a:spcBef>
            <a:spcAft>
              <a:spcPct val="35000"/>
            </a:spcAft>
            <a:buNone/>
          </a:pPr>
          <a:r>
            <a:rPr lang="en-US" altLang="ru-RU" sz="2600" b="1" kern="1200" dirty="0">
              <a:solidFill>
                <a:schemeClr val="tx1"/>
              </a:solidFill>
              <a:effectLst>
                <a:outerShdw blurRad="38100" dist="38100" dir="2700000" algn="tl">
                  <a:srgbClr val="000000">
                    <a:alpha val="43137"/>
                  </a:srgbClr>
                </a:outerShdw>
              </a:effectLst>
              <a:latin typeface="+mj-lt"/>
            </a:rPr>
            <a:t>c</a:t>
          </a:r>
          <a:r>
            <a:rPr lang="uk-UA" altLang="ru-RU" sz="2600" b="1" kern="1200" dirty="0" err="1">
              <a:solidFill>
                <a:schemeClr val="tx1"/>
              </a:solidFill>
              <a:effectLst>
                <a:outerShdw blurRad="38100" dist="38100" dir="2700000" algn="tl">
                  <a:srgbClr val="000000">
                    <a:alpha val="43137"/>
                  </a:srgbClr>
                </a:outerShdw>
              </a:effectLst>
              <a:latin typeface="+mj-lt"/>
            </a:rPr>
            <a:t>уб</a:t>
          </a:r>
          <a:r>
            <a:rPr lang="en-US" altLang="ru-RU" sz="2600" b="1" kern="1200" dirty="0">
              <a:solidFill>
                <a:schemeClr val="tx1"/>
              </a:solidFill>
              <a:effectLst>
                <a:outerShdw blurRad="38100" dist="38100" dir="2700000" algn="tl">
                  <a:srgbClr val="000000">
                    <a:alpha val="43137"/>
                  </a:srgbClr>
                </a:outerShdw>
              </a:effectLst>
              <a:latin typeface="+mj-lt"/>
            </a:rPr>
            <a:t>’</a:t>
          </a:r>
          <a:r>
            <a:rPr lang="uk-UA" altLang="ru-RU" sz="2600" b="1" kern="1200" dirty="0" err="1">
              <a:solidFill>
                <a:schemeClr val="tx1"/>
              </a:solidFill>
              <a:effectLst>
                <a:outerShdw blurRad="38100" dist="38100" dir="2700000" algn="tl">
                  <a:srgbClr val="000000">
                    <a:alpha val="43137"/>
                  </a:srgbClr>
                </a:outerShdw>
              </a:effectLst>
              <a:latin typeface="+mj-lt"/>
            </a:rPr>
            <a:t>єкт</a:t>
          </a:r>
          <a:r>
            <a:rPr lang="uk-UA" altLang="ru-RU" sz="2600" b="1" kern="1200" dirty="0">
              <a:solidFill>
                <a:schemeClr val="tx1"/>
              </a:solidFill>
              <a:effectLst>
                <a:outerShdw blurRad="38100" dist="38100" dir="2700000" algn="tl">
                  <a:srgbClr val="000000">
                    <a:alpha val="43137"/>
                  </a:srgbClr>
                </a:outerShdw>
              </a:effectLst>
              <a:latin typeface="+mj-lt"/>
            </a:rPr>
            <a:t> відповідальності за якість ОП (ОНП);</a:t>
          </a:r>
          <a:endParaRPr lang="uk-UA" sz="2600" b="1" kern="1200" dirty="0">
            <a:solidFill>
              <a:schemeClr val="tx1"/>
            </a:solidFill>
            <a:effectLst>
              <a:outerShdw blurRad="38100" dist="38100" dir="2700000" algn="tl">
                <a:srgbClr val="000000">
                  <a:alpha val="43137"/>
                </a:srgbClr>
              </a:outerShdw>
            </a:effectLst>
            <a:latin typeface="+mj-lt"/>
          </a:endParaRPr>
        </a:p>
      </dsp:txBody>
      <dsp:txXfrm>
        <a:off x="956719" y="1540825"/>
        <a:ext cx="10704451" cy="440125"/>
      </dsp:txXfrm>
    </dsp:sp>
    <dsp:sp modelId="{425EAC2B-A1A0-47DE-B67E-22084B5EC171}">
      <dsp:nvSpPr>
        <dsp:cNvPr id="0" name=""/>
        <dsp:cNvSpPr/>
      </dsp:nvSpPr>
      <dsp:spPr>
        <a:xfrm>
          <a:off x="681641" y="1485809"/>
          <a:ext cx="550156" cy="55015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C5450E8-302B-44DB-BF77-C066386C1899}">
      <dsp:nvSpPr>
        <dsp:cNvPr id="0" name=""/>
        <dsp:cNvSpPr/>
      </dsp:nvSpPr>
      <dsp:spPr>
        <a:xfrm>
          <a:off x="1034699" y="2122043"/>
          <a:ext cx="10608657" cy="541243"/>
        </a:xfrm>
        <a:prstGeom prst="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349" tIns="66040" rIns="66040" bIns="66040" numCol="1" spcCol="1270" anchor="ctr" anchorCtr="0">
          <a:noAutofit/>
        </a:bodyPr>
        <a:lstStyle/>
        <a:p>
          <a:pPr marL="0" lvl="0" indent="0" algn="l" defTabSz="1155700">
            <a:lnSpc>
              <a:spcPct val="90000"/>
            </a:lnSpc>
            <a:spcBef>
              <a:spcPct val="0"/>
            </a:spcBef>
            <a:spcAft>
              <a:spcPct val="35000"/>
            </a:spcAft>
            <a:buNone/>
          </a:pPr>
          <a:r>
            <a:rPr lang="uk-UA" altLang="ru-RU" sz="2600" b="1" kern="1200" dirty="0">
              <a:solidFill>
                <a:schemeClr val="tx1"/>
              </a:solidFill>
              <a:effectLst>
                <a:outerShdw blurRad="38100" dist="38100" dir="2700000" algn="tl">
                  <a:srgbClr val="000000">
                    <a:alpha val="43137"/>
                  </a:srgbClr>
                </a:outerShdw>
              </a:effectLst>
              <a:latin typeface="+mj-lt"/>
            </a:rPr>
            <a:t>доплата за складність і напруженість в роботі (рейтинг);</a:t>
          </a:r>
          <a:endParaRPr lang="uk-UA" sz="2600" b="1" kern="1200" dirty="0">
            <a:solidFill>
              <a:schemeClr val="tx1"/>
            </a:solidFill>
            <a:effectLst>
              <a:outerShdw blurRad="38100" dist="38100" dir="2700000" algn="tl">
                <a:srgbClr val="000000">
                  <a:alpha val="43137"/>
                </a:srgbClr>
              </a:outerShdw>
            </a:effectLst>
            <a:latin typeface="+mj-lt"/>
          </a:endParaRPr>
        </a:p>
      </dsp:txBody>
      <dsp:txXfrm>
        <a:off x="1034699" y="2122043"/>
        <a:ext cx="10608657" cy="541243"/>
      </dsp:txXfrm>
    </dsp:sp>
    <dsp:sp modelId="{86713C5A-100F-4D9E-9BEB-8FB8430F9278}">
      <dsp:nvSpPr>
        <dsp:cNvPr id="0" name=""/>
        <dsp:cNvSpPr/>
      </dsp:nvSpPr>
      <dsp:spPr>
        <a:xfrm>
          <a:off x="765029" y="2105441"/>
          <a:ext cx="550156" cy="55015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7B35D18-6788-423B-9837-8E91F2025D12}">
      <dsp:nvSpPr>
        <dsp:cNvPr id="0" name=""/>
        <dsp:cNvSpPr/>
      </dsp:nvSpPr>
      <dsp:spPr>
        <a:xfrm>
          <a:off x="1124351" y="2715978"/>
          <a:ext cx="10538318" cy="732117"/>
        </a:xfrm>
        <a:prstGeom prst="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349" tIns="66040" rIns="66040" bIns="66040" numCol="1" spcCol="1270" anchor="ctr" anchorCtr="0">
          <a:noAutofit/>
        </a:bodyPr>
        <a:lstStyle/>
        <a:p>
          <a:pPr marL="0" lvl="0" indent="0" algn="l" defTabSz="1155700">
            <a:lnSpc>
              <a:spcPct val="90000"/>
            </a:lnSpc>
            <a:spcBef>
              <a:spcPct val="0"/>
            </a:spcBef>
            <a:spcAft>
              <a:spcPct val="35000"/>
            </a:spcAft>
            <a:buNone/>
          </a:pPr>
          <a:r>
            <a:rPr lang="uk-UA" altLang="ru-RU" sz="2600" b="1" kern="1200" dirty="0">
              <a:solidFill>
                <a:schemeClr val="tx1"/>
              </a:solidFill>
              <a:effectLst>
                <a:outerShdw blurRad="38100" dist="38100" dir="2700000" algn="tl">
                  <a:srgbClr val="000000">
                    <a:alpha val="43137"/>
                  </a:srgbClr>
                </a:outerShdw>
              </a:effectLst>
              <a:latin typeface="+mj-lt"/>
            </a:rPr>
            <a:t>свобода у виборі та застосуванні інструментів забезпечення якості ОП </a:t>
          </a:r>
          <a:r>
            <a:rPr lang="ru-RU" altLang="ru-RU" sz="2600" b="1" kern="1200" dirty="0">
              <a:solidFill>
                <a:schemeClr val="tx1"/>
              </a:solidFill>
              <a:effectLst>
                <a:outerShdw blurRad="38100" dist="38100" dir="2700000" algn="tl">
                  <a:srgbClr val="000000">
                    <a:alpha val="43137"/>
                  </a:srgbClr>
                </a:outerShdw>
              </a:effectLst>
              <a:latin typeface="+mj-lt"/>
            </a:rPr>
            <a:t>(</a:t>
          </a:r>
          <a:r>
            <a:rPr lang="ru-RU" altLang="ru-RU" sz="2600" b="1" kern="1200" dirty="0" err="1">
              <a:solidFill>
                <a:schemeClr val="tx1"/>
              </a:solidFill>
              <a:effectLst>
                <a:outerShdw blurRad="38100" dist="38100" dir="2700000" algn="tl">
                  <a:srgbClr val="000000">
                    <a:alpha val="43137"/>
                  </a:srgbClr>
                </a:outerShdw>
              </a:effectLst>
              <a:latin typeface="+mj-lt"/>
            </a:rPr>
            <a:t>обмежена</a:t>
          </a:r>
          <a:r>
            <a:rPr lang="ru-RU" altLang="ru-RU" sz="2600" b="1" kern="1200" dirty="0">
              <a:solidFill>
                <a:schemeClr val="tx1"/>
              </a:solidFill>
              <a:effectLst>
                <a:outerShdw blurRad="38100" dist="38100" dir="2700000" algn="tl">
                  <a:srgbClr val="000000">
                    <a:alpha val="43137"/>
                  </a:srgbClr>
                </a:outerShdw>
              </a:effectLst>
              <a:latin typeface="+mj-lt"/>
            </a:rPr>
            <a:t> процедурами і </a:t>
          </a:r>
          <a:r>
            <a:rPr lang="ru-RU" altLang="ru-RU" sz="2600" b="1" kern="1200" dirty="0" err="1">
              <a:solidFill>
                <a:schemeClr val="tx1"/>
              </a:solidFill>
              <a:effectLst>
                <a:outerShdw blurRad="38100" dist="38100" dir="2700000" algn="tl">
                  <a:srgbClr val="000000">
                    <a:alpha val="43137"/>
                  </a:srgbClr>
                </a:outerShdw>
              </a:effectLst>
              <a:latin typeface="+mj-lt"/>
            </a:rPr>
            <a:t>політикою</a:t>
          </a:r>
          <a:r>
            <a:rPr lang="ru-RU" altLang="ru-RU" sz="2600" b="1" kern="1200" dirty="0">
              <a:solidFill>
                <a:schemeClr val="tx1"/>
              </a:solidFill>
              <a:effectLst>
                <a:outerShdw blurRad="38100" dist="38100" dir="2700000" algn="tl">
                  <a:srgbClr val="000000">
                    <a:alpha val="43137"/>
                  </a:srgbClr>
                </a:outerShdw>
              </a:effectLst>
              <a:latin typeface="+mj-lt"/>
            </a:rPr>
            <a:t> ЗВО)</a:t>
          </a:r>
          <a:r>
            <a:rPr lang="uk-UA" altLang="ru-RU" sz="2600" b="1" kern="1200" dirty="0">
              <a:solidFill>
                <a:schemeClr val="tx1"/>
              </a:solidFill>
              <a:effectLst>
                <a:outerShdw blurRad="38100" dist="38100" dir="2700000" algn="tl">
                  <a:srgbClr val="000000">
                    <a:alpha val="43137"/>
                  </a:srgbClr>
                </a:outerShdw>
              </a:effectLst>
              <a:latin typeface="+mj-lt"/>
            </a:rPr>
            <a:t>;</a:t>
          </a:r>
          <a:endParaRPr lang="uk-UA" sz="2600" b="1" kern="1200" dirty="0">
            <a:solidFill>
              <a:schemeClr val="tx1"/>
            </a:solidFill>
            <a:effectLst>
              <a:outerShdw blurRad="38100" dist="38100" dir="2700000" algn="tl">
                <a:srgbClr val="000000">
                  <a:alpha val="43137"/>
                </a:srgbClr>
              </a:outerShdw>
            </a:effectLst>
            <a:latin typeface="+mj-lt"/>
          </a:endParaRPr>
        </a:p>
      </dsp:txBody>
      <dsp:txXfrm>
        <a:off x="1124351" y="2715978"/>
        <a:ext cx="10538318" cy="732117"/>
      </dsp:txXfrm>
    </dsp:sp>
    <dsp:sp modelId="{B7A45308-FCAA-4DB4-9669-8F593495F95F}">
      <dsp:nvSpPr>
        <dsp:cNvPr id="0" name=""/>
        <dsp:cNvSpPr/>
      </dsp:nvSpPr>
      <dsp:spPr>
        <a:xfrm>
          <a:off x="681641" y="2806959"/>
          <a:ext cx="550156" cy="55015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B2DAD60-B54D-4645-9361-C02D26BD8BF0}">
      <dsp:nvSpPr>
        <dsp:cNvPr id="0" name=""/>
        <dsp:cNvSpPr/>
      </dsp:nvSpPr>
      <dsp:spPr>
        <a:xfrm>
          <a:off x="738303" y="3522065"/>
          <a:ext cx="10922867" cy="440125"/>
        </a:xfrm>
        <a:prstGeom prst="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349" tIns="66040" rIns="66040" bIns="66040" numCol="1" spcCol="1270" anchor="ctr" anchorCtr="0">
          <a:noAutofit/>
        </a:bodyPr>
        <a:lstStyle/>
        <a:p>
          <a:pPr marL="0" lvl="0" indent="0" algn="l" defTabSz="1155700">
            <a:lnSpc>
              <a:spcPct val="90000"/>
            </a:lnSpc>
            <a:spcBef>
              <a:spcPct val="0"/>
            </a:spcBef>
            <a:spcAft>
              <a:spcPct val="35000"/>
            </a:spcAft>
            <a:buNone/>
          </a:pPr>
          <a:r>
            <a:rPr lang="uk-UA" altLang="ru-RU" sz="2600" b="1" kern="1200" dirty="0">
              <a:solidFill>
                <a:schemeClr val="tx1"/>
              </a:solidFill>
              <a:effectLst>
                <a:outerShdw blurRad="38100" dist="38100" dir="2700000" algn="tl">
                  <a:srgbClr val="000000">
                    <a:alpha val="43137"/>
                  </a:srgbClr>
                </a:outerShdw>
              </a:effectLst>
              <a:latin typeface="+mj-lt"/>
            </a:rPr>
            <a:t>рекомендується конкурсний відбір</a:t>
          </a:r>
          <a:r>
            <a:rPr lang="uk-UA" altLang="ru-RU" sz="2400" b="1" kern="1200" dirty="0">
              <a:solidFill>
                <a:schemeClr val="tx1"/>
              </a:solidFill>
              <a:effectLst>
                <a:outerShdw blurRad="38100" dist="38100" dir="2700000" algn="tl">
                  <a:srgbClr val="000000">
                    <a:alpha val="43137"/>
                  </a:srgbClr>
                </a:outerShdw>
              </a:effectLst>
              <a:latin typeface="+mj-lt"/>
            </a:rPr>
            <a:t>;</a:t>
          </a:r>
          <a:endParaRPr lang="uk-UA" sz="2400" b="1" kern="1200" dirty="0">
            <a:solidFill>
              <a:schemeClr val="tx1"/>
            </a:solidFill>
            <a:effectLst>
              <a:outerShdw blurRad="38100" dist="38100" dir="2700000" algn="tl">
                <a:srgbClr val="000000">
                  <a:alpha val="43137"/>
                </a:srgbClr>
              </a:outerShdw>
            </a:effectLst>
            <a:latin typeface="+mj-lt"/>
          </a:endParaRPr>
        </a:p>
      </dsp:txBody>
      <dsp:txXfrm>
        <a:off x="738303" y="3522065"/>
        <a:ext cx="10922867" cy="440125"/>
      </dsp:txXfrm>
    </dsp:sp>
    <dsp:sp modelId="{EDAD95B3-09EA-4FAF-9E84-ADEC0562D40D}">
      <dsp:nvSpPr>
        <dsp:cNvPr id="0" name=""/>
        <dsp:cNvSpPr/>
      </dsp:nvSpPr>
      <dsp:spPr>
        <a:xfrm>
          <a:off x="463225" y="3467050"/>
          <a:ext cx="550156" cy="55015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056B6C-55BC-4F62-BA75-F23AEAFAA0AB}">
      <dsp:nvSpPr>
        <dsp:cNvPr id="0" name=""/>
        <dsp:cNvSpPr/>
      </dsp:nvSpPr>
      <dsp:spPr>
        <a:xfrm>
          <a:off x="339731" y="4182640"/>
          <a:ext cx="11321439" cy="440125"/>
        </a:xfrm>
        <a:prstGeom prst="rect">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9349" tIns="66040" rIns="66040" bIns="66040" numCol="1" spcCol="1270" anchor="ctr" anchorCtr="0">
          <a:noAutofit/>
        </a:bodyPr>
        <a:lstStyle/>
        <a:p>
          <a:pPr marL="0" lvl="0" indent="0" algn="l" defTabSz="1155700">
            <a:lnSpc>
              <a:spcPct val="90000"/>
            </a:lnSpc>
            <a:spcBef>
              <a:spcPct val="0"/>
            </a:spcBef>
            <a:spcAft>
              <a:spcPct val="35000"/>
            </a:spcAft>
            <a:buNone/>
          </a:pPr>
          <a:r>
            <a:rPr lang="uk-UA" altLang="ru-RU" sz="2600" b="1" kern="1200" dirty="0">
              <a:solidFill>
                <a:schemeClr val="tx1"/>
              </a:solidFill>
              <a:effectLst>
                <a:outerShdw blurRad="38100" dist="38100" dir="2700000" algn="tl">
                  <a:srgbClr val="000000">
                    <a:alpha val="43137"/>
                  </a:srgbClr>
                </a:outerShdw>
              </a:effectLst>
              <a:latin typeface="+mj-lt"/>
            </a:rPr>
            <a:t>підзвітність та підконтрольність.</a:t>
          </a:r>
          <a:endParaRPr lang="uk-UA" sz="2600" b="1" kern="1200" dirty="0">
            <a:solidFill>
              <a:schemeClr val="tx1"/>
            </a:solidFill>
            <a:effectLst>
              <a:outerShdw blurRad="38100" dist="38100" dir="2700000" algn="tl">
                <a:srgbClr val="000000">
                  <a:alpha val="43137"/>
                </a:srgbClr>
              </a:outerShdw>
            </a:effectLst>
            <a:latin typeface="+mj-lt"/>
          </a:endParaRPr>
        </a:p>
      </dsp:txBody>
      <dsp:txXfrm>
        <a:off x="339731" y="4182640"/>
        <a:ext cx="11321439" cy="440125"/>
      </dsp:txXfrm>
    </dsp:sp>
    <dsp:sp modelId="{F48FACA8-03ED-4397-8B78-AA286A9F06C7}">
      <dsp:nvSpPr>
        <dsp:cNvPr id="0" name=""/>
        <dsp:cNvSpPr/>
      </dsp:nvSpPr>
      <dsp:spPr>
        <a:xfrm>
          <a:off x="64653" y="4127624"/>
          <a:ext cx="550156" cy="550156"/>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99037B9-84CF-4595-9F34-7DDC036A7B6C}" type="datetimeFigureOut">
              <a:rPr lang="uk-UA"/>
              <a:pPr>
                <a:defRPr/>
              </a:pPr>
              <a:t>06.02.2020</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uk-UA" noProof="0"/>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noProof="0"/>
              <a:t>Зразок тексту</a:t>
            </a:r>
          </a:p>
          <a:p>
            <a:pPr lvl="1"/>
            <a:r>
              <a:rPr lang="uk-UA" noProof="0"/>
              <a:t>Другий рівень</a:t>
            </a:r>
          </a:p>
          <a:p>
            <a:pPr lvl="2"/>
            <a:r>
              <a:rPr lang="uk-UA" noProof="0"/>
              <a:t>Третій рівень</a:t>
            </a:r>
          </a:p>
          <a:p>
            <a:pPr lvl="3"/>
            <a:r>
              <a:rPr lang="uk-UA" noProof="0"/>
              <a:t>Четвертий рівень</a:t>
            </a:r>
          </a:p>
          <a:p>
            <a:pPr lvl="4"/>
            <a:r>
              <a:rPr lang="uk-UA" noProof="0"/>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DA4639C-C0F5-4A08-9D91-FFFB22B26F43}" type="slidenum">
              <a:rPr lang="uk-UA"/>
              <a:pPr>
                <a:defRPr/>
              </a:pPr>
              <a:t>‹#›</a:t>
            </a:fld>
            <a:endParaRPr lang="uk-UA"/>
          </a:p>
        </p:txBody>
      </p:sp>
    </p:spTree>
    <p:extLst>
      <p:ext uri="{BB962C8B-B14F-4D97-AF65-F5344CB8AC3E}">
        <p14:creationId xmlns:p14="http://schemas.microsoft.com/office/powerpoint/2010/main" val="16857533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lvl1pPr>
              <a:defRPr/>
            </a:lvl1pPr>
          </a:lstStyle>
          <a:p>
            <a:pPr>
              <a:defRPr/>
            </a:pPr>
            <a:fld id="{20C190E2-3F4C-4C2A-BD0E-5862F26361F1}" type="datetime1">
              <a:rPr lang="ru-RU"/>
              <a:pPr>
                <a:defRPr/>
              </a:pPr>
              <a:t>06.02.2020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7DBE658-C32C-4516-BC5B-531D9434E380}" type="slidenum">
              <a:rPr lang="ru-RU"/>
              <a:pPr>
                <a:defRPr/>
              </a:pPr>
              <a:t>‹#›</a:t>
            </a:fld>
            <a:endParaRPr lang="ru-RU"/>
          </a:p>
        </p:txBody>
      </p:sp>
    </p:spTree>
    <p:extLst>
      <p:ext uri="{BB962C8B-B14F-4D97-AF65-F5344CB8AC3E}">
        <p14:creationId xmlns:p14="http://schemas.microsoft.com/office/powerpoint/2010/main" val="2159854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4800D29A-8437-4036-9A24-D621935BC877}" type="datetime1">
              <a:rPr lang="ru-RU"/>
              <a:pPr>
                <a:defRPr/>
              </a:pPr>
              <a:t>06.02.2020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023FD3A-EBCB-4564-B89B-87ACA873AB12}" type="slidenum">
              <a:rPr lang="ru-RU"/>
              <a:pPr>
                <a:defRPr/>
              </a:pPr>
              <a:t>‹#›</a:t>
            </a:fld>
            <a:endParaRPr lang="ru-RU"/>
          </a:p>
        </p:txBody>
      </p:sp>
    </p:spTree>
    <p:extLst>
      <p:ext uri="{BB962C8B-B14F-4D97-AF65-F5344CB8AC3E}">
        <p14:creationId xmlns:p14="http://schemas.microsoft.com/office/powerpoint/2010/main" val="2951359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pPr>
              <a:defRPr/>
            </a:pPr>
            <a:fld id="{B77969A3-75E8-4E16-B6EB-5E689D6D7CD8}" type="datetime1">
              <a:rPr lang="ru-RU"/>
              <a:pPr>
                <a:defRPr/>
              </a:pPr>
              <a:t>06.02.2020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326344C-9B6F-459C-89A4-293A9A6A712E}" type="slidenum">
              <a:rPr lang="ru-RU"/>
              <a:pPr>
                <a:defRPr/>
              </a:pPr>
              <a:t>‹#›</a:t>
            </a:fld>
            <a:endParaRPr lang="ru-RU"/>
          </a:p>
        </p:txBody>
      </p:sp>
    </p:spTree>
    <p:extLst>
      <p:ext uri="{BB962C8B-B14F-4D97-AF65-F5344CB8AC3E}">
        <p14:creationId xmlns:p14="http://schemas.microsoft.com/office/powerpoint/2010/main" val="2246156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4" name="Picture 2" descr="C:\Users\Пользователь\Desktop\blue_long.png"/>
          <p:cNvPicPr>
            <a:picLocks noChangeAspect="1" noChangeArrowheads="1"/>
          </p:cNvPicPr>
          <p:nvPr userDrawn="1"/>
        </p:nvPicPr>
        <p:blipFill>
          <a:blip r:embed="rId2">
            <a:extLst>
              <a:ext uri="{28A0092B-C50C-407E-A947-70E740481C1C}">
                <a14:useLocalDpi xmlns:a14="http://schemas.microsoft.com/office/drawing/2010/main" val="0"/>
              </a:ext>
            </a:extLst>
          </a:blip>
          <a:srcRect l="1350" r="60034"/>
          <a:stretch>
            <a:fillRect/>
          </a:stretch>
        </p:blipFill>
        <p:spPr bwMode="auto">
          <a:xfrm>
            <a:off x="7351713" y="-12700"/>
            <a:ext cx="4840287"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Заголовок 1"/>
          <p:cNvSpPr txBox="1">
            <a:spLocks/>
          </p:cNvSpPr>
          <p:nvPr userDrawn="1"/>
        </p:nvSpPr>
        <p:spPr>
          <a:xfrm>
            <a:off x="0" y="-12700"/>
            <a:ext cx="5349875" cy="876300"/>
          </a:xfrm>
          <a:prstGeom prst="rect">
            <a:avLst/>
          </a:prstGeom>
          <a:solidFill>
            <a:schemeClr val="accent6">
              <a:lumMod val="60000"/>
              <a:lumOff val="40000"/>
            </a:schemeClr>
          </a:solidFill>
        </p:spPr>
        <p:txBody>
          <a:bodyPr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901700" fontAlgn="auto">
              <a:spcAft>
                <a:spcPts val="0"/>
              </a:spcAft>
              <a:defRPr/>
            </a:pPr>
            <a:r>
              <a:rPr lang="uk-UA" sz="2000" b="1" dirty="0">
                <a:solidFill>
                  <a:srgbClr val="003300"/>
                </a:solidFill>
              </a:rPr>
              <a:t>Національний університет біоресурсів і природокористування України</a:t>
            </a:r>
          </a:p>
        </p:txBody>
      </p:sp>
      <p:pic>
        <p:nvPicPr>
          <p:cNvPr id="6" name="Picture 2" descr="Логотип НУБіП України"/>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t="15729"/>
          <a:stretch>
            <a:fillRect/>
          </a:stretch>
        </p:blipFill>
        <p:spPr bwMode="auto">
          <a:xfrm>
            <a:off x="0" y="14288"/>
            <a:ext cx="849313" cy="84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838199" y="1256700"/>
            <a:ext cx="10515600" cy="1213035"/>
          </a:xfrm>
        </p:spPr>
        <p:txBody>
          <a:bodyPr/>
          <a:lstStyle/>
          <a:p>
            <a:r>
              <a:rPr lang="ru-RU" dirty="0"/>
              <a:t>Образец заголовка</a:t>
            </a:r>
          </a:p>
        </p:txBody>
      </p:sp>
      <p:sp>
        <p:nvSpPr>
          <p:cNvPr id="3" name="Объект 2"/>
          <p:cNvSpPr>
            <a:spLocks noGrp="1"/>
          </p:cNvSpPr>
          <p:nvPr>
            <p:ph idx="1"/>
          </p:nvPr>
        </p:nvSpPr>
        <p:spPr>
          <a:xfrm>
            <a:off x="1434268" y="2717563"/>
            <a:ext cx="9323462" cy="3161944"/>
          </a:xfrm>
        </p:spPr>
        <p:txBody>
          <a:bodyPr anchor="ctr">
            <a:normAutofit/>
          </a:bodyPr>
          <a:lstStyle>
            <a:lvl1pPr>
              <a:lnSpc>
                <a:spcPct val="114000"/>
              </a:lnSpc>
              <a:defRPr sz="3200"/>
            </a:lvl1pPr>
            <a:lvl2pPr>
              <a:lnSpc>
                <a:spcPct val="114000"/>
              </a:lnSpc>
              <a:defRPr sz="2800"/>
            </a:lvl2pPr>
            <a:lvl3pPr>
              <a:lnSpc>
                <a:spcPct val="114000"/>
              </a:lnSpc>
              <a:defRPr sz="2400"/>
            </a:lvl3pPr>
            <a:lvl4pPr>
              <a:lnSpc>
                <a:spcPct val="114000"/>
              </a:lnSpc>
              <a:defRPr sz="2000"/>
            </a:lvl4pPr>
            <a:lvl5pPr>
              <a:lnSpc>
                <a:spcPct val="114000"/>
              </a:lnSpc>
              <a:defRPr sz="2000"/>
            </a:lvl5pPr>
          </a:lstStyle>
          <a:p>
            <a:pPr lvl="0"/>
            <a:r>
              <a:rPr lang="ru-RU" dirty="0"/>
              <a:t>Образец текста</a:t>
            </a:r>
          </a:p>
          <a:p>
            <a:pPr lvl="1"/>
            <a:r>
              <a:rPr lang="ru-RU" dirty="0"/>
              <a:t>Второй уровень</a:t>
            </a:r>
          </a:p>
          <a:p>
            <a:pPr lvl="2"/>
            <a:r>
              <a:rPr lang="ru-RU" dirty="0"/>
              <a:t>Третий уровень</a:t>
            </a:r>
          </a:p>
          <a:p>
            <a:pPr lvl="3"/>
            <a:r>
              <a:rPr lang="ru-RU" dirty="0"/>
              <a:t>Четвертый уровень</a:t>
            </a:r>
          </a:p>
          <a:p>
            <a:pPr lvl="4"/>
            <a:r>
              <a:rPr lang="ru-RU" dirty="0"/>
              <a:t>Пятый уровень</a:t>
            </a:r>
          </a:p>
        </p:txBody>
      </p:sp>
      <p:sp>
        <p:nvSpPr>
          <p:cNvPr id="7" name="Дата 3"/>
          <p:cNvSpPr>
            <a:spLocks noGrp="1"/>
          </p:cNvSpPr>
          <p:nvPr>
            <p:ph type="dt" sz="half" idx="10"/>
          </p:nvPr>
        </p:nvSpPr>
        <p:spPr/>
        <p:txBody>
          <a:bodyPr/>
          <a:lstStyle>
            <a:lvl1pPr>
              <a:defRPr/>
            </a:lvl1pPr>
          </a:lstStyle>
          <a:p>
            <a:pPr>
              <a:defRPr/>
            </a:pPr>
            <a:fld id="{0C428B28-EB46-4EE0-BC6D-31B3BE635BF1}" type="datetime1">
              <a:rPr lang="ru-RU"/>
              <a:pPr>
                <a:defRPr/>
              </a:pPr>
              <a:t>06.02.2020</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a:xfrm>
            <a:off x="11652250" y="6381750"/>
            <a:ext cx="444500" cy="365125"/>
          </a:xfrm>
        </p:spPr>
        <p:txBody>
          <a:bodyPr/>
          <a:lstStyle>
            <a:lvl1pPr>
              <a:defRPr sz="1400" b="1"/>
            </a:lvl1pPr>
          </a:lstStyle>
          <a:p>
            <a:pPr>
              <a:defRPr/>
            </a:pPr>
            <a:fld id="{D77B9892-385A-4E82-BB36-D6A850747879}" type="slidenum">
              <a:rPr lang="ru-RU"/>
              <a:pPr>
                <a:defRPr/>
              </a:pPr>
              <a:t>‹#›</a:t>
            </a:fld>
            <a:endParaRPr lang="ru-RU"/>
          </a:p>
        </p:txBody>
      </p:sp>
    </p:spTree>
    <p:extLst>
      <p:ext uri="{BB962C8B-B14F-4D97-AF65-F5344CB8AC3E}">
        <p14:creationId xmlns:p14="http://schemas.microsoft.com/office/powerpoint/2010/main" val="1600650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pPr>
              <a:defRPr/>
            </a:pPr>
            <a:fld id="{615DA060-5405-4997-862D-9E502CDD93C8}" type="datetime1">
              <a:rPr lang="ru-RU"/>
              <a:pPr>
                <a:defRPr/>
              </a:pPr>
              <a:t>06.02.2020</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0DBE838-3BF0-49CC-A6BA-EAA537B4BACD}" type="slidenum">
              <a:rPr lang="ru-RU"/>
              <a:pPr>
                <a:defRPr/>
              </a:pPr>
              <a:t>‹#›</a:t>
            </a:fld>
            <a:endParaRPr lang="ru-RU"/>
          </a:p>
        </p:txBody>
      </p:sp>
    </p:spTree>
    <p:extLst>
      <p:ext uri="{BB962C8B-B14F-4D97-AF65-F5344CB8AC3E}">
        <p14:creationId xmlns:p14="http://schemas.microsoft.com/office/powerpoint/2010/main" val="1833097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p:cNvSpPr>
            <a:spLocks noGrp="1"/>
          </p:cNvSpPr>
          <p:nvPr>
            <p:ph type="dt" sz="half" idx="10"/>
          </p:nvPr>
        </p:nvSpPr>
        <p:spPr/>
        <p:txBody>
          <a:bodyPr/>
          <a:lstStyle>
            <a:lvl1pPr>
              <a:defRPr/>
            </a:lvl1pPr>
          </a:lstStyle>
          <a:p>
            <a:pPr>
              <a:defRPr/>
            </a:pPr>
            <a:fld id="{05096395-7432-497A-BCF8-88ED14698296}" type="datetime1">
              <a:rPr lang="ru-RU"/>
              <a:pPr>
                <a:defRPr/>
              </a:pPr>
              <a:t>06.02.2020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0CCC9C1-E1EA-44EE-88F1-A5FD65F6E063}" type="slidenum">
              <a:rPr lang="ru-RU"/>
              <a:pPr>
                <a:defRPr/>
              </a:pPr>
              <a:t>‹#›</a:t>
            </a:fld>
            <a:endParaRPr lang="ru-RU"/>
          </a:p>
        </p:txBody>
      </p:sp>
    </p:spTree>
    <p:extLst>
      <p:ext uri="{BB962C8B-B14F-4D97-AF65-F5344CB8AC3E}">
        <p14:creationId xmlns:p14="http://schemas.microsoft.com/office/powerpoint/2010/main" val="242582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3"/>
          <p:cNvSpPr>
            <a:spLocks noGrp="1"/>
          </p:cNvSpPr>
          <p:nvPr>
            <p:ph type="dt" sz="half" idx="10"/>
          </p:nvPr>
        </p:nvSpPr>
        <p:spPr/>
        <p:txBody>
          <a:bodyPr/>
          <a:lstStyle>
            <a:lvl1pPr>
              <a:defRPr/>
            </a:lvl1pPr>
          </a:lstStyle>
          <a:p>
            <a:pPr>
              <a:defRPr/>
            </a:pPr>
            <a:fld id="{140D29C2-BA5D-49AB-A1C8-97D12614B49B}" type="datetime1">
              <a:rPr lang="ru-RU"/>
              <a:pPr>
                <a:defRPr/>
              </a:pPr>
              <a:t>06.02.2020</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624CAF56-3EAA-4B83-A2DB-02C9243F6884}" type="slidenum">
              <a:rPr lang="ru-RU"/>
              <a:pPr>
                <a:defRPr/>
              </a:pPr>
              <a:t>‹#›</a:t>
            </a:fld>
            <a:endParaRPr lang="ru-RU"/>
          </a:p>
        </p:txBody>
      </p:sp>
    </p:spTree>
    <p:extLst>
      <p:ext uri="{BB962C8B-B14F-4D97-AF65-F5344CB8AC3E}">
        <p14:creationId xmlns:p14="http://schemas.microsoft.com/office/powerpoint/2010/main" val="4086261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3"/>
          <p:cNvSpPr>
            <a:spLocks noGrp="1"/>
          </p:cNvSpPr>
          <p:nvPr>
            <p:ph type="dt" sz="half" idx="10"/>
          </p:nvPr>
        </p:nvSpPr>
        <p:spPr/>
        <p:txBody>
          <a:bodyPr/>
          <a:lstStyle>
            <a:lvl1pPr>
              <a:defRPr/>
            </a:lvl1pPr>
          </a:lstStyle>
          <a:p>
            <a:pPr>
              <a:defRPr/>
            </a:pPr>
            <a:fld id="{7A4D294D-8D84-44F9-A654-EA5320682EE8}" type="datetime1">
              <a:rPr lang="ru-RU"/>
              <a:pPr>
                <a:defRPr/>
              </a:pPr>
              <a:t>06.02.2020</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CDDE2721-EF44-4747-B285-4DC7CC3CFCCD}" type="slidenum">
              <a:rPr lang="ru-RU"/>
              <a:pPr>
                <a:defRPr/>
              </a:pPr>
              <a:t>‹#›</a:t>
            </a:fld>
            <a:endParaRPr lang="ru-RU"/>
          </a:p>
        </p:txBody>
      </p:sp>
    </p:spTree>
    <p:extLst>
      <p:ext uri="{BB962C8B-B14F-4D97-AF65-F5344CB8AC3E}">
        <p14:creationId xmlns:p14="http://schemas.microsoft.com/office/powerpoint/2010/main" val="1136457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AA303008-A897-46BF-8293-6D7118BD7224}" type="datetime1">
              <a:rPr lang="ru-RU"/>
              <a:pPr>
                <a:defRPr/>
              </a:pPr>
              <a:t>06.02.2020</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07133720-5AC8-4220-B4CD-59EED9DC6256}" type="slidenum">
              <a:rPr lang="ru-RU"/>
              <a:pPr>
                <a:defRPr/>
              </a:pPr>
              <a:t>‹#›</a:t>
            </a:fld>
            <a:endParaRPr lang="ru-RU"/>
          </a:p>
        </p:txBody>
      </p:sp>
    </p:spTree>
    <p:extLst>
      <p:ext uri="{BB962C8B-B14F-4D97-AF65-F5344CB8AC3E}">
        <p14:creationId xmlns:p14="http://schemas.microsoft.com/office/powerpoint/2010/main" val="1527951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4B615DE2-AA5A-4044-97A2-8C3D28099CFA}" type="datetime1">
              <a:rPr lang="ru-RU"/>
              <a:pPr>
                <a:defRPr/>
              </a:pPr>
              <a:t>06.02.2020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4D4C5BF8-96B5-43BE-AA07-94137DF92446}" type="slidenum">
              <a:rPr lang="ru-RU"/>
              <a:pPr>
                <a:defRPr/>
              </a:pPr>
              <a:t>‹#›</a:t>
            </a:fld>
            <a:endParaRPr lang="ru-RU"/>
          </a:p>
        </p:txBody>
      </p:sp>
    </p:spTree>
    <p:extLst>
      <p:ext uri="{BB962C8B-B14F-4D97-AF65-F5344CB8AC3E}">
        <p14:creationId xmlns:p14="http://schemas.microsoft.com/office/powerpoint/2010/main" val="990441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3"/>
          <p:cNvSpPr>
            <a:spLocks noGrp="1"/>
          </p:cNvSpPr>
          <p:nvPr>
            <p:ph type="dt" sz="half" idx="10"/>
          </p:nvPr>
        </p:nvSpPr>
        <p:spPr/>
        <p:txBody>
          <a:bodyPr/>
          <a:lstStyle>
            <a:lvl1pPr>
              <a:defRPr/>
            </a:lvl1pPr>
          </a:lstStyle>
          <a:p>
            <a:pPr>
              <a:defRPr/>
            </a:pPr>
            <a:fld id="{E36BC838-B3A0-43AD-BB45-6E9A7636A7D8}" type="datetime1">
              <a:rPr lang="ru-RU"/>
              <a:pPr>
                <a:defRPr/>
              </a:pPr>
              <a:t>06.02.2020</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5AEED52F-B4F4-4691-AEB2-20C1B249BCFE}" type="slidenum">
              <a:rPr lang="ru-RU"/>
              <a:pPr>
                <a:defRPr/>
              </a:pPr>
              <a:t>‹#›</a:t>
            </a:fld>
            <a:endParaRPr lang="ru-RU"/>
          </a:p>
        </p:txBody>
      </p:sp>
    </p:spTree>
    <p:extLst>
      <p:ext uri="{BB962C8B-B14F-4D97-AF65-F5344CB8AC3E}">
        <p14:creationId xmlns:p14="http://schemas.microsoft.com/office/powerpoint/2010/main" val="4034080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1027" name="Текст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0B890E7-6AEA-4A5B-8D0E-F50C0867D70A}" type="datetime1">
              <a:rPr lang="ru-RU"/>
              <a:pPr>
                <a:defRPr/>
              </a:pPr>
              <a:t>06.02.2020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4925DCB7-2592-44E4-A550-EF52D51C0D18}"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70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zakon.rada.gov.ua/laws/show/509-2019-%D0%B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hyperlink" Target="https://naqa.gov.ua/" TargetMode="External"/><Relationship Id="rId4" Type="http://schemas.openxmlformats.org/officeDocument/2006/relationships/hyperlink" Target="mailto:accreditation@naqa.gov.ua" TargetMode="External"/></Relationships>
</file>

<file path=ppt/slides/_rels/slide50.xml.rels><?xml version="1.0" encoding="UTF-8" standalone="yes"?>
<Relationships xmlns="http://schemas.openxmlformats.org/package/2006/relationships"><Relationship Id="rId2" Type="http://schemas.openxmlformats.org/officeDocument/2006/relationships/hyperlink" Target="https://zakon.rada.gov.ua/laws/show/261-2016-%D0%BF"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courses.prometheus.org.ua/courses/course-v1:NAQA+EPA101+2019_T3_P/abou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689225"/>
            <a:ext cx="10515600" cy="1212850"/>
          </a:xfrm>
        </p:spPr>
        <p:txBody>
          <a:bodyPr rtlCol="0">
            <a:noAutofit/>
          </a:bodyPr>
          <a:lstStyle/>
          <a:p>
            <a:pPr algn="ctr" eaLnBrk="1" fontAlgn="auto" hangingPunct="1">
              <a:lnSpc>
                <a:spcPct val="100000"/>
              </a:lnSpc>
              <a:spcAft>
                <a:spcPts val="0"/>
              </a:spcAft>
              <a:defRPr/>
            </a:pPr>
            <a:r>
              <a:rPr lang="uk-UA" sz="5400" b="1" dirty="0">
                <a:effectLst>
                  <a:outerShdw blurRad="38100" dist="38100" dir="2700000" algn="tl">
                    <a:srgbClr val="000000">
                      <a:alpha val="43137"/>
                    </a:srgbClr>
                  </a:outerShdw>
                </a:effectLst>
              </a:rPr>
              <a:t>ОСОБЛИВОСТІ АКРЕДИТАЦІЇ </a:t>
            </a:r>
            <a:br>
              <a:rPr lang="uk-UA" sz="5400" b="1" dirty="0">
                <a:effectLst>
                  <a:outerShdw blurRad="38100" dist="38100" dir="2700000" algn="tl">
                    <a:srgbClr val="000000">
                      <a:alpha val="43137"/>
                    </a:srgbClr>
                  </a:outerShdw>
                </a:effectLst>
              </a:rPr>
            </a:br>
            <a:r>
              <a:rPr lang="uk-UA" sz="5400" b="1" dirty="0">
                <a:effectLst>
                  <a:outerShdw blurRad="38100" dist="38100" dir="2700000" algn="tl">
                    <a:srgbClr val="000000">
                      <a:alpha val="43137"/>
                    </a:srgbClr>
                  </a:outerShdw>
                </a:effectLst>
              </a:rPr>
              <a:t>ОСВІТНІХ ПРОГРАМ</a:t>
            </a:r>
            <a:endParaRPr lang="ru-RU" sz="5400" b="1" dirty="0">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1257300"/>
            <a:ext cx="11628438" cy="608013"/>
          </a:xfrm>
          <a:solidFill>
            <a:schemeClr val="accent6">
              <a:lumMod val="40000"/>
              <a:lumOff val="60000"/>
            </a:schemeClr>
          </a:solidFill>
        </p:spPr>
        <p:txBody>
          <a:bodyPr rtlCol="0">
            <a:noAutofit/>
          </a:bodyPr>
          <a:lstStyle/>
          <a:p>
            <a:pPr eaLnBrk="1" fontAlgn="auto" hangingPunct="1">
              <a:spcAft>
                <a:spcPts val="0"/>
              </a:spcAft>
              <a:defRPr/>
            </a:pPr>
            <a:r>
              <a:rPr lang="uk-UA" sz="3200" b="1" dirty="0"/>
              <a:t>Критерій 1. Проектування та цілі освітньої програми</a:t>
            </a:r>
            <a:endParaRPr lang="ru-RU" sz="3200" dirty="0"/>
          </a:p>
        </p:txBody>
      </p:sp>
      <p:sp>
        <p:nvSpPr>
          <p:cNvPr id="8195" name="Місце для вмісту 2"/>
          <p:cNvSpPr>
            <a:spLocks noGrp="1"/>
          </p:cNvSpPr>
          <p:nvPr>
            <p:ph idx="1"/>
          </p:nvPr>
        </p:nvSpPr>
        <p:spPr>
          <a:xfrm>
            <a:off x="1211263" y="1927225"/>
            <a:ext cx="10737850" cy="2212975"/>
          </a:xfrm>
        </p:spPr>
        <p:txBody>
          <a:bodyPr>
            <a:normAutofit lnSpcReduction="10000"/>
          </a:bodyPr>
          <a:lstStyle/>
          <a:p>
            <a:pPr marL="0" indent="0" algn="just" eaLnBrk="1" hangingPunct="1">
              <a:lnSpc>
                <a:spcPct val="90000"/>
              </a:lnSpc>
              <a:spcBef>
                <a:spcPct val="0"/>
              </a:spcBef>
              <a:buFont typeface="Arial" charset="0"/>
              <a:buNone/>
              <a:defRPr/>
            </a:pPr>
            <a:r>
              <a:rPr lang="uk-UA" altLang="ru-RU" b="1" i="1"/>
              <a:t>Підкритерій 1.3. </a:t>
            </a:r>
            <a:r>
              <a:rPr lang="uk-UA" altLang="ru-RU"/>
              <a:t>Цілі освітньої програми та програмні результати навчання визначаються з урахуванням тенденцій розвитку спеціальності, ринку праці, галузевого та регіонального контексту, а також досвіду аналогічних вітчизняних та іноземних освітніх програм.</a:t>
            </a:r>
            <a:endParaRPr lang="ru-RU" altLang="ru-RU"/>
          </a:p>
        </p:txBody>
      </p:sp>
      <p:sp>
        <p:nvSpPr>
          <p:cNvPr id="4" name="Місце для номера слайда 3"/>
          <p:cNvSpPr>
            <a:spLocks noGrp="1"/>
          </p:cNvSpPr>
          <p:nvPr>
            <p:ph type="sldNum" sz="quarter" idx="12"/>
          </p:nvPr>
        </p:nvSpPr>
        <p:spPr/>
        <p:txBody>
          <a:bodyPr/>
          <a:lstStyle/>
          <a:p>
            <a:pPr>
              <a:defRPr/>
            </a:pPr>
            <a:fld id="{833CA637-1A65-4E1E-9DB3-55566F33926C}" type="slidenum">
              <a:rPr lang="ru-RU" sz="1800"/>
              <a:pPr>
                <a:defRPr/>
              </a:pPr>
              <a:t>10</a:t>
            </a:fld>
            <a:endParaRPr lang="ru-RU" sz="1800" dirty="0"/>
          </a:p>
        </p:txBody>
      </p:sp>
      <p:sp>
        <p:nvSpPr>
          <p:cNvPr id="5" name="Заголовок 1"/>
          <p:cNvSpPr txBox="1">
            <a:spLocks/>
          </p:cNvSpPr>
          <p:nvPr/>
        </p:nvSpPr>
        <p:spPr>
          <a:xfrm>
            <a:off x="288925" y="4386263"/>
            <a:ext cx="11626850" cy="2039937"/>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225800" indent="-3225800" fontAlgn="auto">
              <a:spcAft>
                <a:spcPts val="0"/>
              </a:spcAft>
              <a:defRPr/>
            </a:pPr>
            <a:r>
              <a:rPr lang="uk-UA" sz="2400" b="1" i="1" dirty="0"/>
              <a:t>Підтверджуючі документи</a:t>
            </a:r>
            <a:r>
              <a:rPr lang="uk-UA" sz="2400" b="1" dirty="0"/>
              <a:t>: </a:t>
            </a:r>
            <a:r>
              <a:rPr lang="uk-UA" sz="2400" b="1" dirty="0">
                <a:solidFill>
                  <a:srgbClr val="FF0000"/>
                </a:solidFill>
              </a:rPr>
              <a:t>Опис ОП, навчальний план, робочі програми навчальних дисциплін, структурно-логічна схема, протоколи засідань робочих груп (кафедр, вчених науково-технічних (наукових) рад) щодо аналізу тенденцій на ринку праці, аналізу аналогічних освітніх програм (вітчизняних, закордонних) тощо.</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1257300"/>
            <a:ext cx="11628438" cy="608013"/>
          </a:xfrm>
          <a:solidFill>
            <a:schemeClr val="accent6">
              <a:lumMod val="40000"/>
              <a:lumOff val="60000"/>
            </a:schemeClr>
          </a:solidFill>
        </p:spPr>
        <p:txBody>
          <a:bodyPr rtlCol="0">
            <a:noAutofit/>
          </a:bodyPr>
          <a:lstStyle/>
          <a:p>
            <a:pPr eaLnBrk="1" fontAlgn="auto" hangingPunct="1">
              <a:spcAft>
                <a:spcPts val="0"/>
              </a:spcAft>
              <a:defRPr/>
            </a:pPr>
            <a:r>
              <a:rPr lang="uk-UA" sz="3200" b="1" dirty="0"/>
              <a:t>Критерій 1. Проектування та цілі освітньої програми</a:t>
            </a:r>
            <a:endParaRPr lang="ru-RU" sz="3200" dirty="0"/>
          </a:p>
        </p:txBody>
      </p:sp>
      <p:sp>
        <p:nvSpPr>
          <p:cNvPr id="13315" name="Місце для вмісту 2"/>
          <p:cNvSpPr>
            <a:spLocks noGrp="1"/>
          </p:cNvSpPr>
          <p:nvPr>
            <p:ph idx="1"/>
          </p:nvPr>
        </p:nvSpPr>
        <p:spPr>
          <a:xfrm>
            <a:off x="1211263" y="1927225"/>
            <a:ext cx="10737850" cy="2236788"/>
          </a:xfrm>
        </p:spPr>
        <p:txBody>
          <a:bodyPr/>
          <a:lstStyle/>
          <a:p>
            <a:pPr marL="0" indent="0" algn="just" eaLnBrk="1" hangingPunct="1">
              <a:lnSpc>
                <a:spcPct val="100000"/>
              </a:lnSpc>
              <a:spcBef>
                <a:spcPct val="0"/>
              </a:spcBef>
              <a:buFont typeface="Arial" pitchFamily="34" charset="0"/>
              <a:buNone/>
            </a:pPr>
            <a:r>
              <a:rPr lang="uk-UA" altLang="ru-RU" b="1" i="1"/>
              <a:t>Підкритерій 1.4. </a:t>
            </a:r>
            <a:r>
              <a:rPr lang="uk-UA" altLang="ru-RU"/>
              <a:t>Освітня програма дає можливість досягти результатів навчання, визначених стандартом вищої освіти за відповідною спеціальністю та рівнем вищої освіти </a:t>
            </a:r>
            <a:br>
              <a:rPr lang="uk-UA" altLang="ru-RU"/>
            </a:br>
            <a:r>
              <a:rPr lang="uk-UA" altLang="ru-RU"/>
              <a:t>(за наявності).</a:t>
            </a:r>
            <a:endParaRPr lang="ru-RU" altLang="ru-RU"/>
          </a:p>
        </p:txBody>
      </p:sp>
      <p:sp>
        <p:nvSpPr>
          <p:cNvPr id="4" name="Місце для номера слайда 3"/>
          <p:cNvSpPr>
            <a:spLocks noGrp="1"/>
          </p:cNvSpPr>
          <p:nvPr>
            <p:ph type="sldNum" sz="quarter" idx="12"/>
          </p:nvPr>
        </p:nvSpPr>
        <p:spPr/>
        <p:txBody>
          <a:bodyPr/>
          <a:lstStyle/>
          <a:p>
            <a:pPr>
              <a:defRPr/>
            </a:pPr>
            <a:fld id="{C4DF4060-2657-4AA8-98E0-D2218E9D9979}" type="slidenum">
              <a:rPr lang="ru-RU" sz="1800"/>
              <a:pPr>
                <a:defRPr/>
              </a:pPr>
              <a:t>11</a:t>
            </a:fld>
            <a:endParaRPr lang="ru-RU" sz="1800" dirty="0"/>
          </a:p>
        </p:txBody>
      </p:sp>
      <p:sp>
        <p:nvSpPr>
          <p:cNvPr id="5" name="Заголовок 1"/>
          <p:cNvSpPr txBox="1">
            <a:spLocks/>
          </p:cNvSpPr>
          <p:nvPr/>
        </p:nvSpPr>
        <p:spPr>
          <a:xfrm>
            <a:off x="288925" y="4332288"/>
            <a:ext cx="11626850" cy="700087"/>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97263" indent="-3497263" fontAlgn="auto">
              <a:spcAft>
                <a:spcPts val="0"/>
              </a:spcAft>
              <a:defRPr/>
            </a:pPr>
            <a:r>
              <a:rPr lang="uk-UA" sz="2400" b="1" i="1" dirty="0"/>
              <a:t>Підтверджуючі документи</a:t>
            </a:r>
            <a:r>
              <a:rPr lang="uk-UA" sz="2400" b="1" dirty="0"/>
              <a:t>: </a:t>
            </a:r>
            <a:r>
              <a:rPr lang="uk-UA" sz="2400" b="1" dirty="0">
                <a:solidFill>
                  <a:srgbClr val="FF0000"/>
                </a:solidFill>
              </a:rPr>
              <a:t>Опис ОП, структурно-логічна схема</a:t>
            </a:r>
          </a:p>
        </p:txBody>
      </p:sp>
      <p:sp>
        <p:nvSpPr>
          <p:cNvPr id="6" name="Заголовок 1"/>
          <p:cNvSpPr txBox="1">
            <a:spLocks/>
          </p:cNvSpPr>
          <p:nvPr/>
        </p:nvSpPr>
        <p:spPr>
          <a:xfrm>
            <a:off x="2595563" y="5246688"/>
            <a:ext cx="9320212" cy="700087"/>
          </a:xfrm>
          <a:prstGeom prst="rect">
            <a:avLst/>
          </a:prstGeom>
          <a:solidFill>
            <a:schemeClr val="accent4">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97263" indent="-3497263" fontAlgn="auto">
              <a:spcAft>
                <a:spcPts val="0"/>
              </a:spcAft>
              <a:defRPr/>
            </a:pPr>
            <a:r>
              <a:rPr lang="uk-UA" sz="2400" b="1" i="1" dirty="0"/>
              <a:t>Національна рамка кваліфікацій</a:t>
            </a:r>
            <a:r>
              <a:rPr lang="uk-UA" sz="2400" b="1" dirty="0"/>
              <a:t>: </a:t>
            </a:r>
          </a:p>
          <a:p>
            <a:pPr marL="3497263" indent="-3497263" fontAlgn="auto">
              <a:spcAft>
                <a:spcPts val="0"/>
              </a:spcAft>
              <a:defRPr/>
            </a:pPr>
            <a:r>
              <a:rPr lang="en-US" sz="2400" b="1" dirty="0">
                <a:hlinkClick r:id="rId2"/>
              </a:rPr>
              <a:t>https://zakon.rada.gov.ua/laws/show/509-2019-%D0%BF#n5</a:t>
            </a:r>
            <a:endParaRPr lang="uk-UA" sz="2400" b="1"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1257300"/>
            <a:ext cx="11628438" cy="60801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2. Структура та зміст ОП</a:t>
            </a:r>
            <a:endParaRPr lang="ru-RU" sz="3600" dirty="0"/>
          </a:p>
        </p:txBody>
      </p:sp>
      <p:sp>
        <p:nvSpPr>
          <p:cNvPr id="10243" name="Місце для вмісту 2"/>
          <p:cNvSpPr>
            <a:spLocks noGrp="1"/>
          </p:cNvSpPr>
          <p:nvPr>
            <p:ph idx="1"/>
          </p:nvPr>
        </p:nvSpPr>
        <p:spPr>
          <a:xfrm>
            <a:off x="1211263" y="1927225"/>
            <a:ext cx="10737850" cy="2954338"/>
          </a:xfrm>
        </p:spPr>
        <p:txBody>
          <a:bodyPr>
            <a:normAutofit lnSpcReduction="10000"/>
          </a:bodyPr>
          <a:lstStyle/>
          <a:p>
            <a:pPr marL="0" indent="0" algn="just" eaLnBrk="1" hangingPunct="1">
              <a:lnSpc>
                <a:spcPct val="100000"/>
              </a:lnSpc>
              <a:spcBef>
                <a:spcPct val="0"/>
              </a:spcBef>
              <a:buFont typeface="Arial" charset="0"/>
              <a:buNone/>
              <a:defRPr/>
            </a:pPr>
            <a:r>
              <a:rPr lang="uk-UA" altLang="ru-RU" b="1" i="1" dirty="0"/>
              <a:t>Підкритерій 2.1. </a:t>
            </a:r>
            <a:r>
              <a:rPr lang="uk-UA" altLang="ru-RU" dirty="0"/>
              <a:t>Обсяг освітньої програми та окремих освітніх компонентів (у кредитах Європейської кредитної трансферно-накопичувальної системи) відповідає вимогам законодавства щодо навчального навантаження для відповідного рівня вищої освіти та відповідного стандарту вищої освіти (за наявності).</a:t>
            </a:r>
            <a:endParaRPr lang="ru-RU" altLang="ru-RU" dirty="0"/>
          </a:p>
        </p:txBody>
      </p:sp>
      <p:sp>
        <p:nvSpPr>
          <p:cNvPr id="4" name="Місце для номера слайда 3"/>
          <p:cNvSpPr>
            <a:spLocks noGrp="1"/>
          </p:cNvSpPr>
          <p:nvPr>
            <p:ph type="sldNum" sz="quarter" idx="12"/>
          </p:nvPr>
        </p:nvSpPr>
        <p:spPr/>
        <p:txBody>
          <a:bodyPr/>
          <a:lstStyle/>
          <a:p>
            <a:pPr>
              <a:defRPr/>
            </a:pPr>
            <a:fld id="{1053A2E1-D9A7-402C-B50E-34231505B1FD}" type="slidenum">
              <a:rPr lang="ru-RU" sz="1800"/>
              <a:pPr>
                <a:defRPr/>
              </a:pPr>
              <a:t>12</a:t>
            </a:fld>
            <a:endParaRPr lang="ru-RU" sz="1800" dirty="0"/>
          </a:p>
        </p:txBody>
      </p:sp>
      <p:sp>
        <p:nvSpPr>
          <p:cNvPr id="7" name="Заголовок 1"/>
          <p:cNvSpPr txBox="1">
            <a:spLocks/>
          </p:cNvSpPr>
          <p:nvPr/>
        </p:nvSpPr>
        <p:spPr>
          <a:xfrm>
            <a:off x="288925" y="5037138"/>
            <a:ext cx="11758613" cy="63500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00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Опис ОП (кредити ЄКТС, вибіркова складова)</a:t>
            </a:r>
            <a:endParaRPr lang="ru-RU" sz="2400" b="1"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1257300"/>
            <a:ext cx="11628438" cy="60801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2. Структура та зміст ОП</a:t>
            </a:r>
            <a:endParaRPr lang="ru-RU" sz="3600" dirty="0"/>
          </a:p>
        </p:txBody>
      </p:sp>
      <p:sp>
        <p:nvSpPr>
          <p:cNvPr id="15363" name="Місце для вмісту 2"/>
          <p:cNvSpPr>
            <a:spLocks noGrp="1"/>
          </p:cNvSpPr>
          <p:nvPr>
            <p:ph idx="1"/>
          </p:nvPr>
        </p:nvSpPr>
        <p:spPr>
          <a:xfrm>
            <a:off x="1211263" y="1927225"/>
            <a:ext cx="10737850" cy="2670175"/>
          </a:xfrm>
        </p:spPr>
        <p:txBody>
          <a:bodyPr/>
          <a:lstStyle/>
          <a:p>
            <a:pPr marL="0" indent="0" algn="just" eaLnBrk="1" hangingPunct="1">
              <a:lnSpc>
                <a:spcPct val="100000"/>
              </a:lnSpc>
              <a:spcBef>
                <a:spcPct val="0"/>
              </a:spcBef>
              <a:buFont typeface="Arial" pitchFamily="34" charset="0"/>
              <a:buNone/>
            </a:pPr>
            <a:r>
              <a:rPr lang="uk-UA" altLang="ru-RU" b="1" i="1"/>
              <a:t>Підкритерій 2.2. </a:t>
            </a:r>
            <a:r>
              <a:rPr lang="uk-UA" altLang="ru-RU"/>
              <a:t>Зміст освітньої програми має чітку структуру; освітні компоненти, включені до освітньої програми, становлять логічну взаємопов’язану систему та в сукупності дають можливість досягти заявлених цілей та програмних результатів навчання.</a:t>
            </a:r>
            <a:endParaRPr lang="ru-RU" altLang="ru-RU"/>
          </a:p>
        </p:txBody>
      </p:sp>
      <p:sp>
        <p:nvSpPr>
          <p:cNvPr id="4" name="Місце для номера слайда 3"/>
          <p:cNvSpPr>
            <a:spLocks noGrp="1"/>
          </p:cNvSpPr>
          <p:nvPr>
            <p:ph type="sldNum" sz="quarter" idx="12"/>
          </p:nvPr>
        </p:nvSpPr>
        <p:spPr/>
        <p:txBody>
          <a:bodyPr/>
          <a:lstStyle/>
          <a:p>
            <a:pPr>
              <a:defRPr/>
            </a:pPr>
            <a:fld id="{36733094-E07E-4849-BE61-506C51020EC0}" type="slidenum">
              <a:rPr lang="ru-RU" sz="1800"/>
              <a:pPr>
                <a:defRPr/>
              </a:pPr>
              <a:t>13</a:t>
            </a:fld>
            <a:endParaRPr lang="ru-RU" dirty="0"/>
          </a:p>
        </p:txBody>
      </p:sp>
      <p:sp>
        <p:nvSpPr>
          <p:cNvPr id="7" name="Заголовок 1"/>
          <p:cNvSpPr txBox="1">
            <a:spLocks/>
          </p:cNvSpPr>
          <p:nvPr/>
        </p:nvSpPr>
        <p:spPr>
          <a:xfrm>
            <a:off x="288925" y="4795838"/>
            <a:ext cx="11626850" cy="1196975"/>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Опис ОП (аналіз ОП, навчального плану, структурно-логічної схеми (логічна послідовність освітніх компонентів)</a:t>
            </a:r>
            <a:endParaRPr lang="ru-RU" sz="2400" b="1"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1257300"/>
            <a:ext cx="11628438" cy="60801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2. Структура та зміст ОП</a:t>
            </a:r>
            <a:endParaRPr lang="ru-RU" sz="3600" dirty="0"/>
          </a:p>
        </p:txBody>
      </p:sp>
      <p:sp>
        <p:nvSpPr>
          <p:cNvPr id="12291" name="Місце для вмісту 2"/>
          <p:cNvSpPr>
            <a:spLocks noGrp="1"/>
          </p:cNvSpPr>
          <p:nvPr>
            <p:ph idx="1"/>
          </p:nvPr>
        </p:nvSpPr>
        <p:spPr>
          <a:xfrm>
            <a:off x="1211263" y="1927225"/>
            <a:ext cx="10737850" cy="1916113"/>
          </a:xfrm>
        </p:spPr>
        <p:txBody>
          <a:bodyPr>
            <a:normAutofit lnSpcReduction="10000"/>
          </a:bodyPr>
          <a:lstStyle/>
          <a:p>
            <a:pPr marL="0" indent="0" algn="just" eaLnBrk="1" hangingPunct="1">
              <a:lnSpc>
                <a:spcPct val="100000"/>
              </a:lnSpc>
              <a:spcBef>
                <a:spcPct val="0"/>
              </a:spcBef>
              <a:buFont typeface="Arial" charset="0"/>
              <a:buNone/>
              <a:defRPr/>
            </a:pPr>
            <a:r>
              <a:rPr lang="uk-UA" altLang="ru-RU" b="1" i="1" dirty="0"/>
              <a:t>Підкритерій 2.3. </a:t>
            </a:r>
            <a:r>
              <a:rPr lang="uk-UA" altLang="ru-RU" dirty="0"/>
              <a:t>Зміст освітньої програми відповідає предметній області визначеної для неї спеціальності, або спеціальностям, якщо освітня програма є міждисциплінарною.</a:t>
            </a:r>
            <a:endParaRPr lang="ru-RU" altLang="ru-RU" dirty="0"/>
          </a:p>
        </p:txBody>
      </p:sp>
      <p:sp>
        <p:nvSpPr>
          <p:cNvPr id="4" name="Місце для номера слайда 3"/>
          <p:cNvSpPr>
            <a:spLocks noGrp="1"/>
          </p:cNvSpPr>
          <p:nvPr>
            <p:ph type="sldNum" sz="quarter" idx="12"/>
          </p:nvPr>
        </p:nvSpPr>
        <p:spPr/>
        <p:txBody>
          <a:bodyPr/>
          <a:lstStyle/>
          <a:p>
            <a:pPr>
              <a:defRPr/>
            </a:pPr>
            <a:fld id="{E8D91666-CACE-4615-90AE-F1373F3155B0}" type="slidenum">
              <a:rPr lang="ru-RU" sz="1800"/>
              <a:pPr>
                <a:defRPr/>
              </a:pPr>
              <a:t>14</a:t>
            </a:fld>
            <a:endParaRPr lang="ru-RU" sz="1800" dirty="0"/>
          </a:p>
        </p:txBody>
      </p:sp>
      <p:sp>
        <p:nvSpPr>
          <p:cNvPr id="7" name="Заголовок 1"/>
          <p:cNvSpPr txBox="1">
            <a:spLocks/>
          </p:cNvSpPr>
          <p:nvPr/>
        </p:nvSpPr>
        <p:spPr>
          <a:xfrm>
            <a:off x="288925" y="4043363"/>
            <a:ext cx="11626850" cy="1011237"/>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Опис ОП, навчальний план, робочі програми навчальних дисциплін, структурно-логічна схема</a:t>
            </a:r>
            <a:endParaRPr lang="ru-RU" sz="2400" b="1"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1257300"/>
            <a:ext cx="11628438" cy="60801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2. Структура та зміст ОП</a:t>
            </a:r>
            <a:endParaRPr lang="ru-RU" sz="3600" dirty="0"/>
          </a:p>
        </p:txBody>
      </p:sp>
      <p:sp>
        <p:nvSpPr>
          <p:cNvPr id="13315" name="Місце для вмісту 2"/>
          <p:cNvSpPr>
            <a:spLocks noGrp="1"/>
          </p:cNvSpPr>
          <p:nvPr>
            <p:ph idx="1"/>
          </p:nvPr>
        </p:nvSpPr>
        <p:spPr>
          <a:xfrm>
            <a:off x="1211263" y="1927225"/>
            <a:ext cx="10737850" cy="2324100"/>
          </a:xfrm>
        </p:spPr>
        <p:txBody>
          <a:bodyPr>
            <a:normAutofit lnSpcReduction="10000"/>
          </a:bodyPr>
          <a:lstStyle/>
          <a:p>
            <a:pPr marL="0" indent="0" algn="just" eaLnBrk="1" hangingPunct="1">
              <a:lnSpc>
                <a:spcPct val="100000"/>
              </a:lnSpc>
              <a:spcBef>
                <a:spcPct val="0"/>
              </a:spcBef>
              <a:buFont typeface="Arial" charset="0"/>
              <a:buNone/>
              <a:defRPr/>
            </a:pPr>
            <a:r>
              <a:rPr lang="uk-UA" altLang="ru-RU" b="1" i="1" dirty="0"/>
              <a:t>Підкритерій 2.4. </a:t>
            </a:r>
            <a:r>
              <a:rPr lang="uk-UA" altLang="ru-RU" dirty="0"/>
              <a:t>Структура освітньої програми передбачає можливість для формування індивідуальної освітньої траєкторії, зокрема через індивідуальний вибір здобувачами вищої освіти навчальних дисциплін в обсязі, передбаченому законодавством.</a:t>
            </a:r>
            <a:endParaRPr lang="ru-RU" altLang="ru-RU" dirty="0"/>
          </a:p>
        </p:txBody>
      </p:sp>
      <p:sp>
        <p:nvSpPr>
          <p:cNvPr id="4" name="Місце для номера слайда 3"/>
          <p:cNvSpPr>
            <a:spLocks noGrp="1"/>
          </p:cNvSpPr>
          <p:nvPr>
            <p:ph type="sldNum" sz="quarter" idx="12"/>
          </p:nvPr>
        </p:nvSpPr>
        <p:spPr/>
        <p:txBody>
          <a:bodyPr/>
          <a:lstStyle/>
          <a:p>
            <a:pPr>
              <a:defRPr/>
            </a:pPr>
            <a:fld id="{0456FFA7-7722-4B33-87FB-398390298B2D}" type="slidenum">
              <a:rPr lang="ru-RU" sz="1800"/>
              <a:pPr>
                <a:defRPr/>
              </a:pPr>
              <a:t>15</a:t>
            </a:fld>
            <a:endParaRPr lang="ru-RU" dirty="0"/>
          </a:p>
        </p:txBody>
      </p:sp>
      <p:sp>
        <p:nvSpPr>
          <p:cNvPr id="7" name="Заголовок 1"/>
          <p:cNvSpPr txBox="1">
            <a:spLocks/>
          </p:cNvSpPr>
          <p:nvPr/>
        </p:nvSpPr>
        <p:spPr>
          <a:xfrm>
            <a:off x="300038" y="4462463"/>
            <a:ext cx="11628437" cy="201295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Положення про організацію навчального процесу, індивідуальні плани підготовки магістрів, результати опитування здобувачів ВО, база вибіркових дисциплін (з посиланням на електронний ресурс), наявність у навчальному плані не менше 25 % вибіркових дисциплін</a:t>
            </a:r>
            <a:endParaRPr lang="ru-RU" sz="2400" b="1" dirty="0">
              <a:solidFill>
                <a:srgbClr val="FF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1257300"/>
            <a:ext cx="11628438" cy="608013"/>
          </a:xfrm>
          <a:solidFill>
            <a:schemeClr val="accent6">
              <a:lumMod val="40000"/>
              <a:lumOff val="60000"/>
            </a:schemeClr>
          </a:solidFill>
        </p:spPr>
        <p:txBody>
          <a:bodyPr rtlCol="0">
            <a:normAutofit/>
          </a:bodyPr>
          <a:lstStyle/>
          <a:p>
            <a:pPr eaLnBrk="1" fontAlgn="auto" hangingPunct="1">
              <a:spcAft>
                <a:spcPts val="0"/>
              </a:spcAft>
              <a:defRPr/>
            </a:pPr>
            <a:r>
              <a:rPr lang="uk-UA" sz="3200" b="1" dirty="0"/>
              <a:t>Критерій 2. Структура та зміст ОП</a:t>
            </a:r>
            <a:endParaRPr lang="ru-RU" sz="3200" dirty="0"/>
          </a:p>
        </p:txBody>
      </p:sp>
      <p:sp>
        <p:nvSpPr>
          <p:cNvPr id="18435" name="Місце для вмісту 2"/>
          <p:cNvSpPr>
            <a:spLocks noGrp="1"/>
          </p:cNvSpPr>
          <p:nvPr>
            <p:ph idx="1"/>
          </p:nvPr>
        </p:nvSpPr>
        <p:spPr>
          <a:xfrm>
            <a:off x="1211263" y="1927225"/>
            <a:ext cx="10737850" cy="2089150"/>
          </a:xfrm>
        </p:spPr>
        <p:txBody>
          <a:bodyPr/>
          <a:lstStyle/>
          <a:p>
            <a:pPr marL="0" indent="0" algn="just" eaLnBrk="1" hangingPunct="1">
              <a:lnSpc>
                <a:spcPct val="100000"/>
              </a:lnSpc>
              <a:spcBef>
                <a:spcPct val="0"/>
              </a:spcBef>
              <a:buFont typeface="Arial" pitchFamily="34" charset="0"/>
              <a:buNone/>
            </a:pPr>
            <a:r>
              <a:rPr lang="uk-UA" altLang="ru-RU" b="1" i="1"/>
              <a:t>Підкритерій 2.5. </a:t>
            </a:r>
            <a:r>
              <a:rPr lang="uk-UA" altLang="ru-RU"/>
              <a:t>Освітня програма та навчальний план передбачають практичну підготовку здобувачів вищої освіти, яка дає можливість здобути компетентності, потрібні для подальшої професійної діяльності.</a:t>
            </a:r>
            <a:endParaRPr lang="ru-RU" altLang="ru-RU"/>
          </a:p>
        </p:txBody>
      </p:sp>
      <p:sp>
        <p:nvSpPr>
          <p:cNvPr id="4" name="Місце для номера слайда 3"/>
          <p:cNvSpPr>
            <a:spLocks noGrp="1"/>
          </p:cNvSpPr>
          <p:nvPr>
            <p:ph type="sldNum" sz="quarter" idx="12"/>
          </p:nvPr>
        </p:nvSpPr>
        <p:spPr/>
        <p:txBody>
          <a:bodyPr/>
          <a:lstStyle/>
          <a:p>
            <a:pPr>
              <a:defRPr/>
            </a:pPr>
            <a:fld id="{14D5D7C0-6A7C-4721-80D2-62FB8A612A46}" type="slidenum">
              <a:rPr lang="ru-RU" sz="1800"/>
              <a:pPr>
                <a:defRPr/>
              </a:pPr>
              <a:t>16</a:t>
            </a:fld>
            <a:endParaRPr lang="ru-RU" sz="1800" dirty="0"/>
          </a:p>
        </p:txBody>
      </p:sp>
      <p:sp>
        <p:nvSpPr>
          <p:cNvPr id="7" name="Заголовок 1"/>
          <p:cNvSpPr txBox="1">
            <a:spLocks/>
          </p:cNvSpPr>
          <p:nvPr/>
        </p:nvSpPr>
        <p:spPr>
          <a:xfrm>
            <a:off x="300038" y="4227513"/>
            <a:ext cx="11628437" cy="1382712"/>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Програми практик, договори з роботодавцями (партнерами), опитування здобувачів ВО тощо</a:t>
            </a:r>
            <a:endParaRPr lang="ru-RU" sz="2400" b="1"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1257300"/>
            <a:ext cx="11628438" cy="60801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2. Структура та зміст ОП</a:t>
            </a:r>
            <a:endParaRPr lang="ru-RU" sz="3600" dirty="0"/>
          </a:p>
        </p:txBody>
      </p:sp>
      <p:sp>
        <p:nvSpPr>
          <p:cNvPr id="19459" name="Місце для вмісту 2"/>
          <p:cNvSpPr>
            <a:spLocks noGrp="1"/>
          </p:cNvSpPr>
          <p:nvPr>
            <p:ph idx="1"/>
          </p:nvPr>
        </p:nvSpPr>
        <p:spPr>
          <a:xfrm>
            <a:off x="1211263" y="1927225"/>
            <a:ext cx="10737850" cy="1606550"/>
          </a:xfrm>
        </p:spPr>
        <p:txBody>
          <a:bodyPr/>
          <a:lstStyle/>
          <a:p>
            <a:pPr marL="0" indent="0" algn="just" eaLnBrk="1" hangingPunct="1">
              <a:lnSpc>
                <a:spcPct val="100000"/>
              </a:lnSpc>
              <a:spcBef>
                <a:spcPct val="0"/>
              </a:spcBef>
              <a:buFont typeface="Arial" pitchFamily="34" charset="0"/>
              <a:buNone/>
            </a:pPr>
            <a:r>
              <a:rPr lang="uk-UA" altLang="ru-RU" b="1" i="1"/>
              <a:t>Підкритерій 2.6. </a:t>
            </a:r>
            <a:r>
              <a:rPr lang="uk-UA" altLang="ru-RU">
                <a:cs typeface="Calibri" pitchFamily="34" charset="0"/>
              </a:rPr>
              <a:t>Освітня програма передбачає набуття здобувачами вищої освіти соціальних навичок (soft skills), що відповідають заявленим цілям</a:t>
            </a:r>
            <a:r>
              <a:rPr lang="uk-UA" altLang="ru-RU"/>
              <a:t>.</a:t>
            </a:r>
            <a:endParaRPr lang="ru-RU" altLang="ru-RU"/>
          </a:p>
        </p:txBody>
      </p:sp>
      <p:sp>
        <p:nvSpPr>
          <p:cNvPr id="4" name="Місце для номера слайда 3"/>
          <p:cNvSpPr>
            <a:spLocks noGrp="1"/>
          </p:cNvSpPr>
          <p:nvPr>
            <p:ph type="sldNum" sz="quarter" idx="12"/>
          </p:nvPr>
        </p:nvSpPr>
        <p:spPr/>
        <p:txBody>
          <a:bodyPr/>
          <a:lstStyle/>
          <a:p>
            <a:pPr>
              <a:defRPr/>
            </a:pPr>
            <a:fld id="{AE035886-3BEA-4956-847B-9338AE508C7D}" type="slidenum">
              <a:rPr lang="ru-RU" sz="1800"/>
              <a:pPr>
                <a:defRPr/>
              </a:pPr>
              <a:t>17</a:t>
            </a:fld>
            <a:endParaRPr lang="ru-RU" dirty="0"/>
          </a:p>
        </p:txBody>
      </p:sp>
      <p:sp>
        <p:nvSpPr>
          <p:cNvPr id="7" name="Заголовок 1"/>
          <p:cNvSpPr txBox="1">
            <a:spLocks/>
          </p:cNvSpPr>
          <p:nvPr/>
        </p:nvSpPr>
        <p:spPr>
          <a:xfrm>
            <a:off x="300038" y="3636963"/>
            <a:ext cx="11628437" cy="76200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Опис ОП, робочі програми навчальних дисциплін, </a:t>
            </a:r>
            <a:r>
              <a:rPr lang="uk-UA" sz="2400" b="1" dirty="0" err="1">
                <a:solidFill>
                  <a:srgbClr val="FF0000"/>
                </a:solidFill>
              </a:rPr>
              <a:t>силабус</a:t>
            </a:r>
            <a:endParaRPr lang="ru-RU" sz="2400" b="1" dirty="0">
              <a:solidFill>
                <a:srgbClr val="FF0000"/>
              </a:solidFill>
            </a:endParaRPr>
          </a:p>
        </p:txBody>
      </p:sp>
      <p:sp>
        <p:nvSpPr>
          <p:cNvPr id="6" name="Заголовок 1"/>
          <p:cNvSpPr txBox="1">
            <a:spLocks/>
          </p:cNvSpPr>
          <p:nvPr/>
        </p:nvSpPr>
        <p:spPr>
          <a:xfrm>
            <a:off x="3311525" y="4486275"/>
            <a:ext cx="8616950" cy="1889125"/>
          </a:xfrm>
          <a:prstGeom prst="rect">
            <a:avLst/>
          </a:prstGeom>
          <a:solidFill>
            <a:schemeClr val="accent4">
              <a:lumMod val="40000"/>
              <a:lumOff val="60000"/>
            </a:schemeClr>
          </a:solidFill>
        </p:spPr>
        <p:txBody>
          <a:bodyPr anchor="ctr"/>
          <a:lstStyle>
            <a:lvl1pPr marL="3497263" indent="-3497263">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nSpc>
                <a:spcPct val="90000"/>
              </a:lnSpc>
              <a:defRPr/>
            </a:pPr>
            <a:r>
              <a:rPr lang="uk-UA" altLang="ru-RU" sz="2400" b="1" i="1" dirty="0" err="1">
                <a:solidFill>
                  <a:srgbClr val="FF0000"/>
                </a:solidFill>
                <a:latin typeface="Calibri Light" pitchFamily="34" charset="0"/>
                <a:cs typeface="Calibri" pitchFamily="34" charset="0"/>
              </a:rPr>
              <a:t>Soft</a:t>
            </a:r>
            <a:r>
              <a:rPr lang="uk-UA" altLang="ru-RU" sz="2400" b="1" i="1" dirty="0">
                <a:solidFill>
                  <a:srgbClr val="FF0000"/>
                </a:solidFill>
                <a:latin typeface="Calibri Light" pitchFamily="34" charset="0"/>
                <a:cs typeface="Calibri" pitchFamily="34" charset="0"/>
              </a:rPr>
              <a:t> </a:t>
            </a:r>
            <a:r>
              <a:rPr lang="uk-UA" altLang="ru-RU" sz="2400" b="1" i="1" dirty="0" err="1">
                <a:solidFill>
                  <a:srgbClr val="FF0000"/>
                </a:solidFill>
                <a:latin typeface="Calibri Light" pitchFamily="34" charset="0"/>
                <a:cs typeface="Calibri" pitchFamily="34" charset="0"/>
              </a:rPr>
              <a:t>skills</a:t>
            </a:r>
            <a:r>
              <a:rPr lang="uk-UA" altLang="ru-RU" sz="2400" b="1" i="1" dirty="0">
                <a:solidFill>
                  <a:srgbClr val="FF0000"/>
                </a:solidFill>
                <a:latin typeface="Calibri Light" pitchFamily="34" charset="0"/>
                <a:cs typeface="Calibri" pitchFamily="34" charset="0"/>
              </a:rPr>
              <a:t>  (соціальні навички)</a:t>
            </a:r>
            <a:r>
              <a:rPr lang="uk-UA" altLang="ru-RU" sz="2400" b="1" dirty="0">
                <a:solidFill>
                  <a:srgbClr val="FF0000"/>
                </a:solidFill>
                <a:latin typeface="Calibri Light" pitchFamily="34" charset="0"/>
                <a:cs typeface="Arial" charset="0"/>
              </a:rPr>
              <a:t>: </a:t>
            </a:r>
          </a:p>
          <a:p>
            <a:pPr marL="0">
              <a:lnSpc>
                <a:spcPct val="90000"/>
              </a:lnSpc>
              <a:defRPr/>
            </a:pPr>
            <a:r>
              <a:rPr lang="uk-UA" altLang="ru-RU" sz="2400" b="1" dirty="0">
                <a:latin typeface="Calibri Light" pitchFamily="34" charset="0"/>
                <a:cs typeface="Arial" charset="0"/>
              </a:rPr>
              <a:t>Комунікація, лідерство, здатність брати на себе відповідальність, робота у команді, управляти власним часом, вирішувати конфліктні ситуації, здатність логічно мислити, креативність тощо</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1257300"/>
            <a:ext cx="11628438" cy="60801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2. Структура та зміст ОП</a:t>
            </a:r>
            <a:endParaRPr lang="ru-RU" sz="3600" dirty="0"/>
          </a:p>
        </p:txBody>
      </p:sp>
      <p:sp>
        <p:nvSpPr>
          <p:cNvPr id="16387" name="Місце для вмісту 2"/>
          <p:cNvSpPr>
            <a:spLocks noGrp="1"/>
          </p:cNvSpPr>
          <p:nvPr>
            <p:ph idx="1"/>
          </p:nvPr>
        </p:nvSpPr>
        <p:spPr>
          <a:xfrm>
            <a:off x="1211263" y="1927225"/>
            <a:ext cx="10737850" cy="877888"/>
          </a:xfrm>
        </p:spPr>
        <p:txBody>
          <a:bodyPr>
            <a:normAutofit fontScale="92500" lnSpcReduction="20000"/>
          </a:bodyPr>
          <a:lstStyle/>
          <a:p>
            <a:pPr marL="0" indent="0" algn="just" eaLnBrk="1" hangingPunct="1">
              <a:lnSpc>
                <a:spcPct val="100000"/>
              </a:lnSpc>
              <a:spcBef>
                <a:spcPct val="0"/>
              </a:spcBef>
              <a:buFont typeface="Arial" charset="0"/>
              <a:buNone/>
              <a:defRPr/>
            </a:pPr>
            <a:r>
              <a:rPr lang="uk-UA" altLang="ru-RU" b="1" i="1" dirty="0"/>
              <a:t>Підкритерій 2.7. </a:t>
            </a:r>
            <a:r>
              <a:rPr lang="uk-UA" altLang="ru-RU" dirty="0"/>
              <a:t>Зміст освітньої програми враховує вимоги відповідного професійного стандарту (за наявності).</a:t>
            </a:r>
            <a:endParaRPr lang="ru-RU" altLang="ru-RU" dirty="0"/>
          </a:p>
        </p:txBody>
      </p:sp>
      <p:sp>
        <p:nvSpPr>
          <p:cNvPr id="7" name="Заголовок 1"/>
          <p:cNvSpPr txBox="1">
            <a:spLocks/>
          </p:cNvSpPr>
          <p:nvPr/>
        </p:nvSpPr>
        <p:spPr>
          <a:xfrm>
            <a:off x="300038" y="2838450"/>
            <a:ext cx="11628437" cy="534988"/>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a:t>
            </a:r>
            <a:endParaRPr lang="ru-RU" sz="2400" b="1" dirty="0">
              <a:solidFill>
                <a:srgbClr val="FF0000"/>
              </a:solidFill>
            </a:endParaRPr>
          </a:p>
        </p:txBody>
      </p:sp>
      <p:sp>
        <p:nvSpPr>
          <p:cNvPr id="20485" name="Місце для вмісту 2"/>
          <p:cNvSpPr txBox="1">
            <a:spLocks/>
          </p:cNvSpPr>
          <p:nvPr/>
        </p:nvSpPr>
        <p:spPr bwMode="auto">
          <a:xfrm>
            <a:off x="1363663" y="3376613"/>
            <a:ext cx="10737850" cy="2024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2.8. </a:t>
            </a:r>
            <a:r>
              <a:rPr lang="uk-UA" altLang="ru-RU" sz="3200"/>
              <a:t>Обсяг освітньої програми та окремих освітніх компонентів (у кредитах Європейської кредитної трансферно-накопичувальної системи) відповідає фактичному навантаженню здобувачів, досягненню цілей та програмних результатів навчання.</a:t>
            </a:r>
            <a:endParaRPr lang="ru-RU" altLang="ru-RU" sz="3200"/>
          </a:p>
        </p:txBody>
      </p:sp>
      <p:sp>
        <p:nvSpPr>
          <p:cNvPr id="9" name="Заголовок 1"/>
          <p:cNvSpPr txBox="1">
            <a:spLocks/>
          </p:cNvSpPr>
          <p:nvPr/>
        </p:nvSpPr>
        <p:spPr>
          <a:xfrm>
            <a:off x="300038" y="5400675"/>
            <a:ext cx="11628437" cy="137160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Положення про організацію навчального процесу, результати опитування здобувачів ВО, робочі навчальні програми (акцент на достатність годин самостійної роботи), </a:t>
            </a:r>
            <a:r>
              <a:rPr lang="uk-UA" sz="2400" b="1" dirty="0" err="1">
                <a:solidFill>
                  <a:srgbClr val="FF0000"/>
                </a:solidFill>
              </a:rPr>
              <a:t>силабус</a:t>
            </a:r>
            <a:endParaRPr lang="ru-RU" sz="2400" b="1" dirty="0">
              <a:solidFill>
                <a:srgbClr val="FF0000"/>
              </a:solidFill>
            </a:endParaRPr>
          </a:p>
        </p:txBody>
      </p:sp>
      <p:sp>
        <p:nvSpPr>
          <p:cNvPr id="4" name="Місце для номера слайда 3"/>
          <p:cNvSpPr>
            <a:spLocks noGrp="1"/>
          </p:cNvSpPr>
          <p:nvPr>
            <p:ph type="sldNum" sz="quarter" idx="12"/>
          </p:nvPr>
        </p:nvSpPr>
        <p:spPr/>
        <p:txBody>
          <a:bodyPr/>
          <a:lstStyle/>
          <a:p>
            <a:pPr>
              <a:defRPr/>
            </a:pPr>
            <a:fld id="{F47D49FE-226A-4B26-8B2B-F278387C023E}" type="slidenum">
              <a:rPr lang="ru-RU" sz="1800"/>
              <a:pPr>
                <a:defRPr/>
              </a:pPr>
              <a:t>18</a:t>
            </a:fld>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1257300"/>
            <a:ext cx="11628438" cy="608013"/>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2. Структура та зміст ОП</a:t>
            </a:r>
            <a:endParaRPr lang="ru-RU" sz="3600" dirty="0"/>
          </a:p>
        </p:txBody>
      </p:sp>
      <p:sp>
        <p:nvSpPr>
          <p:cNvPr id="21507" name="Місце для вмісту 2"/>
          <p:cNvSpPr>
            <a:spLocks noGrp="1"/>
          </p:cNvSpPr>
          <p:nvPr>
            <p:ph idx="1"/>
          </p:nvPr>
        </p:nvSpPr>
        <p:spPr>
          <a:xfrm>
            <a:off x="1211263" y="1927225"/>
            <a:ext cx="10737850" cy="2076450"/>
          </a:xfrm>
        </p:spPr>
        <p:txBody>
          <a:bodyPr/>
          <a:lstStyle/>
          <a:p>
            <a:pPr marL="0" indent="0" algn="just" eaLnBrk="1" hangingPunct="1">
              <a:lnSpc>
                <a:spcPct val="100000"/>
              </a:lnSpc>
              <a:spcBef>
                <a:spcPct val="0"/>
              </a:spcBef>
              <a:buFont typeface="Arial" pitchFamily="34" charset="0"/>
              <a:buNone/>
            </a:pPr>
            <a:r>
              <a:rPr lang="uk-UA" altLang="ru-RU" b="1" i="1"/>
              <a:t>Підкритерій 2.9. </a:t>
            </a:r>
            <a:r>
              <a:rPr lang="uk-UA" altLang="ru-RU"/>
              <a:t>Структура освітньої програми та навчальний план підготовки здобувачів вищої освіти за дуальною формою у разі її здійснення узгоджені із завданнями та особливостями цієї форми здобуття освіти.</a:t>
            </a:r>
            <a:endParaRPr lang="ru-RU" altLang="ru-RU"/>
          </a:p>
        </p:txBody>
      </p:sp>
      <p:sp>
        <p:nvSpPr>
          <p:cNvPr id="4" name="Місце для номера слайда 3"/>
          <p:cNvSpPr>
            <a:spLocks noGrp="1"/>
          </p:cNvSpPr>
          <p:nvPr>
            <p:ph type="sldNum" sz="quarter" idx="12"/>
          </p:nvPr>
        </p:nvSpPr>
        <p:spPr/>
        <p:txBody>
          <a:bodyPr/>
          <a:lstStyle/>
          <a:p>
            <a:pPr>
              <a:defRPr/>
            </a:pPr>
            <a:fld id="{94C11DEB-BD35-421E-9061-83C8C59C766F}" type="slidenum">
              <a:rPr lang="ru-RU" sz="1800"/>
              <a:pPr>
                <a:defRPr/>
              </a:pPr>
              <a:t>19</a:t>
            </a:fld>
            <a:endParaRPr lang="ru-RU" sz="1800" dirty="0"/>
          </a:p>
        </p:txBody>
      </p:sp>
      <p:sp>
        <p:nvSpPr>
          <p:cNvPr id="7" name="Заголовок 1"/>
          <p:cNvSpPr txBox="1">
            <a:spLocks/>
          </p:cNvSpPr>
          <p:nvPr/>
        </p:nvSpPr>
        <p:spPr>
          <a:xfrm>
            <a:off x="300038" y="4217988"/>
            <a:ext cx="11628437" cy="59055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за наявності.</a:t>
            </a:r>
            <a:endParaRPr lang="ru-RU" sz="2400" b="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688" y="1057275"/>
            <a:ext cx="11645900" cy="2228850"/>
          </a:xfrm>
          <a:solidFill>
            <a:schemeClr val="accent6">
              <a:lumMod val="40000"/>
              <a:lumOff val="60000"/>
            </a:schemeClr>
          </a:solidFill>
        </p:spPr>
        <p:txBody>
          <a:bodyPr rtlCol="0">
            <a:noAutofit/>
          </a:bodyPr>
          <a:lstStyle/>
          <a:p>
            <a:pPr algn="ctr" eaLnBrk="1" fontAlgn="auto" hangingPunct="1">
              <a:spcAft>
                <a:spcPts val="0"/>
              </a:spcAft>
              <a:defRPr/>
            </a:pPr>
            <a:r>
              <a:rPr lang="uk-UA" sz="3000" b="1" dirty="0"/>
              <a:t>Сучасна парадигма забезпечення якості вищої освіти базується на концептуальних засадах </a:t>
            </a:r>
            <a:r>
              <a:rPr lang="uk-UA" sz="3200" b="1" i="1" dirty="0">
                <a:effectLst>
                  <a:outerShdw blurRad="38100" dist="38100" dir="2700000" algn="tl">
                    <a:srgbClr val="000000">
                      <a:alpha val="43137"/>
                    </a:srgbClr>
                  </a:outerShdw>
                </a:effectLst>
              </a:rPr>
              <a:t>Стандартів і рекомендацій щодо забезпечення якості в Європейському просторі вищої освіти (</a:t>
            </a:r>
            <a:r>
              <a:rPr lang="en-US" sz="3200" b="1" i="1" dirty="0">
                <a:effectLst>
                  <a:outerShdw blurRad="38100" dist="38100" dir="2700000" algn="tl">
                    <a:srgbClr val="000000">
                      <a:alpha val="43137"/>
                    </a:srgbClr>
                  </a:outerShdw>
                </a:effectLst>
              </a:rPr>
              <a:t>ESG</a:t>
            </a:r>
            <a:r>
              <a:rPr lang="uk-UA" sz="3200" b="1" i="1" dirty="0">
                <a:effectLst>
                  <a:outerShdw blurRad="38100" dist="38100" dir="2700000" algn="tl">
                    <a:srgbClr val="000000">
                      <a:alpha val="43137"/>
                    </a:srgbClr>
                  </a:outerShdw>
                </a:effectLst>
              </a:rPr>
              <a:t>), </a:t>
            </a:r>
            <a:r>
              <a:rPr lang="uk-UA" sz="3000" b="1" dirty="0"/>
              <a:t>що ухвалені Міністерською конференцією у 2015 році.</a:t>
            </a:r>
            <a:endParaRPr lang="ru-RU" sz="3000" i="1" dirty="0">
              <a:effectLst>
                <a:outerShdw blurRad="38100" dist="38100" dir="2700000" algn="tl">
                  <a:srgbClr val="000000">
                    <a:alpha val="43137"/>
                  </a:srgbClr>
                </a:outerShdw>
              </a:effectLst>
            </a:endParaRPr>
          </a:p>
        </p:txBody>
      </p:sp>
      <p:sp>
        <p:nvSpPr>
          <p:cNvPr id="4" name="Місце для номера слайда 3"/>
          <p:cNvSpPr>
            <a:spLocks noGrp="1"/>
          </p:cNvSpPr>
          <p:nvPr>
            <p:ph type="sldNum" sz="quarter" idx="12"/>
          </p:nvPr>
        </p:nvSpPr>
        <p:spPr>
          <a:xfrm>
            <a:off x="11714163" y="6396038"/>
            <a:ext cx="346075" cy="365125"/>
          </a:xfrm>
        </p:spPr>
        <p:txBody>
          <a:bodyPr/>
          <a:lstStyle/>
          <a:p>
            <a:pPr>
              <a:defRPr/>
            </a:pPr>
            <a:fld id="{B796F1FB-DCE5-4BD1-85BA-2D689035B645}" type="slidenum">
              <a:rPr lang="ru-RU" sz="1800">
                <a:solidFill>
                  <a:schemeClr val="accent6">
                    <a:lumMod val="50000"/>
                  </a:schemeClr>
                </a:solidFill>
              </a:rPr>
              <a:pPr>
                <a:defRPr/>
              </a:pPr>
              <a:t>2</a:t>
            </a:fld>
            <a:endParaRPr lang="ru-RU" sz="1800" dirty="0">
              <a:solidFill>
                <a:schemeClr val="accent6">
                  <a:lumMod val="50000"/>
                </a:schemeClr>
              </a:solidFill>
            </a:endParaRPr>
          </a:p>
        </p:txBody>
      </p:sp>
      <p:graphicFrame>
        <p:nvGraphicFramePr>
          <p:cNvPr id="5" name="Схема 4"/>
          <p:cNvGraphicFramePr/>
          <p:nvPr/>
        </p:nvGraphicFramePr>
        <p:xfrm>
          <a:off x="271849" y="3731740"/>
          <a:ext cx="11677135" cy="2493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Прямоугольник 5"/>
          <p:cNvSpPr/>
          <p:nvPr/>
        </p:nvSpPr>
        <p:spPr>
          <a:xfrm>
            <a:off x="3905250" y="3454400"/>
            <a:ext cx="4732338" cy="461963"/>
          </a:xfrm>
          <a:prstGeom prst="rect">
            <a:avLst/>
          </a:prstGeom>
          <a:solidFill>
            <a:srgbClr val="92D050"/>
          </a:solidFill>
        </p:spPr>
        <p:txBody>
          <a:bodyPr>
            <a:spAutoFit/>
          </a:bodyPr>
          <a:lstStyle/>
          <a:p>
            <a:pPr algn="ctr">
              <a:defRPr/>
            </a:pPr>
            <a:r>
              <a:rPr lang="uk-UA" sz="2400" b="1" dirty="0">
                <a:effectLst>
                  <a:outerShdw blurRad="38100" dist="38100" dir="2700000" algn="tl">
                    <a:srgbClr val="000000">
                      <a:alpha val="43137"/>
                    </a:srgbClr>
                  </a:outerShdw>
                </a:effectLst>
                <a:cs typeface="Arial" charset="0"/>
              </a:rPr>
              <a:t>Базові складові </a:t>
            </a:r>
            <a:r>
              <a:rPr lang="en-US" sz="2400" b="1" dirty="0">
                <a:effectLst>
                  <a:outerShdw blurRad="38100" dist="38100" dir="2700000" algn="tl">
                    <a:srgbClr val="000000">
                      <a:alpha val="43137"/>
                    </a:srgbClr>
                  </a:outerShdw>
                </a:effectLst>
                <a:cs typeface="Arial" charset="0"/>
              </a:rPr>
              <a:t>ESG</a:t>
            </a:r>
            <a:r>
              <a:rPr lang="uk-UA" sz="2400" b="1" dirty="0">
                <a:effectLst>
                  <a:outerShdw blurRad="38100" dist="38100" dir="2700000" algn="tl">
                    <a:srgbClr val="000000">
                      <a:alpha val="43137"/>
                    </a:srgbClr>
                  </a:outerShdw>
                </a:effectLst>
                <a:cs typeface="Arial" charset="0"/>
              </a:rPr>
              <a:t>:</a:t>
            </a:r>
            <a:endParaRPr lang="uk-UA" sz="2400" dirty="0">
              <a:effectLst>
                <a:outerShdw blurRad="38100" dist="38100" dir="2700000" algn="tl">
                  <a:srgbClr val="000000">
                    <a:alpha val="43137"/>
                  </a:srgbClr>
                </a:outerShdw>
              </a:effectLst>
              <a:cs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950913"/>
            <a:ext cx="11628438" cy="989012"/>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3. Доступ до освітньої програми та визнання результатів навчання</a:t>
            </a:r>
            <a:endParaRPr lang="ru-RU" sz="3600" dirty="0"/>
          </a:p>
        </p:txBody>
      </p:sp>
      <p:sp>
        <p:nvSpPr>
          <p:cNvPr id="18435" name="Місце для вмісту 2"/>
          <p:cNvSpPr>
            <a:spLocks noGrp="1"/>
          </p:cNvSpPr>
          <p:nvPr>
            <p:ph idx="1"/>
          </p:nvPr>
        </p:nvSpPr>
        <p:spPr>
          <a:xfrm>
            <a:off x="1190625" y="1914525"/>
            <a:ext cx="10737850" cy="1704975"/>
          </a:xfrm>
        </p:spPr>
        <p:txBody>
          <a:bodyPr>
            <a:normAutofit fontScale="92500" lnSpcReduction="20000"/>
          </a:bodyPr>
          <a:lstStyle/>
          <a:p>
            <a:pPr marL="0" indent="0" algn="just" eaLnBrk="1" hangingPunct="1">
              <a:lnSpc>
                <a:spcPct val="100000"/>
              </a:lnSpc>
              <a:spcBef>
                <a:spcPct val="0"/>
              </a:spcBef>
              <a:buFont typeface="Arial" charset="0"/>
              <a:buNone/>
              <a:defRPr/>
            </a:pPr>
            <a:r>
              <a:rPr lang="uk-UA" altLang="ru-RU" b="1" i="1" dirty="0"/>
              <a:t>Підкритерій 3.1. </a:t>
            </a:r>
            <a:r>
              <a:rPr lang="uk-UA" altLang="ru-RU" dirty="0"/>
              <a:t>Правила прийому на навчання за освітньою програмою є чіткими та зрозумілими, не містять дискримінаційних положень та оприлюднені на офіційному </a:t>
            </a:r>
            <a:r>
              <a:rPr lang="uk-UA" altLang="ru-RU" dirty="0" err="1"/>
              <a:t>вебсайті</a:t>
            </a:r>
            <a:r>
              <a:rPr lang="uk-UA" altLang="ru-RU" dirty="0"/>
              <a:t> закладу вищої освіти.</a:t>
            </a:r>
            <a:endParaRPr lang="ru-RU" altLang="ru-RU" dirty="0"/>
          </a:p>
        </p:txBody>
      </p:sp>
      <p:sp>
        <p:nvSpPr>
          <p:cNvPr id="7" name="Заголовок 1"/>
          <p:cNvSpPr txBox="1">
            <a:spLocks/>
          </p:cNvSpPr>
          <p:nvPr/>
        </p:nvSpPr>
        <p:spPr>
          <a:xfrm>
            <a:off x="300038" y="3575050"/>
            <a:ext cx="11628437" cy="676275"/>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Посилання на адресу </a:t>
            </a:r>
            <a:r>
              <a:rPr lang="uk-UA" sz="2400" b="1" dirty="0" err="1">
                <a:solidFill>
                  <a:srgbClr val="FF0000"/>
                </a:solidFill>
              </a:rPr>
              <a:t>веб-сторінки</a:t>
            </a:r>
            <a:endParaRPr lang="ru-RU" sz="2400" b="1" dirty="0">
              <a:solidFill>
                <a:srgbClr val="FF0000"/>
              </a:solidFill>
            </a:endParaRPr>
          </a:p>
        </p:txBody>
      </p:sp>
      <p:sp>
        <p:nvSpPr>
          <p:cNvPr id="22533" name="Місце для вмісту 2"/>
          <p:cNvSpPr txBox="1">
            <a:spLocks/>
          </p:cNvSpPr>
          <p:nvPr/>
        </p:nvSpPr>
        <p:spPr bwMode="auto">
          <a:xfrm>
            <a:off x="1363663" y="4251325"/>
            <a:ext cx="105648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3.2. </a:t>
            </a:r>
            <a:r>
              <a:rPr lang="uk-UA" altLang="ru-RU" sz="3200"/>
              <a:t>Правила прийому на навчання за освітньою програмою враховують особливості самої освітньої програми.</a:t>
            </a:r>
            <a:endParaRPr lang="ru-RU" altLang="ru-RU" sz="3200"/>
          </a:p>
        </p:txBody>
      </p:sp>
      <p:sp>
        <p:nvSpPr>
          <p:cNvPr id="9" name="Заголовок 1"/>
          <p:cNvSpPr txBox="1">
            <a:spLocks/>
          </p:cNvSpPr>
          <p:nvPr/>
        </p:nvSpPr>
        <p:spPr>
          <a:xfrm>
            <a:off x="300038" y="5461000"/>
            <a:ext cx="11628437" cy="1076325"/>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Правила прийому, програми вступних іспитів, письмові роботи вступників</a:t>
            </a:r>
            <a:endParaRPr lang="ru-RU" sz="2400" b="1" dirty="0">
              <a:solidFill>
                <a:srgbClr val="FF0000"/>
              </a:solidFill>
            </a:endParaRPr>
          </a:p>
        </p:txBody>
      </p:sp>
      <p:sp>
        <p:nvSpPr>
          <p:cNvPr id="4" name="Місце для номера слайда 3"/>
          <p:cNvSpPr>
            <a:spLocks noGrp="1"/>
          </p:cNvSpPr>
          <p:nvPr>
            <p:ph type="sldNum" sz="quarter" idx="12"/>
          </p:nvPr>
        </p:nvSpPr>
        <p:spPr/>
        <p:txBody>
          <a:bodyPr/>
          <a:lstStyle/>
          <a:p>
            <a:pPr>
              <a:defRPr/>
            </a:pPr>
            <a:fld id="{34F1E22B-9730-48F3-84D9-911C2D167E7D}" type="slidenum">
              <a:rPr lang="ru-RU" sz="1800"/>
              <a:pPr>
                <a:defRPr/>
              </a:pPr>
              <a:t>20</a:t>
            </a:fld>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950913"/>
            <a:ext cx="11628438" cy="989012"/>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3. Доступ до освітньої програми та визнання результатів навчання</a:t>
            </a:r>
            <a:endParaRPr lang="ru-RU" sz="3600" dirty="0"/>
          </a:p>
        </p:txBody>
      </p:sp>
      <p:sp>
        <p:nvSpPr>
          <p:cNvPr id="23555" name="Місце для вмісту 2"/>
          <p:cNvSpPr>
            <a:spLocks noGrp="1"/>
          </p:cNvSpPr>
          <p:nvPr>
            <p:ph idx="1"/>
          </p:nvPr>
        </p:nvSpPr>
        <p:spPr>
          <a:xfrm>
            <a:off x="1190625" y="2038350"/>
            <a:ext cx="10737850" cy="3373438"/>
          </a:xfrm>
        </p:spPr>
        <p:txBody>
          <a:bodyPr/>
          <a:lstStyle/>
          <a:p>
            <a:pPr marL="0" indent="0" algn="just" eaLnBrk="1" hangingPunct="1">
              <a:lnSpc>
                <a:spcPct val="80000"/>
              </a:lnSpc>
              <a:spcBef>
                <a:spcPct val="0"/>
              </a:spcBef>
              <a:buFont typeface="Arial" pitchFamily="34" charset="0"/>
              <a:buNone/>
            </a:pPr>
            <a:r>
              <a:rPr lang="uk-UA" altLang="ru-RU" b="1" i="1"/>
              <a:t>Підкритерій 3.3. </a:t>
            </a:r>
            <a:r>
              <a:rPr lang="uk-UA" altLang="ru-RU"/>
              <a:t>Визначено чіткі та зрозумілі правила визнання результатів навчання, отриманих в інших закладах освіти, зокрема під час академічної мобільності, що відповідають Конвенції про визнання кваліфікацій з  вищої освіти в Європейському регіоні (Лісабон, 1997 р.), є доступними для всіх учасників освітнього процесу та яких послідовно дотримуються під час реалізації освітньої програми.</a:t>
            </a:r>
            <a:endParaRPr lang="ru-RU" altLang="ru-RU"/>
          </a:p>
        </p:txBody>
      </p:sp>
      <p:sp>
        <p:nvSpPr>
          <p:cNvPr id="4" name="Місце для номера слайда 3"/>
          <p:cNvSpPr>
            <a:spLocks noGrp="1"/>
          </p:cNvSpPr>
          <p:nvPr>
            <p:ph type="sldNum" sz="quarter" idx="12"/>
          </p:nvPr>
        </p:nvSpPr>
        <p:spPr/>
        <p:txBody>
          <a:bodyPr/>
          <a:lstStyle/>
          <a:p>
            <a:pPr>
              <a:defRPr/>
            </a:pPr>
            <a:fld id="{B28F976A-F214-441A-B004-5DBBC0CD74FE}" type="slidenum">
              <a:rPr lang="ru-RU" sz="1800"/>
              <a:pPr>
                <a:defRPr/>
              </a:pPr>
              <a:t>21</a:t>
            </a:fld>
            <a:endParaRPr lang="ru-RU" sz="1800" dirty="0"/>
          </a:p>
        </p:txBody>
      </p:sp>
      <p:sp>
        <p:nvSpPr>
          <p:cNvPr id="9" name="Заголовок 1"/>
          <p:cNvSpPr txBox="1">
            <a:spLocks/>
          </p:cNvSpPr>
          <p:nvPr/>
        </p:nvSpPr>
        <p:spPr>
          <a:xfrm>
            <a:off x="300038" y="5313363"/>
            <a:ext cx="11628437" cy="1112837"/>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Положення про академічну мобільність, про визнання іноземного диплому, порядок поновлення на навчання</a:t>
            </a:r>
            <a:endParaRPr lang="ru-RU" sz="2400" b="1" dirty="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10636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3. Доступ до освітньої програми та визнання результатів навчання</a:t>
            </a:r>
            <a:endParaRPr lang="ru-RU" sz="3600" dirty="0"/>
          </a:p>
        </p:txBody>
      </p:sp>
      <p:sp>
        <p:nvSpPr>
          <p:cNvPr id="24579" name="Місце для вмісту 2"/>
          <p:cNvSpPr>
            <a:spLocks noGrp="1"/>
          </p:cNvSpPr>
          <p:nvPr>
            <p:ph idx="1"/>
          </p:nvPr>
        </p:nvSpPr>
        <p:spPr>
          <a:xfrm>
            <a:off x="1190625" y="2038350"/>
            <a:ext cx="10737850" cy="2298700"/>
          </a:xfrm>
        </p:spPr>
        <p:txBody>
          <a:bodyPr/>
          <a:lstStyle/>
          <a:p>
            <a:pPr marL="0" indent="0" algn="just" eaLnBrk="1" hangingPunct="1">
              <a:lnSpc>
                <a:spcPct val="80000"/>
              </a:lnSpc>
              <a:spcBef>
                <a:spcPct val="0"/>
              </a:spcBef>
              <a:buFont typeface="Arial" pitchFamily="34" charset="0"/>
              <a:buNone/>
            </a:pPr>
            <a:r>
              <a:rPr lang="uk-UA" altLang="ru-RU" b="1" i="1"/>
              <a:t>Підкритерій 3.4. </a:t>
            </a:r>
            <a:r>
              <a:rPr lang="uk-UA" altLang="ru-RU"/>
              <a:t>Визначено чіткі та зрозумілі правила визнання результатів навчання, отриманих у неформальній освіті, що є доступними для всіх учасників освітнього процесу та яких послідовно дотримуються під час реалізації освітньої програми.</a:t>
            </a:r>
            <a:endParaRPr lang="ru-RU" altLang="ru-RU"/>
          </a:p>
        </p:txBody>
      </p:sp>
      <p:sp>
        <p:nvSpPr>
          <p:cNvPr id="4" name="Місце для номера слайда 3"/>
          <p:cNvSpPr>
            <a:spLocks noGrp="1"/>
          </p:cNvSpPr>
          <p:nvPr>
            <p:ph type="sldNum" sz="quarter" idx="12"/>
          </p:nvPr>
        </p:nvSpPr>
        <p:spPr/>
        <p:txBody>
          <a:bodyPr/>
          <a:lstStyle/>
          <a:p>
            <a:pPr>
              <a:defRPr/>
            </a:pPr>
            <a:fld id="{3DC6E6DA-D540-440B-A42E-B24394C1478B}" type="slidenum">
              <a:rPr lang="ru-RU" sz="1800"/>
              <a:pPr>
                <a:defRPr/>
              </a:pPr>
              <a:t>22</a:t>
            </a:fld>
            <a:endParaRPr lang="ru-RU" sz="1800" dirty="0"/>
          </a:p>
        </p:txBody>
      </p:sp>
      <p:sp>
        <p:nvSpPr>
          <p:cNvPr id="9" name="Заголовок 1"/>
          <p:cNvSpPr txBox="1">
            <a:spLocks/>
          </p:cNvSpPr>
          <p:nvPr/>
        </p:nvSpPr>
        <p:spPr>
          <a:xfrm>
            <a:off x="300038" y="4373563"/>
            <a:ext cx="11628437" cy="118745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Документ про визнання результатів навчання, отриманих у неформальній освіті, індивідуальний підхід у межах окремих навчальних компонент.</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10636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4. Навчання і викладання за освітньою програмою</a:t>
            </a:r>
            <a:endParaRPr lang="ru-RU" sz="3600" dirty="0"/>
          </a:p>
        </p:txBody>
      </p:sp>
      <p:sp>
        <p:nvSpPr>
          <p:cNvPr id="25603" name="Місце для вмісту 2"/>
          <p:cNvSpPr>
            <a:spLocks noGrp="1"/>
          </p:cNvSpPr>
          <p:nvPr>
            <p:ph idx="1"/>
          </p:nvPr>
        </p:nvSpPr>
        <p:spPr>
          <a:xfrm>
            <a:off x="1190625" y="2162175"/>
            <a:ext cx="10737850" cy="2200275"/>
          </a:xfrm>
        </p:spPr>
        <p:txBody>
          <a:bodyPr/>
          <a:lstStyle/>
          <a:p>
            <a:pPr marL="0" indent="0" algn="just" eaLnBrk="1" hangingPunct="1">
              <a:lnSpc>
                <a:spcPct val="80000"/>
              </a:lnSpc>
              <a:spcBef>
                <a:spcPct val="0"/>
              </a:spcBef>
              <a:buFont typeface="Arial" pitchFamily="34" charset="0"/>
              <a:buNone/>
            </a:pPr>
            <a:r>
              <a:rPr lang="uk-UA" altLang="ru-RU" b="1" i="1"/>
              <a:t>Підкритерій 4.1. </a:t>
            </a:r>
            <a:r>
              <a:rPr lang="uk-UA" altLang="ru-RU"/>
              <a:t>Форми та методи навчання і викладання сприяють досягненню заявлених у освітній програмі цілей та програмних результатів навчання, відповідають вимогам студентоцентрованого підходу та принципам академічної свободи.</a:t>
            </a:r>
          </a:p>
        </p:txBody>
      </p:sp>
      <p:sp>
        <p:nvSpPr>
          <p:cNvPr id="4" name="Місце для номера слайда 3"/>
          <p:cNvSpPr>
            <a:spLocks noGrp="1"/>
          </p:cNvSpPr>
          <p:nvPr>
            <p:ph type="sldNum" sz="quarter" idx="12"/>
          </p:nvPr>
        </p:nvSpPr>
        <p:spPr/>
        <p:txBody>
          <a:bodyPr/>
          <a:lstStyle/>
          <a:p>
            <a:pPr>
              <a:defRPr/>
            </a:pPr>
            <a:fld id="{ACCE3DD9-1C34-4C08-A0F1-9765E060DDFA}" type="slidenum">
              <a:rPr lang="ru-RU" sz="1800"/>
              <a:pPr>
                <a:defRPr/>
              </a:pPr>
              <a:t>23</a:t>
            </a:fld>
            <a:endParaRPr lang="ru-RU" sz="1800" dirty="0"/>
          </a:p>
        </p:txBody>
      </p:sp>
      <p:sp>
        <p:nvSpPr>
          <p:cNvPr id="9" name="Заголовок 1"/>
          <p:cNvSpPr txBox="1">
            <a:spLocks/>
          </p:cNvSpPr>
          <p:nvPr/>
        </p:nvSpPr>
        <p:spPr>
          <a:xfrm>
            <a:off x="300038" y="4300538"/>
            <a:ext cx="11628437" cy="2112962"/>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Опис ОП, робочі програми навчальних дисциплін, </a:t>
            </a:r>
            <a:r>
              <a:rPr lang="uk-UA" sz="2400" b="1" dirty="0" err="1">
                <a:solidFill>
                  <a:srgbClr val="FF0000"/>
                </a:solidFill>
              </a:rPr>
              <a:t>силабус</a:t>
            </a:r>
            <a:r>
              <a:rPr lang="uk-UA" sz="2400" b="1" dirty="0">
                <a:solidFill>
                  <a:srgbClr val="FF0000"/>
                </a:solidFill>
              </a:rPr>
              <a:t>, результати опитування здобувачів ВО щодо реалізації </a:t>
            </a:r>
            <a:r>
              <a:rPr lang="uk-UA" sz="2400" b="1" dirty="0" err="1">
                <a:solidFill>
                  <a:srgbClr val="FF0000"/>
                </a:solidFill>
              </a:rPr>
              <a:t>студентоцентрованого</a:t>
            </a:r>
            <a:r>
              <a:rPr lang="uk-UA" sz="2400" b="1" dirty="0">
                <a:solidFill>
                  <a:srgbClr val="FF0000"/>
                </a:solidFill>
              </a:rPr>
              <a:t> підходу в навчанні, опитування НПП щодо свободи обрання методів і форм навчання</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10636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4. Навчання і викладання за освітньою програмою</a:t>
            </a:r>
            <a:endParaRPr lang="ru-RU" sz="3600" dirty="0"/>
          </a:p>
        </p:txBody>
      </p:sp>
      <p:sp>
        <p:nvSpPr>
          <p:cNvPr id="23555" name="Місце для вмісту 2"/>
          <p:cNvSpPr>
            <a:spLocks noGrp="1"/>
          </p:cNvSpPr>
          <p:nvPr>
            <p:ph idx="1"/>
          </p:nvPr>
        </p:nvSpPr>
        <p:spPr>
          <a:xfrm>
            <a:off x="1190625" y="2162175"/>
            <a:ext cx="10737850" cy="2347913"/>
          </a:xfrm>
        </p:spPr>
        <p:txBody>
          <a:bodyPr>
            <a:normAutofit lnSpcReduction="10000"/>
          </a:bodyPr>
          <a:lstStyle/>
          <a:p>
            <a:pPr marL="0" indent="0" algn="just" eaLnBrk="1" hangingPunct="1">
              <a:lnSpc>
                <a:spcPct val="80000"/>
              </a:lnSpc>
              <a:spcBef>
                <a:spcPct val="0"/>
              </a:spcBef>
              <a:buFont typeface="Arial" charset="0"/>
              <a:buNone/>
              <a:defRPr/>
            </a:pPr>
            <a:r>
              <a:rPr lang="uk-UA" altLang="ru-RU" b="1" i="1" dirty="0"/>
              <a:t>Підкритерій 4.2. </a:t>
            </a:r>
            <a:r>
              <a:rPr lang="uk-UA" altLang="ru-RU" dirty="0"/>
              <a:t>Усім учасникам освітнього процесу своєчасно надається доступна і зрозуміла інформація щодо цілей, змісту та програмних результатів навчання, порядку та критеріїв оцінювання в межах окремих освітніх компонентів (у формі </a:t>
            </a:r>
            <a:r>
              <a:rPr lang="uk-UA" altLang="ru-RU" dirty="0" err="1"/>
              <a:t>силабуса</a:t>
            </a:r>
            <a:r>
              <a:rPr lang="uk-UA" altLang="ru-RU" dirty="0"/>
              <a:t> або в інший подібний спосіб).</a:t>
            </a:r>
          </a:p>
        </p:txBody>
      </p:sp>
      <p:sp>
        <p:nvSpPr>
          <p:cNvPr id="4" name="Місце для номера слайда 3"/>
          <p:cNvSpPr>
            <a:spLocks noGrp="1"/>
          </p:cNvSpPr>
          <p:nvPr>
            <p:ph type="sldNum" sz="quarter" idx="12"/>
          </p:nvPr>
        </p:nvSpPr>
        <p:spPr/>
        <p:txBody>
          <a:bodyPr/>
          <a:lstStyle/>
          <a:p>
            <a:pPr>
              <a:defRPr/>
            </a:pPr>
            <a:fld id="{98F90FAC-F5A1-49AA-9094-8DEEC849381D}" type="slidenum">
              <a:rPr lang="ru-RU" sz="1800"/>
              <a:pPr>
                <a:defRPr/>
              </a:pPr>
              <a:t>24</a:t>
            </a:fld>
            <a:endParaRPr lang="ru-RU" dirty="0"/>
          </a:p>
        </p:txBody>
      </p:sp>
      <p:sp>
        <p:nvSpPr>
          <p:cNvPr id="9" name="Заголовок 1"/>
          <p:cNvSpPr txBox="1">
            <a:spLocks/>
          </p:cNvSpPr>
          <p:nvPr/>
        </p:nvSpPr>
        <p:spPr>
          <a:xfrm>
            <a:off x="300038" y="4510088"/>
            <a:ext cx="11628437" cy="1482725"/>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Графік організації освітнього процесу, розклади занять, </a:t>
            </a:r>
            <a:r>
              <a:rPr lang="uk-UA" sz="2400" b="1" dirty="0" err="1">
                <a:solidFill>
                  <a:srgbClr val="FF0000"/>
                </a:solidFill>
              </a:rPr>
              <a:t>силабус</a:t>
            </a:r>
            <a:r>
              <a:rPr lang="uk-UA" sz="2400" b="1" dirty="0">
                <a:solidFill>
                  <a:srgbClr val="FF0000"/>
                </a:solidFill>
              </a:rPr>
              <a:t>, робочі програми навчальних дисциплін, результати опитування здобувачів ВО, посилання на ЕНК (за наявності)</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10636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4. Навчання і викладання за освітньою програмою</a:t>
            </a:r>
            <a:endParaRPr lang="ru-RU" sz="3600" dirty="0"/>
          </a:p>
        </p:txBody>
      </p:sp>
      <p:sp>
        <p:nvSpPr>
          <p:cNvPr id="27651" name="Місце для вмісту 2"/>
          <p:cNvSpPr>
            <a:spLocks noGrp="1"/>
          </p:cNvSpPr>
          <p:nvPr>
            <p:ph idx="1"/>
          </p:nvPr>
        </p:nvSpPr>
        <p:spPr>
          <a:xfrm>
            <a:off x="1190625" y="2162175"/>
            <a:ext cx="10737850" cy="1939925"/>
          </a:xfrm>
        </p:spPr>
        <p:txBody>
          <a:bodyPr/>
          <a:lstStyle/>
          <a:p>
            <a:pPr marL="0" indent="0" algn="just" eaLnBrk="1" hangingPunct="1">
              <a:lnSpc>
                <a:spcPct val="80000"/>
              </a:lnSpc>
              <a:spcBef>
                <a:spcPct val="0"/>
              </a:spcBef>
              <a:buFont typeface="Arial" pitchFamily="34" charset="0"/>
              <a:buNone/>
            </a:pPr>
            <a:r>
              <a:rPr lang="uk-UA" altLang="ru-RU" b="1" i="1"/>
              <a:t>Підкритерій 4.3. </a:t>
            </a:r>
            <a:r>
              <a:rPr lang="uk-UA" altLang="ru-RU"/>
              <a:t>Заклад вищої освіти забезпечує поєднання навчання і досліджень під час реалізації освітньої програми відповідно до рівня вищої освіти, спеціальності та цілей освітньої програми.</a:t>
            </a:r>
          </a:p>
        </p:txBody>
      </p:sp>
      <p:sp>
        <p:nvSpPr>
          <p:cNvPr id="4" name="Місце для номера слайда 3"/>
          <p:cNvSpPr>
            <a:spLocks noGrp="1"/>
          </p:cNvSpPr>
          <p:nvPr>
            <p:ph type="sldNum" sz="quarter" idx="12"/>
          </p:nvPr>
        </p:nvSpPr>
        <p:spPr/>
        <p:txBody>
          <a:bodyPr/>
          <a:lstStyle/>
          <a:p>
            <a:pPr>
              <a:defRPr/>
            </a:pPr>
            <a:fld id="{35F86F81-713C-489E-B990-728FBB7188ED}" type="slidenum">
              <a:rPr lang="ru-RU" sz="1800"/>
              <a:pPr>
                <a:defRPr/>
              </a:pPr>
              <a:t>25</a:t>
            </a:fld>
            <a:endParaRPr lang="ru-RU" sz="1800" dirty="0"/>
          </a:p>
        </p:txBody>
      </p:sp>
      <p:sp>
        <p:nvSpPr>
          <p:cNvPr id="9" name="Заголовок 1"/>
          <p:cNvSpPr txBox="1">
            <a:spLocks/>
          </p:cNvSpPr>
          <p:nvPr/>
        </p:nvSpPr>
        <p:spPr>
          <a:xfrm>
            <a:off x="300038" y="4164013"/>
            <a:ext cx="11628437" cy="1446212"/>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Опис ОП, </a:t>
            </a:r>
            <a:r>
              <a:rPr lang="uk-UA" sz="2400" b="1" dirty="0" err="1">
                <a:solidFill>
                  <a:srgbClr val="FF0000"/>
                </a:solidFill>
              </a:rPr>
              <a:t>силабус</a:t>
            </a:r>
            <a:r>
              <a:rPr lang="uk-UA" sz="2400" b="1" dirty="0">
                <a:solidFill>
                  <a:srgbClr val="FF0000"/>
                </a:solidFill>
              </a:rPr>
              <a:t>, робочі програми навчальних дисциплін, програми діяльності науково-дослідних лабораторій, центрів колективного користування обладнанням тощо</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10636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4. Навчання і викладання за освітньою програмою</a:t>
            </a:r>
            <a:endParaRPr lang="ru-RU" sz="3600" dirty="0"/>
          </a:p>
        </p:txBody>
      </p:sp>
      <p:sp>
        <p:nvSpPr>
          <p:cNvPr id="28675" name="Місце для вмісту 2"/>
          <p:cNvSpPr>
            <a:spLocks noGrp="1"/>
          </p:cNvSpPr>
          <p:nvPr>
            <p:ph idx="1"/>
          </p:nvPr>
        </p:nvSpPr>
        <p:spPr>
          <a:xfrm>
            <a:off x="1190625" y="2162175"/>
            <a:ext cx="10737850" cy="1828800"/>
          </a:xfrm>
        </p:spPr>
        <p:txBody>
          <a:bodyPr/>
          <a:lstStyle/>
          <a:p>
            <a:pPr marL="0" indent="0" algn="just" eaLnBrk="1" hangingPunct="1">
              <a:lnSpc>
                <a:spcPct val="100000"/>
              </a:lnSpc>
              <a:spcBef>
                <a:spcPct val="0"/>
              </a:spcBef>
              <a:buFont typeface="Arial" pitchFamily="34" charset="0"/>
              <a:buNone/>
            </a:pPr>
            <a:r>
              <a:rPr lang="uk-UA" altLang="ru-RU" b="1" i="1"/>
              <a:t>Підкритерій 4.4. </a:t>
            </a:r>
            <a:r>
              <a:rPr lang="uk-UA" altLang="ru-RU"/>
              <a:t>Педагогічні, науково-педагогічні, наукові працівники оновлюють зміст освіти на основі наукових досягнень і сучасних практик у відповідній галузі.</a:t>
            </a:r>
          </a:p>
        </p:txBody>
      </p:sp>
      <p:sp>
        <p:nvSpPr>
          <p:cNvPr id="4" name="Місце для номера слайда 3"/>
          <p:cNvSpPr>
            <a:spLocks noGrp="1"/>
          </p:cNvSpPr>
          <p:nvPr>
            <p:ph type="sldNum" sz="quarter" idx="12"/>
          </p:nvPr>
        </p:nvSpPr>
        <p:spPr/>
        <p:txBody>
          <a:bodyPr/>
          <a:lstStyle/>
          <a:p>
            <a:pPr>
              <a:defRPr/>
            </a:pPr>
            <a:fld id="{7BA56461-DDDF-4F34-9D03-3450C64208FF}" type="slidenum">
              <a:rPr lang="ru-RU" sz="1800"/>
              <a:pPr>
                <a:defRPr/>
              </a:pPr>
              <a:t>26</a:t>
            </a:fld>
            <a:endParaRPr lang="ru-RU" sz="1800" dirty="0"/>
          </a:p>
        </p:txBody>
      </p:sp>
      <p:sp>
        <p:nvSpPr>
          <p:cNvPr id="9" name="Заголовок 1"/>
          <p:cNvSpPr txBox="1">
            <a:spLocks/>
          </p:cNvSpPr>
          <p:nvPr/>
        </p:nvSpPr>
        <p:spPr>
          <a:xfrm>
            <a:off x="300038" y="4164013"/>
            <a:ext cx="11628437" cy="2027237"/>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Протоколи засідань кафедри (вченої ради), на яких обговорювались зміни до ОП, навчальний план,  робочі програми навчальних дисциплін, документ про порядок розробки та затвердження робочих програм навчальних дисциплін.</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10636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4. Навчання і викладання за освітньою програмою</a:t>
            </a:r>
            <a:endParaRPr lang="ru-RU" sz="3600" dirty="0"/>
          </a:p>
        </p:txBody>
      </p:sp>
      <p:sp>
        <p:nvSpPr>
          <p:cNvPr id="29699" name="Місце для вмісту 2"/>
          <p:cNvSpPr>
            <a:spLocks noGrp="1"/>
          </p:cNvSpPr>
          <p:nvPr>
            <p:ph idx="1"/>
          </p:nvPr>
        </p:nvSpPr>
        <p:spPr>
          <a:xfrm>
            <a:off x="1190625" y="2162175"/>
            <a:ext cx="10737850" cy="1828800"/>
          </a:xfrm>
        </p:spPr>
        <p:txBody>
          <a:bodyPr/>
          <a:lstStyle/>
          <a:p>
            <a:pPr marL="0" indent="0" algn="just" eaLnBrk="1" hangingPunct="1">
              <a:lnSpc>
                <a:spcPct val="100000"/>
              </a:lnSpc>
              <a:spcBef>
                <a:spcPct val="0"/>
              </a:spcBef>
              <a:buFont typeface="Arial" pitchFamily="34" charset="0"/>
              <a:buNone/>
            </a:pPr>
            <a:r>
              <a:rPr lang="uk-UA" altLang="ru-RU" b="1" i="1"/>
              <a:t>Підкритерій 4.5. </a:t>
            </a:r>
            <a:r>
              <a:rPr lang="uk-UA" altLang="ru-RU"/>
              <a:t>Навчання, викладання та наукові дослідження пов’язані з інтернаціоналізацією діяльності закладу вищої освіти.</a:t>
            </a:r>
          </a:p>
        </p:txBody>
      </p:sp>
      <p:sp>
        <p:nvSpPr>
          <p:cNvPr id="4" name="Місце для номера слайда 3"/>
          <p:cNvSpPr>
            <a:spLocks noGrp="1"/>
          </p:cNvSpPr>
          <p:nvPr>
            <p:ph type="sldNum" sz="quarter" idx="12"/>
          </p:nvPr>
        </p:nvSpPr>
        <p:spPr/>
        <p:txBody>
          <a:bodyPr/>
          <a:lstStyle/>
          <a:p>
            <a:pPr>
              <a:defRPr/>
            </a:pPr>
            <a:fld id="{7AAF2656-B6F2-4360-A6A1-97027017B1C2}" type="slidenum">
              <a:rPr lang="ru-RU" sz="1800"/>
              <a:pPr>
                <a:defRPr/>
              </a:pPr>
              <a:t>27</a:t>
            </a:fld>
            <a:endParaRPr lang="ru-RU" sz="1800" dirty="0"/>
          </a:p>
        </p:txBody>
      </p:sp>
      <p:sp>
        <p:nvSpPr>
          <p:cNvPr id="9" name="Заголовок 1"/>
          <p:cNvSpPr txBox="1">
            <a:spLocks/>
          </p:cNvSpPr>
          <p:nvPr/>
        </p:nvSpPr>
        <p:spPr>
          <a:xfrm>
            <a:off x="300038" y="3929063"/>
            <a:ext cx="11628437" cy="254635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Договори про академічну мобільність, результати опитування здобувачів вищої освіти, які пройшли навчання чи окремі програми за кордоном, план/програма роботи відділу міжнародної діяльності, посилання на сайт щодо інформації про міжнародну активність здобувачів ВО (</a:t>
            </a:r>
            <a:r>
              <a:rPr lang="uk-UA" sz="2400" b="1" dirty="0">
                <a:solidFill>
                  <a:schemeClr val="accent2">
                    <a:lumMod val="75000"/>
                  </a:schemeClr>
                </a:solidFill>
              </a:rPr>
              <a:t>обов'язково у межах ОП (ОНП)</a:t>
            </a:r>
            <a:r>
              <a:rPr lang="uk-UA" sz="2400" b="1" dirty="0">
                <a:solidFill>
                  <a:srgbClr val="FF0000"/>
                </a:solidFill>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1063625"/>
          </a:xfrm>
          <a:solidFill>
            <a:schemeClr val="accent6">
              <a:lumMod val="40000"/>
              <a:lumOff val="60000"/>
            </a:schemeClr>
          </a:solidFill>
        </p:spPr>
        <p:txBody>
          <a:bodyPr rtlCol="0">
            <a:noAutofit/>
          </a:bodyPr>
          <a:lstStyle/>
          <a:p>
            <a:pPr eaLnBrk="1" fontAlgn="auto" hangingPunct="1">
              <a:spcAft>
                <a:spcPts val="0"/>
              </a:spcAft>
              <a:defRPr/>
            </a:pPr>
            <a:r>
              <a:rPr lang="uk-UA" sz="3200" b="1" dirty="0"/>
              <a:t>Критерій 5. Контрольні заходи, оцінювання здобувачів вищої освіти та академічна доброчесність</a:t>
            </a:r>
            <a:endParaRPr lang="ru-RU" sz="3200" dirty="0"/>
          </a:p>
        </p:txBody>
      </p:sp>
      <p:sp>
        <p:nvSpPr>
          <p:cNvPr id="27651" name="Місце для вмісту 2"/>
          <p:cNvSpPr>
            <a:spLocks noGrp="1"/>
          </p:cNvSpPr>
          <p:nvPr>
            <p:ph idx="1"/>
          </p:nvPr>
        </p:nvSpPr>
        <p:spPr>
          <a:xfrm>
            <a:off x="1190625" y="2162175"/>
            <a:ext cx="10737850" cy="2879725"/>
          </a:xfrm>
        </p:spPr>
        <p:txBody>
          <a:bodyPr>
            <a:normAutofit lnSpcReduction="10000"/>
          </a:bodyPr>
          <a:lstStyle/>
          <a:p>
            <a:pPr marL="0" indent="0" algn="just" eaLnBrk="1" hangingPunct="1">
              <a:lnSpc>
                <a:spcPct val="100000"/>
              </a:lnSpc>
              <a:spcBef>
                <a:spcPct val="0"/>
              </a:spcBef>
              <a:buFont typeface="Arial" charset="0"/>
              <a:buNone/>
              <a:defRPr/>
            </a:pPr>
            <a:r>
              <a:rPr lang="uk-UA" altLang="ru-RU" b="1" i="1" dirty="0"/>
              <a:t>Підкритерій 5.1. </a:t>
            </a:r>
            <a:r>
              <a:rPr lang="uk-UA" altLang="ru-RU" dirty="0"/>
              <a:t>Форми контрольних заходів та критерії оцінювання здобувачів вищої освіти є чіткими, зрозумілими, дають можливість встановити досягнення здобувачем вищої освіти результатів навчання для окремого освітнього компонента та/або освітньої програми в цілому, а також оприлюднюються заздалегідь.</a:t>
            </a:r>
          </a:p>
        </p:txBody>
      </p:sp>
      <p:sp>
        <p:nvSpPr>
          <p:cNvPr id="4" name="Місце для номера слайда 3"/>
          <p:cNvSpPr>
            <a:spLocks noGrp="1"/>
          </p:cNvSpPr>
          <p:nvPr>
            <p:ph type="sldNum" sz="quarter" idx="12"/>
          </p:nvPr>
        </p:nvSpPr>
        <p:spPr/>
        <p:txBody>
          <a:bodyPr/>
          <a:lstStyle/>
          <a:p>
            <a:pPr>
              <a:defRPr/>
            </a:pPr>
            <a:fld id="{9AA50250-C909-4C28-829D-E4B612CB6BD4}" type="slidenum">
              <a:rPr lang="ru-RU" sz="1800"/>
              <a:pPr>
                <a:defRPr/>
              </a:pPr>
              <a:t>28</a:t>
            </a:fld>
            <a:endParaRPr lang="ru-RU" sz="1800" dirty="0"/>
          </a:p>
        </p:txBody>
      </p:sp>
      <p:sp>
        <p:nvSpPr>
          <p:cNvPr id="9" name="Заголовок 1"/>
          <p:cNvSpPr txBox="1">
            <a:spLocks/>
          </p:cNvSpPr>
          <p:nvPr/>
        </p:nvSpPr>
        <p:spPr>
          <a:xfrm>
            <a:off x="371475" y="5029200"/>
            <a:ext cx="11528425" cy="1100138"/>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Опис ОП, положення про організацію освітнього процесу, робочі програми, результати опитування здобувачів ВО тощо</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1063625"/>
          </a:xfrm>
          <a:solidFill>
            <a:schemeClr val="accent6">
              <a:lumMod val="40000"/>
              <a:lumOff val="60000"/>
            </a:schemeClr>
          </a:solidFill>
        </p:spPr>
        <p:txBody>
          <a:bodyPr rtlCol="0">
            <a:noAutofit/>
          </a:bodyPr>
          <a:lstStyle/>
          <a:p>
            <a:pPr eaLnBrk="1" fontAlgn="auto" hangingPunct="1">
              <a:spcAft>
                <a:spcPts val="0"/>
              </a:spcAft>
              <a:defRPr/>
            </a:pPr>
            <a:r>
              <a:rPr lang="uk-UA" sz="3200" b="1" dirty="0"/>
              <a:t>Критерій 5. Контрольні заходи, оцінювання здобувачів вищої освіти та академічна доброчесність</a:t>
            </a:r>
            <a:endParaRPr lang="ru-RU" sz="3200" dirty="0"/>
          </a:p>
        </p:txBody>
      </p:sp>
      <p:sp>
        <p:nvSpPr>
          <p:cNvPr id="31747" name="Місце для вмісту 2"/>
          <p:cNvSpPr>
            <a:spLocks noGrp="1"/>
          </p:cNvSpPr>
          <p:nvPr>
            <p:ph idx="1"/>
          </p:nvPr>
        </p:nvSpPr>
        <p:spPr>
          <a:xfrm>
            <a:off x="1190625" y="2162175"/>
            <a:ext cx="10737850" cy="1309688"/>
          </a:xfrm>
        </p:spPr>
        <p:txBody>
          <a:bodyPr/>
          <a:lstStyle/>
          <a:p>
            <a:pPr marL="0" indent="0" algn="just" eaLnBrk="1" hangingPunct="1">
              <a:lnSpc>
                <a:spcPct val="100000"/>
              </a:lnSpc>
              <a:spcBef>
                <a:spcPct val="0"/>
              </a:spcBef>
              <a:buFont typeface="Arial" pitchFamily="34" charset="0"/>
              <a:buNone/>
            </a:pPr>
            <a:r>
              <a:rPr lang="uk-UA" altLang="ru-RU" b="1" i="1"/>
              <a:t>Підкритерій 5.2. </a:t>
            </a:r>
            <a:r>
              <a:rPr lang="uk-UA" altLang="ru-RU"/>
              <a:t>Форми атестації здобувачів вищої освіти відповідають вимогам стандарту вищої освіти (за наявності).</a:t>
            </a:r>
          </a:p>
        </p:txBody>
      </p:sp>
      <p:sp>
        <p:nvSpPr>
          <p:cNvPr id="4" name="Місце для номера слайда 3"/>
          <p:cNvSpPr>
            <a:spLocks noGrp="1"/>
          </p:cNvSpPr>
          <p:nvPr>
            <p:ph type="sldNum" sz="quarter" idx="12"/>
          </p:nvPr>
        </p:nvSpPr>
        <p:spPr/>
        <p:txBody>
          <a:bodyPr/>
          <a:lstStyle/>
          <a:p>
            <a:pPr>
              <a:defRPr/>
            </a:pPr>
            <a:fld id="{D47BC9AF-E308-4181-A2F0-9F3661504596}" type="slidenum">
              <a:rPr lang="ru-RU" sz="1800"/>
              <a:pPr>
                <a:defRPr/>
              </a:pPr>
              <a:t>29</a:t>
            </a:fld>
            <a:endParaRPr lang="ru-RU" sz="1800" dirty="0"/>
          </a:p>
        </p:txBody>
      </p:sp>
      <p:sp>
        <p:nvSpPr>
          <p:cNvPr id="9" name="Заголовок 1"/>
          <p:cNvSpPr txBox="1">
            <a:spLocks/>
          </p:cNvSpPr>
          <p:nvPr/>
        </p:nvSpPr>
        <p:spPr>
          <a:xfrm>
            <a:off x="371475" y="3471863"/>
            <a:ext cx="11528425" cy="90170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Опис ОП (ОНП), вимоги до виконання кваліфікаційних робіт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136525" y="1038225"/>
            <a:ext cx="11833225" cy="1914525"/>
          </a:xfrm>
          <a:prstGeom prst="rect">
            <a:avLst/>
          </a:prstGeom>
          <a:solidFill>
            <a:schemeClr val="accent6">
              <a:lumMod val="40000"/>
              <a:lumOff val="60000"/>
            </a:schemeClr>
          </a:solidFill>
          <a:ln w="38100">
            <a:noFill/>
            <a:miter lim="800000"/>
            <a:headEnd/>
            <a:tailEnd/>
          </a:ln>
        </p:spPr>
        <p:txBody>
          <a:bodyPr/>
          <a:lstStyle>
            <a:lvl1pPr>
              <a:defRPr sz="3200">
                <a:solidFill>
                  <a:schemeClr val="tx1"/>
                </a:solidFill>
                <a:latin typeface="Verdana" pitchFamily="34" charset="0"/>
              </a:defRPr>
            </a:lvl1pPr>
            <a:lvl2pPr marL="742950" indent="-285750">
              <a:defRPr sz="3200">
                <a:solidFill>
                  <a:schemeClr val="tx1"/>
                </a:solidFill>
                <a:latin typeface="Verdana" pitchFamily="34" charset="0"/>
              </a:defRPr>
            </a:lvl2pPr>
            <a:lvl3pPr marL="1143000" indent="-228600">
              <a:defRPr sz="3200">
                <a:solidFill>
                  <a:schemeClr val="tx1"/>
                </a:solidFill>
                <a:latin typeface="Verdana" pitchFamily="34" charset="0"/>
              </a:defRPr>
            </a:lvl3pPr>
            <a:lvl4pPr marL="1600200" indent="-228600">
              <a:defRPr sz="3200">
                <a:solidFill>
                  <a:schemeClr val="tx1"/>
                </a:solidFill>
                <a:latin typeface="Verdana" pitchFamily="34" charset="0"/>
              </a:defRPr>
            </a:lvl4pPr>
            <a:lvl5pPr marL="2057400" indent="-228600">
              <a:defRPr sz="3200">
                <a:solidFill>
                  <a:schemeClr val="tx1"/>
                </a:solidFill>
                <a:latin typeface="Verdana" pitchFamily="34" charset="0"/>
              </a:defRPr>
            </a:lvl5pPr>
            <a:lvl6pPr marL="2514600" indent="-228600" eaLnBrk="0" fontAlgn="base" hangingPunct="0">
              <a:spcBef>
                <a:spcPct val="0"/>
              </a:spcBef>
              <a:spcAft>
                <a:spcPct val="0"/>
              </a:spcAft>
              <a:defRPr sz="3200">
                <a:solidFill>
                  <a:schemeClr val="tx1"/>
                </a:solidFill>
                <a:latin typeface="Verdana" pitchFamily="34" charset="0"/>
              </a:defRPr>
            </a:lvl6pPr>
            <a:lvl7pPr marL="2971800" indent="-228600" eaLnBrk="0" fontAlgn="base" hangingPunct="0">
              <a:spcBef>
                <a:spcPct val="0"/>
              </a:spcBef>
              <a:spcAft>
                <a:spcPct val="0"/>
              </a:spcAft>
              <a:defRPr sz="3200">
                <a:solidFill>
                  <a:schemeClr val="tx1"/>
                </a:solidFill>
                <a:latin typeface="Verdana" pitchFamily="34" charset="0"/>
              </a:defRPr>
            </a:lvl7pPr>
            <a:lvl8pPr marL="3429000" indent="-228600" eaLnBrk="0" fontAlgn="base" hangingPunct="0">
              <a:spcBef>
                <a:spcPct val="0"/>
              </a:spcBef>
              <a:spcAft>
                <a:spcPct val="0"/>
              </a:spcAft>
              <a:defRPr sz="3200">
                <a:solidFill>
                  <a:schemeClr val="tx1"/>
                </a:solidFill>
                <a:latin typeface="Verdana" pitchFamily="34" charset="0"/>
              </a:defRPr>
            </a:lvl8pPr>
            <a:lvl9pPr marL="3886200" indent="-228600" eaLnBrk="0" fontAlgn="base" hangingPunct="0">
              <a:spcBef>
                <a:spcPct val="0"/>
              </a:spcBef>
              <a:spcAft>
                <a:spcPct val="0"/>
              </a:spcAft>
              <a:defRPr sz="3200">
                <a:solidFill>
                  <a:schemeClr val="tx1"/>
                </a:solidFill>
                <a:latin typeface="Verdana" pitchFamily="34" charset="0"/>
              </a:defRPr>
            </a:lvl9pPr>
          </a:lstStyle>
          <a:p>
            <a:pPr algn="ctr">
              <a:defRPr/>
            </a:pPr>
            <a:r>
              <a:rPr lang="uk-UA" altLang="ru-RU" sz="2400" b="1" dirty="0">
                <a:solidFill>
                  <a:srgbClr val="FF3300"/>
                </a:solidFill>
                <a:effectLst>
                  <a:outerShdw blurRad="38100" dist="38100" dir="2700000" algn="tl">
                    <a:srgbClr val="000000">
                      <a:alpha val="43137"/>
                    </a:srgbClr>
                  </a:outerShdw>
                </a:effectLst>
                <a:latin typeface="+mj-lt"/>
                <a:cs typeface="Arial" charset="0"/>
              </a:rPr>
              <a:t>АДМІНІСТРАТИВНЕ УПРАВЛІННЯ ОСВІТНІМ ПРОЦЕСОМ У МЕЖАХ ОП (ОНП)</a:t>
            </a:r>
          </a:p>
          <a:p>
            <a:pPr algn="ctr">
              <a:defRPr/>
            </a:pPr>
            <a:r>
              <a:rPr lang="uk-UA" altLang="ru-RU" sz="2400" b="1" dirty="0">
                <a:effectLst>
                  <a:outerShdw blurRad="38100" dist="38100" dir="2700000" algn="tl">
                    <a:srgbClr val="000000">
                      <a:alpha val="43137"/>
                    </a:srgbClr>
                  </a:outerShdw>
                </a:effectLst>
                <a:latin typeface="+mj-lt"/>
                <a:cs typeface="Arial" charset="0"/>
              </a:rPr>
              <a:t>(ректорат, відділ ВЗЯО, директорат, деканат, зав. Кафедри, НПП)</a:t>
            </a:r>
          </a:p>
          <a:p>
            <a:pPr algn="ctr">
              <a:defRPr/>
            </a:pPr>
            <a:r>
              <a:rPr lang="uk-UA" altLang="ru-RU" sz="2400" b="1" dirty="0">
                <a:solidFill>
                  <a:srgbClr val="FF0066"/>
                </a:solidFill>
                <a:effectLst>
                  <a:outerShdw blurRad="38100" dist="38100" dir="2700000" algn="tl">
                    <a:srgbClr val="000000">
                      <a:alpha val="43137"/>
                    </a:srgbClr>
                  </a:outerShdw>
                </a:effectLst>
                <a:latin typeface="+mj-lt"/>
                <a:cs typeface="Arial" charset="0"/>
              </a:rPr>
              <a:t>Основні напрями впливу на освітній процес: </a:t>
            </a:r>
          </a:p>
          <a:p>
            <a:pPr algn="ctr">
              <a:defRPr/>
            </a:pPr>
            <a:r>
              <a:rPr lang="uk-UA" altLang="ru-RU" sz="2400" b="1" dirty="0">
                <a:effectLst>
                  <a:outerShdw blurRad="38100" dist="38100" dir="2700000" algn="tl">
                    <a:srgbClr val="000000">
                      <a:alpha val="43137"/>
                    </a:srgbClr>
                  </a:outerShdw>
                </a:effectLst>
                <a:latin typeface="+mj-lt"/>
                <a:cs typeface="Arial" charset="0"/>
              </a:rPr>
              <a:t>адміністративний сервіс, ресурсне забезпечення, організаційна підтримка, </a:t>
            </a:r>
          </a:p>
          <a:p>
            <a:pPr algn="ctr">
              <a:defRPr/>
            </a:pPr>
            <a:r>
              <a:rPr lang="uk-UA" altLang="ru-RU" sz="2400" b="1" dirty="0">
                <a:effectLst>
                  <a:outerShdw blurRad="38100" dist="38100" dir="2700000" algn="tl">
                    <a:srgbClr val="000000">
                      <a:alpha val="43137"/>
                    </a:srgbClr>
                  </a:outerShdw>
                </a:effectLst>
                <a:latin typeface="+mj-lt"/>
                <a:cs typeface="Arial" charset="0"/>
              </a:rPr>
              <a:t>загальне регулювання і контроль та ін.</a:t>
            </a:r>
            <a:endParaRPr lang="ru-RU" altLang="ru-RU" sz="4000" b="1" dirty="0">
              <a:effectLst>
                <a:outerShdw blurRad="38100" dist="38100" dir="2700000" algn="tl">
                  <a:srgbClr val="000000">
                    <a:alpha val="43137"/>
                  </a:srgbClr>
                </a:outerShdw>
              </a:effectLst>
              <a:latin typeface="+mj-lt"/>
              <a:cs typeface="Arial" charset="0"/>
            </a:endParaRPr>
          </a:p>
        </p:txBody>
      </p:sp>
      <p:sp>
        <p:nvSpPr>
          <p:cNvPr id="7" name="Text Box 5"/>
          <p:cNvSpPr txBox="1">
            <a:spLocks noChangeArrowheads="1"/>
          </p:cNvSpPr>
          <p:nvPr/>
        </p:nvSpPr>
        <p:spPr bwMode="auto">
          <a:xfrm>
            <a:off x="136525" y="4292600"/>
            <a:ext cx="11833225" cy="2281238"/>
          </a:xfrm>
          <a:prstGeom prst="rect">
            <a:avLst/>
          </a:prstGeom>
          <a:solidFill>
            <a:schemeClr val="accent6">
              <a:lumMod val="40000"/>
              <a:lumOff val="60000"/>
            </a:schemeClr>
          </a:solidFill>
          <a:ln w="38100">
            <a:noFill/>
            <a:miter lim="800000"/>
            <a:headEnd/>
            <a:tailEnd/>
          </a:ln>
        </p:spPr>
        <p:txBody>
          <a:bodyPr/>
          <a:lstStyle>
            <a:lvl1pPr>
              <a:defRPr sz="3200">
                <a:solidFill>
                  <a:schemeClr val="tx1"/>
                </a:solidFill>
                <a:latin typeface="Verdana" pitchFamily="34" charset="0"/>
              </a:defRPr>
            </a:lvl1pPr>
            <a:lvl2pPr marL="742950" indent="-285750">
              <a:defRPr sz="3200">
                <a:solidFill>
                  <a:schemeClr val="tx1"/>
                </a:solidFill>
                <a:latin typeface="Verdana" pitchFamily="34" charset="0"/>
              </a:defRPr>
            </a:lvl2pPr>
            <a:lvl3pPr marL="1143000" indent="-228600">
              <a:defRPr sz="3200">
                <a:solidFill>
                  <a:schemeClr val="tx1"/>
                </a:solidFill>
                <a:latin typeface="Verdana" pitchFamily="34" charset="0"/>
              </a:defRPr>
            </a:lvl3pPr>
            <a:lvl4pPr marL="1600200" indent="-228600">
              <a:defRPr sz="3200">
                <a:solidFill>
                  <a:schemeClr val="tx1"/>
                </a:solidFill>
                <a:latin typeface="Verdana" pitchFamily="34" charset="0"/>
              </a:defRPr>
            </a:lvl4pPr>
            <a:lvl5pPr marL="2057400" indent="-228600">
              <a:defRPr sz="3200">
                <a:solidFill>
                  <a:schemeClr val="tx1"/>
                </a:solidFill>
                <a:latin typeface="Verdana" pitchFamily="34" charset="0"/>
              </a:defRPr>
            </a:lvl5pPr>
            <a:lvl6pPr marL="2514600" indent="-228600" eaLnBrk="0" fontAlgn="base" hangingPunct="0">
              <a:spcBef>
                <a:spcPct val="0"/>
              </a:spcBef>
              <a:spcAft>
                <a:spcPct val="0"/>
              </a:spcAft>
              <a:defRPr sz="3200">
                <a:solidFill>
                  <a:schemeClr val="tx1"/>
                </a:solidFill>
                <a:latin typeface="Verdana" pitchFamily="34" charset="0"/>
              </a:defRPr>
            </a:lvl6pPr>
            <a:lvl7pPr marL="2971800" indent="-228600" eaLnBrk="0" fontAlgn="base" hangingPunct="0">
              <a:spcBef>
                <a:spcPct val="0"/>
              </a:spcBef>
              <a:spcAft>
                <a:spcPct val="0"/>
              </a:spcAft>
              <a:defRPr sz="3200">
                <a:solidFill>
                  <a:schemeClr val="tx1"/>
                </a:solidFill>
                <a:latin typeface="Verdana" pitchFamily="34" charset="0"/>
              </a:defRPr>
            </a:lvl7pPr>
            <a:lvl8pPr marL="3429000" indent="-228600" eaLnBrk="0" fontAlgn="base" hangingPunct="0">
              <a:spcBef>
                <a:spcPct val="0"/>
              </a:spcBef>
              <a:spcAft>
                <a:spcPct val="0"/>
              </a:spcAft>
              <a:defRPr sz="3200">
                <a:solidFill>
                  <a:schemeClr val="tx1"/>
                </a:solidFill>
                <a:latin typeface="Verdana" pitchFamily="34" charset="0"/>
              </a:defRPr>
            </a:lvl8pPr>
            <a:lvl9pPr marL="3886200" indent="-228600" eaLnBrk="0" fontAlgn="base" hangingPunct="0">
              <a:spcBef>
                <a:spcPct val="0"/>
              </a:spcBef>
              <a:spcAft>
                <a:spcPct val="0"/>
              </a:spcAft>
              <a:defRPr sz="3200">
                <a:solidFill>
                  <a:schemeClr val="tx1"/>
                </a:solidFill>
                <a:latin typeface="Verdana" pitchFamily="34" charset="0"/>
              </a:defRPr>
            </a:lvl9pPr>
          </a:lstStyle>
          <a:p>
            <a:pPr algn="ctr">
              <a:defRPr/>
            </a:pPr>
            <a:r>
              <a:rPr lang="uk-UA" altLang="ru-RU" sz="2400" b="1" dirty="0">
                <a:solidFill>
                  <a:srgbClr val="FF3300"/>
                </a:solidFill>
                <a:effectLst>
                  <a:outerShdw blurRad="38100" dist="38100" dir="2700000" algn="tl">
                    <a:srgbClr val="000000">
                      <a:alpha val="43137"/>
                    </a:srgbClr>
                  </a:outerShdw>
                </a:effectLst>
                <a:latin typeface="+mj-lt"/>
                <a:cs typeface="Arial" charset="0"/>
              </a:rPr>
              <a:t>АКАДЕМІЧНЕ УПРАВЛІННЯ ОСВІТНІМ ПРОЦЕСОМ У МЕЖАХ ОП (ОНП)</a:t>
            </a:r>
          </a:p>
          <a:p>
            <a:pPr algn="ctr">
              <a:defRPr/>
            </a:pPr>
            <a:r>
              <a:rPr lang="uk-UA" altLang="ru-RU" sz="2400" b="1" dirty="0">
                <a:effectLst>
                  <a:outerShdw blurRad="38100" dist="38100" dir="2700000" algn="tl">
                    <a:srgbClr val="000000">
                      <a:alpha val="43137"/>
                    </a:srgbClr>
                  </a:outerShdw>
                </a:effectLst>
                <a:latin typeface="+mj-lt"/>
                <a:cs typeface="Arial" charset="0"/>
              </a:rPr>
              <a:t>(</a:t>
            </a:r>
            <a:r>
              <a:rPr lang="uk-UA" altLang="ru-RU" sz="2400" b="1" dirty="0">
                <a:solidFill>
                  <a:srgbClr val="FF0000"/>
                </a:solidFill>
                <a:effectLst>
                  <a:outerShdw blurRad="38100" dist="38100" dir="2700000" algn="tl">
                    <a:srgbClr val="000000">
                      <a:alpha val="43137"/>
                    </a:srgbClr>
                  </a:outerShdw>
                </a:effectLst>
                <a:latin typeface="+mj-lt"/>
                <a:cs typeface="Arial" charset="0"/>
              </a:rPr>
              <a:t>гарант ОП (О</a:t>
            </a:r>
            <a:r>
              <a:rPr lang="ru-RU" altLang="ru-RU" sz="2400" b="1" dirty="0">
                <a:solidFill>
                  <a:srgbClr val="FF0000"/>
                </a:solidFill>
                <a:effectLst>
                  <a:outerShdw blurRad="38100" dist="38100" dir="2700000" algn="tl">
                    <a:srgbClr val="000000">
                      <a:alpha val="43137"/>
                    </a:srgbClr>
                  </a:outerShdw>
                </a:effectLst>
                <a:latin typeface="+mj-lt"/>
                <a:cs typeface="Arial" charset="0"/>
              </a:rPr>
              <a:t>Н</a:t>
            </a:r>
            <a:r>
              <a:rPr lang="uk-UA" altLang="ru-RU" sz="2400" b="1" dirty="0">
                <a:solidFill>
                  <a:srgbClr val="FF0000"/>
                </a:solidFill>
                <a:effectLst>
                  <a:outerShdw blurRad="38100" dist="38100" dir="2700000" algn="tl">
                    <a:srgbClr val="000000">
                      <a:alpha val="43137"/>
                    </a:srgbClr>
                  </a:outerShdw>
                </a:effectLst>
                <a:latin typeface="+mj-lt"/>
                <a:cs typeface="Arial" charset="0"/>
              </a:rPr>
              <a:t>П)</a:t>
            </a:r>
            <a:r>
              <a:rPr lang="uk-UA" altLang="ru-RU" sz="2400" b="1" dirty="0">
                <a:effectLst>
                  <a:outerShdw blurRad="38100" dist="38100" dir="2700000" algn="tl">
                    <a:srgbClr val="000000">
                      <a:alpha val="43137"/>
                    </a:srgbClr>
                  </a:outerShdw>
                </a:effectLst>
                <a:latin typeface="+mj-lt"/>
                <a:cs typeface="Arial" charset="0"/>
              </a:rPr>
              <a:t>, проектна та/або робоча</a:t>
            </a:r>
            <a:r>
              <a:rPr lang="ru-RU" altLang="ru-RU" sz="2400" b="1" dirty="0">
                <a:effectLst>
                  <a:outerShdw blurRad="38100" dist="38100" dir="2700000" algn="tl">
                    <a:srgbClr val="000000">
                      <a:alpha val="43137"/>
                    </a:srgbClr>
                  </a:outerShdw>
                </a:effectLst>
                <a:latin typeface="+mj-lt"/>
                <a:cs typeface="Arial" charset="0"/>
              </a:rPr>
              <a:t> </a:t>
            </a:r>
            <a:r>
              <a:rPr lang="uk-UA" altLang="ru-RU" sz="2400" b="1" dirty="0">
                <a:effectLst>
                  <a:outerShdw blurRad="38100" dist="38100" dir="2700000" algn="tl">
                    <a:srgbClr val="000000">
                      <a:alpha val="43137"/>
                    </a:srgbClr>
                  </a:outerShdw>
                </a:effectLst>
                <a:latin typeface="+mj-lt"/>
                <a:cs typeface="Arial" charset="0"/>
              </a:rPr>
              <a:t>група, </a:t>
            </a:r>
            <a:r>
              <a:rPr lang="uk-UA" altLang="ru-RU" sz="2400" b="1" dirty="0" err="1">
                <a:effectLst>
                  <a:outerShdw blurRad="38100" dist="38100" dir="2700000" algn="tl">
                    <a:srgbClr val="000000">
                      <a:alpha val="43137"/>
                    </a:srgbClr>
                  </a:outerShdw>
                </a:effectLst>
                <a:latin typeface="+mj-lt"/>
                <a:cs typeface="Arial" charset="0"/>
              </a:rPr>
              <a:t>група</a:t>
            </a:r>
            <a:r>
              <a:rPr lang="uk-UA" altLang="ru-RU" sz="2400" b="1" dirty="0">
                <a:effectLst>
                  <a:outerShdw blurRad="38100" dist="38100" dir="2700000" algn="tl">
                    <a:srgbClr val="000000">
                      <a:alpha val="43137"/>
                    </a:srgbClr>
                  </a:outerShdw>
                </a:effectLst>
                <a:latin typeface="+mj-lt"/>
                <a:cs typeface="Arial" charset="0"/>
              </a:rPr>
              <a:t> забезпечення)</a:t>
            </a:r>
          </a:p>
          <a:p>
            <a:pPr algn="ctr">
              <a:defRPr/>
            </a:pPr>
            <a:r>
              <a:rPr lang="uk-UA" altLang="ru-RU" sz="2400" b="1" dirty="0">
                <a:solidFill>
                  <a:srgbClr val="FF0066"/>
                </a:solidFill>
                <a:effectLst>
                  <a:outerShdw blurRad="38100" dist="38100" dir="2700000" algn="tl">
                    <a:srgbClr val="000000">
                      <a:alpha val="43137"/>
                    </a:srgbClr>
                  </a:outerShdw>
                </a:effectLst>
                <a:latin typeface="+mj-lt"/>
                <a:cs typeface="Arial" charset="0"/>
              </a:rPr>
              <a:t>Основні напрями впливу на освітній процес: </a:t>
            </a:r>
          </a:p>
          <a:p>
            <a:pPr algn="ctr">
              <a:defRPr/>
            </a:pPr>
            <a:r>
              <a:rPr lang="uk-UA" altLang="ru-RU" sz="2400" b="1" dirty="0">
                <a:effectLst>
                  <a:outerShdw blurRad="38100" dist="38100" dir="2700000" algn="tl">
                    <a:srgbClr val="000000">
                      <a:alpha val="43137"/>
                    </a:srgbClr>
                  </a:outerShdw>
                </a:effectLst>
                <a:latin typeface="+mj-lt"/>
                <a:cs typeface="Arial" charset="0"/>
              </a:rPr>
              <a:t>загальне керівництво змістом освіти, проектування і коригування ОП, залучення академічного персоналу на ОП, комунікація із роботодавцями, </a:t>
            </a:r>
          </a:p>
          <a:p>
            <a:pPr algn="ctr">
              <a:defRPr/>
            </a:pPr>
            <a:r>
              <a:rPr lang="uk-UA" altLang="ru-RU" sz="2400" b="1" dirty="0">
                <a:effectLst>
                  <a:outerShdw blurRad="38100" dist="38100" dir="2700000" algn="tl">
                    <a:srgbClr val="000000">
                      <a:alpha val="43137"/>
                    </a:srgbClr>
                  </a:outerShdw>
                </a:effectLst>
                <a:latin typeface="+mj-lt"/>
                <a:cs typeface="Arial" charset="0"/>
              </a:rPr>
              <a:t>моніторинг потреб стейкхолдерів та ін.</a:t>
            </a:r>
            <a:endParaRPr lang="ru-RU" altLang="ru-RU" sz="4000" b="1" dirty="0">
              <a:effectLst>
                <a:outerShdw blurRad="38100" dist="38100" dir="2700000" algn="tl">
                  <a:srgbClr val="000000">
                    <a:alpha val="43137"/>
                  </a:srgbClr>
                </a:outerShdw>
              </a:effectLst>
              <a:latin typeface="+mj-lt"/>
              <a:cs typeface="Arial" charset="0"/>
            </a:endParaRPr>
          </a:p>
        </p:txBody>
      </p:sp>
      <p:sp>
        <p:nvSpPr>
          <p:cNvPr id="18" name="Скругленный прямоугольник 17"/>
          <p:cNvSpPr/>
          <p:nvPr/>
        </p:nvSpPr>
        <p:spPr>
          <a:xfrm>
            <a:off x="715963" y="3311525"/>
            <a:ext cx="692150" cy="58102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000" b="1" dirty="0">
                <a:solidFill>
                  <a:schemeClr val="tx1"/>
                </a:solidFill>
              </a:rPr>
              <a:t>К 1</a:t>
            </a:r>
          </a:p>
        </p:txBody>
      </p:sp>
      <p:sp>
        <p:nvSpPr>
          <p:cNvPr id="19" name="Скругленный прямоугольник 18"/>
          <p:cNvSpPr/>
          <p:nvPr/>
        </p:nvSpPr>
        <p:spPr>
          <a:xfrm>
            <a:off x="1733550" y="3327400"/>
            <a:ext cx="692150" cy="58102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000" b="1" dirty="0">
                <a:solidFill>
                  <a:schemeClr val="tx1"/>
                </a:solidFill>
              </a:rPr>
              <a:t>К 2</a:t>
            </a:r>
          </a:p>
        </p:txBody>
      </p:sp>
      <p:sp>
        <p:nvSpPr>
          <p:cNvPr id="20" name="Скругленный прямоугольник 19"/>
          <p:cNvSpPr/>
          <p:nvPr/>
        </p:nvSpPr>
        <p:spPr>
          <a:xfrm>
            <a:off x="2722563" y="3327400"/>
            <a:ext cx="692150" cy="58102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000" b="1" dirty="0">
                <a:solidFill>
                  <a:schemeClr val="tx1"/>
                </a:solidFill>
              </a:rPr>
              <a:t>К 3</a:t>
            </a:r>
          </a:p>
        </p:txBody>
      </p:sp>
      <p:sp>
        <p:nvSpPr>
          <p:cNvPr id="21" name="Скругленный прямоугольник 20"/>
          <p:cNvSpPr/>
          <p:nvPr/>
        </p:nvSpPr>
        <p:spPr>
          <a:xfrm>
            <a:off x="3711575" y="3311525"/>
            <a:ext cx="692150" cy="58102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000" b="1" dirty="0">
                <a:solidFill>
                  <a:schemeClr val="tx1"/>
                </a:solidFill>
              </a:rPr>
              <a:t>К 4</a:t>
            </a:r>
          </a:p>
        </p:txBody>
      </p:sp>
      <p:sp>
        <p:nvSpPr>
          <p:cNvPr id="22" name="Скругленный прямоугольник 21"/>
          <p:cNvSpPr/>
          <p:nvPr/>
        </p:nvSpPr>
        <p:spPr>
          <a:xfrm>
            <a:off x="4810125" y="3324225"/>
            <a:ext cx="692150" cy="58102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000" b="1" dirty="0">
                <a:solidFill>
                  <a:schemeClr val="tx1"/>
                </a:solidFill>
              </a:rPr>
              <a:t>К 5</a:t>
            </a:r>
          </a:p>
        </p:txBody>
      </p:sp>
      <p:sp>
        <p:nvSpPr>
          <p:cNvPr id="23" name="Скругленный прямоугольник 22"/>
          <p:cNvSpPr/>
          <p:nvPr/>
        </p:nvSpPr>
        <p:spPr>
          <a:xfrm>
            <a:off x="5811838" y="3327400"/>
            <a:ext cx="692150" cy="58102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000" b="1" dirty="0">
                <a:solidFill>
                  <a:schemeClr val="tx1"/>
                </a:solidFill>
              </a:rPr>
              <a:t>К 6</a:t>
            </a:r>
          </a:p>
        </p:txBody>
      </p:sp>
      <p:sp>
        <p:nvSpPr>
          <p:cNvPr id="24" name="Скругленный прямоугольник 23"/>
          <p:cNvSpPr/>
          <p:nvPr/>
        </p:nvSpPr>
        <p:spPr>
          <a:xfrm>
            <a:off x="6899275" y="3319463"/>
            <a:ext cx="692150" cy="58102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000" b="1" dirty="0">
                <a:solidFill>
                  <a:schemeClr val="tx1"/>
                </a:solidFill>
              </a:rPr>
              <a:t>К 7</a:t>
            </a:r>
          </a:p>
        </p:txBody>
      </p:sp>
      <p:sp>
        <p:nvSpPr>
          <p:cNvPr id="25" name="Скругленный прямоугольник 24"/>
          <p:cNvSpPr/>
          <p:nvPr/>
        </p:nvSpPr>
        <p:spPr>
          <a:xfrm>
            <a:off x="7924800" y="3311525"/>
            <a:ext cx="692150" cy="58102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000" b="1" dirty="0">
                <a:solidFill>
                  <a:schemeClr val="tx1"/>
                </a:solidFill>
              </a:rPr>
              <a:t>К 8</a:t>
            </a:r>
          </a:p>
        </p:txBody>
      </p:sp>
      <p:sp>
        <p:nvSpPr>
          <p:cNvPr id="26" name="Скругленный прямоугольник 25"/>
          <p:cNvSpPr/>
          <p:nvPr/>
        </p:nvSpPr>
        <p:spPr>
          <a:xfrm>
            <a:off x="9037638" y="3311525"/>
            <a:ext cx="690562" cy="581025"/>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000" b="1" dirty="0">
                <a:solidFill>
                  <a:schemeClr val="tx1"/>
                </a:solidFill>
              </a:rPr>
              <a:t>К 9</a:t>
            </a:r>
          </a:p>
        </p:txBody>
      </p:sp>
      <p:sp>
        <p:nvSpPr>
          <p:cNvPr id="27" name="Скругленный прямоугольник 26"/>
          <p:cNvSpPr/>
          <p:nvPr/>
        </p:nvSpPr>
        <p:spPr>
          <a:xfrm>
            <a:off x="10099675" y="3311525"/>
            <a:ext cx="787400" cy="581025"/>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000" b="1" dirty="0">
                <a:solidFill>
                  <a:schemeClr val="tx1"/>
                </a:solidFill>
              </a:rPr>
              <a:t>К 10</a:t>
            </a:r>
          </a:p>
        </p:txBody>
      </p:sp>
      <p:cxnSp>
        <p:nvCxnSpPr>
          <p:cNvPr id="29" name="Прямая со стрелкой 28"/>
          <p:cNvCxnSpPr>
            <a:endCxn id="18" idx="0"/>
          </p:cNvCxnSpPr>
          <p:nvPr/>
        </p:nvCxnSpPr>
        <p:spPr>
          <a:xfrm flipH="1">
            <a:off x="1062038" y="2952750"/>
            <a:ext cx="4975225" cy="3587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a:stCxn id="6" idx="2"/>
            <a:endCxn id="19" idx="0"/>
          </p:cNvCxnSpPr>
          <p:nvPr/>
        </p:nvCxnSpPr>
        <p:spPr>
          <a:xfrm flipH="1">
            <a:off x="2079625" y="2952750"/>
            <a:ext cx="3973513" cy="3746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Прямая со стрелкой 33"/>
          <p:cNvCxnSpPr>
            <a:stCxn id="6" idx="2"/>
            <a:endCxn id="20" idx="0"/>
          </p:cNvCxnSpPr>
          <p:nvPr/>
        </p:nvCxnSpPr>
        <p:spPr>
          <a:xfrm flipH="1">
            <a:off x="3068638" y="2952750"/>
            <a:ext cx="2984500" cy="3746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Прямая со стрелкой 36"/>
          <p:cNvCxnSpPr>
            <a:stCxn id="6" idx="2"/>
            <a:endCxn id="21" idx="0"/>
          </p:cNvCxnSpPr>
          <p:nvPr/>
        </p:nvCxnSpPr>
        <p:spPr>
          <a:xfrm flipH="1">
            <a:off x="4057650" y="2952750"/>
            <a:ext cx="1995488" cy="3587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Прямая со стрелкой 39"/>
          <p:cNvCxnSpPr>
            <a:stCxn id="6" idx="2"/>
            <a:endCxn id="22" idx="0"/>
          </p:cNvCxnSpPr>
          <p:nvPr/>
        </p:nvCxnSpPr>
        <p:spPr>
          <a:xfrm flipH="1">
            <a:off x="5156200" y="2952750"/>
            <a:ext cx="896938" cy="3714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Прямая со стрелкой 42"/>
          <p:cNvCxnSpPr>
            <a:stCxn id="6" idx="2"/>
            <a:endCxn id="23" idx="0"/>
          </p:cNvCxnSpPr>
          <p:nvPr/>
        </p:nvCxnSpPr>
        <p:spPr>
          <a:xfrm>
            <a:off x="6053138" y="2952750"/>
            <a:ext cx="104775" cy="3746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Прямая со стрелкой 45"/>
          <p:cNvCxnSpPr>
            <a:stCxn id="6" idx="2"/>
            <a:endCxn id="24" idx="0"/>
          </p:cNvCxnSpPr>
          <p:nvPr/>
        </p:nvCxnSpPr>
        <p:spPr>
          <a:xfrm>
            <a:off x="6053138" y="2952750"/>
            <a:ext cx="1192212" cy="36671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Прямая со стрелкой 48"/>
          <p:cNvCxnSpPr>
            <a:stCxn id="6" idx="2"/>
            <a:endCxn id="25" idx="0"/>
          </p:cNvCxnSpPr>
          <p:nvPr/>
        </p:nvCxnSpPr>
        <p:spPr>
          <a:xfrm>
            <a:off x="6053138" y="2952750"/>
            <a:ext cx="2217737" cy="3587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a:stCxn id="6" idx="2"/>
            <a:endCxn id="26" idx="0"/>
          </p:cNvCxnSpPr>
          <p:nvPr/>
        </p:nvCxnSpPr>
        <p:spPr>
          <a:xfrm>
            <a:off x="6053138" y="2952750"/>
            <a:ext cx="3330575" cy="3587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Прямая со стрелкой 54"/>
          <p:cNvCxnSpPr>
            <a:stCxn id="6" idx="2"/>
            <a:endCxn id="27" idx="0"/>
          </p:cNvCxnSpPr>
          <p:nvPr/>
        </p:nvCxnSpPr>
        <p:spPr>
          <a:xfrm>
            <a:off x="6053138" y="2952750"/>
            <a:ext cx="4440237" cy="3587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Прямая со стрелкой 57"/>
          <p:cNvCxnSpPr>
            <a:stCxn id="7" idx="0"/>
            <a:endCxn id="18" idx="2"/>
          </p:cNvCxnSpPr>
          <p:nvPr/>
        </p:nvCxnSpPr>
        <p:spPr>
          <a:xfrm flipH="1" flipV="1">
            <a:off x="1062038" y="3892550"/>
            <a:ext cx="4991100" cy="4000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Прямая со стрелкой 60"/>
          <p:cNvCxnSpPr>
            <a:stCxn id="7" idx="0"/>
            <a:endCxn id="19" idx="2"/>
          </p:cNvCxnSpPr>
          <p:nvPr/>
        </p:nvCxnSpPr>
        <p:spPr>
          <a:xfrm flipH="1" flipV="1">
            <a:off x="2079625" y="3908425"/>
            <a:ext cx="3973513" cy="3841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4" name="Прямая со стрелкой 63"/>
          <p:cNvCxnSpPr>
            <a:stCxn id="7" idx="0"/>
            <a:endCxn id="20" idx="2"/>
          </p:cNvCxnSpPr>
          <p:nvPr/>
        </p:nvCxnSpPr>
        <p:spPr>
          <a:xfrm flipH="1" flipV="1">
            <a:off x="3068638" y="3908425"/>
            <a:ext cx="2984500" cy="3841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Прямая со стрелкой 66"/>
          <p:cNvCxnSpPr>
            <a:stCxn id="7" idx="0"/>
            <a:endCxn id="21" idx="2"/>
          </p:cNvCxnSpPr>
          <p:nvPr/>
        </p:nvCxnSpPr>
        <p:spPr>
          <a:xfrm flipH="1" flipV="1">
            <a:off x="4057650" y="3892550"/>
            <a:ext cx="1995488" cy="4000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0" name="Прямая со стрелкой 69"/>
          <p:cNvCxnSpPr>
            <a:stCxn id="7" idx="0"/>
            <a:endCxn id="22" idx="2"/>
          </p:cNvCxnSpPr>
          <p:nvPr/>
        </p:nvCxnSpPr>
        <p:spPr>
          <a:xfrm flipH="1" flipV="1">
            <a:off x="5156200" y="3905250"/>
            <a:ext cx="896938" cy="3873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3" name="Прямая со стрелкой 72"/>
          <p:cNvCxnSpPr>
            <a:stCxn id="7" idx="0"/>
            <a:endCxn id="23" idx="2"/>
          </p:cNvCxnSpPr>
          <p:nvPr/>
        </p:nvCxnSpPr>
        <p:spPr>
          <a:xfrm flipV="1">
            <a:off x="6053138" y="3908425"/>
            <a:ext cx="104775" cy="3841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Прямая со стрелкой 75"/>
          <p:cNvCxnSpPr>
            <a:stCxn id="7" idx="0"/>
            <a:endCxn id="24" idx="2"/>
          </p:cNvCxnSpPr>
          <p:nvPr/>
        </p:nvCxnSpPr>
        <p:spPr>
          <a:xfrm flipV="1">
            <a:off x="6053138" y="3900488"/>
            <a:ext cx="1192212" cy="3921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9" name="Прямая со стрелкой 78"/>
          <p:cNvCxnSpPr>
            <a:stCxn id="7" idx="0"/>
            <a:endCxn id="25" idx="2"/>
          </p:cNvCxnSpPr>
          <p:nvPr/>
        </p:nvCxnSpPr>
        <p:spPr>
          <a:xfrm flipV="1">
            <a:off x="6053138" y="3892550"/>
            <a:ext cx="2217737" cy="4000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2" name="Прямая со стрелкой 81"/>
          <p:cNvCxnSpPr>
            <a:stCxn id="7" idx="0"/>
            <a:endCxn id="26" idx="2"/>
          </p:cNvCxnSpPr>
          <p:nvPr/>
        </p:nvCxnSpPr>
        <p:spPr>
          <a:xfrm flipV="1">
            <a:off x="6053138" y="3892550"/>
            <a:ext cx="3330575" cy="4000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5" name="Прямая со стрелкой 84"/>
          <p:cNvCxnSpPr>
            <a:stCxn id="7" idx="0"/>
            <a:endCxn id="27" idx="2"/>
          </p:cNvCxnSpPr>
          <p:nvPr/>
        </p:nvCxnSpPr>
        <p:spPr>
          <a:xfrm flipV="1">
            <a:off x="6053138" y="3892550"/>
            <a:ext cx="4440237" cy="4000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Місце для номера слайда 3"/>
          <p:cNvSpPr>
            <a:spLocks noGrp="1"/>
          </p:cNvSpPr>
          <p:nvPr>
            <p:ph type="sldNum" sz="quarter" idx="12"/>
          </p:nvPr>
        </p:nvSpPr>
        <p:spPr>
          <a:xfrm>
            <a:off x="11714163" y="6396038"/>
            <a:ext cx="346075" cy="365125"/>
          </a:xfrm>
        </p:spPr>
        <p:txBody>
          <a:bodyPr/>
          <a:lstStyle/>
          <a:p>
            <a:pPr>
              <a:defRPr/>
            </a:pPr>
            <a:fld id="{0A84520B-895F-48A1-A9FA-F2819FC9098D}" type="slidenum">
              <a:rPr lang="ru-RU" sz="1800">
                <a:solidFill>
                  <a:schemeClr val="accent6">
                    <a:lumMod val="50000"/>
                  </a:schemeClr>
                </a:solidFill>
              </a:rPr>
              <a:pPr>
                <a:defRPr/>
              </a:pPr>
              <a:t>3</a:t>
            </a:fld>
            <a:endParaRPr lang="ru-RU" sz="1800" dirty="0">
              <a:solidFill>
                <a:schemeClr val="accent6">
                  <a:lumMod val="50000"/>
                </a:schemeClr>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1063625"/>
          </a:xfrm>
          <a:solidFill>
            <a:schemeClr val="accent6">
              <a:lumMod val="40000"/>
              <a:lumOff val="60000"/>
            </a:schemeClr>
          </a:solidFill>
        </p:spPr>
        <p:txBody>
          <a:bodyPr rtlCol="0">
            <a:noAutofit/>
          </a:bodyPr>
          <a:lstStyle/>
          <a:p>
            <a:pPr eaLnBrk="1" fontAlgn="auto" hangingPunct="1">
              <a:spcAft>
                <a:spcPts val="0"/>
              </a:spcAft>
              <a:defRPr/>
            </a:pPr>
            <a:r>
              <a:rPr lang="uk-UA" sz="3200" b="1" dirty="0"/>
              <a:t>Критерій 5. Контрольні заходи, оцінювання здобувачів вищої освіти та академічна доброчесність</a:t>
            </a:r>
            <a:endParaRPr lang="ru-RU" sz="3200" dirty="0"/>
          </a:p>
        </p:txBody>
      </p:sp>
      <p:sp>
        <p:nvSpPr>
          <p:cNvPr id="29699" name="Місце для вмісту 2"/>
          <p:cNvSpPr>
            <a:spLocks noGrp="1"/>
          </p:cNvSpPr>
          <p:nvPr>
            <p:ph idx="1"/>
          </p:nvPr>
        </p:nvSpPr>
        <p:spPr>
          <a:xfrm>
            <a:off x="1190625" y="2162175"/>
            <a:ext cx="10737850" cy="3151188"/>
          </a:xfrm>
        </p:spPr>
        <p:txBody>
          <a:bodyPr>
            <a:normAutofit lnSpcReduction="10000"/>
          </a:bodyPr>
          <a:lstStyle/>
          <a:p>
            <a:pPr marL="0" indent="0" algn="just" eaLnBrk="1" hangingPunct="1">
              <a:lnSpc>
                <a:spcPct val="80000"/>
              </a:lnSpc>
              <a:spcBef>
                <a:spcPct val="0"/>
              </a:spcBef>
              <a:buFont typeface="Arial" charset="0"/>
              <a:buNone/>
              <a:defRPr/>
            </a:pPr>
            <a:r>
              <a:rPr lang="uk-UA" altLang="ru-RU" b="1" i="1" dirty="0"/>
              <a:t>Підкритерій 5.3. </a:t>
            </a:r>
            <a:r>
              <a:rPr lang="uk-UA" altLang="ru-RU" dirty="0"/>
              <a:t>Визначено чіткі та зрозумілі правила проведення контрольних заходів, що є доступними для всіх учасників освітнього процесу, які забезпечують об’єктивність екзаменаторів, зокрема охоплюють процедури запобігання та врегулювання конфлікту інтересів, визначають порядок оскарження результатів контрольних заходів і їх повторного проходження, та яких послідовно дотримуються під час реалізації освітньої програм.</a:t>
            </a:r>
          </a:p>
        </p:txBody>
      </p:sp>
      <p:sp>
        <p:nvSpPr>
          <p:cNvPr id="9" name="Заголовок 1"/>
          <p:cNvSpPr txBox="1">
            <a:spLocks/>
          </p:cNvSpPr>
          <p:nvPr/>
        </p:nvSpPr>
        <p:spPr>
          <a:xfrm>
            <a:off x="395288" y="5214938"/>
            <a:ext cx="11528425" cy="1408112"/>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Положення про організацію освітнього процесу, результати опитування здобувачів ВО, інші документи, що відображають процедуру проведення контрольних заходів</a:t>
            </a:r>
          </a:p>
        </p:txBody>
      </p:sp>
      <p:sp>
        <p:nvSpPr>
          <p:cNvPr id="4" name="Місце для номера слайда 3"/>
          <p:cNvSpPr>
            <a:spLocks noGrp="1"/>
          </p:cNvSpPr>
          <p:nvPr>
            <p:ph type="sldNum" sz="quarter" idx="12"/>
          </p:nvPr>
        </p:nvSpPr>
        <p:spPr/>
        <p:txBody>
          <a:bodyPr/>
          <a:lstStyle/>
          <a:p>
            <a:pPr>
              <a:defRPr/>
            </a:pPr>
            <a:fld id="{D568AE51-0F50-4DD3-A431-336145C24F74}" type="slidenum">
              <a:rPr lang="ru-RU" sz="1800"/>
              <a:pPr>
                <a:defRPr/>
              </a:pPr>
              <a:t>30</a:t>
            </a:fld>
            <a:endParaRPr lang="ru-RU" sz="1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1063625"/>
          </a:xfrm>
          <a:solidFill>
            <a:schemeClr val="accent6">
              <a:lumMod val="40000"/>
              <a:lumOff val="60000"/>
            </a:schemeClr>
          </a:solidFill>
        </p:spPr>
        <p:txBody>
          <a:bodyPr rtlCol="0">
            <a:noAutofit/>
          </a:bodyPr>
          <a:lstStyle/>
          <a:p>
            <a:pPr eaLnBrk="1" fontAlgn="auto" hangingPunct="1">
              <a:spcAft>
                <a:spcPts val="0"/>
              </a:spcAft>
              <a:defRPr/>
            </a:pPr>
            <a:r>
              <a:rPr lang="uk-UA" sz="3200" b="1" dirty="0"/>
              <a:t>Критерій 5. Контрольні заходи, оцінювання здобувачів вищої освіти та академічна доброчесність</a:t>
            </a:r>
            <a:endParaRPr lang="ru-RU" sz="3200" dirty="0"/>
          </a:p>
        </p:txBody>
      </p:sp>
      <p:sp>
        <p:nvSpPr>
          <p:cNvPr id="30723" name="Місце для вмісту 2"/>
          <p:cNvSpPr>
            <a:spLocks noGrp="1"/>
          </p:cNvSpPr>
          <p:nvPr>
            <p:ph idx="1"/>
          </p:nvPr>
        </p:nvSpPr>
        <p:spPr>
          <a:xfrm>
            <a:off x="1185863" y="2112963"/>
            <a:ext cx="10737850" cy="3298825"/>
          </a:xfrm>
        </p:spPr>
        <p:txBody>
          <a:bodyPr>
            <a:normAutofit lnSpcReduction="10000"/>
          </a:bodyPr>
          <a:lstStyle/>
          <a:p>
            <a:pPr marL="0" indent="0" algn="just" eaLnBrk="1" hangingPunct="1">
              <a:lnSpc>
                <a:spcPct val="80000"/>
              </a:lnSpc>
              <a:spcBef>
                <a:spcPct val="0"/>
              </a:spcBef>
              <a:buFont typeface="Arial" charset="0"/>
              <a:buNone/>
              <a:defRPr/>
            </a:pPr>
            <a:r>
              <a:rPr lang="uk-UA" altLang="ru-RU" b="1" i="1" dirty="0"/>
              <a:t>Підкритерій 5.4. </a:t>
            </a:r>
            <a:r>
              <a:rPr lang="uk-UA" altLang="ru-RU" dirty="0"/>
              <a:t>У закладі вищої освіти визначено чіткі та зрозумілі політику, стандарти і процедури дотримання академічної доброчесності, яких послідовно дотримуються всі учасники освітнього процесу під час реалізації освітньої програми. Заклад вищої освіти популяризує академічну доброчесність (насамперед через імплементацію цієї політики у внутрішню культуру якості) та використовує відповідні технологічні рішення як інструменти протидії порушенням академічної доброчесності.</a:t>
            </a:r>
          </a:p>
        </p:txBody>
      </p:sp>
      <p:sp>
        <p:nvSpPr>
          <p:cNvPr id="9" name="Заголовок 1"/>
          <p:cNvSpPr txBox="1">
            <a:spLocks/>
          </p:cNvSpPr>
          <p:nvPr/>
        </p:nvSpPr>
        <p:spPr>
          <a:xfrm>
            <a:off x="395288" y="5411788"/>
            <a:ext cx="11528425" cy="1322387"/>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Положення академічну доброчесність, результати перевірки монографій (статей) на плагіат, результати опитування здобувачів ВО (НПП) тощо</a:t>
            </a:r>
          </a:p>
        </p:txBody>
      </p:sp>
      <p:sp>
        <p:nvSpPr>
          <p:cNvPr id="4" name="Місце для номера слайда 3"/>
          <p:cNvSpPr>
            <a:spLocks noGrp="1"/>
          </p:cNvSpPr>
          <p:nvPr>
            <p:ph type="sldNum" sz="quarter" idx="12"/>
          </p:nvPr>
        </p:nvSpPr>
        <p:spPr/>
        <p:txBody>
          <a:bodyPr/>
          <a:lstStyle/>
          <a:p>
            <a:pPr>
              <a:defRPr/>
            </a:pPr>
            <a:fld id="{2DBD8426-9E85-43FB-92D2-22FD32672D3B}" type="slidenum">
              <a:rPr lang="ru-RU" sz="1800"/>
              <a:pPr>
                <a:defRPr/>
              </a:pPr>
              <a:t>31</a:t>
            </a:fld>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5556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6. Людські ресурси</a:t>
            </a:r>
            <a:endParaRPr lang="ru-RU" sz="3600" dirty="0"/>
          </a:p>
        </p:txBody>
      </p:sp>
      <p:sp>
        <p:nvSpPr>
          <p:cNvPr id="31747" name="Місце для вмісту 2"/>
          <p:cNvSpPr>
            <a:spLocks noGrp="1"/>
          </p:cNvSpPr>
          <p:nvPr>
            <p:ph idx="1"/>
          </p:nvPr>
        </p:nvSpPr>
        <p:spPr>
          <a:xfrm>
            <a:off x="963613" y="1593850"/>
            <a:ext cx="10972800" cy="1531938"/>
          </a:xfrm>
        </p:spPr>
        <p:txBody>
          <a:bodyPr>
            <a:normAutofit lnSpcReduction="10000"/>
          </a:bodyPr>
          <a:lstStyle/>
          <a:p>
            <a:pPr marL="0" indent="0" algn="just" eaLnBrk="1" hangingPunct="1">
              <a:lnSpc>
                <a:spcPct val="80000"/>
              </a:lnSpc>
              <a:spcBef>
                <a:spcPct val="0"/>
              </a:spcBef>
              <a:buFont typeface="Arial" charset="0"/>
              <a:buNone/>
              <a:defRPr/>
            </a:pPr>
            <a:r>
              <a:rPr lang="uk-UA" altLang="ru-RU" b="1" i="1" dirty="0"/>
              <a:t>Підкритерій 6.1. </a:t>
            </a:r>
            <a:r>
              <a:rPr lang="uk-UA" altLang="ru-RU" dirty="0"/>
              <a:t>Академічна та/або професійна кваліфікація викладачів, задіяних до реалізації освітньої програми, забезпечує досягнення визначених відповідною програмою цілей та програмних результатів навчання.</a:t>
            </a:r>
          </a:p>
        </p:txBody>
      </p:sp>
      <p:sp>
        <p:nvSpPr>
          <p:cNvPr id="9" name="Заголовок 1"/>
          <p:cNvSpPr txBox="1">
            <a:spLocks/>
          </p:cNvSpPr>
          <p:nvPr/>
        </p:nvSpPr>
        <p:spPr>
          <a:xfrm>
            <a:off x="395288" y="5757863"/>
            <a:ext cx="11680825" cy="95250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Положення про проведення конкурсу на заміщення посад, результати опитування здобувачів ВО</a:t>
            </a:r>
          </a:p>
        </p:txBody>
      </p:sp>
      <p:sp>
        <p:nvSpPr>
          <p:cNvPr id="6" name="Заголовок 1"/>
          <p:cNvSpPr txBox="1">
            <a:spLocks/>
          </p:cNvSpPr>
          <p:nvPr/>
        </p:nvSpPr>
        <p:spPr>
          <a:xfrm>
            <a:off x="395288" y="3125788"/>
            <a:ext cx="11680825" cy="1125537"/>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a:t>
            </a:r>
            <a:r>
              <a:rPr lang="uk-UA" sz="2400" b="1" dirty="0">
                <a:solidFill>
                  <a:srgbClr val="FF0000"/>
                </a:solidFill>
              </a:rPr>
              <a:t> Результати опитування здобувачів освіти, наукові праці НПП, освітня та наукова кваліфікація (у додатку до відомостей самооцінювання).</a:t>
            </a:r>
          </a:p>
        </p:txBody>
      </p:sp>
      <p:sp>
        <p:nvSpPr>
          <p:cNvPr id="34822" name="Місце для вмісту 2"/>
          <p:cNvSpPr txBox="1">
            <a:spLocks/>
          </p:cNvSpPr>
          <p:nvPr/>
        </p:nvSpPr>
        <p:spPr bwMode="auto">
          <a:xfrm>
            <a:off x="1087438" y="4251325"/>
            <a:ext cx="10988675" cy="150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6.2. </a:t>
            </a:r>
            <a:r>
              <a:rPr lang="uk-UA" altLang="ru-RU" sz="3200"/>
              <a:t>Процедури конкурсного добору викладачів є прозорими і дають можливість забезпечити потрібний рівень їхнього професіоналізму для успішної реалізації освітньої програми.</a:t>
            </a:r>
          </a:p>
        </p:txBody>
      </p:sp>
      <p:sp>
        <p:nvSpPr>
          <p:cNvPr id="4" name="Місце для номера слайда 3"/>
          <p:cNvSpPr>
            <a:spLocks noGrp="1"/>
          </p:cNvSpPr>
          <p:nvPr>
            <p:ph type="sldNum" sz="quarter" idx="12"/>
          </p:nvPr>
        </p:nvSpPr>
        <p:spPr/>
        <p:txBody>
          <a:bodyPr/>
          <a:lstStyle/>
          <a:p>
            <a:pPr>
              <a:defRPr/>
            </a:pPr>
            <a:fld id="{C26DCF2B-0E7C-4466-B2ED-4AA9D2B9C558}" type="slidenum">
              <a:rPr lang="ru-RU" sz="1800"/>
              <a:pPr>
                <a:defRPr/>
              </a:pPr>
              <a:t>32</a:t>
            </a:fld>
            <a:endParaRPr lang="ru-RU" sz="18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5556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6. Людські ресурси</a:t>
            </a:r>
            <a:endParaRPr lang="ru-RU" sz="3600" dirty="0"/>
          </a:p>
        </p:txBody>
      </p:sp>
      <p:sp>
        <p:nvSpPr>
          <p:cNvPr id="32771" name="Місце для вмісту 2"/>
          <p:cNvSpPr>
            <a:spLocks noGrp="1"/>
          </p:cNvSpPr>
          <p:nvPr>
            <p:ph idx="1"/>
          </p:nvPr>
        </p:nvSpPr>
        <p:spPr>
          <a:xfrm>
            <a:off x="950913" y="1792288"/>
            <a:ext cx="10972800" cy="790575"/>
          </a:xfrm>
        </p:spPr>
        <p:txBody>
          <a:bodyPr>
            <a:normAutofit fontScale="92500" lnSpcReduction="10000"/>
          </a:bodyPr>
          <a:lstStyle/>
          <a:p>
            <a:pPr marL="0" indent="0" algn="just" eaLnBrk="1" hangingPunct="1">
              <a:lnSpc>
                <a:spcPct val="80000"/>
              </a:lnSpc>
              <a:spcBef>
                <a:spcPct val="0"/>
              </a:spcBef>
              <a:buFont typeface="Arial" charset="0"/>
              <a:buNone/>
              <a:defRPr/>
            </a:pPr>
            <a:r>
              <a:rPr lang="uk-UA" altLang="ru-RU" b="1" i="1" dirty="0"/>
              <a:t>Підкритерій 6.3. </a:t>
            </a:r>
            <a:r>
              <a:rPr lang="uk-UA" altLang="ru-RU" dirty="0"/>
              <a:t>Заклад вищої освіти залучає роботодавців до організації та реалізації освітнього процесу.</a:t>
            </a:r>
          </a:p>
        </p:txBody>
      </p:sp>
      <p:sp>
        <p:nvSpPr>
          <p:cNvPr id="9" name="Заголовок 1"/>
          <p:cNvSpPr txBox="1">
            <a:spLocks/>
          </p:cNvSpPr>
          <p:nvPr/>
        </p:nvSpPr>
        <p:spPr>
          <a:xfrm>
            <a:off x="395288" y="5238750"/>
            <a:ext cx="11528425" cy="1335088"/>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Документальне підтвердження залучення стейкхолдерів (договори, угоди тощо), посилання на сайт  щодо відповідних подій, опитування здобувачів ВО</a:t>
            </a:r>
          </a:p>
        </p:txBody>
      </p:sp>
      <p:sp>
        <p:nvSpPr>
          <p:cNvPr id="6" name="Заголовок 1"/>
          <p:cNvSpPr txBox="1">
            <a:spLocks/>
          </p:cNvSpPr>
          <p:nvPr/>
        </p:nvSpPr>
        <p:spPr>
          <a:xfrm>
            <a:off x="395288" y="2606675"/>
            <a:ext cx="11528425" cy="1360488"/>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a:t>
            </a:r>
            <a:r>
              <a:rPr lang="uk-UA" sz="2400" b="1" dirty="0">
                <a:solidFill>
                  <a:srgbClr val="FF0000"/>
                </a:solidFill>
              </a:rPr>
              <a:t> Документальне підтвердження залучення роботодавців до реалізації освітнього процесу (договори, угоди тощо), посилання на сайт  щодо відповідних подій</a:t>
            </a:r>
          </a:p>
        </p:txBody>
      </p:sp>
      <p:sp>
        <p:nvSpPr>
          <p:cNvPr id="35846" name="Місце для вмісту 2"/>
          <p:cNvSpPr txBox="1">
            <a:spLocks/>
          </p:cNvSpPr>
          <p:nvPr/>
        </p:nvSpPr>
        <p:spPr bwMode="auto">
          <a:xfrm>
            <a:off x="1087438" y="3967163"/>
            <a:ext cx="10988675" cy="127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6.4. </a:t>
            </a:r>
            <a:r>
              <a:rPr lang="uk-UA" altLang="ru-RU" sz="3200"/>
              <a:t>Заклад вищої освіти залучає до аудиторних занять професіоналів-практиків, експертів галузі, представників роботодавців.</a:t>
            </a:r>
          </a:p>
        </p:txBody>
      </p:sp>
      <p:sp>
        <p:nvSpPr>
          <p:cNvPr id="4" name="Місце для номера слайда 3"/>
          <p:cNvSpPr>
            <a:spLocks noGrp="1"/>
          </p:cNvSpPr>
          <p:nvPr>
            <p:ph type="sldNum" sz="quarter" idx="12"/>
          </p:nvPr>
        </p:nvSpPr>
        <p:spPr/>
        <p:txBody>
          <a:bodyPr/>
          <a:lstStyle/>
          <a:p>
            <a:pPr>
              <a:defRPr/>
            </a:pPr>
            <a:fld id="{C927AEC7-15CE-4FF8-8B78-FBDDA8DFEFE4}" type="slidenum">
              <a:rPr lang="ru-RU" sz="1800"/>
              <a:pPr>
                <a:defRPr/>
              </a:pPr>
              <a:t>33</a:t>
            </a:fld>
            <a:endParaRPr lang="ru-RU" sz="1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038" y="1074738"/>
            <a:ext cx="11628437" cy="5556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6. Людські ресурси</a:t>
            </a:r>
            <a:endParaRPr lang="ru-RU" sz="3600" dirty="0"/>
          </a:p>
        </p:txBody>
      </p:sp>
      <p:sp>
        <p:nvSpPr>
          <p:cNvPr id="32771" name="Місце для вмісту 2"/>
          <p:cNvSpPr>
            <a:spLocks noGrp="1"/>
          </p:cNvSpPr>
          <p:nvPr>
            <p:ph idx="1"/>
          </p:nvPr>
        </p:nvSpPr>
        <p:spPr>
          <a:xfrm>
            <a:off x="950913" y="1730375"/>
            <a:ext cx="10972800" cy="1062038"/>
          </a:xfrm>
        </p:spPr>
        <p:txBody>
          <a:bodyPr>
            <a:normAutofit fontScale="92500" lnSpcReduction="20000"/>
          </a:bodyPr>
          <a:lstStyle/>
          <a:p>
            <a:pPr marL="0" indent="0" algn="just" eaLnBrk="1" hangingPunct="1">
              <a:lnSpc>
                <a:spcPct val="80000"/>
              </a:lnSpc>
              <a:spcBef>
                <a:spcPct val="0"/>
              </a:spcBef>
              <a:buFont typeface="Arial" charset="0"/>
              <a:buNone/>
              <a:defRPr/>
            </a:pPr>
            <a:r>
              <a:rPr lang="uk-UA" altLang="ru-RU" b="1" i="1"/>
              <a:t>Підкритерій 6.5. </a:t>
            </a:r>
            <a:r>
              <a:rPr lang="uk-UA" altLang="ru-RU"/>
              <a:t>Заклад вищої освіти сприяє професійному розвитку викладачів через власні програми або у співпраці з іншими організаціями.</a:t>
            </a:r>
          </a:p>
        </p:txBody>
      </p:sp>
      <p:sp>
        <p:nvSpPr>
          <p:cNvPr id="4" name="Місце для номера слайда 3"/>
          <p:cNvSpPr>
            <a:spLocks noGrp="1"/>
          </p:cNvSpPr>
          <p:nvPr>
            <p:ph type="sldNum" sz="quarter" idx="12"/>
          </p:nvPr>
        </p:nvSpPr>
        <p:spPr/>
        <p:txBody>
          <a:bodyPr/>
          <a:lstStyle/>
          <a:p>
            <a:pPr>
              <a:defRPr/>
            </a:pPr>
            <a:fld id="{B520180D-FF02-453C-BDFC-10A4B2AF4B14}" type="slidenum">
              <a:rPr lang="ru-RU" sz="1800"/>
              <a:pPr>
                <a:defRPr/>
              </a:pPr>
              <a:t>34</a:t>
            </a:fld>
            <a:endParaRPr lang="ru-RU" dirty="0"/>
          </a:p>
        </p:txBody>
      </p:sp>
      <p:sp>
        <p:nvSpPr>
          <p:cNvPr id="9" name="Заголовок 1"/>
          <p:cNvSpPr txBox="1">
            <a:spLocks/>
          </p:cNvSpPr>
          <p:nvPr/>
        </p:nvSpPr>
        <p:spPr>
          <a:xfrm>
            <a:off x="395288" y="5214938"/>
            <a:ext cx="11680825" cy="1185862"/>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Положення щодо системи матеріального і морального заохочення викладачів або інших форм стимулювання (рейтинг)</a:t>
            </a:r>
          </a:p>
        </p:txBody>
      </p:sp>
      <p:sp>
        <p:nvSpPr>
          <p:cNvPr id="6" name="Заголовок 1"/>
          <p:cNvSpPr txBox="1">
            <a:spLocks/>
          </p:cNvSpPr>
          <p:nvPr/>
        </p:nvSpPr>
        <p:spPr>
          <a:xfrm>
            <a:off x="395288" y="2890838"/>
            <a:ext cx="11680825" cy="1446212"/>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a:t>
            </a:r>
            <a:r>
              <a:rPr lang="uk-UA" sz="2400" b="1" dirty="0">
                <a:solidFill>
                  <a:srgbClr val="FF0000"/>
                </a:solidFill>
              </a:rPr>
              <a:t> Документ, що регламентує систему професійного розвитку НПП, програма підвищення кваліфікації у межах ЗВО, перелік установ-партнерів для професійного розвитку НПП</a:t>
            </a:r>
          </a:p>
        </p:txBody>
      </p:sp>
      <p:sp>
        <p:nvSpPr>
          <p:cNvPr id="36871" name="Місце для вмісту 2"/>
          <p:cNvSpPr txBox="1">
            <a:spLocks/>
          </p:cNvSpPr>
          <p:nvPr/>
        </p:nvSpPr>
        <p:spPr bwMode="auto">
          <a:xfrm>
            <a:off x="1087438" y="4337050"/>
            <a:ext cx="10988675" cy="98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6.6. </a:t>
            </a:r>
            <a:r>
              <a:rPr lang="uk-UA" altLang="ru-RU" sz="3200"/>
              <a:t>Заклад вищої освіти стимулює розвиток викладацької майстерності.</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10509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7. Освітнє середовище та матеріальні ресурси</a:t>
            </a:r>
            <a:endParaRPr lang="ru-RU" sz="3600" dirty="0"/>
          </a:p>
        </p:txBody>
      </p:sp>
      <p:sp>
        <p:nvSpPr>
          <p:cNvPr id="37891" name="Місце для вмісту 2"/>
          <p:cNvSpPr>
            <a:spLocks noGrp="1"/>
          </p:cNvSpPr>
          <p:nvPr>
            <p:ph idx="1"/>
          </p:nvPr>
        </p:nvSpPr>
        <p:spPr>
          <a:xfrm>
            <a:off x="827088" y="2112963"/>
            <a:ext cx="10972800" cy="2100262"/>
          </a:xfrm>
        </p:spPr>
        <p:txBody>
          <a:bodyPr/>
          <a:lstStyle/>
          <a:p>
            <a:pPr marL="0" indent="0" algn="just" eaLnBrk="1" hangingPunct="1">
              <a:lnSpc>
                <a:spcPct val="80000"/>
              </a:lnSpc>
              <a:spcBef>
                <a:spcPct val="0"/>
              </a:spcBef>
              <a:buFont typeface="Arial" pitchFamily="34" charset="0"/>
              <a:buNone/>
            </a:pPr>
            <a:r>
              <a:rPr lang="uk-UA" altLang="ru-RU" b="1" i="1"/>
              <a:t>Підкритерій 7.1. </a:t>
            </a:r>
            <a:r>
              <a:rPr lang="uk-UA" altLang="ru-RU"/>
              <a:t>Фінансові та матеріально-технічні ресурси (бібліотека, інша інфраструктура, обладнання тощо), а також навчально-методичне забезпечення освітньої програми гарантують досягнення визначених освітньою програмою цілей та програмних результатів навчання.</a:t>
            </a:r>
          </a:p>
        </p:txBody>
      </p:sp>
      <p:sp>
        <p:nvSpPr>
          <p:cNvPr id="4" name="Місце для номера слайда 3"/>
          <p:cNvSpPr>
            <a:spLocks noGrp="1"/>
          </p:cNvSpPr>
          <p:nvPr>
            <p:ph type="sldNum" sz="quarter" idx="12"/>
          </p:nvPr>
        </p:nvSpPr>
        <p:spPr/>
        <p:txBody>
          <a:bodyPr/>
          <a:lstStyle/>
          <a:p>
            <a:pPr>
              <a:defRPr/>
            </a:pPr>
            <a:fld id="{86D12050-2E0C-4C7D-8AEA-C8BDDF2F6C02}" type="slidenum">
              <a:rPr lang="ru-RU" sz="1800"/>
              <a:pPr>
                <a:defRPr/>
              </a:pPr>
              <a:t>35</a:t>
            </a:fld>
            <a:endParaRPr lang="ru-RU" sz="1800" dirty="0"/>
          </a:p>
        </p:txBody>
      </p:sp>
      <p:sp>
        <p:nvSpPr>
          <p:cNvPr id="9" name="Заголовок 1"/>
          <p:cNvSpPr txBox="1">
            <a:spLocks/>
          </p:cNvSpPr>
          <p:nvPr/>
        </p:nvSpPr>
        <p:spPr>
          <a:xfrm>
            <a:off x="395288" y="4398963"/>
            <a:ext cx="11528425" cy="138430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Документ про фінансову діяльність за останні 3 роки, документи про права власності на об’єкти, які використовуються у навчальному процесі конкретної ОП (ОНП)</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10509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7. Освітнє середовище та матеріальні ресурси</a:t>
            </a:r>
            <a:endParaRPr lang="ru-RU" sz="3600" dirty="0"/>
          </a:p>
        </p:txBody>
      </p:sp>
      <p:sp>
        <p:nvSpPr>
          <p:cNvPr id="38915" name="Місце для вмісту 2"/>
          <p:cNvSpPr>
            <a:spLocks noGrp="1"/>
          </p:cNvSpPr>
          <p:nvPr>
            <p:ph idx="1"/>
          </p:nvPr>
        </p:nvSpPr>
        <p:spPr>
          <a:xfrm>
            <a:off x="803275" y="2149475"/>
            <a:ext cx="10972800" cy="2100263"/>
          </a:xfrm>
        </p:spPr>
        <p:txBody>
          <a:bodyPr/>
          <a:lstStyle/>
          <a:p>
            <a:pPr marL="0" indent="0" algn="just" eaLnBrk="1" hangingPunct="1">
              <a:lnSpc>
                <a:spcPct val="80000"/>
              </a:lnSpc>
              <a:spcBef>
                <a:spcPct val="0"/>
              </a:spcBef>
              <a:buFont typeface="Arial" pitchFamily="34" charset="0"/>
              <a:buNone/>
            </a:pPr>
            <a:r>
              <a:rPr lang="uk-UA" altLang="ru-RU" b="1" i="1"/>
              <a:t>Підкритерій 7.2. </a:t>
            </a:r>
            <a:r>
              <a:rPr lang="uk-UA" altLang="ru-RU"/>
              <a:t>Заклад вищої освіти забезпечує безоплатний доступ викладачів і здобувачів вищої освіти до відповідної інфраструктури та інформаційних ресурсів, потрібних для навчання, викладацької та/або наукової діяльності в межах освітньої програми.</a:t>
            </a:r>
          </a:p>
        </p:txBody>
      </p:sp>
      <p:sp>
        <p:nvSpPr>
          <p:cNvPr id="4" name="Місце для номера слайда 3"/>
          <p:cNvSpPr>
            <a:spLocks noGrp="1"/>
          </p:cNvSpPr>
          <p:nvPr>
            <p:ph type="sldNum" sz="quarter" idx="12"/>
          </p:nvPr>
        </p:nvSpPr>
        <p:spPr/>
        <p:txBody>
          <a:bodyPr/>
          <a:lstStyle/>
          <a:p>
            <a:pPr>
              <a:defRPr/>
            </a:pPr>
            <a:fld id="{4FFFF46B-E60A-43DA-B78D-E01AC23C91AF}" type="slidenum">
              <a:rPr lang="ru-RU" sz="1800"/>
              <a:pPr>
                <a:defRPr/>
              </a:pPr>
              <a:t>36</a:t>
            </a:fld>
            <a:endParaRPr lang="ru-RU" sz="1800" dirty="0"/>
          </a:p>
        </p:txBody>
      </p:sp>
      <p:sp>
        <p:nvSpPr>
          <p:cNvPr id="9" name="Заголовок 1"/>
          <p:cNvSpPr txBox="1">
            <a:spLocks/>
          </p:cNvSpPr>
          <p:nvPr/>
        </p:nvSpPr>
        <p:spPr>
          <a:xfrm>
            <a:off x="395288" y="4398963"/>
            <a:ext cx="11528425" cy="91440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Опитування здобувачів ВО, наявні положення (за наявності)</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10509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7. Освітнє середовище та матеріальні ресурси</a:t>
            </a:r>
            <a:endParaRPr lang="ru-RU" sz="3600" dirty="0"/>
          </a:p>
        </p:txBody>
      </p:sp>
      <p:sp>
        <p:nvSpPr>
          <p:cNvPr id="39939" name="Місце для вмісту 2"/>
          <p:cNvSpPr>
            <a:spLocks noGrp="1"/>
          </p:cNvSpPr>
          <p:nvPr>
            <p:ph idx="1"/>
          </p:nvPr>
        </p:nvSpPr>
        <p:spPr>
          <a:xfrm>
            <a:off x="950913" y="2125663"/>
            <a:ext cx="10972800" cy="2100262"/>
          </a:xfrm>
        </p:spPr>
        <p:txBody>
          <a:bodyPr/>
          <a:lstStyle/>
          <a:p>
            <a:pPr marL="0" indent="0" algn="just" eaLnBrk="1" hangingPunct="1">
              <a:lnSpc>
                <a:spcPct val="80000"/>
              </a:lnSpc>
              <a:spcBef>
                <a:spcPct val="0"/>
              </a:spcBef>
              <a:buFont typeface="Arial" pitchFamily="34" charset="0"/>
              <a:buNone/>
            </a:pPr>
            <a:r>
              <a:rPr lang="uk-UA" altLang="ru-RU" b="1" i="1"/>
              <a:t>Підкритерій 7.3. </a:t>
            </a:r>
            <a:r>
              <a:rPr lang="uk-UA" altLang="ru-RU"/>
              <a:t>Освітнє середовище є безпечним для життя і здоров’я здобувачів вищої освіти, що навчаються за освітньою програмою, та дає можливість задовольнити їхні потреби та інтереси.</a:t>
            </a:r>
          </a:p>
        </p:txBody>
      </p:sp>
      <p:sp>
        <p:nvSpPr>
          <p:cNvPr id="4" name="Місце для номера слайда 3"/>
          <p:cNvSpPr>
            <a:spLocks noGrp="1"/>
          </p:cNvSpPr>
          <p:nvPr>
            <p:ph type="sldNum" sz="quarter" idx="12"/>
          </p:nvPr>
        </p:nvSpPr>
        <p:spPr/>
        <p:txBody>
          <a:bodyPr/>
          <a:lstStyle/>
          <a:p>
            <a:pPr>
              <a:defRPr/>
            </a:pPr>
            <a:fld id="{12EA1D9F-8AD3-497A-A06D-607AEFE66AB4}" type="slidenum">
              <a:rPr lang="ru-RU" sz="1800"/>
              <a:pPr>
                <a:defRPr/>
              </a:pPr>
              <a:t>37</a:t>
            </a:fld>
            <a:endParaRPr lang="ru-RU" dirty="0"/>
          </a:p>
        </p:txBody>
      </p:sp>
      <p:sp>
        <p:nvSpPr>
          <p:cNvPr id="9" name="Заголовок 1"/>
          <p:cNvSpPr txBox="1">
            <a:spLocks/>
          </p:cNvSpPr>
          <p:nvPr/>
        </p:nvSpPr>
        <p:spPr>
          <a:xfrm>
            <a:off x="395288" y="4398963"/>
            <a:ext cx="11528425" cy="766762"/>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4398963" indent="-4398963" fontAlgn="auto">
              <a:spcAft>
                <a:spcPts val="0"/>
              </a:spcAft>
              <a:defRPr/>
            </a:pPr>
            <a:r>
              <a:rPr lang="uk-UA" sz="2400" b="1" i="1" dirty="0"/>
              <a:t>Підтверджуючі документи</a:t>
            </a:r>
            <a:r>
              <a:rPr lang="uk-UA" sz="2400" b="1" dirty="0"/>
              <a:t>: </a:t>
            </a:r>
            <a:r>
              <a:rPr lang="uk-UA" sz="2400" b="1" dirty="0">
                <a:solidFill>
                  <a:srgbClr val="FF0000"/>
                </a:solidFill>
              </a:rPr>
              <a:t>Опитування здобувачів ВО, певні нормативні документи тощо</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10509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7. Освітнє середовище та матеріальні ресурси</a:t>
            </a:r>
            <a:endParaRPr lang="ru-RU" sz="3600" dirty="0"/>
          </a:p>
        </p:txBody>
      </p:sp>
      <p:sp>
        <p:nvSpPr>
          <p:cNvPr id="40963" name="Місце для вмісту 2"/>
          <p:cNvSpPr>
            <a:spLocks noGrp="1"/>
          </p:cNvSpPr>
          <p:nvPr>
            <p:ph idx="1"/>
          </p:nvPr>
        </p:nvSpPr>
        <p:spPr>
          <a:xfrm>
            <a:off x="950913" y="2136775"/>
            <a:ext cx="10972800" cy="2100263"/>
          </a:xfrm>
        </p:spPr>
        <p:txBody>
          <a:bodyPr/>
          <a:lstStyle/>
          <a:p>
            <a:pPr marL="0" indent="0" algn="just" eaLnBrk="1" hangingPunct="1">
              <a:lnSpc>
                <a:spcPct val="80000"/>
              </a:lnSpc>
              <a:spcBef>
                <a:spcPct val="0"/>
              </a:spcBef>
              <a:buFont typeface="Arial" pitchFamily="34" charset="0"/>
              <a:buNone/>
            </a:pPr>
            <a:r>
              <a:rPr lang="uk-UA" altLang="ru-RU" b="1" i="1"/>
              <a:t>Підкритерій 7.4. </a:t>
            </a:r>
            <a:r>
              <a:rPr lang="uk-UA" altLang="ru-RU"/>
              <a:t>Заклад вищої освіти забезпечує освітню, організаційну, інформаційну, консультативну та соціальну підтримку здобувачів вищої освіти, що навчаються за освітньою програмою.</a:t>
            </a:r>
          </a:p>
        </p:txBody>
      </p:sp>
      <p:sp>
        <p:nvSpPr>
          <p:cNvPr id="4" name="Місце для номера слайда 3"/>
          <p:cNvSpPr>
            <a:spLocks noGrp="1"/>
          </p:cNvSpPr>
          <p:nvPr>
            <p:ph type="sldNum" sz="quarter" idx="12"/>
          </p:nvPr>
        </p:nvSpPr>
        <p:spPr/>
        <p:txBody>
          <a:bodyPr/>
          <a:lstStyle/>
          <a:p>
            <a:pPr>
              <a:defRPr/>
            </a:pPr>
            <a:fld id="{133D83B8-4946-43DB-824F-142E3FC4614F}" type="slidenum">
              <a:rPr lang="ru-RU" sz="1800"/>
              <a:pPr>
                <a:defRPr/>
              </a:pPr>
              <a:t>38</a:t>
            </a:fld>
            <a:endParaRPr lang="ru-RU" sz="1800" dirty="0"/>
          </a:p>
        </p:txBody>
      </p:sp>
      <p:sp>
        <p:nvSpPr>
          <p:cNvPr id="9" name="Заголовок 1"/>
          <p:cNvSpPr txBox="1">
            <a:spLocks/>
          </p:cNvSpPr>
          <p:nvPr/>
        </p:nvSpPr>
        <p:spPr>
          <a:xfrm>
            <a:off x="395288" y="4398963"/>
            <a:ext cx="11528425" cy="2014537"/>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Положення та інші матеріали, що унормовують механізми освітньої, організаційної, інформаційної, консультативної та соціальної підтримки здобувачів ВО, опитування здобувачів ВО</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10509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7. Освітнє середовище та матеріальні ресурси</a:t>
            </a:r>
            <a:endParaRPr lang="ru-RU" sz="3600" dirty="0"/>
          </a:p>
        </p:txBody>
      </p:sp>
      <p:sp>
        <p:nvSpPr>
          <p:cNvPr id="41987" name="Місце для вмісту 2"/>
          <p:cNvSpPr>
            <a:spLocks noGrp="1"/>
          </p:cNvSpPr>
          <p:nvPr>
            <p:ph idx="1"/>
          </p:nvPr>
        </p:nvSpPr>
        <p:spPr>
          <a:xfrm>
            <a:off x="950913" y="2174875"/>
            <a:ext cx="10972800" cy="2198688"/>
          </a:xfrm>
        </p:spPr>
        <p:txBody>
          <a:bodyPr/>
          <a:lstStyle/>
          <a:p>
            <a:pPr marL="0" indent="0" algn="just" eaLnBrk="1" hangingPunct="1">
              <a:lnSpc>
                <a:spcPct val="80000"/>
              </a:lnSpc>
              <a:spcBef>
                <a:spcPct val="0"/>
              </a:spcBef>
              <a:buFont typeface="Arial" pitchFamily="34" charset="0"/>
              <a:buNone/>
            </a:pPr>
            <a:r>
              <a:rPr lang="uk-UA" altLang="ru-RU" b="1" i="1"/>
              <a:t>Підкритерій 7.5. </a:t>
            </a:r>
            <a:r>
              <a:rPr lang="uk-UA" altLang="ru-RU"/>
              <a:t>Заклад вищої освіти створює достатні умови щодо реалізації права на освіту для осіб з особливими освітніми потребами, які навчаються за освітньою програмою.</a:t>
            </a:r>
          </a:p>
        </p:txBody>
      </p:sp>
      <p:sp>
        <p:nvSpPr>
          <p:cNvPr id="4" name="Місце для номера слайда 3"/>
          <p:cNvSpPr>
            <a:spLocks noGrp="1"/>
          </p:cNvSpPr>
          <p:nvPr>
            <p:ph type="sldNum" sz="quarter" idx="12"/>
          </p:nvPr>
        </p:nvSpPr>
        <p:spPr/>
        <p:txBody>
          <a:bodyPr/>
          <a:lstStyle/>
          <a:p>
            <a:pPr>
              <a:defRPr/>
            </a:pPr>
            <a:fld id="{6E85DC4C-962D-48A1-9C33-15E99EF81026}" type="slidenum">
              <a:rPr lang="ru-RU" sz="1800"/>
              <a:pPr>
                <a:defRPr/>
              </a:pPr>
              <a:t>39</a:t>
            </a:fld>
            <a:endParaRPr lang="ru-RU" dirty="0"/>
          </a:p>
        </p:txBody>
      </p:sp>
      <p:sp>
        <p:nvSpPr>
          <p:cNvPr id="9" name="Заголовок 1"/>
          <p:cNvSpPr txBox="1">
            <a:spLocks/>
          </p:cNvSpPr>
          <p:nvPr/>
        </p:nvSpPr>
        <p:spPr>
          <a:xfrm>
            <a:off x="395288" y="4287838"/>
            <a:ext cx="11528425" cy="134620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Правила прийому, інші документи, які регулюють перебування особами з особливими освітніми потребами в ЗВО, інформація на сайті</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p:cNvSpPr>
            <a:spLocks noGrp="1"/>
          </p:cNvSpPr>
          <p:nvPr>
            <p:ph type="sldNum" sz="quarter" idx="12"/>
          </p:nvPr>
        </p:nvSpPr>
        <p:spPr>
          <a:xfrm>
            <a:off x="11714163" y="6396038"/>
            <a:ext cx="346075" cy="365125"/>
          </a:xfrm>
        </p:spPr>
        <p:txBody>
          <a:bodyPr/>
          <a:lstStyle/>
          <a:p>
            <a:pPr>
              <a:defRPr/>
            </a:pPr>
            <a:fld id="{D32CDDC4-49BE-4BA9-908F-83C25B9D1420}" type="slidenum">
              <a:rPr lang="ru-RU" sz="1800">
                <a:solidFill>
                  <a:schemeClr val="accent6">
                    <a:lumMod val="50000"/>
                  </a:schemeClr>
                </a:solidFill>
              </a:rPr>
              <a:pPr>
                <a:defRPr/>
              </a:pPr>
              <a:t>4</a:t>
            </a:fld>
            <a:endParaRPr lang="ru-RU" sz="1800" dirty="0">
              <a:solidFill>
                <a:schemeClr val="accent6">
                  <a:lumMod val="50000"/>
                </a:schemeClr>
              </a:solidFill>
            </a:endParaRPr>
          </a:p>
        </p:txBody>
      </p:sp>
      <p:sp>
        <p:nvSpPr>
          <p:cNvPr id="6" name="Text Box 5"/>
          <p:cNvSpPr txBox="1">
            <a:spLocks noChangeArrowheads="1"/>
          </p:cNvSpPr>
          <p:nvPr/>
        </p:nvSpPr>
        <p:spPr bwMode="auto">
          <a:xfrm>
            <a:off x="284163" y="1038225"/>
            <a:ext cx="11671300" cy="592138"/>
          </a:xfrm>
          <a:prstGeom prst="rect">
            <a:avLst/>
          </a:prstGeom>
          <a:solidFill>
            <a:schemeClr val="accent6">
              <a:lumMod val="40000"/>
              <a:lumOff val="60000"/>
            </a:schemeClr>
          </a:solidFill>
          <a:ln w="38100">
            <a:noFill/>
            <a:miter lim="800000"/>
            <a:headEnd/>
            <a:tailEnd/>
          </a:ln>
        </p:spPr>
        <p:txBody>
          <a:bodyPr/>
          <a:lstStyle>
            <a:lvl1pPr>
              <a:defRPr sz="3200">
                <a:solidFill>
                  <a:schemeClr val="tx1"/>
                </a:solidFill>
                <a:latin typeface="Verdana" pitchFamily="34" charset="0"/>
              </a:defRPr>
            </a:lvl1pPr>
            <a:lvl2pPr marL="742950" indent="-285750">
              <a:defRPr sz="3200">
                <a:solidFill>
                  <a:schemeClr val="tx1"/>
                </a:solidFill>
                <a:latin typeface="Verdana" pitchFamily="34" charset="0"/>
              </a:defRPr>
            </a:lvl2pPr>
            <a:lvl3pPr marL="1143000" indent="-228600">
              <a:defRPr sz="3200">
                <a:solidFill>
                  <a:schemeClr val="tx1"/>
                </a:solidFill>
                <a:latin typeface="Verdana" pitchFamily="34" charset="0"/>
              </a:defRPr>
            </a:lvl3pPr>
            <a:lvl4pPr marL="1600200" indent="-228600">
              <a:defRPr sz="3200">
                <a:solidFill>
                  <a:schemeClr val="tx1"/>
                </a:solidFill>
                <a:latin typeface="Verdana" pitchFamily="34" charset="0"/>
              </a:defRPr>
            </a:lvl4pPr>
            <a:lvl5pPr marL="2057400" indent="-228600">
              <a:defRPr sz="3200">
                <a:solidFill>
                  <a:schemeClr val="tx1"/>
                </a:solidFill>
                <a:latin typeface="Verdana" pitchFamily="34" charset="0"/>
              </a:defRPr>
            </a:lvl5pPr>
            <a:lvl6pPr marL="2514600" indent="-228600" eaLnBrk="0" fontAlgn="base" hangingPunct="0">
              <a:spcBef>
                <a:spcPct val="0"/>
              </a:spcBef>
              <a:spcAft>
                <a:spcPct val="0"/>
              </a:spcAft>
              <a:defRPr sz="3200">
                <a:solidFill>
                  <a:schemeClr val="tx1"/>
                </a:solidFill>
                <a:latin typeface="Verdana" pitchFamily="34" charset="0"/>
              </a:defRPr>
            </a:lvl6pPr>
            <a:lvl7pPr marL="2971800" indent="-228600" eaLnBrk="0" fontAlgn="base" hangingPunct="0">
              <a:spcBef>
                <a:spcPct val="0"/>
              </a:spcBef>
              <a:spcAft>
                <a:spcPct val="0"/>
              </a:spcAft>
              <a:defRPr sz="3200">
                <a:solidFill>
                  <a:schemeClr val="tx1"/>
                </a:solidFill>
                <a:latin typeface="Verdana" pitchFamily="34" charset="0"/>
              </a:defRPr>
            </a:lvl7pPr>
            <a:lvl8pPr marL="3429000" indent="-228600" eaLnBrk="0" fontAlgn="base" hangingPunct="0">
              <a:spcBef>
                <a:spcPct val="0"/>
              </a:spcBef>
              <a:spcAft>
                <a:spcPct val="0"/>
              </a:spcAft>
              <a:defRPr sz="3200">
                <a:solidFill>
                  <a:schemeClr val="tx1"/>
                </a:solidFill>
                <a:latin typeface="Verdana" pitchFamily="34" charset="0"/>
              </a:defRPr>
            </a:lvl8pPr>
            <a:lvl9pPr marL="3886200" indent="-228600" eaLnBrk="0" fontAlgn="base" hangingPunct="0">
              <a:spcBef>
                <a:spcPct val="0"/>
              </a:spcBef>
              <a:spcAft>
                <a:spcPct val="0"/>
              </a:spcAft>
              <a:defRPr sz="3200">
                <a:solidFill>
                  <a:schemeClr val="tx1"/>
                </a:solidFill>
                <a:latin typeface="Verdana" pitchFamily="34" charset="0"/>
              </a:defRPr>
            </a:lvl9pPr>
          </a:lstStyle>
          <a:p>
            <a:pPr marL="358775" algn="ctr">
              <a:defRPr/>
            </a:pPr>
            <a:r>
              <a:rPr lang="uk-UA" altLang="ru-RU" b="1" dirty="0">
                <a:solidFill>
                  <a:srgbClr val="FF3300"/>
                </a:solidFill>
                <a:effectLst>
                  <a:outerShdw blurRad="38100" dist="38100" dir="2700000" algn="tl">
                    <a:srgbClr val="000000">
                      <a:alpha val="43137"/>
                    </a:srgbClr>
                  </a:outerShdw>
                </a:effectLst>
                <a:latin typeface="+mj-lt"/>
                <a:cs typeface="Arial" charset="0"/>
              </a:rPr>
              <a:t>Гарант освітньої (освітньо-наукової) програми</a:t>
            </a:r>
          </a:p>
        </p:txBody>
      </p:sp>
      <p:graphicFrame>
        <p:nvGraphicFramePr>
          <p:cNvPr id="38" name="Схема 37"/>
          <p:cNvGraphicFramePr/>
          <p:nvPr/>
        </p:nvGraphicFramePr>
        <p:xfrm>
          <a:off x="284206" y="1631092"/>
          <a:ext cx="11725824" cy="4842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1050925"/>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7. Освітнє середовище та матеріальні ресурси</a:t>
            </a:r>
            <a:endParaRPr lang="ru-RU" sz="3600" dirty="0"/>
          </a:p>
        </p:txBody>
      </p:sp>
      <p:sp>
        <p:nvSpPr>
          <p:cNvPr id="43011" name="Місце для вмісту 2"/>
          <p:cNvSpPr>
            <a:spLocks noGrp="1"/>
          </p:cNvSpPr>
          <p:nvPr>
            <p:ph idx="1"/>
          </p:nvPr>
        </p:nvSpPr>
        <p:spPr>
          <a:xfrm>
            <a:off x="950913" y="2162175"/>
            <a:ext cx="10972800" cy="2533650"/>
          </a:xfrm>
        </p:spPr>
        <p:txBody>
          <a:bodyPr/>
          <a:lstStyle/>
          <a:p>
            <a:pPr marL="0" indent="0" algn="just" eaLnBrk="1" hangingPunct="1">
              <a:lnSpc>
                <a:spcPct val="80000"/>
              </a:lnSpc>
              <a:spcBef>
                <a:spcPct val="0"/>
              </a:spcBef>
              <a:buFont typeface="Arial" pitchFamily="34" charset="0"/>
              <a:buNone/>
            </a:pPr>
            <a:r>
              <a:rPr lang="uk-UA" altLang="ru-RU" b="1" i="1"/>
              <a:t>Підкритерій 7.6. </a:t>
            </a:r>
            <a:r>
              <a:rPr lang="uk-UA" altLang="ru-RU"/>
              <a:t>Наявні чіткі і зрозумілі політика та процедури вирішення конфліктних ситуацій (зокрема пов’язаних із сексуальними домаганнями, дискримінацією та/або корупцією тощо), які є доступними для всіх учасників освітнього процесу та яких послідовно дотримуються під час реалізації освітньої програми.</a:t>
            </a:r>
          </a:p>
        </p:txBody>
      </p:sp>
      <p:sp>
        <p:nvSpPr>
          <p:cNvPr id="4" name="Місце для номера слайда 3"/>
          <p:cNvSpPr>
            <a:spLocks noGrp="1"/>
          </p:cNvSpPr>
          <p:nvPr>
            <p:ph type="sldNum" sz="quarter" idx="12"/>
          </p:nvPr>
        </p:nvSpPr>
        <p:spPr/>
        <p:txBody>
          <a:bodyPr/>
          <a:lstStyle/>
          <a:p>
            <a:pPr>
              <a:defRPr/>
            </a:pPr>
            <a:fld id="{5A4554F7-6C18-41CB-A197-8FA2233869C6}" type="slidenum">
              <a:rPr lang="ru-RU" sz="1800"/>
              <a:pPr>
                <a:defRPr/>
              </a:pPr>
              <a:t>40</a:t>
            </a:fld>
            <a:endParaRPr lang="ru-RU" dirty="0"/>
          </a:p>
        </p:txBody>
      </p:sp>
      <p:sp>
        <p:nvSpPr>
          <p:cNvPr id="9" name="Заголовок 1"/>
          <p:cNvSpPr txBox="1">
            <a:spLocks/>
          </p:cNvSpPr>
          <p:nvPr/>
        </p:nvSpPr>
        <p:spPr>
          <a:xfrm>
            <a:off x="395288" y="4695825"/>
            <a:ext cx="11528425" cy="1717675"/>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Документ, який регламентує політику і процедури вирішення конфліктних ситуацій, результати опитування здобувачів ВО, статут, матеріали, які відображають рішення за відповідними скаргами здобувачів ВО</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8. Внутрішнє забезпечення якості ОП</a:t>
            </a:r>
            <a:endParaRPr lang="ru-RU" sz="3600" dirty="0"/>
          </a:p>
        </p:txBody>
      </p:sp>
      <p:sp>
        <p:nvSpPr>
          <p:cNvPr id="44035" name="Місце для вмісту 2"/>
          <p:cNvSpPr>
            <a:spLocks noGrp="1"/>
          </p:cNvSpPr>
          <p:nvPr>
            <p:ph idx="1"/>
          </p:nvPr>
        </p:nvSpPr>
        <p:spPr>
          <a:xfrm>
            <a:off x="827088" y="1803400"/>
            <a:ext cx="10972800" cy="1927225"/>
          </a:xfrm>
        </p:spPr>
        <p:txBody>
          <a:bodyPr/>
          <a:lstStyle/>
          <a:p>
            <a:pPr marL="0" indent="0" algn="just" eaLnBrk="1" hangingPunct="1">
              <a:lnSpc>
                <a:spcPct val="80000"/>
              </a:lnSpc>
              <a:spcBef>
                <a:spcPct val="0"/>
              </a:spcBef>
              <a:buFont typeface="Arial" pitchFamily="34" charset="0"/>
              <a:buNone/>
            </a:pPr>
            <a:r>
              <a:rPr lang="uk-UA" altLang="ru-RU" b="1" i="1"/>
              <a:t>Підкритерій 8.1. </a:t>
            </a:r>
            <a:r>
              <a:rPr lang="uk-UA" altLang="ru-RU"/>
              <a:t>Заклад вищої освіти послідовно дотримується визначених ним процедур розроблення, затвердження, моніторингу та періодичного перегляду освітньої програми.</a:t>
            </a:r>
          </a:p>
        </p:txBody>
      </p:sp>
      <p:sp>
        <p:nvSpPr>
          <p:cNvPr id="4" name="Місце для номера слайда 3"/>
          <p:cNvSpPr>
            <a:spLocks noGrp="1"/>
          </p:cNvSpPr>
          <p:nvPr>
            <p:ph type="sldNum" sz="quarter" idx="12"/>
          </p:nvPr>
        </p:nvSpPr>
        <p:spPr/>
        <p:txBody>
          <a:bodyPr/>
          <a:lstStyle/>
          <a:p>
            <a:pPr>
              <a:defRPr/>
            </a:pPr>
            <a:fld id="{142CFEA2-FDF5-4879-8323-D95A96EBA2FF}" type="slidenum">
              <a:rPr lang="ru-RU" sz="1800"/>
              <a:pPr>
                <a:defRPr/>
              </a:pPr>
              <a:t>41</a:t>
            </a:fld>
            <a:endParaRPr lang="ru-RU" dirty="0"/>
          </a:p>
        </p:txBody>
      </p:sp>
      <p:sp>
        <p:nvSpPr>
          <p:cNvPr id="9" name="Заголовок 1"/>
          <p:cNvSpPr txBox="1">
            <a:spLocks/>
          </p:cNvSpPr>
          <p:nvPr/>
        </p:nvSpPr>
        <p:spPr>
          <a:xfrm>
            <a:off x="395288" y="3670300"/>
            <a:ext cx="11528425" cy="2668588"/>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Положення, якими регулюються процедури розроблення, затвердження, моніторингу та періодичного перегляду освітніх (освітньо-наукових) програм, протоколи засідань кафедр (вчених рад, щодо внесення змін до ОП за результатами останнього перегляду, з мотивацією, чим вони були обґрунтовані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8. Внутрішнє забезпечення якості ОП</a:t>
            </a:r>
            <a:endParaRPr lang="ru-RU" sz="3600" dirty="0"/>
          </a:p>
        </p:txBody>
      </p:sp>
      <p:sp>
        <p:nvSpPr>
          <p:cNvPr id="41987" name="Місце для вмісту 2"/>
          <p:cNvSpPr>
            <a:spLocks noGrp="1"/>
          </p:cNvSpPr>
          <p:nvPr>
            <p:ph idx="1"/>
          </p:nvPr>
        </p:nvSpPr>
        <p:spPr>
          <a:xfrm>
            <a:off x="950913" y="1865313"/>
            <a:ext cx="10972800" cy="2379662"/>
          </a:xfrm>
        </p:spPr>
        <p:txBody>
          <a:bodyPr>
            <a:normAutofit lnSpcReduction="10000"/>
          </a:bodyPr>
          <a:lstStyle/>
          <a:p>
            <a:pPr marL="0" indent="0" algn="just" eaLnBrk="1" hangingPunct="1">
              <a:lnSpc>
                <a:spcPct val="80000"/>
              </a:lnSpc>
              <a:spcBef>
                <a:spcPct val="0"/>
              </a:spcBef>
              <a:buFont typeface="Arial" charset="0"/>
              <a:buNone/>
              <a:defRPr/>
            </a:pPr>
            <a:r>
              <a:rPr lang="uk-UA" altLang="ru-RU" b="1" i="1" dirty="0"/>
              <a:t>Підкритерій 8.2. </a:t>
            </a:r>
            <a:r>
              <a:rPr lang="uk-UA" altLang="ru-RU" dirty="0"/>
              <a:t>Здобувачі вищої освіти безпосередньо та через органи студентського самоврядування залучені до процесу періодичного перегляду освітньої програми та інших процедур забезпечення її якості як партнери. Позиція здобувачів вищої освіти береться до уваги під час перегляду освітньої програми.</a:t>
            </a:r>
          </a:p>
        </p:txBody>
      </p:sp>
      <p:sp>
        <p:nvSpPr>
          <p:cNvPr id="4" name="Місце для номера слайда 3"/>
          <p:cNvSpPr>
            <a:spLocks noGrp="1"/>
          </p:cNvSpPr>
          <p:nvPr>
            <p:ph type="sldNum" sz="quarter" idx="12"/>
          </p:nvPr>
        </p:nvSpPr>
        <p:spPr/>
        <p:txBody>
          <a:bodyPr/>
          <a:lstStyle/>
          <a:p>
            <a:pPr>
              <a:defRPr/>
            </a:pPr>
            <a:fld id="{4804029E-FAE0-4907-B8A3-414F2FFA3748}" type="slidenum">
              <a:rPr lang="ru-RU" sz="1800"/>
              <a:pPr>
                <a:defRPr/>
              </a:pPr>
              <a:t>42</a:t>
            </a:fld>
            <a:endParaRPr lang="ru-RU" sz="1800" dirty="0"/>
          </a:p>
        </p:txBody>
      </p:sp>
      <p:sp>
        <p:nvSpPr>
          <p:cNvPr id="9" name="Заголовок 1"/>
          <p:cNvSpPr txBox="1">
            <a:spLocks/>
          </p:cNvSpPr>
          <p:nvPr/>
        </p:nvSpPr>
        <p:spPr>
          <a:xfrm>
            <a:off x="395288" y="4368800"/>
            <a:ext cx="11528425" cy="1438275"/>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Результати опитування здобувачів ВО, документальне підтвердження їх участі та студентського самоврядування у процедурах внутрішнього забезпечення якості ОП</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Autofit/>
          </a:bodyPr>
          <a:lstStyle/>
          <a:p>
            <a:pPr eaLnBrk="1" fontAlgn="auto" hangingPunct="1">
              <a:spcAft>
                <a:spcPts val="0"/>
              </a:spcAft>
              <a:defRPr/>
            </a:pPr>
            <a:r>
              <a:rPr lang="uk-UA" sz="3600" b="1" dirty="0"/>
              <a:t>Критерій 8. Внутрішнє забезпечення якості ОП</a:t>
            </a:r>
            <a:endParaRPr lang="ru-RU" sz="3600" dirty="0"/>
          </a:p>
        </p:txBody>
      </p:sp>
      <p:sp>
        <p:nvSpPr>
          <p:cNvPr id="46083" name="Місце для вмісту 2"/>
          <p:cNvSpPr>
            <a:spLocks noGrp="1"/>
          </p:cNvSpPr>
          <p:nvPr>
            <p:ph idx="1"/>
          </p:nvPr>
        </p:nvSpPr>
        <p:spPr>
          <a:xfrm>
            <a:off x="950913" y="1833563"/>
            <a:ext cx="10972800" cy="1963737"/>
          </a:xfrm>
        </p:spPr>
        <p:txBody>
          <a:bodyPr/>
          <a:lstStyle/>
          <a:p>
            <a:pPr marL="0" indent="0" algn="just" eaLnBrk="1" hangingPunct="1">
              <a:lnSpc>
                <a:spcPct val="80000"/>
              </a:lnSpc>
              <a:spcBef>
                <a:spcPct val="0"/>
              </a:spcBef>
              <a:buFont typeface="Arial" pitchFamily="34" charset="0"/>
              <a:buNone/>
            </a:pPr>
            <a:r>
              <a:rPr lang="uk-UA" altLang="ru-RU" b="1" i="1"/>
              <a:t>Підкритерій 8.3. </a:t>
            </a:r>
            <a:r>
              <a:rPr lang="uk-UA" altLang="ru-RU"/>
              <a:t>Роботодавці безпосередньо та/або через свої об’єднання залучені до процесу періодичного перегляду освітньої програми та інших процедур забезпечення її якості як партнери.</a:t>
            </a:r>
          </a:p>
        </p:txBody>
      </p:sp>
      <p:sp>
        <p:nvSpPr>
          <p:cNvPr id="4" name="Місце для номера слайда 3"/>
          <p:cNvSpPr>
            <a:spLocks noGrp="1"/>
          </p:cNvSpPr>
          <p:nvPr>
            <p:ph type="sldNum" sz="quarter" idx="12"/>
          </p:nvPr>
        </p:nvSpPr>
        <p:spPr/>
        <p:txBody>
          <a:bodyPr/>
          <a:lstStyle/>
          <a:p>
            <a:pPr>
              <a:defRPr/>
            </a:pPr>
            <a:fld id="{893DE691-05CE-41FB-99C4-93F2C5BEB992}" type="slidenum">
              <a:rPr lang="ru-RU" sz="1800"/>
              <a:pPr>
                <a:defRPr/>
              </a:pPr>
              <a:t>43</a:t>
            </a:fld>
            <a:endParaRPr lang="ru-RU" sz="1800" dirty="0"/>
          </a:p>
        </p:txBody>
      </p:sp>
      <p:sp>
        <p:nvSpPr>
          <p:cNvPr id="9" name="Заголовок 1"/>
          <p:cNvSpPr txBox="1">
            <a:spLocks/>
          </p:cNvSpPr>
          <p:nvPr/>
        </p:nvSpPr>
        <p:spPr>
          <a:xfrm>
            <a:off x="395288" y="3797300"/>
            <a:ext cx="11528425" cy="1639888"/>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Документальне підтвердження участі роботодавців безпосередньо або через свої об’єднання у процедурах внутрішнього забезпечення якості ОП</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8. Внутрішнє забезпечення якості ОП</a:t>
            </a:r>
            <a:endParaRPr lang="ru-RU" sz="3600" dirty="0"/>
          </a:p>
        </p:txBody>
      </p:sp>
      <p:sp>
        <p:nvSpPr>
          <p:cNvPr id="47107" name="Місце для вмісту 2"/>
          <p:cNvSpPr>
            <a:spLocks noGrp="1"/>
          </p:cNvSpPr>
          <p:nvPr>
            <p:ph idx="1"/>
          </p:nvPr>
        </p:nvSpPr>
        <p:spPr>
          <a:xfrm>
            <a:off x="950913" y="1903413"/>
            <a:ext cx="10972800" cy="1531937"/>
          </a:xfrm>
        </p:spPr>
        <p:txBody>
          <a:bodyPr/>
          <a:lstStyle/>
          <a:p>
            <a:pPr marL="0" indent="0" algn="just" eaLnBrk="1" hangingPunct="1">
              <a:lnSpc>
                <a:spcPct val="80000"/>
              </a:lnSpc>
              <a:spcBef>
                <a:spcPct val="0"/>
              </a:spcBef>
              <a:buFont typeface="Arial" pitchFamily="34" charset="0"/>
              <a:buNone/>
            </a:pPr>
            <a:r>
              <a:rPr lang="uk-UA" altLang="ru-RU" b="1" i="1"/>
              <a:t>Підкритерій 8.4. </a:t>
            </a:r>
            <a:r>
              <a:rPr lang="uk-UA" altLang="ru-RU"/>
              <a:t>Наявна практика збирання, аналізу та врахування інформації щодо кар’єрного шляху випускників освітньої програми.</a:t>
            </a:r>
          </a:p>
        </p:txBody>
      </p:sp>
      <p:sp>
        <p:nvSpPr>
          <p:cNvPr id="4" name="Місце для номера слайда 3"/>
          <p:cNvSpPr>
            <a:spLocks noGrp="1"/>
          </p:cNvSpPr>
          <p:nvPr>
            <p:ph type="sldNum" sz="quarter" idx="12"/>
          </p:nvPr>
        </p:nvSpPr>
        <p:spPr/>
        <p:txBody>
          <a:bodyPr/>
          <a:lstStyle/>
          <a:p>
            <a:pPr>
              <a:defRPr/>
            </a:pPr>
            <a:fld id="{9AE10339-E958-4576-97CB-BC6E286D336D}" type="slidenum">
              <a:rPr lang="ru-RU" sz="1800"/>
              <a:pPr>
                <a:defRPr/>
              </a:pPr>
              <a:t>44</a:t>
            </a:fld>
            <a:endParaRPr lang="ru-RU" sz="1800" dirty="0"/>
          </a:p>
        </p:txBody>
      </p:sp>
      <p:sp>
        <p:nvSpPr>
          <p:cNvPr id="9" name="Заголовок 1"/>
          <p:cNvSpPr txBox="1">
            <a:spLocks/>
          </p:cNvSpPr>
          <p:nvPr/>
        </p:nvSpPr>
        <p:spPr>
          <a:xfrm>
            <a:off x="395288" y="3448050"/>
            <a:ext cx="11528425" cy="1444625"/>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Документальне підтвердження що демонструє наявність практики збирання інформації щодо кар’єрного шляху випускників (реєстри, асоціації випускників тощо)</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8. Внутрішнє забезпечення якості ОП</a:t>
            </a:r>
            <a:endParaRPr lang="ru-RU" sz="3600" dirty="0"/>
          </a:p>
        </p:txBody>
      </p:sp>
      <p:sp>
        <p:nvSpPr>
          <p:cNvPr id="4" name="Місце для номера слайда 3"/>
          <p:cNvSpPr>
            <a:spLocks noGrp="1"/>
          </p:cNvSpPr>
          <p:nvPr>
            <p:ph type="sldNum" sz="quarter" idx="12"/>
          </p:nvPr>
        </p:nvSpPr>
        <p:spPr/>
        <p:txBody>
          <a:bodyPr/>
          <a:lstStyle/>
          <a:p>
            <a:pPr>
              <a:defRPr/>
            </a:pPr>
            <a:fld id="{46F9A234-824A-4F6E-8C45-D3F91F29A74F}" type="slidenum">
              <a:rPr lang="ru-RU" sz="1800"/>
              <a:pPr>
                <a:defRPr/>
              </a:pPr>
              <a:t>45</a:t>
            </a:fld>
            <a:endParaRPr lang="ru-RU" dirty="0"/>
          </a:p>
        </p:txBody>
      </p:sp>
      <p:sp>
        <p:nvSpPr>
          <p:cNvPr id="48132" name="Місце для вмісту 2"/>
          <p:cNvSpPr txBox="1">
            <a:spLocks/>
          </p:cNvSpPr>
          <p:nvPr/>
        </p:nvSpPr>
        <p:spPr bwMode="auto">
          <a:xfrm>
            <a:off x="950913" y="1944688"/>
            <a:ext cx="10972800"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8.5. </a:t>
            </a:r>
            <a:r>
              <a:rPr lang="uk-UA" altLang="ru-RU" sz="3200"/>
              <a:t>Система забезпечення якості закладу вищої освіти забезпечує вчасне реагування на виявлені недоліки в освітній програмі та/або освітній діяльності з реалізації освітньої програми.</a:t>
            </a:r>
          </a:p>
        </p:txBody>
      </p:sp>
      <p:sp>
        <p:nvSpPr>
          <p:cNvPr id="8" name="Заголовок 1"/>
          <p:cNvSpPr txBox="1">
            <a:spLocks/>
          </p:cNvSpPr>
          <p:nvPr/>
        </p:nvSpPr>
        <p:spPr>
          <a:xfrm>
            <a:off x="395288" y="3614738"/>
            <a:ext cx="11528425" cy="2341562"/>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Положення про розробку, затвердження, моніторинг та періодичний перегляд ОП, матеріали, що підтверджують виявлені/усунені недоліки в ОП та/або </a:t>
            </a:r>
            <a:r>
              <a:rPr lang="uk-UA" sz="2400" b="1" dirty="0" err="1">
                <a:solidFill>
                  <a:srgbClr val="FF0000"/>
                </a:solidFill>
              </a:rPr>
              <a:t>освітньо-науковій</a:t>
            </a:r>
            <a:r>
              <a:rPr lang="uk-UA" sz="2400" b="1" dirty="0">
                <a:solidFill>
                  <a:srgbClr val="FF0000"/>
                </a:solidFill>
              </a:rPr>
              <a:t> діяльності з реалізації ОП, які були виявлені у ході здійснення процедур внутрішнього забезпечення якості</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8. Внутрішнє забезпечення якості ОП</a:t>
            </a:r>
            <a:endParaRPr lang="ru-RU" sz="3600" dirty="0"/>
          </a:p>
        </p:txBody>
      </p:sp>
      <p:sp>
        <p:nvSpPr>
          <p:cNvPr id="4" name="Місце для номера слайда 3"/>
          <p:cNvSpPr>
            <a:spLocks noGrp="1"/>
          </p:cNvSpPr>
          <p:nvPr>
            <p:ph type="sldNum" sz="quarter" idx="12"/>
          </p:nvPr>
        </p:nvSpPr>
        <p:spPr/>
        <p:txBody>
          <a:bodyPr/>
          <a:lstStyle/>
          <a:p>
            <a:pPr>
              <a:defRPr/>
            </a:pPr>
            <a:fld id="{D6F90E86-3CCF-48CC-B7E5-A8FB7B2ED4DB}" type="slidenum">
              <a:rPr lang="ru-RU" sz="1800"/>
              <a:pPr>
                <a:defRPr/>
              </a:pPr>
              <a:t>46</a:t>
            </a:fld>
            <a:endParaRPr lang="ru-RU" dirty="0"/>
          </a:p>
        </p:txBody>
      </p:sp>
      <p:sp>
        <p:nvSpPr>
          <p:cNvPr id="49156" name="Місце для вмісту 2"/>
          <p:cNvSpPr txBox="1">
            <a:spLocks/>
          </p:cNvSpPr>
          <p:nvPr/>
        </p:nvSpPr>
        <p:spPr bwMode="auto">
          <a:xfrm>
            <a:off x="950913" y="1944688"/>
            <a:ext cx="10972800" cy="156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8.6. </a:t>
            </a:r>
            <a:r>
              <a:rPr lang="uk-UA" altLang="ru-RU" sz="3200"/>
              <a:t>Результати зовнішнього забезпечення якості вищої освіти (зокрема зауваження та пропозиції, сформульовані під час попередніх акредитацій) беруться до уваги під час перегляду освітньої програми.</a:t>
            </a:r>
          </a:p>
        </p:txBody>
      </p:sp>
      <p:sp>
        <p:nvSpPr>
          <p:cNvPr id="8" name="Заголовок 1"/>
          <p:cNvSpPr txBox="1">
            <a:spLocks/>
          </p:cNvSpPr>
          <p:nvPr/>
        </p:nvSpPr>
        <p:spPr>
          <a:xfrm>
            <a:off x="395288" y="3509963"/>
            <a:ext cx="11528425" cy="574675"/>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за наявності</a:t>
            </a:r>
          </a:p>
        </p:txBody>
      </p:sp>
      <p:sp>
        <p:nvSpPr>
          <p:cNvPr id="49158" name="Місце для вмісту 2"/>
          <p:cNvSpPr txBox="1">
            <a:spLocks/>
          </p:cNvSpPr>
          <p:nvPr/>
        </p:nvSpPr>
        <p:spPr bwMode="auto">
          <a:xfrm>
            <a:off x="950913" y="4200525"/>
            <a:ext cx="10972800" cy="156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8.7. </a:t>
            </a:r>
            <a:r>
              <a:rPr lang="uk-UA" altLang="ru-RU" sz="3200"/>
              <a:t>В академічній спільноті закладу вищої освіти сформована культура якості, що сприяє постійному розвитку освітньої програми та освітньої діяльності за цією програмою.</a:t>
            </a:r>
          </a:p>
        </p:txBody>
      </p:sp>
      <p:sp>
        <p:nvSpPr>
          <p:cNvPr id="9" name="Заголовок 1"/>
          <p:cNvSpPr txBox="1">
            <a:spLocks/>
          </p:cNvSpPr>
          <p:nvPr/>
        </p:nvSpPr>
        <p:spPr>
          <a:xfrm>
            <a:off x="395288" y="5765800"/>
            <a:ext cx="11528425" cy="573088"/>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Опитування здобувачів ВО, НПП</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9. Прозорість та публічність</a:t>
            </a:r>
            <a:endParaRPr lang="ru-RU" sz="3600" dirty="0"/>
          </a:p>
        </p:txBody>
      </p:sp>
      <p:sp>
        <p:nvSpPr>
          <p:cNvPr id="4" name="Місце для номера слайда 3"/>
          <p:cNvSpPr>
            <a:spLocks noGrp="1"/>
          </p:cNvSpPr>
          <p:nvPr>
            <p:ph type="sldNum" sz="quarter" idx="12"/>
          </p:nvPr>
        </p:nvSpPr>
        <p:spPr/>
        <p:txBody>
          <a:bodyPr/>
          <a:lstStyle/>
          <a:p>
            <a:pPr>
              <a:defRPr/>
            </a:pPr>
            <a:fld id="{5EB288EC-4BA5-40B3-BE9F-BB9955CC358F}" type="slidenum">
              <a:rPr lang="ru-RU" sz="1800"/>
              <a:pPr>
                <a:defRPr/>
              </a:pPr>
              <a:t>47</a:t>
            </a:fld>
            <a:endParaRPr lang="ru-RU" sz="1800" dirty="0"/>
          </a:p>
        </p:txBody>
      </p:sp>
      <p:sp>
        <p:nvSpPr>
          <p:cNvPr id="50180" name="Місце для вмісту 2"/>
          <p:cNvSpPr txBox="1">
            <a:spLocks/>
          </p:cNvSpPr>
          <p:nvPr/>
        </p:nvSpPr>
        <p:spPr bwMode="auto">
          <a:xfrm>
            <a:off x="950913" y="1944688"/>
            <a:ext cx="10972800"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9.1. </a:t>
            </a:r>
            <a:r>
              <a:rPr lang="uk-UA" altLang="ru-RU" sz="3200"/>
              <a:t>Визначені чіткі та зрозумілі правила і процедури, що регулюють права та обов’язки всіх учасників освітнього процесу, є доступними для них та яких послідовно дотримуються під час реалізації освітньої програми.</a:t>
            </a:r>
          </a:p>
        </p:txBody>
      </p:sp>
      <p:sp>
        <p:nvSpPr>
          <p:cNvPr id="8" name="Заголовок 1"/>
          <p:cNvSpPr txBox="1">
            <a:spLocks/>
          </p:cNvSpPr>
          <p:nvPr/>
        </p:nvSpPr>
        <p:spPr>
          <a:xfrm>
            <a:off x="395288" y="3830638"/>
            <a:ext cx="11528425" cy="1433512"/>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Статут  ЗВО, правила внутрішнього розпорядку, контракт студента, положення про організацію освітнього процесу та посилання на відповідні документи на сайті ЗВО</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9. Прозорість та публічність</a:t>
            </a:r>
            <a:endParaRPr lang="ru-RU" sz="3600" dirty="0"/>
          </a:p>
        </p:txBody>
      </p:sp>
      <p:sp>
        <p:nvSpPr>
          <p:cNvPr id="4" name="Місце для номера слайда 3"/>
          <p:cNvSpPr>
            <a:spLocks noGrp="1"/>
          </p:cNvSpPr>
          <p:nvPr>
            <p:ph type="sldNum" sz="quarter" idx="12"/>
          </p:nvPr>
        </p:nvSpPr>
        <p:spPr/>
        <p:txBody>
          <a:bodyPr/>
          <a:lstStyle/>
          <a:p>
            <a:pPr>
              <a:defRPr/>
            </a:pPr>
            <a:fld id="{FAD53005-0F7E-464A-8071-58DE285ED347}" type="slidenum">
              <a:rPr lang="ru-RU" sz="1800"/>
              <a:pPr>
                <a:defRPr/>
              </a:pPr>
              <a:t>48</a:t>
            </a:fld>
            <a:endParaRPr lang="ru-RU" dirty="0"/>
          </a:p>
        </p:txBody>
      </p:sp>
      <p:sp>
        <p:nvSpPr>
          <p:cNvPr id="51204" name="Місце для вмісту 2"/>
          <p:cNvSpPr txBox="1">
            <a:spLocks/>
          </p:cNvSpPr>
          <p:nvPr/>
        </p:nvSpPr>
        <p:spPr bwMode="auto">
          <a:xfrm>
            <a:off x="950913" y="1944688"/>
            <a:ext cx="10972800" cy="188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9.2. </a:t>
            </a:r>
            <a:r>
              <a:rPr lang="uk-UA" altLang="ru-RU" sz="3200"/>
              <a:t>Заклад вищої освіти не пізніше ніж за місяць до затвердження освітньої програми або змін до неї оприлюднює на своєму офіційному вебсайті відповідний проект із метою отримання зауважень та пропозиції заінтересованих сторін.</a:t>
            </a:r>
          </a:p>
        </p:txBody>
      </p:sp>
      <p:sp>
        <p:nvSpPr>
          <p:cNvPr id="8" name="Заголовок 1"/>
          <p:cNvSpPr txBox="1">
            <a:spLocks/>
          </p:cNvSpPr>
          <p:nvPr/>
        </p:nvSpPr>
        <p:spPr>
          <a:xfrm>
            <a:off x="395288" y="3978275"/>
            <a:ext cx="11528425" cy="976313"/>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Посилання на відповідні документи на сайті університету</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9. Прозорість та публічність</a:t>
            </a:r>
            <a:endParaRPr lang="ru-RU" sz="3600" dirty="0"/>
          </a:p>
        </p:txBody>
      </p:sp>
      <p:sp>
        <p:nvSpPr>
          <p:cNvPr id="4" name="Місце для номера слайда 3"/>
          <p:cNvSpPr>
            <a:spLocks noGrp="1"/>
          </p:cNvSpPr>
          <p:nvPr>
            <p:ph type="sldNum" sz="quarter" idx="12"/>
          </p:nvPr>
        </p:nvSpPr>
        <p:spPr/>
        <p:txBody>
          <a:bodyPr/>
          <a:lstStyle/>
          <a:p>
            <a:pPr>
              <a:defRPr/>
            </a:pPr>
            <a:fld id="{098A99D8-D5BE-4846-A731-FFDF7BBB79FA}" type="slidenum">
              <a:rPr lang="ru-RU" sz="1800"/>
              <a:pPr>
                <a:defRPr/>
              </a:pPr>
              <a:t>49</a:t>
            </a:fld>
            <a:endParaRPr lang="ru-RU" dirty="0"/>
          </a:p>
        </p:txBody>
      </p:sp>
      <p:sp>
        <p:nvSpPr>
          <p:cNvPr id="52228" name="Місце для вмісту 2"/>
          <p:cNvSpPr txBox="1">
            <a:spLocks/>
          </p:cNvSpPr>
          <p:nvPr/>
        </p:nvSpPr>
        <p:spPr bwMode="auto">
          <a:xfrm>
            <a:off x="950913" y="1944688"/>
            <a:ext cx="10972800" cy="233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9.3. </a:t>
            </a:r>
            <a:r>
              <a:rPr lang="uk-UA" altLang="ru-RU" sz="3200"/>
              <a:t>Заклад вищої освіти своєчасно оприлюднює на своєму офіційному вебсайті точну та достовірну інформацію про освітню програму (включаючи її цілі, очікувані результати навчання та компоненти) в обсязі, достатньому для інформування відповідних заінтересованих сторін та суспільства.</a:t>
            </a:r>
          </a:p>
        </p:txBody>
      </p:sp>
      <p:sp>
        <p:nvSpPr>
          <p:cNvPr id="8" name="Заголовок 1"/>
          <p:cNvSpPr txBox="1">
            <a:spLocks/>
          </p:cNvSpPr>
          <p:nvPr/>
        </p:nvSpPr>
        <p:spPr>
          <a:xfrm>
            <a:off x="395288" y="4386263"/>
            <a:ext cx="11528425" cy="114935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Посилання на оприлюднену у відкритому доступі в мережі Інтернет інформацію про освітню програму</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688" y="1057275"/>
            <a:ext cx="7451725" cy="1630363"/>
          </a:xfrm>
          <a:solidFill>
            <a:schemeClr val="accent6">
              <a:lumMod val="40000"/>
              <a:lumOff val="60000"/>
            </a:schemeClr>
          </a:solidFill>
        </p:spPr>
        <p:txBody>
          <a:bodyPr rtlCol="0">
            <a:noAutofit/>
          </a:bodyPr>
          <a:lstStyle/>
          <a:p>
            <a:pPr algn="ctr" eaLnBrk="1" fontAlgn="auto" hangingPunct="1">
              <a:spcAft>
                <a:spcPts val="0"/>
              </a:spcAft>
              <a:defRPr/>
            </a:pPr>
            <a:r>
              <a:rPr lang="uk-UA" sz="3000" b="1" dirty="0"/>
              <a:t>Акредитацію освітніх (</a:t>
            </a:r>
            <a:r>
              <a:rPr lang="uk-UA" sz="3000" b="1" dirty="0" err="1"/>
              <a:t>освітньо-наукових</a:t>
            </a:r>
            <a:r>
              <a:rPr lang="uk-UA" sz="3000" b="1" dirty="0"/>
              <a:t>) програм здійснює </a:t>
            </a:r>
            <a:br>
              <a:rPr lang="uk-UA" sz="3000" b="1" dirty="0"/>
            </a:br>
            <a:r>
              <a:rPr lang="uk-UA" sz="3000" b="1" i="1" dirty="0">
                <a:effectLst>
                  <a:outerShdw blurRad="38100" dist="38100" dir="2700000" algn="tl">
                    <a:srgbClr val="000000">
                      <a:alpha val="43137"/>
                    </a:srgbClr>
                  </a:outerShdw>
                </a:effectLst>
              </a:rPr>
              <a:t>Національне агентство із забезпечення якості вищої освіти</a:t>
            </a:r>
            <a:endParaRPr lang="ru-RU" sz="3000" i="1" dirty="0">
              <a:effectLst>
                <a:outerShdw blurRad="38100" dist="38100" dir="2700000" algn="tl">
                  <a:srgbClr val="000000">
                    <a:alpha val="43137"/>
                  </a:srgbClr>
                </a:outerShdw>
              </a:effectLst>
            </a:endParaRPr>
          </a:p>
        </p:txBody>
      </p:sp>
      <p:sp>
        <p:nvSpPr>
          <p:cNvPr id="4" name="Місце для номера слайда 3"/>
          <p:cNvSpPr>
            <a:spLocks noGrp="1"/>
          </p:cNvSpPr>
          <p:nvPr>
            <p:ph type="sldNum" sz="quarter" idx="12"/>
          </p:nvPr>
        </p:nvSpPr>
        <p:spPr>
          <a:xfrm>
            <a:off x="11714163" y="6396038"/>
            <a:ext cx="346075" cy="365125"/>
          </a:xfrm>
        </p:spPr>
        <p:txBody>
          <a:bodyPr/>
          <a:lstStyle/>
          <a:p>
            <a:pPr>
              <a:defRPr/>
            </a:pPr>
            <a:fld id="{3D2520E1-AF87-47A9-9F7A-A112E718BF4F}" type="slidenum">
              <a:rPr lang="ru-RU"/>
              <a:pPr>
                <a:defRPr/>
              </a:pPr>
              <a:t>5</a:t>
            </a:fld>
            <a:endParaRPr lang="ru-RU" dirty="0"/>
          </a:p>
        </p:txBody>
      </p:sp>
      <p:pic>
        <p:nvPicPr>
          <p:cNvPr id="7172" name="Picture 2"/>
          <p:cNvPicPr>
            <a:picLocks noChangeAspect="1" noChangeArrowheads="1"/>
          </p:cNvPicPr>
          <p:nvPr/>
        </p:nvPicPr>
        <p:blipFill>
          <a:blip r:embed="rId2">
            <a:extLst>
              <a:ext uri="{28A0092B-C50C-407E-A947-70E740481C1C}">
                <a14:useLocalDpi xmlns:a14="http://schemas.microsoft.com/office/drawing/2010/main" val="0"/>
              </a:ext>
            </a:extLst>
          </a:blip>
          <a:srcRect l="35616" t="21452" r="37509" b="9798"/>
          <a:stretch>
            <a:fillRect/>
          </a:stretch>
        </p:blipFill>
        <p:spPr bwMode="auto">
          <a:xfrm>
            <a:off x="7847013" y="911225"/>
            <a:ext cx="4040187" cy="581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Овал 8"/>
          <p:cNvSpPr/>
          <p:nvPr/>
        </p:nvSpPr>
        <p:spPr>
          <a:xfrm>
            <a:off x="9286875" y="1557338"/>
            <a:ext cx="1160463" cy="1228725"/>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0" name="Овал 9"/>
          <p:cNvSpPr/>
          <p:nvPr/>
        </p:nvSpPr>
        <p:spPr>
          <a:xfrm>
            <a:off x="9304338" y="2890838"/>
            <a:ext cx="1162050" cy="1266825"/>
          </a:xfrm>
          <a:prstGeom prst="ellipse">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pic>
        <p:nvPicPr>
          <p:cNvPr id="7175" name="Picture 3"/>
          <p:cNvPicPr>
            <a:picLocks noChangeAspect="1" noChangeArrowheads="1"/>
          </p:cNvPicPr>
          <p:nvPr/>
        </p:nvPicPr>
        <p:blipFill>
          <a:blip r:embed="rId3">
            <a:extLst>
              <a:ext uri="{28A0092B-C50C-407E-A947-70E740481C1C}">
                <a14:useLocalDpi xmlns:a14="http://schemas.microsoft.com/office/drawing/2010/main" val="0"/>
              </a:ext>
            </a:extLst>
          </a:blip>
          <a:srcRect l="5617" t="17990" r="7770" b="13936"/>
          <a:stretch>
            <a:fillRect/>
          </a:stretch>
        </p:blipFill>
        <p:spPr bwMode="auto">
          <a:xfrm>
            <a:off x="166688" y="2890838"/>
            <a:ext cx="7808912" cy="345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Прямоугольник 6"/>
          <p:cNvSpPr/>
          <p:nvPr/>
        </p:nvSpPr>
        <p:spPr>
          <a:xfrm>
            <a:off x="166688" y="6396038"/>
            <a:ext cx="7808912" cy="369887"/>
          </a:xfrm>
          <a:prstGeom prst="rect">
            <a:avLst/>
          </a:prstGeom>
          <a:solidFill>
            <a:schemeClr val="accent6">
              <a:lumMod val="40000"/>
              <a:lumOff val="60000"/>
            </a:schemeClr>
          </a:solidFill>
        </p:spPr>
        <p:txBody>
          <a:bodyPr>
            <a:spAutoFit/>
          </a:bodyPr>
          <a:lstStyle/>
          <a:p>
            <a:pPr fontAlgn="auto">
              <a:spcBef>
                <a:spcPts val="0"/>
              </a:spcBef>
              <a:spcAft>
                <a:spcPts val="0"/>
              </a:spcAft>
              <a:defRPr/>
            </a:pPr>
            <a:r>
              <a:rPr lang="uk-UA" b="1" dirty="0" err="1">
                <a:latin typeface="+mn-lt"/>
                <a:cs typeface="+mn-cs"/>
              </a:rPr>
              <a:t>Ел.пошта</a:t>
            </a:r>
            <a:r>
              <a:rPr lang="uk-UA" b="1" dirty="0">
                <a:latin typeface="+mn-lt"/>
                <a:cs typeface="+mn-cs"/>
              </a:rPr>
              <a:t>: </a:t>
            </a:r>
            <a:r>
              <a:rPr lang="en-US" b="1" dirty="0">
                <a:latin typeface="+mn-lt"/>
                <a:cs typeface="+mn-cs"/>
                <a:hlinkClick r:id="rId4"/>
              </a:rPr>
              <a:t>accreditation@naqa.gov.ua</a:t>
            </a:r>
            <a:r>
              <a:rPr lang="uk-UA" b="1" dirty="0">
                <a:latin typeface="+mn-lt"/>
                <a:cs typeface="+mn-cs"/>
              </a:rPr>
              <a:t>; Сайт: </a:t>
            </a:r>
            <a:r>
              <a:rPr lang="en-US" b="1" dirty="0">
                <a:latin typeface="+mn-lt"/>
                <a:cs typeface="+mn-cs"/>
                <a:hlinkClick r:id="rId5"/>
              </a:rPr>
              <a:t>https://naqa.gov.ua</a:t>
            </a:r>
            <a:r>
              <a:rPr lang="uk-UA" b="1" dirty="0">
                <a:latin typeface="+mn-lt"/>
                <a:cs typeface="+mn-cs"/>
              </a:rPr>
              <a:t> </a:t>
            </a:r>
          </a:p>
        </p:txBody>
      </p:sp>
      <p:sp>
        <p:nvSpPr>
          <p:cNvPr id="11" name="Овал 10"/>
          <p:cNvSpPr/>
          <p:nvPr/>
        </p:nvSpPr>
        <p:spPr>
          <a:xfrm>
            <a:off x="4373563" y="3163888"/>
            <a:ext cx="965200" cy="360362"/>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4" name="Овал 13"/>
          <p:cNvSpPr/>
          <p:nvPr/>
        </p:nvSpPr>
        <p:spPr>
          <a:xfrm>
            <a:off x="166688" y="4616450"/>
            <a:ext cx="6110287" cy="635000"/>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
        <p:nvSpPr>
          <p:cNvPr id="16" name="Овал 15"/>
          <p:cNvSpPr/>
          <p:nvPr/>
        </p:nvSpPr>
        <p:spPr>
          <a:xfrm>
            <a:off x="166688" y="5819775"/>
            <a:ext cx="6110287" cy="371475"/>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uk-UA"/>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pPr>
              <a:defRPr/>
            </a:pPr>
            <a:fld id="{E8E72336-8D65-4506-98D7-42B96F83DC42}" type="slidenum">
              <a:rPr lang="ru-RU" sz="1800"/>
              <a:pPr>
                <a:defRPr/>
              </a:pPr>
              <a:t>50</a:t>
            </a:fld>
            <a:endParaRPr lang="ru-RU" sz="1800" dirty="0"/>
          </a:p>
        </p:txBody>
      </p:sp>
      <p:sp>
        <p:nvSpPr>
          <p:cNvPr id="5" name="Заголовок 1"/>
          <p:cNvSpPr>
            <a:spLocks noGrp="1"/>
          </p:cNvSpPr>
          <p:nvPr>
            <p:ph type="title"/>
          </p:nvPr>
        </p:nvSpPr>
        <p:spPr>
          <a:xfrm>
            <a:off x="320675" y="1123950"/>
            <a:ext cx="11628438"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10. Навчання через дослідження</a:t>
            </a:r>
            <a:endParaRPr lang="ru-RU" sz="3600" dirty="0"/>
          </a:p>
        </p:txBody>
      </p:sp>
      <p:sp>
        <p:nvSpPr>
          <p:cNvPr id="2" name="Місце для вмісту 1"/>
          <p:cNvSpPr>
            <a:spLocks noGrp="1"/>
          </p:cNvSpPr>
          <p:nvPr>
            <p:ph idx="1"/>
          </p:nvPr>
        </p:nvSpPr>
        <p:spPr>
          <a:xfrm>
            <a:off x="593124" y="2050298"/>
            <a:ext cx="11331146" cy="2002718"/>
          </a:xfrm>
        </p:spPr>
        <p:txBody>
          <a:bodyPr>
            <a:normAutofit fontScale="92500" lnSpcReduction="10000"/>
          </a:bodyPr>
          <a:lstStyle/>
          <a:p>
            <a:pPr marL="0" indent="0" algn="ctr">
              <a:lnSpc>
                <a:spcPct val="100000"/>
              </a:lnSpc>
              <a:spcBef>
                <a:spcPts val="0"/>
              </a:spcBef>
              <a:buNone/>
            </a:pPr>
            <a:r>
              <a:rPr lang="uk-UA" sz="3600" b="1" dirty="0"/>
              <a:t>Порядок підготовки здобувачів вищої освіти ступеня доктора філософії та доктора наук у закладах вищої освіти (наукових установах)</a:t>
            </a:r>
          </a:p>
          <a:p>
            <a:pPr marL="0" indent="0" algn="ctr">
              <a:lnSpc>
                <a:spcPct val="100000"/>
              </a:lnSpc>
              <a:spcBef>
                <a:spcPts val="0"/>
              </a:spcBef>
              <a:buNone/>
            </a:pPr>
            <a:r>
              <a:rPr lang="uk-UA" sz="3600" b="1" dirty="0">
                <a:solidFill>
                  <a:srgbClr val="0070C0"/>
                </a:solidFill>
              </a:rPr>
              <a:t>(Постанова КМУ № 261 від 23.03.2016 р.)</a:t>
            </a:r>
            <a:endParaRPr lang="uk-UA" sz="3600" dirty="0">
              <a:solidFill>
                <a:srgbClr val="0070C0"/>
              </a:solidFill>
            </a:endParaRPr>
          </a:p>
        </p:txBody>
      </p:sp>
      <p:sp>
        <p:nvSpPr>
          <p:cNvPr id="3" name="Прямокутник 2"/>
          <p:cNvSpPr/>
          <p:nvPr/>
        </p:nvSpPr>
        <p:spPr>
          <a:xfrm>
            <a:off x="2224217" y="4014969"/>
            <a:ext cx="8031891" cy="400110"/>
          </a:xfrm>
          <a:prstGeom prst="rect">
            <a:avLst/>
          </a:prstGeom>
          <a:solidFill>
            <a:schemeClr val="accent6">
              <a:lumMod val="40000"/>
              <a:lumOff val="60000"/>
            </a:schemeClr>
          </a:solidFill>
        </p:spPr>
        <p:txBody>
          <a:bodyPr wrap="square">
            <a:spAutoFit/>
          </a:bodyPr>
          <a:lstStyle/>
          <a:p>
            <a:pPr algn="ctr"/>
            <a:r>
              <a:rPr lang="en-US" sz="2000" b="1" dirty="0">
                <a:hlinkClick r:id="rId2"/>
              </a:rPr>
              <a:t>https://zakon.rada.gov.ua/laws/show/261-2016-%D0%BF</a:t>
            </a:r>
            <a:r>
              <a:rPr lang="uk-UA" sz="2000" b="1" dirty="0"/>
              <a:t> </a:t>
            </a:r>
            <a:endParaRPr lang="ru-RU" sz="2000" b="1" dirty="0"/>
          </a:p>
        </p:txBody>
      </p:sp>
      <p:sp>
        <p:nvSpPr>
          <p:cNvPr id="6" name="Прямокутник 5"/>
          <p:cNvSpPr/>
          <p:nvPr/>
        </p:nvSpPr>
        <p:spPr>
          <a:xfrm>
            <a:off x="444843" y="4543844"/>
            <a:ext cx="11207579" cy="2062103"/>
          </a:xfrm>
          <a:prstGeom prst="rect">
            <a:avLst/>
          </a:prstGeom>
          <a:solidFill>
            <a:schemeClr val="accent6">
              <a:lumMod val="20000"/>
              <a:lumOff val="80000"/>
            </a:schemeClr>
          </a:solidFill>
        </p:spPr>
        <p:txBody>
          <a:bodyPr wrap="square">
            <a:spAutoFit/>
          </a:bodyPr>
          <a:lstStyle/>
          <a:p>
            <a:pPr algn="ctr"/>
            <a:r>
              <a:rPr lang="uk-UA" sz="3200" dirty="0"/>
              <a:t>Освітньо-наукова програма та навчальний план аспірантури є основою для формування аспірантом </a:t>
            </a:r>
          </a:p>
          <a:p>
            <a:pPr algn="ctr"/>
            <a:r>
              <a:rPr lang="uk-UA" sz="3200" b="1" dirty="0"/>
              <a:t>індивідуального навчального плану та </a:t>
            </a:r>
          </a:p>
          <a:p>
            <a:pPr algn="ctr"/>
            <a:r>
              <a:rPr lang="uk-UA" sz="3200" b="1" dirty="0"/>
              <a:t>індивідуального плану наукової роботи</a:t>
            </a:r>
          </a:p>
        </p:txBody>
      </p:sp>
    </p:spTree>
    <p:extLst>
      <p:ext uri="{BB962C8B-B14F-4D97-AF65-F5344CB8AC3E}">
        <p14:creationId xmlns:p14="http://schemas.microsoft.com/office/powerpoint/2010/main" val="35724034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10. Навчання через дослідження</a:t>
            </a:r>
            <a:endParaRPr lang="ru-RU" sz="3600" dirty="0"/>
          </a:p>
        </p:txBody>
      </p:sp>
      <p:sp>
        <p:nvSpPr>
          <p:cNvPr id="4" name="Місце для номера слайда 3"/>
          <p:cNvSpPr>
            <a:spLocks noGrp="1"/>
          </p:cNvSpPr>
          <p:nvPr>
            <p:ph type="sldNum" sz="quarter" idx="12"/>
          </p:nvPr>
        </p:nvSpPr>
        <p:spPr/>
        <p:txBody>
          <a:bodyPr/>
          <a:lstStyle/>
          <a:p>
            <a:pPr>
              <a:defRPr/>
            </a:pPr>
            <a:fld id="{C77FFAB6-2B3C-401D-878E-823627B10BF4}" type="slidenum">
              <a:rPr lang="ru-RU" sz="1800"/>
              <a:pPr>
                <a:defRPr/>
              </a:pPr>
              <a:t>51</a:t>
            </a:fld>
            <a:endParaRPr lang="ru-RU" sz="1800" dirty="0"/>
          </a:p>
        </p:txBody>
      </p:sp>
      <p:sp>
        <p:nvSpPr>
          <p:cNvPr id="53252" name="Місце для вмісту 2"/>
          <p:cNvSpPr txBox="1">
            <a:spLocks/>
          </p:cNvSpPr>
          <p:nvPr/>
        </p:nvSpPr>
        <p:spPr bwMode="auto">
          <a:xfrm>
            <a:off x="950913" y="1944688"/>
            <a:ext cx="10972800" cy="220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10.1. </a:t>
            </a:r>
            <a:r>
              <a:rPr lang="uk-UA" altLang="ru-RU" sz="3200"/>
              <a:t>Зміст освітньо-наукової програми відповідає науковим інтересам аспірантів (ад’юнктів) і забезпечує їх повноцінну підготовку до дослідницької та викладацької діяльності в закладах вищої освіти за спеціальністю та/або галуззю.</a:t>
            </a:r>
          </a:p>
        </p:txBody>
      </p:sp>
      <p:sp>
        <p:nvSpPr>
          <p:cNvPr id="8" name="Заголовок 1"/>
          <p:cNvSpPr txBox="1">
            <a:spLocks/>
          </p:cNvSpPr>
          <p:nvPr/>
        </p:nvSpPr>
        <p:spPr>
          <a:xfrm>
            <a:off x="395288" y="4386263"/>
            <a:ext cx="11528425" cy="1211262"/>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Опис ОНП, опитування аспірантів (дисципліни зі спеціальності мають відповідати науковим інтересам аспірантів)</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Содержимое 2"/>
          <p:cNvSpPr>
            <a:spLocks noGrp="1"/>
          </p:cNvSpPr>
          <p:nvPr>
            <p:ph idx="1"/>
          </p:nvPr>
        </p:nvSpPr>
        <p:spPr>
          <a:xfrm>
            <a:off x="1484313" y="1700213"/>
            <a:ext cx="9323387" cy="4537075"/>
          </a:xfrm>
        </p:spPr>
        <p:txBody>
          <a:bodyPr/>
          <a:lstStyle/>
          <a:p>
            <a:pPr algn="ctr" eaLnBrk="1" hangingPunct="1">
              <a:buFont typeface="Arial" pitchFamily="34" charset="0"/>
              <a:buNone/>
            </a:pPr>
            <a:r>
              <a:rPr lang="uk-UA" altLang="ru-RU" sz="3600" dirty="0"/>
              <a:t>Дисципліни із загальнонаукового (філософського) блоку повинні забезпечити розуміння в аспірантів теоретичних засад наукового пошуку, розуміння галузевої структури та методології наукових досліджень.</a:t>
            </a:r>
          </a:p>
        </p:txBody>
      </p:sp>
      <p:sp>
        <p:nvSpPr>
          <p:cNvPr id="4" name="Номер слайда 3"/>
          <p:cNvSpPr>
            <a:spLocks noGrp="1"/>
          </p:cNvSpPr>
          <p:nvPr>
            <p:ph type="sldNum" sz="quarter" idx="12"/>
          </p:nvPr>
        </p:nvSpPr>
        <p:spPr/>
        <p:txBody>
          <a:bodyPr/>
          <a:lstStyle/>
          <a:p>
            <a:pPr>
              <a:defRPr/>
            </a:pPr>
            <a:fld id="{F9D7A6AC-9284-4383-960B-5EE54EA257DB}" type="slidenum">
              <a:rPr lang="ru-RU" sz="1800"/>
              <a:pPr>
                <a:defRPr/>
              </a:pPr>
              <a:t>52</a:t>
            </a:fld>
            <a:endParaRPr lang="ru-RU" sz="1800" dirty="0"/>
          </a:p>
        </p:txBody>
      </p:sp>
      <p:sp>
        <p:nvSpPr>
          <p:cNvPr id="5"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10. Навчання через дослідження</a:t>
            </a:r>
            <a:endParaRPr lang="ru-RU" sz="36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Содержимое 2"/>
          <p:cNvSpPr>
            <a:spLocks noGrp="1"/>
          </p:cNvSpPr>
          <p:nvPr>
            <p:ph idx="1"/>
          </p:nvPr>
        </p:nvSpPr>
        <p:spPr>
          <a:xfrm>
            <a:off x="1433513" y="1341438"/>
            <a:ext cx="9966325" cy="4538662"/>
          </a:xfrm>
        </p:spPr>
        <p:txBody>
          <a:bodyPr/>
          <a:lstStyle/>
          <a:p>
            <a:pPr algn="ctr" eaLnBrk="1" hangingPunct="1">
              <a:buFont typeface="Arial" pitchFamily="34" charset="0"/>
              <a:buNone/>
            </a:pPr>
            <a:r>
              <a:rPr lang="uk-UA" altLang="ru-RU" sz="3600"/>
              <a:t>Дисципліни з блоку універсальних навичок повинні забезпечувати повноцінну підготовку аспірантів до дослідницької та викладацької діяльності у закладах вищої освіти.</a:t>
            </a:r>
          </a:p>
        </p:txBody>
      </p:sp>
      <p:sp>
        <p:nvSpPr>
          <p:cNvPr id="4" name="Номер слайда 3"/>
          <p:cNvSpPr>
            <a:spLocks noGrp="1"/>
          </p:cNvSpPr>
          <p:nvPr>
            <p:ph type="sldNum" sz="quarter" idx="12"/>
          </p:nvPr>
        </p:nvSpPr>
        <p:spPr/>
        <p:txBody>
          <a:bodyPr/>
          <a:lstStyle/>
          <a:p>
            <a:pPr>
              <a:defRPr/>
            </a:pPr>
            <a:fld id="{E8E72336-8D65-4506-98D7-42B96F83DC42}" type="slidenum">
              <a:rPr lang="ru-RU" sz="1800"/>
              <a:pPr>
                <a:defRPr/>
              </a:pPr>
              <a:t>53</a:t>
            </a:fld>
            <a:endParaRPr lang="ru-RU" sz="1800" dirty="0"/>
          </a:p>
        </p:txBody>
      </p:sp>
      <p:sp>
        <p:nvSpPr>
          <p:cNvPr id="5" name="Заголовок 1"/>
          <p:cNvSpPr>
            <a:spLocks noGrp="1"/>
          </p:cNvSpPr>
          <p:nvPr>
            <p:ph type="title"/>
          </p:nvPr>
        </p:nvSpPr>
        <p:spPr>
          <a:xfrm>
            <a:off x="320675" y="1123950"/>
            <a:ext cx="11628438"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10. Навчання через дослідження</a:t>
            </a:r>
            <a:endParaRPr lang="ru-RU" sz="36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Содержимое 2"/>
          <p:cNvSpPr>
            <a:spLocks noGrp="1"/>
          </p:cNvSpPr>
          <p:nvPr>
            <p:ph idx="1"/>
          </p:nvPr>
        </p:nvSpPr>
        <p:spPr>
          <a:xfrm>
            <a:off x="1458913" y="1725613"/>
            <a:ext cx="9323387" cy="3884612"/>
          </a:xfrm>
        </p:spPr>
        <p:txBody>
          <a:bodyPr/>
          <a:lstStyle/>
          <a:p>
            <a:pPr algn="ctr" eaLnBrk="1" hangingPunct="1">
              <a:buFont typeface="Arial" pitchFamily="34" charset="0"/>
              <a:buNone/>
            </a:pPr>
            <a:r>
              <a:rPr lang="uk-UA" altLang="ru-RU" sz="3600"/>
              <a:t>Дисципліни з мовного блоку повинні забезпечувати володіння аспірантами письмовою і усною англійською на рівні не нижчому В-2, а бажано на рівні С-1.</a:t>
            </a:r>
          </a:p>
        </p:txBody>
      </p:sp>
      <p:sp>
        <p:nvSpPr>
          <p:cNvPr id="4" name="Номер слайда 3"/>
          <p:cNvSpPr>
            <a:spLocks noGrp="1"/>
          </p:cNvSpPr>
          <p:nvPr>
            <p:ph type="sldNum" sz="quarter" idx="12"/>
          </p:nvPr>
        </p:nvSpPr>
        <p:spPr/>
        <p:txBody>
          <a:bodyPr/>
          <a:lstStyle/>
          <a:p>
            <a:pPr>
              <a:defRPr/>
            </a:pPr>
            <a:fld id="{FEC46B45-6CB3-4620-A618-27FA8BB26A94}" type="slidenum">
              <a:rPr lang="ru-RU" sz="1800"/>
              <a:pPr>
                <a:defRPr/>
              </a:pPr>
              <a:t>54</a:t>
            </a:fld>
            <a:endParaRPr lang="ru-RU" sz="1800" dirty="0"/>
          </a:p>
        </p:txBody>
      </p:sp>
      <p:sp>
        <p:nvSpPr>
          <p:cNvPr id="5" name="Заголовок 1"/>
          <p:cNvSpPr>
            <a:spLocks noGrp="1"/>
          </p:cNvSpPr>
          <p:nvPr>
            <p:ph type="title"/>
          </p:nvPr>
        </p:nvSpPr>
        <p:spPr>
          <a:xfrm>
            <a:off x="320675" y="1123950"/>
            <a:ext cx="11628438"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10. Навчання через дослідження</a:t>
            </a:r>
            <a:endParaRPr lang="ru-RU" sz="36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10. Навчання через дослідження</a:t>
            </a:r>
            <a:endParaRPr lang="ru-RU" sz="3600" dirty="0"/>
          </a:p>
        </p:txBody>
      </p:sp>
      <p:sp>
        <p:nvSpPr>
          <p:cNvPr id="4" name="Місце для номера слайда 3"/>
          <p:cNvSpPr>
            <a:spLocks noGrp="1"/>
          </p:cNvSpPr>
          <p:nvPr>
            <p:ph type="sldNum" sz="quarter" idx="12"/>
          </p:nvPr>
        </p:nvSpPr>
        <p:spPr/>
        <p:txBody>
          <a:bodyPr/>
          <a:lstStyle/>
          <a:p>
            <a:pPr>
              <a:defRPr/>
            </a:pPr>
            <a:fld id="{8CBB331F-2413-4907-9ECF-4335421822C5}" type="slidenum">
              <a:rPr lang="ru-RU" sz="1800"/>
              <a:pPr>
                <a:defRPr/>
              </a:pPr>
              <a:t>55</a:t>
            </a:fld>
            <a:endParaRPr lang="ru-RU" sz="1800" dirty="0"/>
          </a:p>
        </p:txBody>
      </p:sp>
      <p:sp>
        <p:nvSpPr>
          <p:cNvPr id="57348" name="Місце для вмісту 2"/>
          <p:cNvSpPr txBox="1">
            <a:spLocks/>
          </p:cNvSpPr>
          <p:nvPr/>
        </p:nvSpPr>
        <p:spPr bwMode="auto">
          <a:xfrm>
            <a:off x="950913" y="1944688"/>
            <a:ext cx="10972800" cy="1601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10.2. </a:t>
            </a:r>
            <a:r>
              <a:rPr lang="uk-UA" altLang="ru-RU" sz="3200"/>
              <a:t>Наукова діяльність аспірантів (ад’юнктів) відповідає напряму досліджень наукових керівників.</a:t>
            </a:r>
          </a:p>
        </p:txBody>
      </p:sp>
      <p:sp>
        <p:nvSpPr>
          <p:cNvPr id="8" name="Заголовок 1"/>
          <p:cNvSpPr txBox="1">
            <a:spLocks/>
          </p:cNvSpPr>
          <p:nvPr/>
        </p:nvSpPr>
        <p:spPr>
          <a:xfrm>
            <a:off x="395288" y="3867150"/>
            <a:ext cx="11528425" cy="1482725"/>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err="1">
                <a:solidFill>
                  <a:srgbClr val="FF0000"/>
                </a:solidFill>
              </a:rPr>
              <a:t>Документи</a:t>
            </a:r>
            <a:r>
              <a:rPr lang="uk-UA" sz="2400" b="1" dirty="0">
                <a:solidFill>
                  <a:srgbClr val="FF0000"/>
                </a:solidFill>
              </a:rPr>
              <a:t> та інші матеріали, що затверджують тематику наукових досліджень аспірантів, перелік публікацій наукових керівників, що засвідчують їх наукові інтереси</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10. Навчання через дослідження</a:t>
            </a:r>
            <a:endParaRPr lang="ru-RU" sz="3600" dirty="0"/>
          </a:p>
        </p:txBody>
      </p:sp>
      <p:sp>
        <p:nvSpPr>
          <p:cNvPr id="4" name="Місце для номера слайда 3"/>
          <p:cNvSpPr>
            <a:spLocks noGrp="1"/>
          </p:cNvSpPr>
          <p:nvPr>
            <p:ph type="sldNum" sz="quarter" idx="12"/>
          </p:nvPr>
        </p:nvSpPr>
        <p:spPr/>
        <p:txBody>
          <a:bodyPr/>
          <a:lstStyle/>
          <a:p>
            <a:pPr>
              <a:defRPr/>
            </a:pPr>
            <a:fld id="{E7913EDF-B074-4B14-87C5-ABD3A627751A}" type="slidenum">
              <a:rPr lang="ru-RU" sz="1800"/>
              <a:pPr>
                <a:defRPr/>
              </a:pPr>
              <a:t>56</a:t>
            </a:fld>
            <a:endParaRPr lang="ru-RU" sz="1800" dirty="0"/>
          </a:p>
        </p:txBody>
      </p:sp>
      <p:sp>
        <p:nvSpPr>
          <p:cNvPr id="58372" name="Місце для вмісту 2"/>
          <p:cNvSpPr txBox="1">
            <a:spLocks/>
          </p:cNvSpPr>
          <p:nvPr/>
        </p:nvSpPr>
        <p:spPr bwMode="auto">
          <a:xfrm>
            <a:off x="950913" y="1944688"/>
            <a:ext cx="10972800" cy="235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10.3. </a:t>
            </a:r>
            <a:r>
              <a:rPr lang="uk-UA" altLang="ru-RU" sz="3200"/>
              <a:t>Заклад вищої освіти організаційно та матеріально забезпечує в межах освітньо-наукової програми можливості для проведення й апробації результатів наукових досліджень відповідно до тематики аспірантів (ад’юнктів) (проведення регулярних конференцій, семінарів, колоквіумів, доступ до використання лабораторій, обладнання тощо).</a:t>
            </a:r>
          </a:p>
        </p:txBody>
      </p:sp>
      <p:sp>
        <p:nvSpPr>
          <p:cNvPr id="8" name="Заголовок 1"/>
          <p:cNvSpPr txBox="1">
            <a:spLocks/>
          </p:cNvSpPr>
          <p:nvPr/>
        </p:nvSpPr>
        <p:spPr>
          <a:xfrm>
            <a:off x="457200" y="4435475"/>
            <a:ext cx="11528425" cy="1347788"/>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Програми конференцій, плани роботи НДЛ, центри колективного користування обладнанням, копії наукових публікацій</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10. Навчання через дослідження</a:t>
            </a:r>
            <a:endParaRPr lang="ru-RU" sz="3600" dirty="0"/>
          </a:p>
        </p:txBody>
      </p:sp>
      <p:sp>
        <p:nvSpPr>
          <p:cNvPr id="4" name="Місце для номера слайда 3"/>
          <p:cNvSpPr>
            <a:spLocks noGrp="1"/>
          </p:cNvSpPr>
          <p:nvPr>
            <p:ph type="sldNum" sz="quarter" idx="12"/>
          </p:nvPr>
        </p:nvSpPr>
        <p:spPr/>
        <p:txBody>
          <a:bodyPr/>
          <a:lstStyle/>
          <a:p>
            <a:pPr>
              <a:defRPr/>
            </a:pPr>
            <a:fld id="{E09F3983-C12D-45F7-8803-ACF5ECFF3794}" type="slidenum">
              <a:rPr lang="ru-RU" sz="1800"/>
              <a:pPr>
                <a:defRPr/>
              </a:pPr>
              <a:t>57</a:t>
            </a:fld>
            <a:endParaRPr lang="ru-RU" sz="1800" dirty="0"/>
          </a:p>
        </p:txBody>
      </p:sp>
      <p:sp>
        <p:nvSpPr>
          <p:cNvPr id="59396" name="Місце для вмісту 2"/>
          <p:cNvSpPr txBox="1">
            <a:spLocks/>
          </p:cNvSpPr>
          <p:nvPr/>
        </p:nvSpPr>
        <p:spPr bwMode="auto">
          <a:xfrm>
            <a:off x="950913" y="1944688"/>
            <a:ext cx="10972800" cy="235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10.4. </a:t>
            </a:r>
            <a:r>
              <a:rPr lang="uk-UA" altLang="ru-RU" sz="3200"/>
              <a:t>Заклад вищої освіти забезпечує можливості для залучення аспірантів (ад’юнктів) до міжнародної академічної спільноти за спеціальністю, зокрема через виступи на конференціях, публікації, участь у спільних дослідницьких проєктах тощо.</a:t>
            </a:r>
          </a:p>
        </p:txBody>
      </p:sp>
      <p:sp>
        <p:nvSpPr>
          <p:cNvPr id="8" name="Заголовок 1"/>
          <p:cNvSpPr txBox="1">
            <a:spLocks/>
          </p:cNvSpPr>
          <p:nvPr/>
        </p:nvSpPr>
        <p:spPr>
          <a:xfrm>
            <a:off x="457200" y="4435475"/>
            <a:ext cx="11528425" cy="1482725"/>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err="1">
                <a:solidFill>
                  <a:srgbClr val="FF0000"/>
                </a:solidFill>
              </a:rPr>
              <a:t>Документи</a:t>
            </a:r>
            <a:r>
              <a:rPr lang="uk-UA" sz="2400" b="1" dirty="0">
                <a:solidFill>
                  <a:srgbClr val="FF0000"/>
                </a:solidFill>
              </a:rPr>
              <a:t> про академічну мобільність, інформування про конференції на сайті ЗВО, програми конференцій закордоном, закордонні публікації, результати опитування аспірантів</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sz="3600" b="1" dirty="0"/>
              <a:t>Критерій 10. Навчання через дослідження</a:t>
            </a:r>
            <a:endParaRPr lang="ru-RU" sz="3600" dirty="0"/>
          </a:p>
        </p:txBody>
      </p:sp>
      <p:sp>
        <p:nvSpPr>
          <p:cNvPr id="4" name="Місце для номера слайда 3"/>
          <p:cNvSpPr>
            <a:spLocks noGrp="1"/>
          </p:cNvSpPr>
          <p:nvPr>
            <p:ph type="sldNum" sz="quarter" idx="12"/>
          </p:nvPr>
        </p:nvSpPr>
        <p:spPr/>
        <p:txBody>
          <a:bodyPr/>
          <a:lstStyle/>
          <a:p>
            <a:pPr>
              <a:defRPr/>
            </a:pPr>
            <a:fld id="{F09D56FE-6B73-43F2-B245-C3D7FD612010}" type="slidenum">
              <a:rPr lang="ru-RU" sz="1800"/>
              <a:pPr>
                <a:defRPr/>
              </a:pPr>
              <a:t>58</a:t>
            </a:fld>
            <a:endParaRPr lang="ru-RU" sz="1800" dirty="0"/>
          </a:p>
        </p:txBody>
      </p:sp>
      <p:sp>
        <p:nvSpPr>
          <p:cNvPr id="60420" name="Місце для вмісту 2"/>
          <p:cNvSpPr txBox="1">
            <a:spLocks/>
          </p:cNvSpPr>
          <p:nvPr/>
        </p:nvSpPr>
        <p:spPr bwMode="auto">
          <a:xfrm>
            <a:off x="950913" y="1944688"/>
            <a:ext cx="10972800" cy="205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10.5. </a:t>
            </a:r>
            <a:r>
              <a:rPr lang="uk-UA" altLang="ru-RU" sz="3200"/>
              <a:t>Наявна практика участі наукових керівників аспірантів у дослідницьких проєктах, результати яких регулярно публікуються та/або практично впроваджуються.</a:t>
            </a:r>
          </a:p>
        </p:txBody>
      </p:sp>
      <p:sp>
        <p:nvSpPr>
          <p:cNvPr id="8" name="Заголовок 1"/>
          <p:cNvSpPr txBox="1">
            <a:spLocks/>
          </p:cNvSpPr>
          <p:nvPr/>
        </p:nvSpPr>
        <p:spPr>
          <a:xfrm>
            <a:off x="395288" y="4003675"/>
            <a:ext cx="11528425" cy="2089150"/>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err="1">
                <a:solidFill>
                  <a:srgbClr val="FF0000"/>
                </a:solidFill>
              </a:rPr>
              <a:t>Документи</a:t>
            </a:r>
            <a:r>
              <a:rPr lang="uk-UA" sz="2400" b="1" dirty="0">
                <a:solidFill>
                  <a:srgbClr val="FF0000"/>
                </a:solidFill>
              </a:rPr>
              <a:t>, що підтверджують участь наукових керівників у наукових проектах (реєстраційні картки, штатні розписи тощо), інформація про практичні результати проектів (науково-методичні рекомендації), публікації за результатами проектів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6863" y="1025525"/>
            <a:ext cx="11626850" cy="754063"/>
          </a:xfrm>
          <a:solidFill>
            <a:schemeClr val="accent6">
              <a:lumMod val="40000"/>
              <a:lumOff val="60000"/>
            </a:schemeClr>
          </a:solidFill>
        </p:spPr>
        <p:txBody>
          <a:bodyPr rtlCol="0">
            <a:normAutofit/>
          </a:bodyPr>
          <a:lstStyle/>
          <a:p>
            <a:pPr eaLnBrk="1" fontAlgn="auto" hangingPunct="1">
              <a:spcAft>
                <a:spcPts val="0"/>
              </a:spcAft>
              <a:defRPr/>
            </a:pPr>
            <a:r>
              <a:rPr lang="uk-UA" b="1" dirty="0"/>
              <a:t>Критерій 10. Навчання через дослідження</a:t>
            </a:r>
            <a:endParaRPr lang="ru-RU" dirty="0"/>
          </a:p>
        </p:txBody>
      </p:sp>
      <p:sp>
        <p:nvSpPr>
          <p:cNvPr id="61443" name="Місце для вмісту 2"/>
          <p:cNvSpPr txBox="1">
            <a:spLocks/>
          </p:cNvSpPr>
          <p:nvPr/>
        </p:nvSpPr>
        <p:spPr bwMode="auto">
          <a:xfrm>
            <a:off x="950913" y="1944688"/>
            <a:ext cx="10972800"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80000"/>
              </a:lnSpc>
              <a:spcBef>
                <a:spcPct val="0"/>
              </a:spcBef>
              <a:buFont typeface="Arial" pitchFamily="34" charset="0"/>
              <a:buNone/>
            </a:pPr>
            <a:r>
              <a:rPr lang="uk-UA" altLang="ru-RU" sz="3200" b="1" i="1"/>
              <a:t>Підкритерій 10.6. </a:t>
            </a:r>
            <a:r>
              <a:rPr lang="uk-UA" altLang="ru-RU" sz="3200"/>
              <a:t>Заклад вищої освіти забезпечує дотримання академічної доброчесності у професійній діяльності наукових керівників та аспірантів (ад’юнктів), зокрема вживає заходів для унеможливлення наукового керівництва особами, які вчинили порушення академічної доброчесності.</a:t>
            </a:r>
          </a:p>
        </p:txBody>
      </p:sp>
      <p:sp>
        <p:nvSpPr>
          <p:cNvPr id="8" name="Заголовок 1"/>
          <p:cNvSpPr txBox="1">
            <a:spLocks/>
          </p:cNvSpPr>
          <p:nvPr/>
        </p:nvSpPr>
        <p:spPr>
          <a:xfrm>
            <a:off x="457200" y="4435475"/>
            <a:ext cx="11628438" cy="2112963"/>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83000" indent="-3683000" fontAlgn="auto">
              <a:spcAft>
                <a:spcPts val="0"/>
              </a:spcAft>
              <a:defRPr/>
            </a:pPr>
            <a:r>
              <a:rPr lang="uk-UA" sz="2400" b="1" i="1" dirty="0"/>
              <a:t>Підтверджуючі документи</a:t>
            </a:r>
            <a:r>
              <a:rPr lang="uk-UA" sz="2400" b="1" dirty="0"/>
              <a:t>: </a:t>
            </a:r>
            <a:r>
              <a:rPr lang="uk-UA" sz="2400" b="1" dirty="0">
                <a:solidFill>
                  <a:srgbClr val="FF0000"/>
                </a:solidFill>
              </a:rPr>
              <a:t>Кодекс академічної доброчесності, документи та інші матеріали, які підтверджують існування практик дотримання та популяризації академічної доброчесності (перевірка на плагіат, «сліпе» рецензування, експертиза наукових та навчальних публікацій експертною комісією тощо)</a:t>
            </a:r>
          </a:p>
        </p:txBody>
      </p:sp>
      <p:sp>
        <p:nvSpPr>
          <p:cNvPr id="4" name="Місце для номера слайда 3"/>
          <p:cNvSpPr>
            <a:spLocks noGrp="1"/>
          </p:cNvSpPr>
          <p:nvPr>
            <p:ph type="sldNum" sz="quarter" idx="12"/>
          </p:nvPr>
        </p:nvSpPr>
        <p:spPr/>
        <p:txBody>
          <a:bodyPr/>
          <a:lstStyle/>
          <a:p>
            <a:pPr>
              <a:defRPr/>
            </a:pPr>
            <a:fld id="{5B06B9E8-ABAC-408E-A670-3B59799D207B}" type="slidenum">
              <a:rPr lang="ru-RU" sz="1800"/>
              <a:pPr>
                <a:defRPr/>
              </a:pPr>
              <a:t>59</a:t>
            </a:fld>
            <a:endParaRPr lang="ru-RU"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7475" y="939800"/>
            <a:ext cx="11968163" cy="1271588"/>
          </a:xfrm>
          <a:solidFill>
            <a:schemeClr val="accent6">
              <a:lumMod val="40000"/>
              <a:lumOff val="60000"/>
            </a:schemeClr>
          </a:solidFill>
        </p:spPr>
        <p:txBody>
          <a:bodyPr rtlCol="0">
            <a:noAutofit/>
          </a:bodyPr>
          <a:lstStyle/>
          <a:p>
            <a:pPr algn="ctr" eaLnBrk="1" fontAlgn="auto" hangingPunct="1">
              <a:spcAft>
                <a:spcPts val="0"/>
              </a:spcAft>
              <a:defRPr/>
            </a:pPr>
            <a:r>
              <a:rPr lang="uk-UA" sz="3200" b="1" dirty="0">
                <a:effectLst>
                  <a:outerShdw blurRad="38100" dist="38100" dir="2700000" algn="tl">
                    <a:srgbClr val="000000">
                      <a:alpha val="43137"/>
                    </a:srgbClr>
                  </a:outerShdw>
                </a:effectLst>
              </a:rPr>
              <a:t>Оцінювання освітньої (освітньо-наукової) програми здійснюється за кожним з 9 (10) критерії за відповідною шкалою:</a:t>
            </a:r>
            <a:endParaRPr lang="ru-RU" sz="3200" i="1" dirty="0">
              <a:effectLst>
                <a:outerShdw blurRad="38100" dist="38100" dir="2700000" algn="tl">
                  <a:srgbClr val="000000">
                    <a:alpha val="43137"/>
                  </a:srgbClr>
                </a:outerShdw>
              </a:effectLst>
            </a:endParaRPr>
          </a:p>
        </p:txBody>
      </p:sp>
      <p:sp>
        <p:nvSpPr>
          <p:cNvPr id="4" name="Місце для номера слайда 3"/>
          <p:cNvSpPr>
            <a:spLocks noGrp="1"/>
          </p:cNvSpPr>
          <p:nvPr>
            <p:ph type="sldNum" sz="quarter" idx="12"/>
          </p:nvPr>
        </p:nvSpPr>
        <p:spPr>
          <a:xfrm>
            <a:off x="11714163" y="6396038"/>
            <a:ext cx="346075" cy="365125"/>
          </a:xfrm>
        </p:spPr>
        <p:txBody>
          <a:bodyPr/>
          <a:lstStyle/>
          <a:p>
            <a:pPr>
              <a:defRPr/>
            </a:pPr>
            <a:fld id="{640039A5-20AE-47EE-8D02-8990499A4A92}" type="slidenum">
              <a:rPr lang="ru-RU" sz="1800">
                <a:cs typeface="Arial" panose="020B0604020202020204" pitchFamily="34" charset="0"/>
              </a:rPr>
              <a:pPr>
                <a:defRPr/>
              </a:pPr>
              <a:t>6</a:t>
            </a:fld>
            <a:endParaRPr lang="ru-RU" sz="1800" dirty="0">
              <a:cs typeface="Arial" panose="020B0604020202020204" pitchFamily="34" charset="0"/>
            </a:endParaRPr>
          </a:p>
        </p:txBody>
      </p:sp>
      <p:sp>
        <p:nvSpPr>
          <p:cNvPr id="3" name="Прямоугольник 2"/>
          <p:cNvSpPr/>
          <p:nvPr/>
        </p:nvSpPr>
        <p:spPr>
          <a:xfrm>
            <a:off x="173038" y="2247900"/>
            <a:ext cx="11825287" cy="4232275"/>
          </a:xfrm>
          <a:prstGeom prst="rect">
            <a:avLst/>
          </a:prstGeom>
        </p:spPr>
        <p:txBody>
          <a:bodyPr>
            <a:spAutoFit/>
          </a:bodyPr>
          <a:lstStyle/>
          <a:p>
            <a:pPr algn="just" fontAlgn="auto">
              <a:spcBef>
                <a:spcPts val="0"/>
              </a:spcBef>
              <a:spcAft>
                <a:spcPts val="200"/>
              </a:spcAft>
              <a:defRPr/>
            </a:pPr>
            <a:r>
              <a:rPr lang="uk-UA" sz="2400" b="1" dirty="0">
                <a:solidFill>
                  <a:srgbClr val="FF0000"/>
                </a:solidFill>
                <a:effectLst>
                  <a:outerShdw blurRad="38100" dist="38100" dir="2700000" algn="tl">
                    <a:srgbClr val="000000">
                      <a:alpha val="43137"/>
                    </a:srgbClr>
                  </a:outerShdw>
                </a:effectLst>
                <a:latin typeface="+mn-lt"/>
                <a:cs typeface="+mn-cs"/>
              </a:rPr>
              <a:t>- рівень «</a:t>
            </a:r>
            <a:r>
              <a:rPr lang="en-US" sz="2400" b="1" dirty="0">
                <a:solidFill>
                  <a:srgbClr val="FF0000"/>
                </a:solidFill>
                <a:effectLst>
                  <a:outerShdw blurRad="38100" dist="38100" dir="2700000" algn="tl">
                    <a:srgbClr val="000000">
                      <a:alpha val="43137"/>
                    </a:srgbClr>
                  </a:outerShdw>
                </a:effectLst>
                <a:latin typeface="+mn-lt"/>
                <a:cs typeface="+mn-cs"/>
              </a:rPr>
              <a:t>F»</a:t>
            </a:r>
            <a:r>
              <a:rPr lang="en-US" sz="2400" dirty="0">
                <a:solidFill>
                  <a:srgbClr val="FF0000"/>
                </a:solidFill>
                <a:effectLst>
                  <a:outerShdw blurRad="38100" dist="38100" dir="2700000" algn="tl">
                    <a:srgbClr val="000000">
                      <a:alpha val="43137"/>
                    </a:srgbClr>
                  </a:outerShdw>
                </a:effectLst>
                <a:latin typeface="+mn-lt"/>
                <a:cs typeface="+mn-cs"/>
              </a:rPr>
              <a:t> - </a:t>
            </a:r>
            <a:r>
              <a:rPr lang="uk-UA" sz="2400" b="1" dirty="0">
                <a:solidFill>
                  <a:srgbClr val="FF0000"/>
                </a:solidFill>
                <a:effectLst>
                  <a:outerShdw blurRad="38100" dist="38100" dir="2700000" algn="tl">
                    <a:srgbClr val="000000">
                      <a:alpha val="43137"/>
                    </a:srgbClr>
                  </a:outerShdw>
                </a:effectLst>
                <a:latin typeface="+mn-lt"/>
                <a:cs typeface="+mn-cs"/>
              </a:rPr>
              <a:t>освітня програма та/або освітня діяльність за цією програмою не відповідає визначеному критерію, і виявлені недоліки мають фундаментальний характер та/або не можуть бути усунені протягом одного року;</a:t>
            </a:r>
          </a:p>
          <a:p>
            <a:pPr algn="just" fontAlgn="auto">
              <a:spcBef>
                <a:spcPts val="0"/>
              </a:spcBef>
              <a:spcAft>
                <a:spcPts val="200"/>
              </a:spcAft>
              <a:defRPr/>
            </a:pPr>
            <a:r>
              <a:rPr lang="uk-UA" sz="2400" b="1" dirty="0">
                <a:solidFill>
                  <a:srgbClr val="FF0066"/>
                </a:solidFill>
                <a:effectLst>
                  <a:outerShdw blurRad="38100" dist="38100" dir="2700000" algn="tl">
                    <a:srgbClr val="000000">
                      <a:alpha val="43137"/>
                    </a:srgbClr>
                  </a:outerShdw>
                </a:effectLst>
                <a:latin typeface="+mn-lt"/>
                <a:cs typeface="+mn-cs"/>
              </a:rPr>
              <a:t>- рівень «</a:t>
            </a:r>
            <a:r>
              <a:rPr lang="en-US" sz="2400" b="1" dirty="0">
                <a:solidFill>
                  <a:srgbClr val="FF0066"/>
                </a:solidFill>
                <a:effectLst>
                  <a:outerShdw blurRad="38100" dist="38100" dir="2700000" algn="tl">
                    <a:srgbClr val="000000">
                      <a:alpha val="43137"/>
                    </a:srgbClr>
                  </a:outerShdw>
                </a:effectLst>
                <a:latin typeface="+mn-lt"/>
                <a:cs typeface="+mn-cs"/>
              </a:rPr>
              <a:t>E»</a:t>
            </a:r>
            <a:r>
              <a:rPr lang="en-US" sz="2400" dirty="0">
                <a:solidFill>
                  <a:srgbClr val="FF0066"/>
                </a:solidFill>
                <a:effectLst>
                  <a:outerShdw blurRad="38100" dist="38100" dir="2700000" algn="tl">
                    <a:srgbClr val="000000">
                      <a:alpha val="43137"/>
                    </a:srgbClr>
                  </a:outerShdw>
                </a:effectLst>
                <a:latin typeface="+mn-lt"/>
                <a:cs typeface="+mn-cs"/>
              </a:rPr>
              <a:t> - </a:t>
            </a:r>
            <a:r>
              <a:rPr lang="uk-UA" sz="2400" b="1" dirty="0">
                <a:solidFill>
                  <a:srgbClr val="FF0066"/>
                </a:solidFill>
                <a:effectLst>
                  <a:outerShdw blurRad="38100" dist="38100" dir="2700000" algn="tl">
                    <a:srgbClr val="000000">
                      <a:alpha val="43137"/>
                    </a:srgbClr>
                  </a:outerShdw>
                </a:effectLst>
                <a:latin typeface="+mn-lt"/>
                <a:cs typeface="+mn-cs"/>
              </a:rPr>
              <a:t>освітня програма та/або освітня діяльність за цією програмою загалом не відповідає визначеному критерію, однак виявлені недоліки можна усунути протягом одного року;</a:t>
            </a:r>
          </a:p>
          <a:p>
            <a:pPr algn="just" fontAlgn="auto">
              <a:spcBef>
                <a:spcPts val="0"/>
              </a:spcBef>
              <a:spcAft>
                <a:spcPts val="200"/>
              </a:spcAft>
              <a:defRPr/>
            </a:pPr>
            <a:r>
              <a:rPr lang="uk-UA" sz="2400" b="1" dirty="0">
                <a:solidFill>
                  <a:srgbClr val="003300"/>
                </a:solidFill>
                <a:effectLst>
                  <a:outerShdw blurRad="38100" dist="38100" dir="2700000" algn="tl">
                    <a:srgbClr val="000000">
                      <a:alpha val="43137"/>
                    </a:srgbClr>
                  </a:outerShdw>
                </a:effectLst>
                <a:latin typeface="+mn-lt"/>
                <a:cs typeface="+mn-cs"/>
              </a:rPr>
              <a:t>- рівень «</a:t>
            </a:r>
            <a:r>
              <a:rPr lang="en-US" sz="2400" b="1" dirty="0">
                <a:solidFill>
                  <a:srgbClr val="003300"/>
                </a:solidFill>
                <a:effectLst>
                  <a:outerShdw blurRad="38100" dist="38100" dir="2700000" algn="tl">
                    <a:srgbClr val="000000">
                      <a:alpha val="43137"/>
                    </a:srgbClr>
                  </a:outerShdw>
                </a:effectLst>
                <a:latin typeface="+mn-lt"/>
                <a:cs typeface="+mn-cs"/>
              </a:rPr>
              <a:t>B»</a:t>
            </a:r>
            <a:r>
              <a:rPr lang="en-US" sz="2400" dirty="0">
                <a:solidFill>
                  <a:srgbClr val="003300"/>
                </a:solidFill>
                <a:effectLst>
                  <a:outerShdw blurRad="38100" dist="38100" dir="2700000" algn="tl">
                    <a:srgbClr val="000000">
                      <a:alpha val="43137"/>
                    </a:srgbClr>
                  </a:outerShdw>
                </a:effectLst>
                <a:latin typeface="+mn-lt"/>
                <a:cs typeface="+mn-cs"/>
              </a:rPr>
              <a:t> - </a:t>
            </a:r>
            <a:r>
              <a:rPr lang="uk-UA" sz="2400" b="1" dirty="0">
                <a:solidFill>
                  <a:srgbClr val="003300"/>
                </a:solidFill>
                <a:effectLst>
                  <a:outerShdw blurRad="38100" dist="38100" dir="2700000" algn="tl">
                    <a:srgbClr val="000000">
                      <a:alpha val="43137"/>
                    </a:srgbClr>
                  </a:outerShdw>
                </a:effectLst>
                <a:latin typeface="+mn-lt"/>
                <a:cs typeface="+mn-cs"/>
              </a:rPr>
              <a:t>освітня програма та освітня діяльність за цією програмою загалом відповідають визначеному критерію з недоліками, що не є суттєвими;</a:t>
            </a:r>
          </a:p>
          <a:p>
            <a:pPr algn="just" fontAlgn="auto">
              <a:spcBef>
                <a:spcPts val="0"/>
              </a:spcBef>
              <a:spcAft>
                <a:spcPts val="200"/>
              </a:spcAft>
              <a:defRPr/>
            </a:pPr>
            <a:r>
              <a:rPr lang="uk-UA" sz="2400" b="1" dirty="0">
                <a:solidFill>
                  <a:srgbClr val="003366"/>
                </a:solidFill>
                <a:effectLst>
                  <a:outerShdw blurRad="38100" dist="38100" dir="2700000" algn="tl">
                    <a:srgbClr val="000000">
                      <a:alpha val="43137"/>
                    </a:srgbClr>
                  </a:outerShdw>
                </a:effectLst>
                <a:latin typeface="+mn-lt"/>
                <a:cs typeface="+mn-cs"/>
              </a:rPr>
              <a:t>- рівень «</a:t>
            </a:r>
            <a:r>
              <a:rPr lang="en-US" sz="2400" b="1" dirty="0">
                <a:solidFill>
                  <a:srgbClr val="003366"/>
                </a:solidFill>
                <a:effectLst>
                  <a:outerShdw blurRad="38100" dist="38100" dir="2700000" algn="tl">
                    <a:srgbClr val="000000">
                      <a:alpha val="43137"/>
                    </a:srgbClr>
                  </a:outerShdw>
                </a:effectLst>
                <a:latin typeface="+mn-lt"/>
                <a:cs typeface="+mn-cs"/>
              </a:rPr>
              <a:t>A»</a:t>
            </a:r>
            <a:r>
              <a:rPr lang="en-US" sz="2400" dirty="0">
                <a:solidFill>
                  <a:srgbClr val="003366"/>
                </a:solidFill>
                <a:effectLst>
                  <a:outerShdw blurRad="38100" dist="38100" dir="2700000" algn="tl">
                    <a:srgbClr val="000000">
                      <a:alpha val="43137"/>
                    </a:srgbClr>
                  </a:outerShdw>
                </a:effectLst>
                <a:latin typeface="+mn-lt"/>
                <a:cs typeface="+mn-cs"/>
              </a:rPr>
              <a:t> - </a:t>
            </a:r>
            <a:r>
              <a:rPr lang="uk-UA" sz="2400" b="1" dirty="0">
                <a:solidFill>
                  <a:srgbClr val="003366"/>
                </a:solidFill>
                <a:effectLst>
                  <a:outerShdw blurRad="38100" dist="38100" dir="2700000" algn="tl">
                    <a:srgbClr val="000000">
                      <a:alpha val="43137"/>
                    </a:srgbClr>
                  </a:outerShdw>
                </a:effectLst>
                <a:latin typeface="+mn-lt"/>
                <a:cs typeface="+mn-cs"/>
              </a:rPr>
              <a:t>освітня програма та освітня діяльність за цією програмою повністю відповідають визначеному критерію, у тому числі мають інноваційний/взірцевий характер.</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6075" y="1190625"/>
            <a:ext cx="11626850" cy="1247775"/>
          </a:xfrm>
          <a:solidFill>
            <a:schemeClr val="accent4">
              <a:lumMod val="20000"/>
              <a:lumOff val="80000"/>
            </a:schemeClr>
          </a:solidFill>
        </p:spPr>
        <p:txBody>
          <a:bodyPr rtlCol="0">
            <a:normAutofit fontScale="90000"/>
          </a:bodyPr>
          <a:lstStyle/>
          <a:p>
            <a:pPr algn="ctr" eaLnBrk="1" fontAlgn="auto" hangingPunct="1">
              <a:spcAft>
                <a:spcPts val="0"/>
              </a:spcAft>
              <a:defRPr/>
            </a:pPr>
            <a:r>
              <a:rPr lang="uk-UA" b="1" dirty="0"/>
              <a:t>Навчальний курс  - «Експерт з акредитації освітніх програм»</a:t>
            </a:r>
            <a:endParaRPr lang="ru-RU" dirty="0"/>
          </a:p>
        </p:txBody>
      </p:sp>
      <p:sp>
        <p:nvSpPr>
          <p:cNvPr id="4" name="Місце для номера слайда 3"/>
          <p:cNvSpPr>
            <a:spLocks noGrp="1"/>
          </p:cNvSpPr>
          <p:nvPr>
            <p:ph type="sldNum" sz="quarter" idx="12"/>
          </p:nvPr>
        </p:nvSpPr>
        <p:spPr/>
        <p:txBody>
          <a:bodyPr/>
          <a:lstStyle/>
          <a:p>
            <a:pPr>
              <a:defRPr/>
            </a:pPr>
            <a:fld id="{7FCF9652-AE58-4476-AFF5-6DFDE14462B9}" type="slidenum">
              <a:rPr lang="ru-RU" sz="1800"/>
              <a:pPr>
                <a:defRPr/>
              </a:pPr>
              <a:t>60</a:t>
            </a:fld>
            <a:endParaRPr lang="ru-RU" sz="1800" dirty="0"/>
          </a:p>
        </p:txBody>
      </p:sp>
      <p:sp>
        <p:nvSpPr>
          <p:cNvPr id="62468" name="Місце для вмісту 2"/>
          <p:cNvSpPr txBox="1">
            <a:spLocks/>
          </p:cNvSpPr>
          <p:nvPr/>
        </p:nvSpPr>
        <p:spPr bwMode="auto">
          <a:xfrm>
            <a:off x="1012825" y="2557463"/>
            <a:ext cx="10355263"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ctr" eaLnBrk="1" hangingPunct="1">
              <a:lnSpc>
                <a:spcPct val="80000"/>
              </a:lnSpc>
              <a:spcBef>
                <a:spcPct val="0"/>
              </a:spcBef>
              <a:buFont typeface="Arial" pitchFamily="34" charset="0"/>
              <a:buNone/>
            </a:pPr>
            <a:r>
              <a:rPr lang="uk-UA" altLang="ru-RU" sz="3200" b="1" i="1"/>
              <a:t>Навчальна платформа Прометеус</a:t>
            </a:r>
            <a:endParaRPr lang="en-US" altLang="ru-RU" sz="3200" b="1" i="1"/>
          </a:p>
          <a:p>
            <a:pPr algn="ctr" eaLnBrk="1" hangingPunct="1">
              <a:lnSpc>
                <a:spcPct val="80000"/>
              </a:lnSpc>
              <a:spcBef>
                <a:spcPct val="0"/>
              </a:spcBef>
              <a:buFont typeface="Arial" pitchFamily="34" charset="0"/>
              <a:buNone/>
            </a:pPr>
            <a:r>
              <a:rPr lang="en-US" altLang="ru-RU" sz="2000" b="1" i="1">
                <a:hlinkClick r:id="rId2"/>
              </a:rPr>
              <a:t>https://courses.prometheus.org.ua/courses/course-v1:NAQA+EPA101+2019_T3_P/about</a:t>
            </a:r>
            <a:r>
              <a:rPr lang="en-US" altLang="ru-RU" sz="2000" b="1" i="1"/>
              <a:t> </a:t>
            </a:r>
          </a:p>
          <a:p>
            <a:pPr algn="ctr" eaLnBrk="1" hangingPunct="1">
              <a:lnSpc>
                <a:spcPct val="80000"/>
              </a:lnSpc>
              <a:spcBef>
                <a:spcPct val="0"/>
              </a:spcBef>
              <a:buFont typeface="Arial" pitchFamily="34" charset="0"/>
              <a:buNone/>
            </a:pPr>
            <a:endParaRPr lang="uk-UA" altLang="ru-RU" sz="3200" b="1" i="1"/>
          </a:p>
          <a:p>
            <a:pPr algn="ctr" eaLnBrk="1" hangingPunct="1">
              <a:lnSpc>
                <a:spcPct val="80000"/>
              </a:lnSpc>
              <a:spcBef>
                <a:spcPct val="0"/>
              </a:spcBef>
              <a:buFont typeface="Arial" pitchFamily="34" charset="0"/>
              <a:buNone/>
            </a:pPr>
            <a:endParaRPr lang="uk-UA" altLang="ru-RU" sz="3200"/>
          </a:p>
        </p:txBody>
      </p:sp>
      <p:sp>
        <p:nvSpPr>
          <p:cNvPr id="7" name="Заголовок 1"/>
          <p:cNvSpPr txBox="1">
            <a:spLocks/>
          </p:cNvSpPr>
          <p:nvPr/>
        </p:nvSpPr>
        <p:spPr>
          <a:xfrm>
            <a:off x="346075" y="4254500"/>
            <a:ext cx="11626850" cy="1247775"/>
          </a:xfrm>
          <a:prstGeom prst="rect">
            <a:avLst/>
          </a:prstGeom>
          <a:solidFill>
            <a:schemeClr val="accent6">
              <a:lumMod val="40000"/>
              <a:lumOff val="60000"/>
            </a:schemeClr>
          </a:solidFill>
        </p:spPr>
        <p:txBody>
          <a:bodyPr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fontAlgn="auto">
              <a:spcAft>
                <a:spcPts val="0"/>
              </a:spcAft>
              <a:defRPr/>
            </a:pPr>
            <a:r>
              <a:rPr lang="uk-UA" b="1" dirty="0"/>
              <a:t>Дякую за увагу!</a:t>
            </a:r>
            <a:endParaRPr lang="ru-RU" dirty="0"/>
          </a:p>
        </p:txBody>
      </p:sp>
      <p:pic>
        <p:nvPicPr>
          <p:cNvPr id="62470" name="Picture 6"/>
          <p:cNvPicPr>
            <a:picLocks noChangeAspect="1" noChangeArrowheads="1"/>
          </p:cNvPicPr>
          <p:nvPr/>
        </p:nvPicPr>
        <p:blipFill>
          <a:blip r:embed="rId3">
            <a:extLst>
              <a:ext uri="{28A0092B-C50C-407E-A947-70E740481C1C}">
                <a14:useLocalDpi xmlns:a14="http://schemas.microsoft.com/office/drawing/2010/main" val="0"/>
              </a:ext>
            </a:extLst>
          </a:blip>
          <a:srcRect l="18985" t="15137" r="42366" b="80180"/>
          <a:stretch>
            <a:fillRect/>
          </a:stretch>
        </p:blipFill>
        <p:spPr bwMode="auto">
          <a:xfrm>
            <a:off x="1627188" y="3203575"/>
            <a:ext cx="9126537" cy="6238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7475" y="1031875"/>
            <a:ext cx="11917363" cy="1204913"/>
          </a:xfrm>
          <a:solidFill>
            <a:schemeClr val="accent6">
              <a:lumMod val="40000"/>
              <a:lumOff val="60000"/>
            </a:schemeClr>
          </a:solidFill>
        </p:spPr>
        <p:txBody>
          <a:bodyPr rtlCol="0">
            <a:noAutofit/>
          </a:bodyPr>
          <a:lstStyle/>
          <a:p>
            <a:pPr algn="ctr" eaLnBrk="1" fontAlgn="auto" hangingPunct="1">
              <a:lnSpc>
                <a:spcPct val="80000"/>
              </a:lnSpc>
              <a:spcAft>
                <a:spcPts val="0"/>
              </a:spcAft>
              <a:defRPr/>
            </a:pPr>
            <a:r>
              <a:rPr lang="uk-UA" sz="3200" b="1" dirty="0">
                <a:effectLst>
                  <a:outerShdw blurRad="38100" dist="38100" dir="2700000" algn="tl">
                    <a:srgbClr val="000000">
                      <a:alpha val="43137"/>
                    </a:srgbClr>
                  </a:outerShdw>
                </a:effectLst>
              </a:rPr>
              <a:t>Рішення про акредитацію (відмову в акредитації) освітньої (освітньо-наукової) програми ухвалюється за умови:</a:t>
            </a:r>
            <a:endParaRPr lang="ru-RU" sz="3200" i="1" dirty="0">
              <a:effectLst>
                <a:outerShdw blurRad="38100" dist="38100" dir="2700000" algn="tl">
                  <a:srgbClr val="000000">
                    <a:alpha val="43137"/>
                  </a:srgbClr>
                </a:outerShdw>
              </a:effectLst>
            </a:endParaRPr>
          </a:p>
        </p:txBody>
      </p:sp>
      <p:sp>
        <p:nvSpPr>
          <p:cNvPr id="4" name="Місце для номера слайда 3"/>
          <p:cNvSpPr>
            <a:spLocks noGrp="1"/>
          </p:cNvSpPr>
          <p:nvPr>
            <p:ph type="sldNum" sz="quarter" idx="12"/>
          </p:nvPr>
        </p:nvSpPr>
        <p:spPr>
          <a:xfrm>
            <a:off x="11714163" y="6396038"/>
            <a:ext cx="346075" cy="365125"/>
          </a:xfrm>
        </p:spPr>
        <p:txBody>
          <a:bodyPr/>
          <a:lstStyle/>
          <a:p>
            <a:pPr>
              <a:defRPr/>
            </a:pPr>
            <a:fld id="{0ED8BA30-3057-4990-B3DF-AE86B67BACF2}" type="slidenum">
              <a:rPr lang="ru-RU" sz="1800">
                <a:solidFill>
                  <a:schemeClr val="accent6">
                    <a:lumMod val="50000"/>
                  </a:schemeClr>
                </a:solidFill>
              </a:rPr>
              <a:pPr>
                <a:defRPr/>
              </a:pPr>
              <a:t>7</a:t>
            </a:fld>
            <a:endParaRPr lang="ru-RU" sz="1800" dirty="0">
              <a:solidFill>
                <a:schemeClr val="accent6">
                  <a:lumMod val="50000"/>
                </a:schemeClr>
              </a:solidFill>
            </a:endParaRPr>
          </a:p>
        </p:txBody>
      </p:sp>
      <p:sp>
        <p:nvSpPr>
          <p:cNvPr id="3" name="Прямоугольник 2"/>
          <p:cNvSpPr/>
          <p:nvPr/>
        </p:nvSpPr>
        <p:spPr>
          <a:xfrm>
            <a:off x="173038" y="2309813"/>
            <a:ext cx="11664950" cy="3995737"/>
          </a:xfrm>
          <a:prstGeom prst="rect">
            <a:avLst/>
          </a:prstGeom>
        </p:spPr>
        <p:txBody>
          <a:bodyPr>
            <a:spAutoFit/>
          </a:bodyPr>
          <a:lstStyle/>
          <a:p>
            <a:pPr algn="just" fontAlgn="auto">
              <a:spcBef>
                <a:spcPts val="0"/>
              </a:spcBef>
              <a:spcAft>
                <a:spcPts val="200"/>
              </a:spcAft>
              <a:defRPr/>
            </a:pPr>
            <a:r>
              <a:rPr lang="ru-RU" sz="2800" b="1" dirty="0">
                <a:solidFill>
                  <a:srgbClr val="003366"/>
                </a:solidFill>
                <a:effectLst>
                  <a:outerShdw blurRad="38100" dist="38100" dir="2700000" algn="tl">
                    <a:srgbClr val="000000">
                      <a:alpha val="43137"/>
                    </a:srgbClr>
                  </a:outerShdw>
                </a:effectLst>
                <a:latin typeface="+mn-lt"/>
                <a:cs typeface="+mn-cs"/>
              </a:rPr>
              <a:t> - </a:t>
            </a:r>
            <a:r>
              <a:rPr lang="uk-UA" sz="2800" b="1" dirty="0">
                <a:solidFill>
                  <a:srgbClr val="003366"/>
                </a:solidFill>
                <a:effectLst>
                  <a:outerShdw blurRad="38100" dist="38100" dir="2700000" algn="tl">
                    <a:srgbClr val="000000">
                      <a:alpha val="43137"/>
                    </a:srgbClr>
                  </a:outerShdw>
                </a:effectLst>
                <a:latin typeface="+mn-lt"/>
                <a:cs typeface="+mn-cs"/>
              </a:rPr>
              <a:t>якщо освітня програма відповідає всім критеріям за рівнями «A» (якщо для 5 і більше критеріїв - зразкова) або «B».;</a:t>
            </a:r>
          </a:p>
          <a:p>
            <a:pPr algn="just" fontAlgn="auto">
              <a:spcBef>
                <a:spcPts val="0"/>
              </a:spcBef>
              <a:spcAft>
                <a:spcPts val="200"/>
              </a:spcAft>
              <a:defRPr/>
            </a:pPr>
            <a:endParaRPr lang="uk-UA" sz="1100" b="1" dirty="0">
              <a:solidFill>
                <a:srgbClr val="003366"/>
              </a:solidFill>
              <a:effectLst>
                <a:outerShdw blurRad="38100" dist="38100" dir="2700000" algn="tl">
                  <a:srgbClr val="000000">
                    <a:alpha val="43137"/>
                  </a:srgbClr>
                </a:outerShdw>
              </a:effectLst>
              <a:latin typeface="+mn-lt"/>
              <a:cs typeface="+mn-cs"/>
            </a:endParaRPr>
          </a:p>
          <a:p>
            <a:pPr algn="just" fontAlgn="auto">
              <a:spcBef>
                <a:spcPts val="0"/>
              </a:spcBef>
              <a:spcAft>
                <a:spcPts val="200"/>
              </a:spcAft>
              <a:defRPr/>
            </a:pPr>
            <a:r>
              <a:rPr lang="uk-UA" sz="2800" b="1" dirty="0">
                <a:solidFill>
                  <a:srgbClr val="C00000"/>
                </a:solidFill>
                <a:effectLst>
                  <a:outerShdw blurRad="38100" dist="38100" dir="2700000" algn="tl">
                    <a:srgbClr val="000000">
                      <a:alpha val="43137"/>
                    </a:srgbClr>
                  </a:outerShdw>
                </a:effectLst>
                <a:latin typeface="+mn-lt"/>
                <a:cs typeface="+mn-cs"/>
              </a:rPr>
              <a:t>- якщо встановлено відповідність за рівнем «Е» щодо одного або двох критеріїв і за жодним із критеріїв не встановлено відповідності за рівнем «F» - </a:t>
            </a:r>
            <a:r>
              <a:rPr lang="uk-UA" sz="2800" b="1" u="sng" dirty="0">
                <a:solidFill>
                  <a:srgbClr val="C00000"/>
                </a:solidFill>
                <a:effectLst>
                  <a:outerShdw blurRad="38100" dist="38100" dir="2700000" algn="tl">
                    <a:srgbClr val="000000">
                      <a:alpha val="43137"/>
                    </a:srgbClr>
                  </a:outerShdw>
                </a:effectLst>
                <a:latin typeface="+mn-lt"/>
                <a:cs typeface="+mn-cs"/>
              </a:rPr>
              <a:t>умовна акредитація на 1 рік;</a:t>
            </a:r>
          </a:p>
          <a:p>
            <a:pPr algn="just" fontAlgn="auto">
              <a:spcBef>
                <a:spcPts val="0"/>
              </a:spcBef>
              <a:spcAft>
                <a:spcPts val="200"/>
              </a:spcAft>
              <a:defRPr/>
            </a:pPr>
            <a:endParaRPr lang="uk-UA" sz="1200" b="1" u="sng" dirty="0">
              <a:solidFill>
                <a:srgbClr val="C00000"/>
              </a:solidFill>
              <a:effectLst>
                <a:outerShdw blurRad="38100" dist="38100" dir="2700000" algn="tl">
                  <a:srgbClr val="000000">
                    <a:alpha val="43137"/>
                  </a:srgbClr>
                </a:outerShdw>
              </a:effectLst>
              <a:latin typeface="+mn-lt"/>
              <a:cs typeface="+mn-cs"/>
            </a:endParaRPr>
          </a:p>
          <a:p>
            <a:pPr algn="just" fontAlgn="auto">
              <a:spcBef>
                <a:spcPts val="0"/>
              </a:spcBef>
              <a:spcAft>
                <a:spcPts val="200"/>
              </a:spcAft>
              <a:defRPr/>
            </a:pPr>
            <a:r>
              <a:rPr lang="uk-UA" sz="2400" dirty="0">
                <a:latin typeface="+mn-lt"/>
                <a:cs typeface="+mn-cs"/>
              </a:rPr>
              <a:t>- </a:t>
            </a:r>
            <a:r>
              <a:rPr lang="uk-UA" sz="2800" b="1" dirty="0">
                <a:solidFill>
                  <a:srgbClr val="FF0000"/>
                </a:solidFill>
                <a:effectLst>
                  <a:outerShdw blurRad="38100" dist="38100" dir="2700000" algn="tl">
                    <a:srgbClr val="000000">
                      <a:alpha val="43137"/>
                    </a:srgbClr>
                  </a:outerShdw>
                </a:effectLst>
                <a:latin typeface="+mn-lt"/>
                <a:cs typeface="+mn-cs"/>
              </a:rPr>
              <a:t>рішення про відмову в акредитації ухвалюється, якщо принаймні за одним критерієм встановлено відповідність за рівнем «</a:t>
            </a:r>
            <a:r>
              <a:rPr lang="en-US" sz="2800" b="1" dirty="0">
                <a:solidFill>
                  <a:srgbClr val="FF0000"/>
                </a:solidFill>
                <a:effectLst>
                  <a:outerShdw blurRad="38100" dist="38100" dir="2700000" algn="tl">
                    <a:srgbClr val="000000">
                      <a:alpha val="43137"/>
                    </a:srgbClr>
                  </a:outerShdw>
                </a:effectLst>
                <a:latin typeface="+mn-lt"/>
                <a:cs typeface="+mn-cs"/>
              </a:rPr>
              <a:t>F» </a:t>
            </a:r>
            <a:r>
              <a:rPr lang="uk-UA" sz="2800" b="1" dirty="0">
                <a:solidFill>
                  <a:srgbClr val="FF0000"/>
                </a:solidFill>
                <a:effectLst>
                  <a:outerShdw blurRad="38100" dist="38100" dir="2700000" algn="tl">
                    <a:srgbClr val="000000">
                      <a:alpha val="43137"/>
                    </a:srgbClr>
                  </a:outerShdw>
                </a:effectLst>
                <a:latin typeface="+mn-lt"/>
                <a:cs typeface="+mn-cs"/>
              </a:rPr>
              <a:t>або встановлено відповідність за рівнем «</a:t>
            </a:r>
            <a:r>
              <a:rPr lang="en-US" sz="2800" b="1" dirty="0">
                <a:solidFill>
                  <a:srgbClr val="FF0000"/>
                </a:solidFill>
                <a:effectLst>
                  <a:outerShdw blurRad="38100" dist="38100" dir="2700000" algn="tl">
                    <a:srgbClr val="000000">
                      <a:alpha val="43137"/>
                    </a:srgbClr>
                  </a:outerShdw>
                </a:effectLst>
                <a:latin typeface="+mn-lt"/>
                <a:cs typeface="+mn-cs"/>
              </a:rPr>
              <a:t>E» </a:t>
            </a:r>
            <a:r>
              <a:rPr lang="uk-UA" sz="2800" b="1" dirty="0">
                <a:solidFill>
                  <a:srgbClr val="FF0000"/>
                </a:solidFill>
                <a:effectLst>
                  <a:outerShdw blurRad="38100" dist="38100" dir="2700000" algn="tl">
                    <a:srgbClr val="000000">
                      <a:alpha val="43137"/>
                    </a:srgbClr>
                  </a:outerShdw>
                </a:effectLst>
                <a:latin typeface="+mn-lt"/>
                <a:cs typeface="+mn-cs"/>
              </a:rPr>
              <a:t>щодо трьох і більше критеріїв</a:t>
            </a:r>
            <a:r>
              <a:rPr lang="uk-UA" sz="2400" b="1" dirty="0">
                <a:solidFill>
                  <a:srgbClr val="003366"/>
                </a:solidFill>
                <a:effectLst>
                  <a:outerShdw blurRad="38100" dist="38100" dir="2700000" algn="tl">
                    <a:srgbClr val="000000">
                      <a:alpha val="43137"/>
                    </a:srgbClr>
                  </a:outerShdw>
                </a:effectLst>
                <a:latin typeface="+mn-lt"/>
                <a:cs typeface="+mn-cs"/>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7475" y="1031875"/>
            <a:ext cx="11917363" cy="1019175"/>
          </a:xfrm>
          <a:solidFill>
            <a:schemeClr val="accent6">
              <a:lumMod val="40000"/>
              <a:lumOff val="60000"/>
            </a:schemeClr>
          </a:solidFill>
        </p:spPr>
        <p:txBody>
          <a:bodyPr rtlCol="0">
            <a:noAutofit/>
          </a:bodyPr>
          <a:lstStyle/>
          <a:p>
            <a:pPr algn="ctr" eaLnBrk="1" fontAlgn="auto" hangingPunct="1">
              <a:lnSpc>
                <a:spcPct val="80000"/>
              </a:lnSpc>
              <a:spcAft>
                <a:spcPts val="0"/>
              </a:spcAft>
              <a:defRPr/>
            </a:pPr>
            <a:r>
              <a:rPr lang="uk-UA" sz="3200" b="1" dirty="0">
                <a:effectLst>
                  <a:outerShdw blurRad="38100" dist="38100" dir="2700000" algn="tl">
                    <a:srgbClr val="000000">
                      <a:alpha val="43137"/>
                    </a:srgbClr>
                  </a:outerShdw>
                </a:effectLst>
              </a:rPr>
              <a:t>Оцінювання освітніх програм у межах поточного етапу акредитації (станом на 16.01.2020 р.)</a:t>
            </a:r>
            <a:endParaRPr lang="ru-RU" sz="3200" i="1" dirty="0">
              <a:effectLst>
                <a:outerShdw blurRad="38100" dist="38100" dir="2700000" algn="tl">
                  <a:srgbClr val="000000">
                    <a:alpha val="43137"/>
                  </a:srgbClr>
                </a:outerShdw>
              </a:effectLst>
            </a:endParaRPr>
          </a:p>
        </p:txBody>
      </p:sp>
      <p:sp>
        <p:nvSpPr>
          <p:cNvPr id="4" name="Місце для номера слайда 3"/>
          <p:cNvSpPr>
            <a:spLocks noGrp="1"/>
          </p:cNvSpPr>
          <p:nvPr>
            <p:ph type="sldNum" sz="quarter" idx="12"/>
          </p:nvPr>
        </p:nvSpPr>
        <p:spPr>
          <a:xfrm>
            <a:off x="11714163" y="6396038"/>
            <a:ext cx="346075" cy="365125"/>
          </a:xfrm>
        </p:spPr>
        <p:txBody>
          <a:bodyPr/>
          <a:lstStyle/>
          <a:p>
            <a:pPr>
              <a:defRPr/>
            </a:pPr>
            <a:fld id="{756CC51E-9246-4E50-9D67-C5056903E6B5}" type="slidenum">
              <a:rPr lang="ru-RU" sz="1800">
                <a:solidFill>
                  <a:schemeClr val="accent6">
                    <a:lumMod val="50000"/>
                  </a:schemeClr>
                </a:solidFill>
              </a:rPr>
              <a:pPr>
                <a:defRPr/>
              </a:pPr>
              <a:t>8</a:t>
            </a:fld>
            <a:endParaRPr lang="ru-RU" sz="1800" dirty="0">
              <a:solidFill>
                <a:schemeClr val="accent6">
                  <a:lumMod val="50000"/>
                </a:schemeClr>
              </a:solidFill>
            </a:endParaRPr>
          </a:p>
        </p:txBody>
      </p:sp>
      <p:graphicFrame>
        <p:nvGraphicFramePr>
          <p:cNvPr id="5" name="Таблиця 4"/>
          <p:cNvGraphicFramePr>
            <a:graphicFrameLocks noGrp="1"/>
          </p:cNvGraphicFramePr>
          <p:nvPr/>
        </p:nvGraphicFramePr>
        <p:xfrm>
          <a:off x="382588" y="2546350"/>
          <a:ext cx="11455401" cy="3764022"/>
        </p:xfrm>
        <a:graphic>
          <a:graphicData uri="http://schemas.openxmlformats.org/drawingml/2006/table">
            <a:tbl>
              <a:tblPr firstRow="1" bandRow="1">
                <a:tableStyleId>{5C22544A-7EE6-4342-B048-85BDC9FD1C3A}</a:tableStyleId>
              </a:tblPr>
              <a:tblGrid>
                <a:gridCol w="1841231">
                  <a:extLst>
                    <a:ext uri="{9D8B030D-6E8A-4147-A177-3AD203B41FA5}">
                      <a16:colId xmlns:a16="http://schemas.microsoft.com/office/drawing/2014/main" val="20000"/>
                    </a:ext>
                  </a:extLst>
                </a:gridCol>
                <a:gridCol w="961417">
                  <a:extLst>
                    <a:ext uri="{9D8B030D-6E8A-4147-A177-3AD203B41FA5}">
                      <a16:colId xmlns:a16="http://schemas.microsoft.com/office/drawing/2014/main" val="20001"/>
                    </a:ext>
                  </a:extLst>
                </a:gridCol>
                <a:gridCol w="961417">
                  <a:extLst>
                    <a:ext uri="{9D8B030D-6E8A-4147-A177-3AD203B41FA5}">
                      <a16:colId xmlns:a16="http://schemas.microsoft.com/office/drawing/2014/main" val="20002"/>
                    </a:ext>
                  </a:extLst>
                </a:gridCol>
                <a:gridCol w="961417">
                  <a:extLst>
                    <a:ext uri="{9D8B030D-6E8A-4147-A177-3AD203B41FA5}">
                      <a16:colId xmlns:a16="http://schemas.microsoft.com/office/drawing/2014/main" val="20003"/>
                    </a:ext>
                  </a:extLst>
                </a:gridCol>
                <a:gridCol w="961417">
                  <a:extLst>
                    <a:ext uri="{9D8B030D-6E8A-4147-A177-3AD203B41FA5}">
                      <a16:colId xmlns:a16="http://schemas.microsoft.com/office/drawing/2014/main" val="20004"/>
                    </a:ext>
                  </a:extLst>
                </a:gridCol>
                <a:gridCol w="961417">
                  <a:extLst>
                    <a:ext uri="{9D8B030D-6E8A-4147-A177-3AD203B41FA5}">
                      <a16:colId xmlns:a16="http://schemas.microsoft.com/office/drawing/2014/main" val="20005"/>
                    </a:ext>
                  </a:extLst>
                </a:gridCol>
                <a:gridCol w="961417">
                  <a:extLst>
                    <a:ext uri="{9D8B030D-6E8A-4147-A177-3AD203B41FA5}">
                      <a16:colId xmlns:a16="http://schemas.microsoft.com/office/drawing/2014/main" val="20006"/>
                    </a:ext>
                  </a:extLst>
                </a:gridCol>
                <a:gridCol w="961417">
                  <a:extLst>
                    <a:ext uri="{9D8B030D-6E8A-4147-A177-3AD203B41FA5}">
                      <a16:colId xmlns:a16="http://schemas.microsoft.com/office/drawing/2014/main" val="20007"/>
                    </a:ext>
                  </a:extLst>
                </a:gridCol>
                <a:gridCol w="961417">
                  <a:extLst>
                    <a:ext uri="{9D8B030D-6E8A-4147-A177-3AD203B41FA5}">
                      <a16:colId xmlns:a16="http://schemas.microsoft.com/office/drawing/2014/main" val="20008"/>
                    </a:ext>
                  </a:extLst>
                </a:gridCol>
                <a:gridCol w="961417">
                  <a:extLst>
                    <a:ext uri="{9D8B030D-6E8A-4147-A177-3AD203B41FA5}">
                      <a16:colId xmlns:a16="http://schemas.microsoft.com/office/drawing/2014/main" val="20009"/>
                    </a:ext>
                  </a:extLst>
                </a:gridCol>
                <a:gridCol w="961417">
                  <a:extLst>
                    <a:ext uri="{9D8B030D-6E8A-4147-A177-3AD203B41FA5}">
                      <a16:colId xmlns:a16="http://schemas.microsoft.com/office/drawing/2014/main" val="20010"/>
                    </a:ext>
                  </a:extLst>
                </a:gridCol>
              </a:tblGrid>
              <a:tr h="944815">
                <a:tc>
                  <a:txBody>
                    <a:bodyPr/>
                    <a:lstStyle/>
                    <a:p>
                      <a:pPr algn="ctr"/>
                      <a:r>
                        <a:rPr lang="uk-UA" sz="2800" dirty="0">
                          <a:solidFill>
                            <a:schemeClr val="tx1"/>
                          </a:solidFill>
                        </a:rPr>
                        <a:t>Критерій / оцінка</a:t>
                      </a:r>
                      <a:endParaRPr lang="ru-RU" sz="2800" dirty="0">
                        <a:solidFill>
                          <a:schemeClr val="tx1"/>
                        </a:solidFill>
                      </a:endParaRPr>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solidFill>
                            <a:schemeClr val="tx1"/>
                          </a:solidFill>
                        </a:rPr>
                        <a:t>1</a:t>
                      </a:r>
                      <a:endParaRPr lang="ru-RU" sz="3200" dirty="0">
                        <a:solidFill>
                          <a:schemeClr val="tx1"/>
                        </a:solidFill>
                      </a:endParaRPr>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solidFill>
                            <a:schemeClr val="tx1"/>
                          </a:solidFill>
                        </a:rPr>
                        <a:t>2</a:t>
                      </a:r>
                      <a:endParaRPr lang="ru-RU" sz="3200" dirty="0">
                        <a:solidFill>
                          <a:schemeClr val="tx1"/>
                        </a:solidFill>
                      </a:endParaRPr>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solidFill>
                            <a:schemeClr val="tx1"/>
                          </a:solidFill>
                        </a:rPr>
                        <a:t>3</a:t>
                      </a:r>
                      <a:endParaRPr lang="ru-RU" sz="3200" dirty="0">
                        <a:solidFill>
                          <a:schemeClr val="tx1"/>
                        </a:solidFill>
                      </a:endParaRPr>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solidFill>
                            <a:schemeClr val="tx1"/>
                          </a:solidFill>
                        </a:rPr>
                        <a:t>4</a:t>
                      </a:r>
                      <a:endParaRPr lang="ru-RU" sz="3200" dirty="0">
                        <a:solidFill>
                          <a:schemeClr val="tx1"/>
                        </a:solidFill>
                      </a:endParaRPr>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solidFill>
                            <a:schemeClr val="tx1"/>
                          </a:solidFill>
                        </a:rPr>
                        <a:t>5</a:t>
                      </a:r>
                      <a:endParaRPr lang="ru-RU" sz="3200" dirty="0">
                        <a:solidFill>
                          <a:schemeClr val="tx1"/>
                        </a:solidFill>
                      </a:endParaRPr>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solidFill>
                            <a:schemeClr val="tx1"/>
                          </a:solidFill>
                        </a:rPr>
                        <a:t>6</a:t>
                      </a:r>
                      <a:endParaRPr lang="ru-RU" sz="3200" dirty="0">
                        <a:solidFill>
                          <a:schemeClr val="tx1"/>
                        </a:solidFill>
                      </a:endParaRPr>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solidFill>
                            <a:schemeClr val="tx1"/>
                          </a:solidFill>
                        </a:rPr>
                        <a:t>7</a:t>
                      </a:r>
                      <a:endParaRPr lang="ru-RU" sz="3200" dirty="0">
                        <a:solidFill>
                          <a:schemeClr val="tx1"/>
                        </a:solidFill>
                      </a:endParaRPr>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solidFill>
                            <a:schemeClr val="tx1"/>
                          </a:solidFill>
                        </a:rPr>
                        <a:t>8</a:t>
                      </a:r>
                      <a:endParaRPr lang="ru-RU" sz="3200" dirty="0">
                        <a:solidFill>
                          <a:schemeClr val="tx1"/>
                        </a:solidFill>
                      </a:endParaRPr>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solidFill>
                            <a:schemeClr val="tx1"/>
                          </a:solidFill>
                        </a:rPr>
                        <a:t>9</a:t>
                      </a:r>
                      <a:endParaRPr lang="ru-RU" sz="3200" dirty="0">
                        <a:solidFill>
                          <a:schemeClr val="tx1"/>
                        </a:solidFill>
                      </a:endParaRPr>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solidFill>
                            <a:schemeClr val="tx1"/>
                          </a:solidFill>
                        </a:rPr>
                        <a:t>10</a:t>
                      </a:r>
                      <a:endParaRPr lang="ru-RU" sz="3200" dirty="0">
                        <a:solidFill>
                          <a:schemeClr val="tx1"/>
                        </a:solidFill>
                      </a:endParaRPr>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0"/>
                  </a:ext>
                </a:extLst>
              </a:tr>
              <a:tr h="939716">
                <a:tc>
                  <a:txBody>
                    <a:bodyPr/>
                    <a:lstStyle/>
                    <a:p>
                      <a:pPr algn="ctr"/>
                      <a:r>
                        <a:rPr lang="uk-UA" sz="3200" b="1" dirty="0"/>
                        <a:t>А</a:t>
                      </a:r>
                      <a:endParaRPr lang="ru-RU" sz="3200" b="1"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t>8</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1</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5</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11</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7</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6</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10</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8</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7</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939716">
                <a:tc>
                  <a:txBody>
                    <a:bodyPr/>
                    <a:lstStyle/>
                    <a:p>
                      <a:pPr algn="ctr"/>
                      <a:r>
                        <a:rPr lang="uk-UA" sz="3200" b="1" dirty="0"/>
                        <a:t>В</a:t>
                      </a:r>
                      <a:endParaRPr lang="ru-RU" sz="3200" b="1"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t>80</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r>
                        <a:rPr lang="uk-UA" sz="3200" dirty="0"/>
                        <a:t>56</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r>
                        <a:rPr lang="uk-UA" sz="3200" dirty="0"/>
                        <a:t>98</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r>
                        <a:rPr lang="uk-UA" sz="3200" dirty="0"/>
                        <a:t>87</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r>
                        <a:rPr lang="uk-UA" sz="3200" dirty="0"/>
                        <a:t>95</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r>
                        <a:rPr lang="uk-UA" sz="3200" dirty="0"/>
                        <a:t>13</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r>
                        <a:rPr lang="uk-UA" sz="3200" dirty="0"/>
                        <a:t>91</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r>
                        <a:rPr lang="uk-UA" sz="3200" dirty="0"/>
                        <a:t>92</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r>
                        <a:rPr lang="uk-UA" sz="3200" dirty="0"/>
                        <a:t>96</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r>
                        <a:rPr lang="uk-UA" sz="3200" dirty="0"/>
                        <a:t>1</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2"/>
                  </a:ext>
                </a:extLst>
              </a:tr>
              <a:tr h="939716">
                <a:tc>
                  <a:txBody>
                    <a:bodyPr/>
                    <a:lstStyle/>
                    <a:p>
                      <a:pPr algn="ctr"/>
                      <a:r>
                        <a:rPr lang="uk-UA" sz="3200" b="1" dirty="0"/>
                        <a:t>Е</a:t>
                      </a:r>
                      <a:endParaRPr lang="ru-RU" sz="3200" b="1"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60000"/>
                        <a:lumOff val="40000"/>
                      </a:schemeClr>
                    </a:solidFill>
                  </a:tcPr>
                </a:tc>
                <a:tc>
                  <a:txBody>
                    <a:bodyPr/>
                    <a:lstStyle/>
                    <a:p>
                      <a:pPr algn="ctr"/>
                      <a:r>
                        <a:rPr lang="uk-UA" sz="3200" dirty="0"/>
                        <a:t>16</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47</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1</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6</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2</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7</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3</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4</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r>
                        <a:rPr lang="uk-UA" sz="3200" dirty="0"/>
                        <a:t>1</a:t>
                      </a: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a:endParaRPr lang="ru-RU" sz="3200" dirty="0"/>
                    </a:p>
                  </a:txBody>
                  <a:tcPr marL="91444" marR="91444" marT="45717" marB="45717"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675" y="1257300"/>
            <a:ext cx="11628438" cy="608013"/>
          </a:xfrm>
          <a:solidFill>
            <a:schemeClr val="accent6">
              <a:lumMod val="40000"/>
              <a:lumOff val="60000"/>
            </a:schemeClr>
          </a:solidFill>
        </p:spPr>
        <p:txBody>
          <a:bodyPr rtlCol="0">
            <a:normAutofit/>
          </a:bodyPr>
          <a:lstStyle/>
          <a:p>
            <a:pPr eaLnBrk="1" fontAlgn="auto" hangingPunct="1">
              <a:spcAft>
                <a:spcPts val="0"/>
              </a:spcAft>
              <a:defRPr/>
            </a:pPr>
            <a:r>
              <a:rPr lang="uk-UA" sz="3200" b="1" dirty="0"/>
              <a:t>Критерій 1. Проектування та цілі освітньої програми</a:t>
            </a:r>
            <a:endParaRPr lang="ru-RU" sz="3200" dirty="0"/>
          </a:p>
        </p:txBody>
      </p:sp>
      <p:sp>
        <p:nvSpPr>
          <p:cNvPr id="7171" name="Місце для вмісту 2"/>
          <p:cNvSpPr>
            <a:spLocks noGrp="1"/>
          </p:cNvSpPr>
          <p:nvPr>
            <p:ph idx="1"/>
          </p:nvPr>
        </p:nvSpPr>
        <p:spPr>
          <a:xfrm>
            <a:off x="1211263" y="1927225"/>
            <a:ext cx="10737850" cy="1112838"/>
          </a:xfrm>
        </p:spPr>
        <p:txBody>
          <a:bodyPr>
            <a:normAutofit lnSpcReduction="10000"/>
          </a:bodyPr>
          <a:lstStyle/>
          <a:p>
            <a:pPr marL="0" indent="0" algn="ctr" eaLnBrk="1" hangingPunct="1">
              <a:buFont typeface="Arial" charset="0"/>
              <a:buNone/>
              <a:defRPr/>
            </a:pPr>
            <a:r>
              <a:rPr lang="uk-UA" altLang="ru-RU" b="1" i="1"/>
              <a:t>Підкритерій 1.1. </a:t>
            </a:r>
            <a:r>
              <a:rPr lang="uk-UA" altLang="ru-RU"/>
              <a:t>Освітня програма має чітко сформульовані цілі, які відповідають місії та стратегії закладу вищої освіти.</a:t>
            </a:r>
            <a:endParaRPr lang="ru-RU" altLang="ru-RU"/>
          </a:p>
        </p:txBody>
      </p:sp>
      <p:sp>
        <p:nvSpPr>
          <p:cNvPr id="5" name="Заголовок 1"/>
          <p:cNvSpPr txBox="1">
            <a:spLocks/>
          </p:cNvSpPr>
          <p:nvPr/>
        </p:nvSpPr>
        <p:spPr>
          <a:xfrm>
            <a:off x="288925" y="3014663"/>
            <a:ext cx="11626850" cy="720725"/>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00000" indent="-4398963" fontAlgn="auto">
              <a:spcAft>
                <a:spcPts val="0"/>
              </a:spcAft>
              <a:tabLst>
                <a:tab pos="4300538" algn="l"/>
              </a:tabLst>
              <a:defRPr/>
            </a:pPr>
            <a:r>
              <a:rPr lang="uk-UA" sz="2400" b="1" i="1" dirty="0"/>
              <a:t>Підтверджуючі документи</a:t>
            </a:r>
            <a:r>
              <a:rPr lang="uk-UA" sz="2400" b="1" dirty="0"/>
              <a:t>: </a:t>
            </a:r>
            <a:r>
              <a:rPr lang="uk-UA" sz="2400" b="1" dirty="0">
                <a:solidFill>
                  <a:srgbClr val="FF0000"/>
                </a:solidFill>
              </a:rPr>
              <a:t>Стратегія ЗВО (Голосіївська ініціатива - 2020), Опис ОП.</a:t>
            </a:r>
            <a:endParaRPr lang="ru-RU" sz="2400" dirty="0">
              <a:solidFill>
                <a:srgbClr val="FF0000"/>
              </a:solidFill>
            </a:endParaRPr>
          </a:p>
        </p:txBody>
      </p:sp>
      <p:sp>
        <p:nvSpPr>
          <p:cNvPr id="11269" name="Місце для вмісту 2"/>
          <p:cNvSpPr txBox="1">
            <a:spLocks/>
          </p:cNvSpPr>
          <p:nvPr/>
        </p:nvSpPr>
        <p:spPr bwMode="auto">
          <a:xfrm>
            <a:off x="1277938" y="3735388"/>
            <a:ext cx="10736262" cy="149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lnSpc>
                <a:spcPct val="90000"/>
              </a:lnSpc>
              <a:spcBef>
                <a:spcPts val="1000"/>
              </a:spcBef>
              <a:buFont typeface="Arial" pitchFamily="34" charset="0"/>
              <a:buChar char="•"/>
              <a:defRPr sz="2800">
                <a:solidFill>
                  <a:schemeClr val="tx1"/>
                </a:solidFill>
                <a:latin typeface="Calibri" pitchFamily="34" charset="0"/>
              </a:defRPr>
            </a:lvl1pPr>
            <a:lvl2pPr marL="742950" indent="-285750" eaLnBrk="0" hangingPunct="0">
              <a:lnSpc>
                <a:spcPct val="90000"/>
              </a:lnSpc>
              <a:spcBef>
                <a:spcPts val="500"/>
              </a:spcBef>
              <a:buFont typeface="Arial" pitchFamily="34" charset="0"/>
              <a:buChar char="•"/>
              <a:defRPr sz="2400">
                <a:solidFill>
                  <a:schemeClr val="tx1"/>
                </a:solidFill>
                <a:latin typeface="Calibri" pitchFamily="34" charset="0"/>
              </a:defRPr>
            </a:lvl2pPr>
            <a:lvl3pPr marL="1143000" indent="-228600" eaLnBrk="0" hangingPunct="0">
              <a:lnSpc>
                <a:spcPct val="90000"/>
              </a:lnSpc>
              <a:spcBef>
                <a:spcPts val="500"/>
              </a:spcBef>
              <a:buFont typeface="Arial" pitchFamily="34" charset="0"/>
              <a:buChar char="•"/>
              <a:defRPr sz="2000">
                <a:solidFill>
                  <a:schemeClr val="tx1"/>
                </a:solidFill>
                <a:latin typeface="Calibri" pitchFamily="34" charset="0"/>
              </a:defRPr>
            </a:lvl3pPr>
            <a:lvl4pPr marL="1600200" indent="-228600" eaLnBrk="0" hangingPunct="0">
              <a:lnSpc>
                <a:spcPct val="90000"/>
              </a:lnSpc>
              <a:spcBef>
                <a:spcPts val="500"/>
              </a:spcBef>
              <a:buFont typeface="Arial" pitchFamily="34" charset="0"/>
              <a:buChar char="•"/>
              <a:defRPr>
                <a:solidFill>
                  <a:schemeClr val="tx1"/>
                </a:solidFill>
                <a:latin typeface="Calibri" pitchFamily="34" charset="0"/>
              </a:defRPr>
            </a:lvl4pPr>
            <a:lvl5pPr marL="2057400" indent="-228600" eaLnBrk="0" hangingPunct="0">
              <a:lnSpc>
                <a:spcPct val="90000"/>
              </a:lnSpc>
              <a:spcBef>
                <a:spcPts val="500"/>
              </a:spcBef>
              <a:buFont typeface="Arial" pitchFamily="34"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Calibri" pitchFamily="34" charset="0"/>
              </a:defRPr>
            </a:lvl9pPr>
          </a:lstStyle>
          <a:p>
            <a:pPr algn="just" eaLnBrk="1" hangingPunct="1">
              <a:lnSpc>
                <a:spcPct val="100000"/>
              </a:lnSpc>
              <a:spcBef>
                <a:spcPct val="0"/>
              </a:spcBef>
              <a:buFont typeface="Arial" pitchFamily="34" charset="0"/>
              <a:buNone/>
            </a:pPr>
            <a:r>
              <a:rPr lang="uk-UA" altLang="ru-RU" sz="3200" b="1" i="1"/>
              <a:t>Підкритерій 1.2. </a:t>
            </a:r>
            <a:r>
              <a:rPr lang="uk-UA" altLang="ru-RU" sz="3200"/>
              <a:t>Цілі освітньої програми та програмні результати навчання визначаються з урахуванням позицій та потреб заінтересованих сторін.</a:t>
            </a:r>
            <a:endParaRPr lang="ru-RU" altLang="ru-RU" sz="3200"/>
          </a:p>
        </p:txBody>
      </p:sp>
      <p:sp>
        <p:nvSpPr>
          <p:cNvPr id="7" name="Заголовок 1"/>
          <p:cNvSpPr txBox="1">
            <a:spLocks/>
          </p:cNvSpPr>
          <p:nvPr/>
        </p:nvSpPr>
        <p:spPr>
          <a:xfrm>
            <a:off x="288925" y="5227638"/>
            <a:ext cx="11626850" cy="1420812"/>
          </a:xfrm>
          <a:prstGeom prst="rect">
            <a:avLst/>
          </a:prstGeom>
          <a:solidFill>
            <a:schemeClr val="accent6">
              <a:lumMod val="40000"/>
              <a:lumOff val="60000"/>
            </a:schemeClr>
          </a:solidFill>
        </p:spPr>
        <p:txBody>
          <a:bodyPr anchor="ct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600000" indent="-4300538" fontAlgn="auto">
              <a:spcAft>
                <a:spcPts val="0"/>
              </a:spcAft>
              <a:defRPr/>
            </a:pPr>
            <a:r>
              <a:rPr lang="uk-UA" sz="2400" b="1" i="1" dirty="0"/>
              <a:t>Підтверджуючі документи</a:t>
            </a:r>
            <a:r>
              <a:rPr lang="uk-UA" sz="2400" b="1" dirty="0"/>
              <a:t>: </a:t>
            </a:r>
            <a:r>
              <a:rPr lang="uk-UA" sz="2400" b="1" dirty="0">
                <a:solidFill>
                  <a:srgbClr val="FF0000"/>
                </a:solidFill>
              </a:rPr>
              <a:t>Рекомендації стейкхолдерів щодо ОП,  результати опитування стейкхолдерів, протоколи засідання кафедри щодо оновлення змісту ОП, тощо</a:t>
            </a:r>
            <a:endParaRPr lang="ru-RU" sz="2400" dirty="0">
              <a:solidFill>
                <a:srgbClr val="FF0000"/>
              </a:solidFill>
            </a:endParaRPr>
          </a:p>
        </p:txBody>
      </p:sp>
      <p:sp>
        <p:nvSpPr>
          <p:cNvPr id="4" name="Місце для номера слайда 3"/>
          <p:cNvSpPr>
            <a:spLocks noGrp="1"/>
          </p:cNvSpPr>
          <p:nvPr>
            <p:ph type="sldNum" sz="quarter" idx="12"/>
          </p:nvPr>
        </p:nvSpPr>
        <p:spPr/>
        <p:txBody>
          <a:bodyPr/>
          <a:lstStyle/>
          <a:p>
            <a:pPr>
              <a:defRPr/>
            </a:pPr>
            <a:fld id="{627B0688-2DEE-48B3-832D-033549CE6C5A}" type="slidenum">
              <a:rPr lang="ru-RU" sz="1800"/>
              <a:pPr>
                <a:defRPr/>
              </a:pPr>
              <a:t>9</a:t>
            </a:fld>
            <a:endParaRPr lang="ru-RU" sz="18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1916</TotalTime>
  <Words>4096</Words>
  <Application>Microsoft Office PowerPoint</Application>
  <PresentationFormat>Широкоэкранный</PresentationFormat>
  <Paragraphs>325</Paragraphs>
  <Slides>60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60</vt:i4>
      </vt:variant>
    </vt:vector>
  </HeadingPairs>
  <TitlesOfParts>
    <vt:vector size="64" baseType="lpstr">
      <vt:lpstr>Arial</vt:lpstr>
      <vt:lpstr>Calibri</vt:lpstr>
      <vt:lpstr>Calibri Light</vt:lpstr>
      <vt:lpstr>Тема Office</vt:lpstr>
      <vt:lpstr>ОСОБЛИВОСТІ АКРЕДИТАЦІЇ  ОСВІТНІХ ПРОГРАМ</vt:lpstr>
      <vt:lpstr>Сучасна парадигма забезпечення якості вищої освіти базується на концептуальних засадах Стандартів і рекомендацій щодо забезпечення якості в Європейському просторі вищої освіти (ESG), що ухвалені Міністерською конференцією у 2015 році.</vt:lpstr>
      <vt:lpstr>Презентация PowerPoint</vt:lpstr>
      <vt:lpstr>Презентация PowerPoint</vt:lpstr>
      <vt:lpstr>Акредитацію освітніх (освітньо-наукових) програм здійснює  Національне агентство із забезпечення якості вищої освіти</vt:lpstr>
      <vt:lpstr>Оцінювання освітньої (освітньо-наукової) програми здійснюється за кожним з 9 (10) критерії за відповідною шкалою:</vt:lpstr>
      <vt:lpstr>Рішення про акредитацію (відмову в акредитації) освітньої (освітньо-наукової) програми ухвалюється за умови:</vt:lpstr>
      <vt:lpstr>Оцінювання освітніх програм у межах поточного етапу акредитації (станом на 16.01.2020 р.)</vt:lpstr>
      <vt:lpstr>Критерій 1. Проектування та цілі освітньої програми</vt:lpstr>
      <vt:lpstr>Критерій 1. Проектування та цілі освітньої програми</vt:lpstr>
      <vt:lpstr>Критерій 1. Проектування та цілі освітньої програми</vt:lpstr>
      <vt:lpstr>Критерій 2. Структура та зміст ОП</vt:lpstr>
      <vt:lpstr>Критерій 2. Структура та зміст ОП</vt:lpstr>
      <vt:lpstr>Критерій 2. Структура та зміст ОП</vt:lpstr>
      <vt:lpstr>Критерій 2. Структура та зміст ОП</vt:lpstr>
      <vt:lpstr>Критерій 2. Структура та зміст ОП</vt:lpstr>
      <vt:lpstr>Критерій 2. Структура та зміст ОП</vt:lpstr>
      <vt:lpstr>Критерій 2. Структура та зміст ОП</vt:lpstr>
      <vt:lpstr>Критерій 2. Структура та зміст ОП</vt:lpstr>
      <vt:lpstr>Критерій 3. Доступ до освітньої програми та визнання результатів навчання</vt:lpstr>
      <vt:lpstr>Критерій 3. Доступ до освітньої програми та визнання результатів навчання</vt:lpstr>
      <vt:lpstr>Критерій 3. Доступ до освітньої програми та визнання результатів навчання</vt:lpstr>
      <vt:lpstr>Критерій 4. Навчання і викладання за освітньою програмою</vt:lpstr>
      <vt:lpstr>Критерій 4. Навчання і викладання за освітньою програмою</vt:lpstr>
      <vt:lpstr>Критерій 4. Навчання і викладання за освітньою програмою</vt:lpstr>
      <vt:lpstr>Критерій 4. Навчання і викладання за освітньою програмою</vt:lpstr>
      <vt:lpstr>Критерій 4. Навчання і викладання за освітньою програмою</vt:lpstr>
      <vt:lpstr>Критерій 5. Контрольні заходи, оцінювання здобувачів вищої освіти та академічна доброчесність</vt:lpstr>
      <vt:lpstr>Критерій 5. Контрольні заходи, оцінювання здобувачів вищої освіти та академічна доброчесність</vt:lpstr>
      <vt:lpstr>Критерій 5. Контрольні заходи, оцінювання здобувачів вищої освіти та академічна доброчесність</vt:lpstr>
      <vt:lpstr>Критерій 5. Контрольні заходи, оцінювання здобувачів вищої освіти та академічна доброчесність</vt:lpstr>
      <vt:lpstr>Критерій 6. Людські ресурси</vt:lpstr>
      <vt:lpstr>Критерій 6. Людські ресурси</vt:lpstr>
      <vt:lpstr>Критерій 6. Людські ресурси</vt:lpstr>
      <vt:lpstr>Критерій 7. Освітнє середовище та матеріальні ресурси</vt:lpstr>
      <vt:lpstr>Критерій 7. Освітнє середовище та матеріальні ресурси</vt:lpstr>
      <vt:lpstr>Критерій 7. Освітнє середовище та матеріальні ресурси</vt:lpstr>
      <vt:lpstr>Критерій 7. Освітнє середовище та матеріальні ресурси</vt:lpstr>
      <vt:lpstr>Критерій 7. Освітнє середовище та матеріальні ресурси</vt:lpstr>
      <vt:lpstr>Критерій 7. Освітнє середовище та матеріальні ресурси</vt:lpstr>
      <vt:lpstr>Критерій 8. Внутрішнє забезпечення якості ОП</vt:lpstr>
      <vt:lpstr>Критерій 8. Внутрішнє забезпечення якості ОП</vt:lpstr>
      <vt:lpstr>Критерій 8. Внутрішнє забезпечення якості ОП</vt:lpstr>
      <vt:lpstr>Критерій 8. Внутрішнє забезпечення якості ОП</vt:lpstr>
      <vt:lpstr>Критерій 8. Внутрішнє забезпечення якості ОП</vt:lpstr>
      <vt:lpstr>Критерій 8. Внутрішнє забезпечення якості ОП</vt:lpstr>
      <vt:lpstr>Критерій 9. Прозорість та публічність</vt:lpstr>
      <vt:lpstr>Критерій 9. Прозорість та публічність</vt:lpstr>
      <vt:lpstr>Критерій 9. Прозорість та публічність</vt:lpstr>
      <vt:lpstr>Критерій 10. Навчання через дослідження</vt:lpstr>
      <vt:lpstr>Критерій 10. Навчання через дослідження</vt:lpstr>
      <vt:lpstr>Критерій 10. Навчання через дослідження</vt:lpstr>
      <vt:lpstr>Критерій 10. Навчання через дослідження</vt:lpstr>
      <vt:lpstr>Критерій 10. Навчання через дослідження</vt:lpstr>
      <vt:lpstr>Критерій 10. Навчання через дослідження</vt:lpstr>
      <vt:lpstr>Критерій 10. Навчання через дослідження</vt:lpstr>
      <vt:lpstr>Критерій 10. Навчання через дослідження</vt:lpstr>
      <vt:lpstr>Критерій 10. Навчання через дослідження</vt:lpstr>
      <vt:lpstr>Критерій 10. Навчання через дослідження</vt:lpstr>
      <vt:lpstr>Навчальний курс  - «Експерт з акредитації освітніх програм»</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Галузеві експертні ради Національного агентства із забезпечення якості вищої освіти</dc:title>
  <dc:creator>AvrorA_1977 AvrorA_1977;Kateryna Kunytska</dc:creator>
  <cp:lastModifiedBy>user</cp:lastModifiedBy>
  <cp:revision>206</cp:revision>
  <dcterms:created xsi:type="dcterms:W3CDTF">2019-05-28T19:37:55Z</dcterms:created>
  <dcterms:modified xsi:type="dcterms:W3CDTF">2020-02-06T11:08:19Z</dcterms:modified>
</cp:coreProperties>
</file>