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60" r:id="rId7"/>
    <p:sldId id="261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2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42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34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7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2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8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8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40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31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7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9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7304-6C71-466A-82DB-90C155E38318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5292-4C50-45DC-9F00-9EA9B847DF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000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210" y="2315543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/>
              <a:t>Нормативне забезпечення функціонування освітніх програм у НУБіП України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02244" y="5252418"/>
            <a:ext cx="4724400" cy="914206"/>
          </a:xfrm>
        </p:spPr>
        <p:txBody>
          <a:bodyPr/>
          <a:lstStyle/>
          <a:p>
            <a:pPr algn="r"/>
            <a:r>
              <a:rPr lang="uk-UA" b="1" dirty="0" err="1"/>
              <a:t>Зазимко</a:t>
            </a:r>
            <a:r>
              <a:rPr lang="uk-UA" b="1" dirty="0"/>
              <a:t> Оксана Володимирівна</a:t>
            </a:r>
            <a:r>
              <a:rPr lang="uk-UA" dirty="0"/>
              <a:t>, </a:t>
            </a:r>
          </a:p>
          <a:p>
            <a:pPr algn="r"/>
            <a:r>
              <a:rPr lang="uk-UA" dirty="0"/>
              <a:t>начальник навчального відділу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05" y="0"/>
            <a:ext cx="2196790" cy="26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20" y="1870230"/>
            <a:ext cx="5919680" cy="435133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947210" y="1184832"/>
            <a:ext cx="4553011" cy="49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ID гаранта ОП в ЄДЕБО?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57371" y="1268110"/>
            <a:ext cx="56111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ID освітньої програми в ЄДЕБО?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68429" y="1870230"/>
            <a:ext cx="5298061" cy="43513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859929" y="2818935"/>
            <a:ext cx="857250" cy="3247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8249579" y="2974241"/>
            <a:ext cx="857250" cy="3247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7"/>
            <a:ext cx="111474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85638" y="365125"/>
            <a:ext cx="9199757" cy="3063876"/>
          </a:xfrm>
        </p:spPr>
        <p:txBody>
          <a:bodyPr>
            <a:normAutofit fontScale="85000" lnSpcReduction="10000"/>
          </a:bodyPr>
          <a:lstStyle/>
          <a:p>
            <a:r>
              <a:rPr lang="uk-UA" sz="3200" b="1" dirty="0"/>
              <a:t>у 2019-2020 навчальному році в університеті реалізується 40 освітніх програм на бакалаврському та 58 – на магістерському рівні, з яких 7 є </a:t>
            </a:r>
            <a:r>
              <a:rPr lang="uk-UA" sz="3200" b="1" dirty="0" err="1"/>
              <a:t>освітньо</a:t>
            </a:r>
            <a:r>
              <a:rPr lang="uk-UA" sz="3200" b="1" dirty="0"/>
              <a:t>-науковими </a:t>
            </a:r>
            <a:r>
              <a:rPr lang="uk-UA" sz="3200" b="1" u="sng" dirty="0"/>
              <a:t>https://nubip.edu.ua/node/46601</a:t>
            </a:r>
            <a:endParaRPr lang="uk-UA" sz="3200" b="1" dirty="0"/>
          </a:p>
          <a:p>
            <a:r>
              <a:rPr lang="uk-UA" sz="3200" b="1" dirty="0"/>
              <a:t>Якість двох із них – «Програмне забезпечення інформаційних систем», «Комп’ютерні системи і мережі» в 2019 році було підтверджено Національним агентством із забезпечення якості вищої освіти в процесі їх акредитації.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632754"/>
            <a:ext cx="1906858" cy="2267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675" t="46934" r="17175" b="15199"/>
          <a:stretch/>
        </p:blipFill>
        <p:spPr>
          <a:xfrm>
            <a:off x="2621837" y="3511519"/>
            <a:ext cx="73380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19" y="337142"/>
            <a:ext cx="9835376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Розроблення, затвердження, моніторинг </a:t>
            </a:r>
            <a:br>
              <a:rPr lang="uk-UA" sz="3200" dirty="0"/>
            </a:br>
            <a:r>
              <a:rPr lang="uk-UA" sz="3200" dirty="0"/>
              <a:t>та перегляд освітніх програм регламентовано </a:t>
            </a:r>
            <a:br>
              <a:rPr lang="uk-UA" sz="3200" dirty="0"/>
            </a:br>
            <a:r>
              <a:rPr lang="uk-UA" sz="3200" dirty="0"/>
              <a:t>«Положенням про освітні програми в НУБіП України»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33" t="33132" r="50961" b="24071"/>
          <a:stretch/>
        </p:blipFill>
        <p:spPr>
          <a:xfrm>
            <a:off x="189571" y="2030744"/>
            <a:ext cx="6177775" cy="456815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367346" y="1882633"/>
            <a:ext cx="58246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effectLst/>
                <a:latin typeface="Arial" panose="020B0604020202020204" pitchFamily="34" charset="0"/>
              </a:rPr>
              <a:t>Гарант освітньої програми </a:t>
            </a:r>
            <a:r>
              <a:rPr lang="uk-UA" dirty="0">
                <a:effectLst/>
                <a:latin typeface="Arial" panose="020B0604020202020204" pitchFamily="34" charset="0"/>
              </a:rPr>
              <a:t>– це науково </a:t>
            </a:r>
            <a:r>
              <a:rPr lang="uk-UA" dirty="0">
                <a:effectLst/>
                <a:latin typeface="Courier New" panose="02070309020205020404" pitchFamily="49" charset="0"/>
              </a:rPr>
              <a:t>-</a:t>
            </a:r>
            <a:r>
              <a:rPr lang="uk-UA" dirty="0">
                <a:effectLst/>
                <a:latin typeface="Arial" panose="020B0604020202020204" pitchFamily="34" charset="0"/>
              </a:rPr>
              <a:t>педагогічний або науковий працівник</a:t>
            </a:r>
            <a:r>
              <a:rPr lang="uk-UA" dirty="0">
                <a:latin typeface="Courier New" panose="02070309020205020404" pitchFamily="49" charset="0"/>
              </a:rPr>
              <a:t>, який </a:t>
            </a:r>
            <a:r>
              <a:rPr lang="uk-UA" dirty="0">
                <a:effectLst/>
                <a:latin typeface="Arial" panose="020B0604020202020204" pitchFamily="34" charset="0"/>
              </a:rPr>
              <a:t>працює за основним місцем роботи, несе відповідальність за якість освітньої програми, має науковий ступінь або вчене звання за відповідною чи спорідненою до освітньої програми спеціальністю, або належний досвід роботи в галузі</a:t>
            </a:r>
            <a:r>
              <a:rPr lang="uk-UA" dirty="0">
                <a:effectLst/>
                <a:latin typeface="Courier New" panose="02070309020205020404" pitchFamily="49" charset="0"/>
              </a:rPr>
              <a:t>. </a:t>
            </a:r>
          </a:p>
          <a:p>
            <a:endParaRPr lang="uk-UA" dirty="0">
              <a:effectLst/>
              <a:latin typeface="Courier New" panose="02070309020205020404" pitchFamily="49" charset="0"/>
            </a:endParaRPr>
          </a:p>
          <a:p>
            <a:r>
              <a:rPr lang="uk-UA" dirty="0">
                <a:effectLst/>
                <a:latin typeface="Arial" panose="020B0604020202020204" pitchFamily="34" charset="0"/>
              </a:rPr>
              <a:t>Призначення, права та обов'язки гаранта освітньої програми відносяться до автономії закладу вищої освіти. </a:t>
            </a:r>
          </a:p>
          <a:p>
            <a:endParaRPr lang="uk-UA" dirty="0">
              <a:effectLst/>
              <a:latin typeface="Arial" panose="020B0604020202020204" pitchFamily="34" charset="0"/>
            </a:endParaRPr>
          </a:p>
          <a:p>
            <a:r>
              <a:rPr lang="uk-UA" dirty="0">
                <a:effectLst/>
                <a:latin typeface="Arial" panose="020B0604020202020204" pitchFamily="34" charset="0"/>
              </a:rPr>
              <a:t>Цей працівник може виступати гарантом лише однієї освітньої програми. Гарант освітньої програми може працювати на відповідній кафедрі або в будь</a:t>
            </a:r>
            <a:r>
              <a:rPr lang="uk-UA" dirty="0">
                <a:effectLst/>
                <a:latin typeface="Courier New" panose="02070309020205020404" pitchFamily="49" charset="0"/>
              </a:rPr>
              <a:t>-</a:t>
            </a:r>
            <a:r>
              <a:rPr lang="uk-UA" dirty="0">
                <a:effectLst/>
                <a:latin typeface="Arial" panose="020B0604020202020204" pitchFamily="34" charset="0"/>
              </a:rPr>
              <a:t>якому іншому університетському підрозділі</a:t>
            </a:r>
            <a:r>
              <a:rPr lang="uk-UA" dirty="0">
                <a:effectLst/>
                <a:latin typeface="Courier New" panose="02070309020205020404" pitchFamily="49" charset="0"/>
              </a:rPr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" y="0"/>
            <a:ext cx="1707771" cy="20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" t="3679" r="66706" b="9706"/>
          <a:stretch/>
        </p:blipFill>
        <p:spPr>
          <a:xfrm>
            <a:off x="3169920" y="0"/>
            <a:ext cx="5742432" cy="669340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20768" y="2072640"/>
            <a:ext cx="3230880" cy="377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7077" y="1666397"/>
            <a:ext cx="2048256" cy="3775397"/>
          </a:xfrm>
        </p:spPr>
        <p:txBody>
          <a:bodyPr>
            <a:normAutofit/>
          </a:bodyPr>
          <a:lstStyle/>
          <a:p>
            <a:pPr algn="ctr"/>
            <a:r>
              <a:rPr lang="uk-UA" sz="2200" i="1" dirty="0"/>
              <a:t>Розміщення нормативної документації щодо організації освітнього процесу на порталі університету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8" y="130949"/>
            <a:ext cx="1707771" cy="20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166" y="723958"/>
            <a:ext cx="11589834" cy="12076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Нормативне забезпечення освітнього процесу</a:t>
            </a:r>
            <a:br>
              <a:rPr lang="uk-UA" dirty="0"/>
            </a:br>
            <a:r>
              <a:rPr lang="uk-UA" sz="2200" i="1" dirty="0"/>
              <a:t>Навчальна робота_Положення_38 документів щодо організації освітнього процесу в НУБіП України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6" t="3996" r="1299" b="11667"/>
          <a:stretch/>
        </p:blipFill>
        <p:spPr>
          <a:xfrm>
            <a:off x="1267968" y="1996068"/>
            <a:ext cx="10138113" cy="4861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6"/>
            <a:ext cx="111474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32" y="108647"/>
            <a:ext cx="11764536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Виправлення «</a:t>
            </a:r>
            <a:r>
              <a:rPr lang="uk-UA" sz="3600" i="1" dirty="0"/>
              <a:t>СИСТЕМНИХ ПОМИЛОК</a:t>
            </a:r>
            <a:r>
              <a:rPr lang="uk-UA" sz="3600" dirty="0"/>
              <a:t>» </a:t>
            </a:r>
            <a:br>
              <a:rPr lang="uk-UA" sz="3600" dirty="0"/>
            </a:br>
            <a:r>
              <a:rPr lang="uk-UA" sz="3600" dirty="0"/>
              <a:t>за результатами попередньої акредитації 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42973"/>
              </p:ext>
            </p:extLst>
          </p:nvPr>
        </p:nvGraphicFramePr>
        <p:xfrm>
          <a:off x="401445" y="1572321"/>
          <a:ext cx="11563814" cy="5120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892">
                  <a:extLst>
                    <a:ext uri="{9D8B030D-6E8A-4147-A177-3AD203B41FA5}">
                      <a16:colId xmlns:a16="http://schemas.microsoft.com/office/drawing/2014/main" val="355021451"/>
                    </a:ext>
                  </a:extLst>
                </a:gridCol>
                <a:gridCol w="4467865">
                  <a:extLst>
                    <a:ext uri="{9D8B030D-6E8A-4147-A177-3AD203B41FA5}">
                      <a16:colId xmlns:a16="http://schemas.microsoft.com/office/drawing/2014/main" val="4064100790"/>
                    </a:ext>
                  </a:extLst>
                </a:gridCol>
                <a:gridCol w="1684689">
                  <a:extLst>
                    <a:ext uri="{9D8B030D-6E8A-4147-A177-3AD203B41FA5}">
                      <a16:colId xmlns:a16="http://schemas.microsoft.com/office/drawing/2014/main" val="530419048"/>
                    </a:ext>
                  </a:extLst>
                </a:gridCol>
                <a:gridCol w="4774368">
                  <a:extLst>
                    <a:ext uri="{9D8B030D-6E8A-4147-A177-3AD203B41FA5}">
                      <a16:colId xmlns:a16="http://schemas.microsoft.com/office/drawing/2014/main" val="167682729"/>
                    </a:ext>
                  </a:extLst>
                </a:gridCol>
              </a:tblGrid>
              <a:tr h="843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Назва документу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Дата затвердження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Внесені зміни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10170"/>
                  </a:ext>
                </a:extLst>
              </a:tr>
              <a:tr h="843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Порядок формування та вибору студентами вибіркових дисциплін освітніх програм у НУБіП України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27.12.2019 р.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Розроблено нове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519402"/>
                  </a:ext>
                </a:extLst>
              </a:tr>
              <a:tr h="829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Положення про визнання результатів навчання для здобувачів вищої освіти у НУБіП України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27.12.2019 р.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Розроблено нове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291980"/>
                  </a:ext>
                </a:extLst>
              </a:tr>
              <a:tr h="625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Положення про екзамени і заліки у НУБіП України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27.12.2019 р.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</a:rPr>
                        <a:t>Внесено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поняття «Не формальна освіта» 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</a:rPr>
                        <a:t>Внесено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поняття «Апеляційні комісії»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46638"/>
                  </a:ext>
                </a:extLst>
              </a:tr>
              <a:tr h="54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Положення про організацію освітнього процесу в НУБіП України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27.12.2019 р.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</a:rPr>
                        <a:t>Внесено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 поняття «Дуальна освіта»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642170"/>
                  </a:ext>
                </a:extLst>
              </a:tr>
              <a:tr h="829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</a:rPr>
                        <a:t>Положення про попередження та протидію сексуальним домаганням і дискримінації в НУБіП України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</a:rPr>
                        <a:t>14.08.2018 р.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Уточнено назву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3475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5" y="108647"/>
            <a:ext cx="111474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028" y="191003"/>
            <a:ext cx="10928195" cy="10021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err="1"/>
              <a:t>Головна_студенту</a:t>
            </a:r>
            <a:r>
              <a:rPr lang="uk-UA" sz="3600" b="1" i="1" dirty="0"/>
              <a:t>_ вибіркові дисципліни_107 вибіркових дисциплін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42" t="21856" r="18095" b="3826"/>
          <a:stretch/>
        </p:blipFill>
        <p:spPr>
          <a:xfrm>
            <a:off x="89208" y="1438505"/>
            <a:ext cx="5720577" cy="5283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5" t="7866" r="31275" b="20000"/>
          <a:stretch/>
        </p:blipFill>
        <p:spPr>
          <a:xfrm>
            <a:off x="5954750" y="1438506"/>
            <a:ext cx="6237249" cy="5283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" y="29309"/>
            <a:ext cx="1215485" cy="14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46" y="450469"/>
            <a:ext cx="111190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i="1" dirty="0"/>
              <a:t>Навчальна </a:t>
            </a:r>
            <a:r>
              <a:rPr lang="uk-UA" sz="3100" i="1" dirty="0" err="1"/>
              <a:t>робота_</a:t>
            </a:r>
            <a:r>
              <a:rPr lang="uk-UA" sz="3100" b="1" i="1" dirty="0" err="1"/>
              <a:t>Навчально</a:t>
            </a:r>
            <a:r>
              <a:rPr lang="uk-UA" sz="3100" b="1" i="1" dirty="0"/>
              <a:t>-науковий</a:t>
            </a:r>
            <a:r>
              <a:rPr lang="ru-RU" sz="3100" b="1" i="1" dirty="0"/>
              <a:t> центр </a:t>
            </a:r>
            <a:r>
              <a:rPr lang="ru-RU" sz="3100" b="1" i="1" dirty="0" err="1"/>
              <a:t>виховної</a:t>
            </a:r>
            <a:r>
              <a:rPr lang="ru-RU" sz="3100" b="1" i="1" dirty="0"/>
              <a:t> </a:t>
            </a:r>
            <a:r>
              <a:rPr lang="ru-RU" sz="3100" b="1" i="1" dirty="0" err="1"/>
              <a:t>роботи</a:t>
            </a:r>
            <a:r>
              <a:rPr lang="ru-RU" sz="3100" b="1" i="1" dirty="0"/>
              <a:t> і </a:t>
            </a:r>
            <a:r>
              <a:rPr lang="ru-RU" sz="3100" b="1" i="1" dirty="0" err="1"/>
              <a:t>соціального</a:t>
            </a:r>
            <a:r>
              <a:rPr lang="ru-RU" sz="3100" b="1" i="1" dirty="0"/>
              <a:t> </a:t>
            </a:r>
            <a:r>
              <a:rPr lang="ru-RU" sz="3100" b="1" i="1" dirty="0" err="1"/>
              <a:t>розвитку_Положення</a:t>
            </a:r>
            <a:r>
              <a:rPr lang="ru-RU" sz="3100" b="1" i="1" dirty="0"/>
              <a:t> по </a:t>
            </a:r>
            <a:r>
              <a:rPr lang="ru-RU" sz="3100" b="1" i="1" dirty="0" err="1"/>
              <a:t>виховній</a:t>
            </a:r>
            <a:r>
              <a:rPr lang="ru-RU" sz="3100" b="1" i="1" dirty="0"/>
              <a:t> </a:t>
            </a:r>
            <a:r>
              <a:rPr lang="ru-RU" sz="3100" b="1" i="1" dirty="0" err="1"/>
              <a:t>роботі</a:t>
            </a:r>
            <a:r>
              <a:rPr lang="ru-RU" sz="3100" b="1" i="1" dirty="0"/>
              <a:t> в </a:t>
            </a:r>
            <a:r>
              <a:rPr lang="ru-RU" sz="3100" b="1" i="1" dirty="0" err="1"/>
              <a:t>НУБіП</a:t>
            </a:r>
            <a:r>
              <a:rPr lang="ru-RU" sz="3100" b="1" i="1" dirty="0"/>
              <a:t> </a:t>
            </a:r>
            <a:r>
              <a:rPr lang="ru-RU" sz="3100" b="1" i="1" dirty="0" err="1"/>
              <a:t>України</a:t>
            </a:r>
            <a:endParaRPr lang="uk-UA" b="1" i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58" t="12955" r="27147" b="29319"/>
          <a:stretch/>
        </p:blipFill>
        <p:spPr>
          <a:xfrm>
            <a:off x="2524915" y="1906859"/>
            <a:ext cx="7328154" cy="4705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7"/>
            <a:ext cx="111474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4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50741" y="130639"/>
            <a:ext cx="10441258" cy="2266873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Важлива інформація в ЄДЕБО, яка необхідна для акредитації освітніх програм</a:t>
            </a:r>
            <a:endParaRPr lang="uk-UA" dirty="0"/>
          </a:p>
          <a:p>
            <a:r>
              <a:rPr lang="uk-UA" b="1" dirty="0"/>
              <a:t>Реєстраційний номер ЗВО НУБіП у ЄДЕБО - 7</a:t>
            </a:r>
            <a:endParaRPr lang="uk-UA" dirty="0"/>
          </a:p>
          <a:p>
            <a:r>
              <a:rPr lang="uk-UA" b="1" dirty="0"/>
              <a:t>Посилання на інформацію про ЗВО (ВСП ЗВО) у Реєстрі суб’єктів освітньої діяльності ЄДЕБО</a:t>
            </a:r>
            <a:r>
              <a:rPr lang="uk-UA" dirty="0"/>
              <a:t> - </a:t>
            </a:r>
            <a:r>
              <a:rPr lang="uk-UA" u="sng" dirty="0"/>
              <a:t>https://registry.edbo.gov.ua/university/7/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0741" y="2397512"/>
            <a:ext cx="7917366" cy="4460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7"/>
            <a:ext cx="1460810" cy="17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1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433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Franklin Gothic Book</vt:lpstr>
      <vt:lpstr>Franklin Gothic Medium</vt:lpstr>
      <vt:lpstr>Тема Office</vt:lpstr>
      <vt:lpstr>Нормативне забезпечення функціонування освітніх програм у НУБіП України</vt:lpstr>
      <vt:lpstr>Презентация PowerPoint</vt:lpstr>
      <vt:lpstr>Розроблення, затвердження, моніторинг  та перегляд освітніх програм регламентовано  «Положенням про освітні програми в НУБіП України»</vt:lpstr>
      <vt:lpstr>Розміщення нормативної документації щодо організації освітнього процесу на порталі університету</vt:lpstr>
      <vt:lpstr>Нормативне забезпечення освітнього процесу Навчальна робота_Положення_38 документів щодо організації освітнього процесу в НУБіП України</vt:lpstr>
      <vt:lpstr>Виправлення «СИСТЕМНИХ ПОМИЛОК»  за результатами попередньої акредитації </vt:lpstr>
      <vt:lpstr>Головна_студенту_ вибіркові дисципліни_107 вибіркових дисциплін</vt:lpstr>
      <vt:lpstr>Навчальна робота_Навчально-науковий центр виховної роботи і соціального розвитку_Положення по виховній роботі в НУБіП України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Нормативне забезпечення функціонування освітніх програм у НУБіП України</dc:title>
  <dc:creator>Користувач Windows</dc:creator>
  <cp:lastModifiedBy>user</cp:lastModifiedBy>
  <cp:revision>11</cp:revision>
  <dcterms:created xsi:type="dcterms:W3CDTF">2020-01-27T12:27:26Z</dcterms:created>
  <dcterms:modified xsi:type="dcterms:W3CDTF">2020-01-29T09:55:41Z</dcterms:modified>
</cp:coreProperties>
</file>