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3" r:id="rId3"/>
    <p:sldId id="264" r:id="rId4"/>
    <p:sldId id="265" r:id="rId5"/>
    <p:sldId id="266" r:id="rId6"/>
    <p:sldId id="284" r:id="rId7"/>
    <p:sldId id="282" r:id="rId8"/>
    <p:sldId id="285" r:id="rId9"/>
    <p:sldId id="267" r:id="rId10"/>
    <p:sldId id="278" r:id="rId11"/>
    <p:sldId id="286" r:id="rId12"/>
  </p:sldIdLst>
  <p:sldSz cx="12192000" cy="6858000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Помірний стиль 2 –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5" d="100"/>
          <a:sy n="105" d="100"/>
        </p:scale>
        <p:origin x="71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497A1D5-29AE-4362-9320-BEE3F650BA8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Підзаголовок 2">
            <a:extLst>
              <a:ext uri="{FF2B5EF4-FFF2-40B4-BE49-F238E27FC236}">
                <a16:creationId xmlns:a16="http://schemas.microsoft.com/office/drawing/2014/main" id="{62C5A7EE-42C5-4C0A-B655-6D8F45E85FB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uk-UA"/>
              <a:t>Клацніть, щоб редагувати стиль зразка підзаголовка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E5140E7C-6026-4085-971B-424D409E66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2275C-1E04-4D74-892D-5027597B5321}" type="datetimeFigureOut">
              <a:rPr lang="uk-UA" smtClean="0"/>
              <a:t>13.09.2023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7A767B83-4830-4B45-81D2-EFD43B3024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C7DF2141-E582-4352-A61B-E2C141F2CC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0BC6C-1FE1-42DF-A840-29851C67D10B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0600808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61F548F-413F-4520-9467-E0660CD21B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ертикального тексту 2">
            <a:extLst>
              <a:ext uri="{FF2B5EF4-FFF2-40B4-BE49-F238E27FC236}">
                <a16:creationId xmlns:a16="http://schemas.microsoft.com/office/drawing/2014/main" id="{97B39B2D-D180-4259-A486-A6FE08EC409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29105F85-BC58-4CCF-BB8D-4F434536A2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2275C-1E04-4D74-892D-5027597B5321}" type="datetimeFigureOut">
              <a:rPr lang="uk-UA" smtClean="0"/>
              <a:t>13.09.2023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0B2E2BE5-43FD-40FB-8ACA-FBAE58FDDD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97E49BB7-8997-47E2-AD47-7F7D03BAA4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0BC6C-1FE1-42DF-A840-29851C67D10B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2694795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ий заголовок 1">
            <a:extLst>
              <a:ext uri="{FF2B5EF4-FFF2-40B4-BE49-F238E27FC236}">
                <a16:creationId xmlns:a16="http://schemas.microsoft.com/office/drawing/2014/main" id="{795D1373-0437-4076-BF75-53F2186472F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ертикального тексту 2">
            <a:extLst>
              <a:ext uri="{FF2B5EF4-FFF2-40B4-BE49-F238E27FC236}">
                <a16:creationId xmlns:a16="http://schemas.microsoft.com/office/drawing/2014/main" id="{47CC04FC-D10A-4722-9D22-653A3631236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18CC26E6-4530-452F-9F3A-7AAD34226C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2275C-1E04-4D74-892D-5027597B5321}" type="datetimeFigureOut">
              <a:rPr lang="uk-UA" smtClean="0"/>
              <a:t>13.09.2023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3B7CC241-2E3B-4999-B811-4B2127FB9E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8EAFC1CA-BD9A-471F-B092-F457EC25DF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0BC6C-1FE1-42DF-A840-29851C67D10B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3630284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Назва та вмі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57DE0B9-8196-4469-ABF8-285CCAE8D5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DA0866D8-5138-4333-9007-F46FDB01AA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B7DBE561-29EB-4F40-8509-32FD7EE310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2275C-1E04-4D74-892D-5027597B5321}" type="datetimeFigureOut">
              <a:rPr lang="uk-UA" smtClean="0"/>
              <a:t>13.09.2023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6B009EC6-2281-4922-8772-E682EB690E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8E406B49-6063-4724-86E1-A7075EF545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0BC6C-1FE1-42DF-A840-29851C67D10B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6081676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Назва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5F865F3-8E7A-4F28-908B-05866A33BD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тексту 2">
            <a:extLst>
              <a:ext uri="{FF2B5EF4-FFF2-40B4-BE49-F238E27FC236}">
                <a16:creationId xmlns:a16="http://schemas.microsoft.com/office/drawing/2014/main" id="{914DA68A-8A6E-4197-8FC3-FD928AAC76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093DF235-3B4F-488B-A9A4-99CE5C0193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2275C-1E04-4D74-892D-5027597B5321}" type="datetimeFigureOut">
              <a:rPr lang="uk-UA" smtClean="0"/>
              <a:t>13.09.2023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E8D3CD13-B081-4A29-B840-E1AA4B9016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1601FCE0-3118-406F-8288-32AE50DDFE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0BC6C-1FE1-42DF-A840-29851C67D10B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4870137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’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7EA5E03-8F51-4EF1-BE89-5786ABC7B1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D51721C4-D665-4F26-A2AB-FBD27CF54A5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вмісту 3">
            <a:extLst>
              <a:ext uri="{FF2B5EF4-FFF2-40B4-BE49-F238E27FC236}">
                <a16:creationId xmlns:a16="http://schemas.microsoft.com/office/drawing/2014/main" id="{F4F9820A-93DE-450A-B6C5-9720ECD702C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5" name="Місце для дати 4">
            <a:extLst>
              <a:ext uri="{FF2B5EF4-FFF2-40B4-BE49-F238E27FC236}">
                <a16:creationId xmlns:a16="http://schemas.microsoft.com/office/drawing/2014/main" id="{9889A2DF-0510-4E52-BAF2-BFD20B2B62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2275C-1E04-4D74-892D-5027597B5321}" type="datetimeFigureOut">
              <a:rPr lang="uk-UA" smtClean="0"/>
              <a:t>13.09.2023</a:t>
            </a:fld>
            <a:endParaRPr lang="uk-UA"/>
          </a:p>
        </p:txBody>
      </p:sp>
      <p:sp>
        <p:nvSpPr>
          <p:cNvPr id="6" name="Місце для нижнього колонтитула 5">
            <a:extLst>
              <a:ext uri="{FF2B5EF4-FFF2-40B4-BE49-F238E27FC236}">
                <a16:creationId xmlns:a16="http://schemas.microsoft.com/office/drawing/2014/main" id="{7C0F9773-DD96-4704-A9D4-664B29F7DA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>
            <a:extLst>
              <a:ext uri="{FF2B5EF4-FFF2-40B4-BE49-F238E27FC236}">
                <a16:creationId xmlns:a16="http://schemas.microsoft.com/office/drawing/2014/main" id="{D37360D2-0732-4241-A9C0-EAC0EE0B95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0BC6C-1FE1-42DF-A840-29851C67D10B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0341747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6DBFE88-652C-4557-8B06-D0C8EF15F6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тексту 2">
            <a:extLst>
              <a:ext uri="{FF2B5EF4-FFF2-40B4-BE49-F238E27FC236}">
                <a16:creationId xmlns:a16="http://schemas.microsoft.com/office/drawing/2014/main" id="{462A7C06-7F4F-4613-BF98-785D80572F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Місце для вмісту 3">
            <a:extLst>
              <a:ext uri="{FF2B5EF4-FFF2-40B4-BE49-F238E27FC236}">
                <a16:creationId xmlns:a16="http://schemas.microsoft.com/office/drawing/2014/main" id="{EFED6471-5EAB-487A-8E49-DF619CCF296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5" name="Місце для тексту 4">
            <a:extLst>
              <a:ext uri="{FF2B5EF4-FFF2-40B4-BE49-F238E27FC236}">
                <a16:creationId xmlns:a16="http://schemas.microsoft.com/office/drawing/2014/main" id="{4CDA0557-7ED9-48D5-858C-F2B2CBE4FE9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6" name="Місце для вмісту 5">
            <a:extLst>
              <a:ext uri="{FF2B5EF4-FFF2-40B4-BE49-F238E27FC236}">
                <a16:creationId xmlns:a16="http://schemas.microsoft.com/office/drawing/2014/main" id="{430E5AF3-4E8E-4B0F-AA8A-B54EA649284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7" name="Місце для дати 6">
            <a:extLst>
              <a:ext uri="{FF2B5EF4-FFF2-40B4-BE49-F238E27FC236}">
                <a16:creationId xmlns:a16="http://schemas.microsoft.com/office/drawing/2014/main" id="{B35AF034-CB05-4E1E-B4C5-16F9675EE3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2275C-1E04-4D74-892D-5027597B5321}" type="datetimeFigureOut">
              <a:rPr lang="uk-UA" smtClean="0"/>
              <a:t>13.09.2023</a:t>
            </a:fld>
            <a:endParaRPr lang="uk-UA"/>
          </a:p>
        </p:txBody>
      </p:sp>
      <p:sp>
        <p:nvSpPr>
          <p:cNvPr id="8" name="Місце для нижнього колонтитула 7">
            <a:extLst>
              <a:ext uri="{FF2B5EF4-FFF2-40B4-BE49-F238E27FC236}">
                <a16:creationId xmlns:a16="http://schemas.microsoft.com/office/drawing/2014/main" id="{EEE19ED0-A273-4EBB-9FC2-6499D2BE4A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Місце для номера слайда 8">
            <a:extLst>
              <a:ext uri="{FF2B5EF4-FFF2-40B4-BE49-F238E27FC236}">
                <a16:creationId xmlns:a16="http://schemas.microsoft.com/office/drawing/2014/main" id="{3D9E3D32-601B-4CC6-B725-57B8C686B0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0BC6C-1FE1-42DF-A840-29851C67D10B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667202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C12C2E1-B9F3-49E3-865E-DCDDC36B41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дати 2">
            <a:extLst>
              <a:ext uri="{FF2B5EF4-FFF2-40B4-BE49-F238E27FC236}">
                <a16:creationId xmlns:a16="http://schemas.microsoft.com/office/drawing/2014/main" id="{FE00AE63-C010-466E-A9DE-EA44A7001D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2275C-1E04-4D74-892D-5027597B5321}" type="datetimeFigureOut">
              <a:rPr lang="uk-UA" smtClean="0"/>
              <a:t>13.09.2023</a:t>
            </a:fld>
            <a:endParaRPr lang="uk-UA"/>
          </a:p>
        </p:txBody>
      </p:sp>
      <p:sp>
        <p:nvSpPr>
          <p:cNvPr id="4" name="Місце для нижнього колонтитула 3">
            <a:extLst>
              <a:ext uri="{FF2B5EF4-FFF2-40B4-BE49-F238E27FC236}">
                <a16:creationId xmlns:a16="http://schemas.microsoft.com/office/drawing/2014/main" id="{DD8C2FE6-A05F-49BB-AB51-EE98015E5E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Місце для номера слайда 4">
            <a:extLst>
              <a:ext uri="{FF2B5EF4-FFF2-40B4-BE49-F238E27FC236}">
                <a16:creationId xmlns:a16="http://schemas.microsoft.com/office/drawing/2014/main" id="{F812A8C1-3EAF-4586-B54F-AA0EB38398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0BC6C-1FE1-42DF-A840-29851C67D10B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9140090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дати 1">
            <a:extLst>
              <a:ext uri="{FF2B5EF4-FFF2-40B4-BE49-F238E27FC236}">
                <a16:creationId xmlns:a16="http://schemas.microsoft.com/office/drawing/2014/main" id="{0803AB61-5E06-444F-A6F6-EF24D99A98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2275C-1E04-4D74-892D-5027597B5321}" type="datetimeFigureOut">
              <a:rPr lang="uk-UA" smtClean="0"/>
              <a:t>13.09.2023</a:t>
            </a:fld>
            <a:endParaRPr lang="uk-UA"/>
          </a:p>
        </p:txBody>
      </p:sp>
      <p:sp>
        <p:nvSpPr>
          <p:cNvPr id="3" name="Місце для нижнього колонтитула 2">
            <a:extLst>
              <a:ext uri="{FF2B5EF4-FFF2-40B4-BE49-F238E27FC236}">
                <a16:creationId xmlns:a16="http://schemas.microsoft.com/office/drawing/2014/main" id="{31D32623-2CF7-44E1-80F7-86B4C6D96C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Місце для номера слайда 3">
            <a:extLst>
              <a:ext uri="{FF2B5EF4-FFF2-40B4-BE49-F238E27FC236}">
                <a16:creationId xmlns:a16="http://schemas.microsoft.com/office/drawing/2014/main" id="{C8816F79-811C-494D-A0CD-258F10BDF3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0BC6C-1FE1-42DF-A840-29851C67D10B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9485270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B8EF3DF-9095-4928-B5C8-13E9256CF9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8131AE57-C789-4293-83E9-15E7A4B0DB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тексту 3">
            <a:extLst>
              <a:ext uri="{FF2B5EF4-FFF2-40B4-BE49-F238E27FC236}">
                <a16:creationId xmlns:a16="http://schemas.microsoft.com/office/drawing/2014/main" id="{A6125DF3-F94C-4D8C-8F42-CE8287EF054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Місце для дати 4">
            <a:extLst>
              <a:ext uri="{FF2B5EF4-FFF2-40B4-BE49-F238E27FC236}">
                <a16:creationId xmlns:a16="http://schemas.microsoft.com/office/drawing/2014/main" id="{970A1589-347D-4137-BDBD-5A6BB45467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2275C-1E04-4D74-892D-5027597B5321}" type="datetimeFigureOut">
              <a:rPr lang="uk-UA" smtClean="0"/>
              <a:t>13.09.2023</a:t>
            </a:fld>
            <a:endParaRPr lang="uk-UA"/>
          </a:p>
        </p:txBody>
      </p:sp>
      <p:sp>
        <p:nvSpPr>
          <p:cNvPr id="6" name="Місце для нижнього колонтитула 5">
            <a:extLst>
              <a:ext uri="{FF2B5EF4-FFF2-40B4-BE49-F238E27FC236}">
                <a16:creationId xmlns:a16="http://schemas.microsoft.com/office/drawing/2014/main" id="{55A68A90-990B-4C55-BEF2-12B4EC425B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>
            <a:extLst>
              <a:ext uri="{FF2B5EF4-FFF2-40B4-BE49-F238E27FC236}">
                <a16:creationId xmlns:a16="http://schemas.microsoft.com/office/drawing/2014/main" id="{B70D6F1A-F10F-43B0-B844-3AB01A68DF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0BC6C-1FE1-42DF-A840-29851C67D10B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9396754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16C4C5D-EAD9-410D-8D26-63803DABC5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зображення 2">
            <a:extLst>
              <a:ext uri="{FF2B5EF4-FFF2-40B4-BE49-F238E27FC236}">
                <a16:creationId xmlns:a16="http://schemas.microsoft.com/office/drawing/2014/main" id="{70387C78-CF1A-4EFF-BAC6-A9E982E1EE0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Місце для тексту 3">
            <a:extLst>
              <a:ext uri="{FF2B5EF4-FFF2-40B4-BE49-F238E27FC236}">
                <a16:creationId xmlns:a16="http://schemas.microsoft.com/office/drawing/2014/main" id="{814535D7-F2FB-44BC-9D11-FA4C9A65C73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Місце для дати 4">
            <a:extLst>
              <a:ext uri="{FF2B5EF4-FFF2-40B4-BE49-F238E27FC236}">
                <a16:creationId xmlns:a16="http://schemas.microsoft.com/office/drawing/2014/main" id="{E31B28CD-48F2-4B97-9876-721F61145E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2275C-1E04-4D74-892D-5027597B5321}" type="datetimeFigureOut">
              <a:rPr lang="uk-UA" smtClean="0"/>
              <a:t>13.09.2023</a:t>
            </a:fld>
            <a:endParaRPr lang="uk-UA"/>
          </a:p>
        </p:txBody>
      </p:sp>
      <p:sp>
        <p:nvSpPr>
          <p:cNvPr id="6" name="Місце для нижнього колонтитула 5">
            <a:extLst>
              <a:ext uri="{FF2B5EF4-FFF2-40B4-BE49-F238E27FC236}">
                <a16:creationId xmlns:a16="http://schemas.microsoft.com/office/drawing/2014/main" id="{ACFCFAAC-5E5F-4744-8CB9-3C3B67F89E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>
            <a:extLst>
              <a:ext uri="{FF2B5EF4-FFF2-40B4-BE49-F238E27FC236}">
                <a16:creationId xmlns:a16="http://schemas.microsoft.com/office/drawing/2014/main" id="{99CA0ED7-F779-43DF-BE80-ED1B4E9701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0BC6C-1FE1-42DF-A840-29851C67D10B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6718632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аголовка 1">
            <a:extLst>
              <a:ext uri="{FF2B5EF4-FFF2-40B4-BE49-F238E27FC236}">
                <a16:creationId xmlns:a16="http://schemas.microsoft.com/office/drawing/2014/main" id="{5C78EB1B-47FF-4ED7-A452-6D8AE3F00C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тексту 2">
            <a:extLst>
              <a:ext uri="{FF2B5EF4-FFF2-40B4-BE49-F238E27FC236}">
                <a16:creationId xmlns:a16="http://schemas.microsoft.com/office/drawing/2014/main" id="{B5A8DE37-F9C9-4339-A037-F59CDF035C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19ED2A5D-4025-42AB-A843-B657E564F6C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02275C-1E04-4D74-892D-5027597B5321}" type="datetimeFigureOut">
              <a:rPr lang="uk-UA" smtClean="0"/>
              <a:t>13.09.2023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69A2F524-0699-45B9-AED6-CD006C15ED4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85DC7FAE-191D-4807-8B3F-E08629A6F25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F0BC6C-1FE1-42DF-A840-29851C67D10B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7665893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uk.wikipedia.org/wiki/%D0%9F%D1%80%D0%B8%D0%B4%D0%BD%D1%96%D1%81%D1%82%D1%80%D0%BE%D0%B2%D1%81%D1%8C%D0%BA%D0%B0_%D0%9C%D0%BE%D0%BB%D0%B4%D0%B0%D0%B2%D1%81%D1%8C%D0%BA%D0%B0_%D0%A0%D0%B5%D1%81%D0%BF%D1%83%D0%B1%D0%BB%D1%96%D0%BA%D0%B0" TargetMode="External"/><Relationship Id="rId5" Type="http://schemas.openxmlformats.org/officeDocument/2006/relationships/hyperlink" Target="https://uk.wikipedia.org/wiki/%D0%A0%D0%BE%D1%81%D1%96%D0%B9%D1%81%D1%8C%D0%BA%D0%B5_%D0%B2%D1%82%D0%BE%D1%80%D0%B3%D0%BD%D0%B5%D0%BD%D0%BD%D1%8F_%D0%B2_%D0%A3%D0%BA%D1%80%D0%B0%D1%97%D0%BD%D1%83_(2022)" TargetMode="External"/><Relationship Id="rId4" Type="http://schemas.openxmlformats.org/officeDocument/2006/relationships/hyperlink" Target="https://uk.wikipedia.org/wiki/24_%D0%BB%D1%8E%D1%82%D0%BE%D0%B3%D0%BE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E0196E7-3574-4E88-8F26-F7E763DC8D6D}"/>
              </a:ext>
            </a:extLst>
          </p:cNvPr>
          <p:cNvSpPr>
            <a:spLocks noGrp="1"/>
          </p:cNvSpPr>
          <p:nvPr>
            <p:ph type="ctrTitle"/>
          </p:nvPr>
        </p:nvSpPr>
        <p:spPr>
          <a:solidFill>
            <a:schemeClr val="accent4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uk-UA" sz="4000" b="1" dirty="0"/>
              <a:t>ПРОФЕСІЙНА КОМПЕТЕНТНІСТЬ ВИКЛАДАЧА В УМОВАХ ВОЄННОГО СТАНУ: ЗМІСТ ТА ОСОБЛИВОСТІ РЕАЛІЗАЦІЇ</a:t>
            </a:r>
            <a:endParaRPr lang="uk-UA" sz="4000" dirty="0"/>
          </a:p>
        </p:txBody>
      </p:sp>
      <p:sp>
        <p:nvSpPr>
          <p:cNvPr id="3" name="Підзаголовок 2">
            <a:extLst>
              <a:ext uri="{FF2B5EF4-FFF2-40B4-BE49-F238E27FC236}">
                <a16:creationId xmlns:a16="http://schemas.microsoft.com/office/drawing/2014/main" id="{418D0BC0-709F-4D19-B381-3F1B636BF88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solidFill>
            <a:schemeClr val="accent6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endParaRPr lang="uk-UA" sz="2800"/>
          </a:p>
          <a:p>
            <a:r>
              <a:rPr lang="uk-UA" sz="2800"/>
              <a:t>Василь </a:t>
            </a:r>
            <a:r>
              <a:rPr lang="uk-UA" sz="2800" dirty="0"/>
              <a:t>Базелюк</a:t>
            </a:r>
          </a:p>
        </p:txBody>
      </p:sp>
    </p:spTree>
    <p:extLst>
      <p:ext uri="{BB962C8B-B14F-4D97-AF65-F5344CB8AC3E}">
        <p14:creationId xmlns:p14="http://schemas.microsoft.com/office/powerpoint/2010/main" val="6211383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Місце для вмісту 3">
            <a:extLst>
              <a:ext uri="{FF2B5EF4-FFF2-40B4-BE49-F238E27FC236}">
                <a16:creationId xmlns:a16="http://schemas.microsoft.com/office/drawing/2014/main" id="{2F190301-218E-405C-B0F9-1B0EE95F98D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53711027"/>
              </p:ext>
            </p:extLst>
          </p:nvPr>
        </p:nvGraphicFramePr>
        <p:xfrm>
          <a:off x="718128" y="146038"/>
          <a:ext cx="10515599" cy="643661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662499">
                  <a:extLst>
                    <a:ext uri="{9D8B030D-6E8A-4147-A177-3AD203B41FA5}">
                      <a16:colId xmlns:a16="http://schemas.microsoft.com/office/drawing/2014/main" val="3974471317"/>
                    </a:ext>
                  </a:extLst>
                </a:gridCol>
                <a:gridCol w="4853100">
                  <a:extLst>
                    <a:ext uri="{9D8B030D-6E8A-4147-A177-3AD203B41FA5}">
                      <a16:colId xmlns:a16="http://schemas.microsoft.com/office/drawing/2014/main" val="1017056316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effectLst/>
                        </a:rPr>
                        <a:t>Параметри, що описують освітній процес</a:t>
                      </a:r>
                      <a:endParaRPr lang="uk-UA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304" marR="630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</a:rPr>
                        <a:t>Характерні ознаки взаємодії</a:t>
                      </a:r>
                      <a:endParaRPr lang="uk-UA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304" marR="6304" marT="0" marB="0" anchor="b"/>
                </a:tc>
                <a:extLst>
                  <a:ext uri="{0D108BD9-81ED-4DB2-BD59-A6C34878D82A}">
                    <a16:rowId xmlns:a16="http://schemas.microsoft.com/office/drawing/2014/main" val="33155625"/>
                  </a:ext>
                </a:extLst>
              </a:tr>
              <a:tr h="299169"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effectLst/>
                        </a:rPr>
                        <a:t>Особистісно-відчужений освітній процес</a:t>
                      </a:r>
                      <a:endParaRPr lang="uk-UA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304" marR="6304" marT="0" marB="0" anchor="b"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07066707"/>
                  </a:ext>
                </a:extLst>
              </a:tr>
              <a:tr h="2779563">
                <a:tc>
                  <a:txBody>
                    <a:bodyPr/>
                    <a:lstStyle/>
                    <a:p>
                      <a:pPr>
                        <a:lnSpc>
                          <a:spcPct val="95000"/>
                        </a:lnSpc>
                        <a:spcAft>
                          <a:spcPts val="0"/>
                        </a:spcAft>
                        <a:tabLst>
                          <a:tab pos="359410" algn="l"/>
                        </a:tabLst>
                      </a:pPr>
                      <a:r>
                        <a:rPr lang="uk-UA" sz="2000" dirty="0">
                          <a:effectLst/>
                        </a:rPr>
                        <a:t>1. Мета - формування у здобувачів знань, умінь і навиків.</a:t>
                      </a:r>
                    </a:p>
                    <a:p>
                      <a:pPr>
                        <a:lnSpc>
                          <a:spcPct val="95000"/>
                        </a:lnSpc>
                        <a:spcAft>
                          <a:spcPts val="0"/>
                        </a:spcAft>
                        <a:tabLst>
                          <a:tab pos="359410" algn="l"/>
                        </a:tabLst>
                      </a:pPr>
                      <a:r>
                        <a:rPr lang="uk-UA" sz="2000" dirty="0">
                          <a:effectLst/>
                        </a:rPr>
                        <a:t>2. Функція викладача - інформаційно-контролююча.</a:t>
                      </a:r>
                    </a:p>
                    <a:p>
                      <a:pPr>
                        <a:lnSpc>
                          <a:spcPct val="95000"/>
                        </a:lnSpc>
                        <a:spcAft>
                          <a:spcPts val="0"/>
                        </a:spcAft>
                        <a:tabLst>
                          <a:tab pos="359410" algn="l"/>
                        </a:tabLst>
                      </a:pPr>
                      <a:r>
                        <a:rPr lang="uk-UA" sz="2000" dirty="0">
                          <a:effectLst/>
                        </a:rPr>
                        <a:t>3. Функція здобувача - виконавча.</a:t>
                      </a:r>
                    </a:p>
                    <a:p>
                      <a:pPr>
                        <a:lnSpc>
                          <a:spcPct val="95000"/>
                        </a:lnSpc>
                        <a:spcAft>
                          <a:spcPts val="0"/>
                        </a:spcAft>
                        <a:tabLst>
                          <a:tab pos="359410" algn="l"/>
                        </a:tabLst>
                      </a:pPr>
                      <a:r>
                        <a:rPr lang="uk-UA" sz="2000" dirty="0">
                          <a:effectLst/>
                        </a:rPr>
                        <a:t>4. Стиль управління - репресивний.</a:t>
                      </a:r>
                    </a:p>
                    <a:p>
                      <a:pPr>
                        <a:lnSpc>
                          <a:spcPct val="95000"/>
                        </a:lnSpc>
                        <a:spcAft>
                          <a:spcPts val="0"/>
                        </a:spcAft>
                        <a:tabLst>
                          <a:tab pos="359410" algn="l"/>
                        </a:tabLst>
                      </a:pPr>
                      <a:r>
                        <a:rPr lang="uk-UA" sz="2000" dirty="0">
                          <a:effectLst/>
                        </a:rPr>
                        <a:t>5. Зміст - на рівні емпіричних узагальнень і нескладних способів діяльності.</a:t>
                      </a:r>
                    </a:p>
                    <a:p>
                      <a:pPr>
                        <a:lnSpc>
                          <a:spcPct val="95000"/>
                        </a:lnSpc>
                        <a:spcAft>
                          <a:spcPts val="0"/>
                        </a:spcAft>
                        <a:tabLst>
                          <a:tab pos="359410" algn="l"/>
                        </a:tabLst>
                      </a:pPr>
                      <a:r>
                        <a:rPr lang="uk-UA" sz="2000" dirty="0">
                          <a:effectLst/>
                        </a:rPr>
                        <a:t>6. Домінуючі методи — монологічні</a:t>
                      </a:r>
                      <a:endParaRPr lang="uk-UA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304" marR="6304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95000"/>
                        </a:lnSpc>
                        <a:spcAft>
                          <a:spcPts val="0"/>
                        </a:spcAft>
                        <a:tabLst>
                          <a:tab pos="356870" algn="l"/>
                        </a:tabLst>
                      </a:pPr>
                      <a:r>
                        <a:rPr lang="uk-UA" sz="2000" dirty="0">
                          <a:effectLst/>
                        </a:rPr>
                        <a:t>1. Повторюваність і статичність у взаємодії «викладач </a:t>
                      </a:r>
                      <a:r>
                        <a:rPr lang="uk-UA" sz="2000">
                          <a:effectLst/>
                        </a:rPr>
                        <a:t>– здобувач».</a:t>
                      </a:r>
                      <a:endParaRPr lang="uk-UA" sz="2000" dirty="0">
                        <a:effectLst/>
                      </a:endParaRPr>
                    </a:p>
                    <a:p>
                      <a:pPr>
                        <a:lnSpc>
                          <a:spcPct val="95000"/>
                        </a:lnSpc>
                        <a:spcAft>
                          <a:spcPts val="0"/>
                        </a:spcAft>
                        <a:tabLst>
                          <a:tab pos="356870" algn="l"/>
                        </a:tabLst>
                      </a:pPr>
                      <a:r>
                        <a:rPr lang="uk-UA" sz="2000" dirty="0">
                          <a:effectLst/>
                        </a:rPr>
                        <a:t>2. Пряме поопераційне управління діями здобувачів.</a:t>
                      </a:r>
                    </a:p>
                    <a:p>
                      <a:pPr>
                        <a:lnSpc>
                          <a:spcPct val="95000"/>
                        </a:lnSpc>
                        <a:spcAft>
                          <a:spcPts val="0"/>
                        </a:spcAft>
                        <a:tabLst>
                          <a:tab pos="356870" algn="l"/>
                        </a:tabLst>
                      </a:pPr>
                      <a:r>
                        <a:rPr lang="uk-UA" sz="2000" dirty="0">
                          <a:effectLst/>
                        </a:rPr>
                        <a:t>3. Переважання зовнішньої стимуляції, зовнішнього зворотного зв'язку, репродуктивної рефлексії.</a:t>
                      </a:r>
                    </a:p>
                    <a:p>
                      <a:pPr>
                        <a:lnSpc>
                          <a:spcPct val="95000"/>
                        </a:lnSpc>
                        <a:spcAft>
                          <a:spcPts val="0"/>
                        </a:spcAft>
                        <a:tabLst>
                          <a:tab pos="356870" algn="l"/>
                        </a:tabLst>
                      </a:pPr>
                      <a:r>
                        <a:rPr lang="uk-UA" sz="2000" dirty="0">
                          <a:effectLst/>
                        </a:rPr>
                        <a:t>4. Показник ефективності - повнота і точність відтворення параметрів, заданих викладачем</a:t>
                      </a:r>
                      <a:endParaRPr lang="uk-UA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304" marR="6304" marT="0" marB="0" anchor="b"/>
                </a:tc>
                <a:extLst>
                  <a:ext uri="{0D108BD9-81ED-4DB2-BD59-A6C34878D82A}">
                    <a16:rowId xmlns:a16="http://schemas.microsoft.com/office/drawing/2014/main" val="3864565809"/>
                  </a:ext>
                </a:extLst>
              </a:tr>
              <a:tr h="299169"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effectLst/>
                        </a:rPr>
                        <a:t>Особистісно-орієнтований освітній процес</a:t>
                      </a:r>
                      <a:endParaRPr lang="uk-UA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304" marR="6304" marT="0" marB="0" anchor="b"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59039204"/>
                  </a:ext>
                </a:extLst>
              </a:tr>
              <a:tr h="2501606">
                <a:tc>
                  <a:txBody>
                    <a:bodyPr/>
                    <a:lstStyle/>
                    <a:p>
                      <a:pPr>
                        <a:lnSpc>
                          <a:spcPct val="95000"/>
                        </a:lnSpc>
                        <a:spcAft>
                          <a:spcPts val="0"/>
                        </a:spcAft>
                        <a:tabLst>
                          <a:tab pos="359410" algn="l"/>
                        </a:tabLst>
                      </a:pPr>
                      <a:r>
                        <a:rPr lang="uk-UA" sz="2000" dirty="0">
                          <a:effectLst/>
                        </a:rPr>
                        <a:t>1. Мета - сприяння учню у розкритті, реалізації та розвитку його особистісного потенціалу.</a:t>
                      </a:r>
                    </a:p>
                    <a:p>
                      <a:pPr>
                        <a:lnSpc>
                          <a:spcPct val="95000"/>
                        </a:lnSpc>
                        <a:spcAft>
                          <a:spcPts val="0"/>
                        </a:spcAft>
                        <a:tabLst>
                          <a:tab pos="359410" algn="l"/>
                        </a:tabLst>
                      </a:pPr>
                      <a:r>
                        <a:rPr lang="uk-UA" sz="2000" dirty="0">
                          <a:effectLst/>
                        </a:rPr>
                        <a:t>2. Функція викладача - організаційно-стимулююча.</a:t>
                      </a:r>
                    </a:p>
                    <a:p>
                      <a:pPr>
                        <a:lnSpc>
                          <a:spcPct val="95000"/>
                        </a:lnSpc>
                        <a:spcAft>
                          <a:spcPts val="0"/>
                        </a:spcAft>
                        <a:tabLst>
                          <a:tab pos="359410" algn="l"/>
                        </a:tabLst>
                      </a:pPr>
                      <a:r>
                        <a:rPr lang="uk-UA" sz="2000" dirty="0">
                          <a:effectLst/>
                        </a:rPr>
                        <a:t>3. Функція учня - самоуправління діяльністю.</a:t>
                      </a:r>
                    </a:p>
                    <a:p>
                      <a:pPr>
                        <a:lnSpc>
                          <a:spcPct val="95000"/>
                        </a:lnSpc>
                        <a:spcAft>
                          <a:spcPts val="0"/>
                        </a:spcAft>
                        <a:tabLst>
                          <a:tab pos="359410" algn="l"/>
                        </a:tabLst>
                      </a:pPr>
                      <a:r>
                        <a:rPr lang="uk-UA" sz="2000" dirty="0">
                          <a:effectLst/>
                        </a:rPr>
                        <a:t>4. Стиль управління - співпраця.</a:t>
                      </a:r>
                    </a:p>
                    <a:p>
                      <a:pPr>
                        <a:lnSpc>
                          <a:spcPct val="95000"/>
                        </a:lnSpc>
                        <a:spcAft>
                          <a:spcPts val="0"/>
                        </a:spcAft>
                        <a:tabLst>
                          <a:tab pos="359410" algn="l"/>
                        </a:tabLst>
                      </a:pPr>
                      <a:r>
                        <a:rPr lang="uk-UA" sz="2000" dirty="0">
                          <a:effectLst/>
                        </a:rPr>
                        <a:t>5. Зміст - на рівні філософського уявлення та узагальнених способів діяльності.</a:t>
                      </a:r>
                    </a:p>
                    <a:p>
                      <a:pPr>
                        <a:lnSpc>
                          <a:spcPct val="95000"/>
                        </a:lnSpc>
                        <a:spcAft>
                          <a:spcPts val="0"/>
                        </a:spcAft>
                        <a:tabLst>
                          <a:tab pos="359410" algn="l"/>
                        </a:tabLst>
                      </a:pPr>
                      <a:r>
                        <a:rPr lang="uk-UA" sz="2000" dirty="0">
                          <a:effectLst/>
                        </a:rPr>
                        <a:t>6. Домінуючі методи-діалогічні</a:t>
                      </a:r>
                      <a:endParaRPr lang="uk-UA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304" marR="6304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95000"/>
                        </a:lnSpc>
                        <a:spcAft>
                          <a:spcPts val="0"/>
                        </a:spcAft>
                        <a:tabLst>
                          <a:tab pos="347345" algn="l"/>
                        </a:tabLst>
                      </a:pPr>
                      <a:r>
                        <a:rPr lang="uk-UA" sz="2000" dirty="0">
                          <a:effectLst/>
                        </a:rPr>
                        <a:t>1. Динамічний розвиток у взаємодії «викладач - здобувач».</a:t>
                      </a:r>
                    </a:p>
                    <a:p>
                      <a:pPr>
                        <a:lnSpc>
                          <a:spcPct val="95000"/>
                        </a:lnSpc>
                        <a:spcAft>
                          <a:spcPts val="0"/>
                        </a:spcAft>
                        <a:tabLst>
                          <a:tab pos="347345" algn="l"/>
                        </a:tabLst>
                      </a:pPr>
                      <a:r>
                        <a:rPr lang="uk-UA" sz="2000" dirty="0">
                          <a:effectLst/>
                        </a:rPr>
                        <a:t>2. Загальний напрямок, керівництво, рефлексивне управління як управління самокерованою діяльністю здобувачів.</a:t>
                      </a:r>
                    </a:p>
                    <a:p>
                      <a:pPr>
                        <a:lnSpc>
                          <a:spcPct val="95000"/>
                        </a:lnSpc>
                        <a:spcAft>
                          <a:spcPts val="0"/>
                        </a:spcAft>
                        <a:tabLst>
                          <a:tab pos="347345" algn="l"/>
                        </a:tabLst>
                      </a:pPr>
                      <a:r>
                        <a:rPr lang="uk-UA" sz="2000" dirty="0">
                          <a:effectLst/>
                        </a:rPr>
                        <a:t>3. Внутрішня стимуляція, переважання продуктивної рефлексії.</a:t>
                      </a:r>
                    </a:p>
                    <a:p>
                      <a:pPr>
                        <a:lnSpc>
                          <a:spcPct val="95000"/>
                        </a:lnSpc>
                        <a:spcAft>
                          <a:spcPts val="0"/>
                        </a:spcAft>
                        <a:tabLst>
                          <a:tab pos="347345" algn="l"/>
                        </a:tabLst>
                      </a:pPr>
                      <a:r>
                        <a:rPr lang="uk-UA" sz="2000" dirty="0">
                          <a:effectLst/>
                        </a:rPr>
                        <a:t>4. Показник ефективності - зростання самостійності здобувачів.</a:t>
                      </a:r>
                      <a:endParaRPr lang="uk-UA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304" marR="6304" marT="0" marB="0" anchor="b"/>
                </a:tc>
                <a:extLst>
                  <a:ext uri="{0D108BD9-81ED-4DB2-BD59-A6C34878D82A}">
                    <a16:rowId xmlns:a16="http://schemas.microsoft.com/office/drawing/2014/main" val="187407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2136759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A65055D4-D187-45EA-8282-3EF079924B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720436"/>
            <a:ext cx="10515600" cy="5456527"/>
          </a:xfrm>
          <a:solidFill>
            <a:srgbClr val="92D050"/>
          </a:solidFill>
        </p:spPr>
        <p:txBody>
          <a:bodyPr/>
          <a:lstStyle/>
          <a:p>
            <a:pPr marL="0" indent="0">
              <a:buNone/>
            </a:pPr>
            <a:endParaRPr lang="uk-UA" dirty="0"/>
          </a:p>
          <a:p>
            <a:pPr marL="0" indent="0">
              <a:buNone/>
            </a:pPr>
            <a:endParaRPr lang="uk-UA" dirty="0"/>
          </a:p>
          <a:p>
            <a:pPr marL="0" indent="0">
              <a:buNone/>
            </a:pPr>
            <a:endParaRPr lang="uk-UA" dirty="0"/>
          </a:p>
          <a:p>
            <a:pPr marL="0" indent="0">
              <a:buNone/>
            </a:pPr>
            <a:r>
              <a:rPr lang="uk-UA" dirty="0"/>
              <a:t>                                    </a:t>
            </a:r>
            <a:r>
              <a:rPr lang="uk-UA" sz="6600" dirty="0"/>
              <a:t>Дякую за увагу!</a:t>
            </a:r>
          </a:p>
        </p:txBody>
      </p:sp>
    </p:spTree>
    <p:extLst>
      <p:ext uri="{BB962C8B-B14F-4D97-AF65-F5344CB8AC3E}">
        <p14:creationId xmlns:p14="http://schemas.microsoft.com/office/powerpoint/2010/main" val="23101476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5EF30CE-A36E-4453-B92C-2347544697D1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bg2">
              <a:lumMod val="90000"/>
            </a:schemeClr>
          </a:solidFill>
        </p:spPr>
        <p:txBody>
          <a:bodyPr/>
          <a:lstStyle/>
          <a:p>
            <a:pPr algn="ctr"/>
            <a:r>
              <a:rPr lang="uk-UA" dirty="0"/>
              <a:t>Воєнний стан в Україні</a:t>
            </a:r>
          </a:p>
        </p:txBody>
      </p:sp>
      <p:pic>
        <p:nvPicPr>
          <p:cNvPr id="1026" name="Picture 2" descr="Розв'язана Росією війна завдала збитків інфраструктурі ...">
            <a:extLst>
              <a:ext uri="{FF2B5EF4-FFF2-40B4-BE49-F238E27FC236}">
                <a16:creationId xmlns:a16="http://schemas.microsoft.com/office/drawing/2014/main" id="{CF363606-DC69-423F-9C5F-58EBF312A38B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1676941"/>
            <a:ext cx="4943764" cy="26236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>
            <a:extLst>
              <a:ext uri="{FF2B5EF4-FFF2-40B4-BE49-F238E27FC236}">
                <a16:creationId xmlns:a16="http://schemas.microsoft.com/office/drawing/2014/main" id="{4797FE8C-B512-407B-823F-B57CC882045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02036" y="4073236"/>
            <a:ext cx="5350163" cy="27847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кутник 3">
            <a:extLst>
              <a:ext uri="{FF2B5EF4-FFF2-40B4-BE49-F238E27FC236}">
                <a16:creationId xmlns:a16="http://schemas.microsoft.com/office/drawing/2014/main" id="{71BC9EA6-5A5B-472F-A67E-89ECB1950604}"/>
              </a:ext>
            </a:extLst>
          </p:cNvPr>
          <p:cNvSpPr/>
          <p:nvPr/>
        </p:nvSpPr>
        <p:spPr>
          <a:xfrm>
            <a:off x="5984585" y="2080816"/>
            <a:ext cx="5185063" cy="1815882"/>
          </a:xfrm>
          <a:prstGeom prst="rect">
            <a:avLst/>
          </a:prstGeom>
          <a:solidFill>
            <a:srgbClr val="FF0000"/>
          </a:solidFill>
        </p:spPr>
        <p:txBody>
          <a:bodyPr wrap="square">
            <a:spAutoFit/>
          </a:bodyPr>
          <a:lstStyle/>
          <a:p>
            <a:pPr algn="ctr"/>
            <a:r>
              <a:rPr lang="ru-RU" sz="2800" b="1" dirty="0">
                <a:solidFill>
                  <a:srgbClr val="384274"/>
                </a:solidFill>
                <a:latin typeface="inherit"/>
              </a:rPr>
              <a:t>УКАЗ</a:t>
            </a:r>
            <a:br>
              <a:rPr lang="ru-RU" sz="2800" b="1" dirty="0">
                <a:solidFill>
                  <a:srgbClr val="384274"/>
                </a:solidFill>
                <a:latin typeface="inherit"/>
              </a:rPr>
            </a:br>
            <a:r>
              <a:rPr lang="ru-RU" sz="2800" b="1" dirty="0">
                <a:solidFill>
                  <a:srgbClr val="384274"/>
                </a:solidFill>
                <a:latin typeface="inherit"/>
              </a:rPr>
              <a:t>Президента </a:t>
            </a:r>
            <a:r>
              <a:rPr lang="ru-RU" sz="2800" b="1" dirty="0" err="1">
                <a:solidFill>
                  <a:srgbClr val="384274"/>
                </a:solidFill>
                <a:latin typeface="inherit"/>
              </a:rPr>
              <a:t>України</a:t>
            </a:r>
            <a:endParaRPr lang="ru-RU" sz="2800" b="1" dirty="0">
              <a:solidFill>
                <a:srgbClr val="293A55"/>
              </a:solidFill>
              <a:latin typeface="inherit"/>
            </a:endParaRPr>
          </a:p>
          <a:p>
            <a:pPr algn="ctr"/>
            <a:r>
              <a:rPr lang="ru-RU" sz="2800" b="1" dirty="0">
                <a:solidFill>
                  <a:srgbClr val="293A55"/>
                </a:solidFill>
                <a:latin typeface="inherit"/>
              </a:rPr>
              <a:t>Про </a:t>
            </a:r>
            <a:r>
              <a:rPr lang="ru-RU" sz="2800" b="1" dirty="0" err="1">
                <a:solidFill>
                  <a:srgbClr val="293A55"/>
                </a:solidFill>
                <a:latin typeface="inherit"/>
              </a:rPr>
              <a:t>введення</a:t>
            </a:r>
            <a:r>
              <a:rPr lang="ru-RU" sz="2800" b="1" dirty="0">
                <a:solidFill>
                  <a:srgbClr val="293A55"/>
                </a:solidFill>
                <a:latin typeface="inherit"/>
              </a:rPr>
              <a:t> </a:t>
            </a:r>
            <a:r>
              <a:rPr lang="ru-RU" sz="2800" b="1" dirty="0" err="1">
                <a:solidFill>
                  <a:srgbClr val="293A55"/>
                </a:solidFill>
                <a:latin typeface="inherit"/>
              </a:rPr>
              <a:t>воєнного</a:t>
            </a:r>
            <a:r>
              <a:rPr lang="ru-RU" sz="2800" b="1" dirty="0">
                <a:solidFill>
                  <a:srgbClr val="293A55"/>
                </a:solidFill>
                <a:latin typeface="inherit"/>
              </a:rPr>
              <a:t> стану в </a:t>
            </a:r>
            <a:r>
              <a:rPr lang="ru-RU" sz="2800" b="1" dirty="0" err="1">
                <a:solidFill>
                  <a:srgbClr val="293A55"/>
                </a:solidFill>
                <a:latin typeface="inherit"/>
              </a:rPr>
              <a:t>Україні</a:t>
            </a:r>
            <a:endParaRPr lang="ru-RU" sz="2800" b="1" dirty="0">
              <a:solidFill>
                <a:srgbClr val="293A55"/>
              </a:solidFill>
              <a:latin typeface="inherit"/>
            </a:endParaRPr>
          </a:p>
        </p:txBody>
      </p:sp>
      <p:sp>
        <p:nvSpPr>
          <p:cNvPr id="5" name="Прямокутник 4">
            <a:extLst>
              <a:ext uri="{FF2B5EF4-FFF2-40B4-BE49-F238E27FC236}">
                <a16:creationId xmlns:a16="http://schemas.microsoft.com/office/drawing/2014/main" id="{5E3300E2-9FD8-44C1-A568-6E095548F61B}"/>
              </a:ext>
            </a:extLst>
          </p:cNvPr>
          <p:cNvSpPr/>
          <p:nvPr/>
        </p:nvSpPr>
        <p:spPr>
          <a:xfrm>
            <a:off x="683490" y="4439506"/>
            <a:ext cx="4943764" cy="2031325"/>
          </a:xfrm>
          <a:prstGeom prst="rect">
            <a:avLst/>
          </a:prstGeom>
          <a:solidFill>
            <a:srgbClr val="FFC000"/>
          </a:solidFill>
        </p:spPr>
        <p:txBody>
          <a:bodyPr wrap="square">
            <a:spAutoFit/>
          </a:bodyPr>
          <a:lstStyle/>
          <a:p>
            <a:r>
              <a:rPr lang="uk-UA" dirty="0">
                <a:solidFill>
                  <a:srgbClr val="202122"/>
                </a:solidFill>
                <a:latin typeface="Arial" panose="020B0604020202020204" pitchFamily="34" charset="0"/>
              </a:rPr>
              <a:t>  Вночі </a:t>
            </a:r>
            <a:r>
              <a:rPr lang="uk-UA" dirty="0">
                <a:solidFill>
                  <a:srgbClr val="0645AD"/>
                </a:solidFill>
                <a:latin typeface="Arial" panose="020B0604020202020204" pitchFamily="34" charset="0"/>
                <a:hlinkClick r:id="rId4" tooltip="24 лютого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24 лютого</a:t>
            </a:r>
            <a:r>
              <a:rPr lang="uk-UA" dirty="0">
                <a:solidFill>
                  <a:srgbClr val="202122"/>
                </a:solidFill>
                <a:latin typeface="Arial" panose="020B0604020202020204" pitchFamily="34" charset="0"/>
              </a:rPr>
              <a:t>, після звернення очільника РФ до своїх громадян, Росія розпочала </a:t>
            </a:r>
          </a:p>
          <a:p>
            <a:pPr algn="just"/>
            <a:r>
              <a:rPr lang="uk-UA" dirty="0">
                <a:solidFill>
                  <a:srgbClr val="0645AD"/>
                </a:solidFill>
                <a:latin typeface="Arial" panose="020B0604020202020204" pitchFamily="34" charset="0"/>
                <a:hlinkClick r:id="rId5" tooltip="Російське вторгнення в Україну (2022)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повномасштабне вторгнення в Україну</a:t>
            </a:r>
            <a:r>
              <a:rPr lang="uk-UA" dirty="0">
                <a:solidFill>
                  <a:srgbClr val="202122"/>
                </a:solidFill>
                <a:latin typeface="Arial" panose="020B0604020202020204" pitchFamily="34" charset="0"/>
              </a:rPr>
              <a:t>.    Російські регулярні війська атакували кордони в областях, які межують з РФ, Білоруссю та в околицях терористичних угрупувань </a:t>
            </a:r>
            <a:r>
              <a:rPr lang="uk-UA" dirty="0">
                <a:solidFill>
                  <a:srgbClr val="0645AD"/>
                </a:solidFill>
                <a:latin typeface="Arial" panose="020B0604020202020204" pitchFamily="34" charset="0"/>
                <a:hlinkClick r:id="rId6" tooltip="Придністровська Молдавська Республіка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Придністров'я</a:t>
            </a:r>
            <a:r>
              <a:rPr lang="uk-UA" dirty="0">
                <a:solidFill>
                  <a:srgbClr val="202122"/>
                </a:solidFill>
                <a:latin typeface="Arial" panose="020B0604020202020204" pitchFamily="34" charset="0"/>
              </a:rPr>
              <a:t>, ОРДЛО. 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057424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97D67C0-49F4-47FB-8C52-64809FF51EBC}"/>
              </a:ext>
            </a:extLst>
          </p:cNvPr>
          <p:cNvSpPr>
            <a:spLocks noGrp="1"/>
          </p:cNvSpPr>
          <p:nvPr>
            <p:ph type="title"/>
          </p:nvPr>
        </p:nvSpPr>
        <p:spPr>
          <a:blipFill>
            <a:blip r:embed="rId2"/>
            <a:tile tx="0" ty="0" sx="100000" sy="100000" flip="none" algn="tl"/>
          </a:blipFill>
        </p:spPr>
        <p:txBody>
          <a:bodyPr/>
          <a:lstStyle/>
          <a:p>
            <a:pPr algn="ctr"/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Зміст </a:t>
            </a:r>
            <a:b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професійної компетентності викладача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9CD61C0A-EB23-4F95-B946-ED435B96BC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671003"/>
          </a:xfrm>
          <a:blipFill>
            <a:blip r:embed="rId3"/>
            <a:tile tx="0" ty="0" sx="100000" sy="100000" flip="none" algn="tl"/>
          </a:blipFill>
        </p:spPr>
        <p:txBody>
          <a:bodyPr>
            <a:normAutofit fontScale="62500" lnSpcReduction="20000"/>
          </a:bodyPr>
          <a:lstStyle/>
          <a:p>
            <a:pPr algn="just"/>
            <a:r>
              <a:rPr lang="uk-UA" sz="3200" b="1" dirty="0"/>
              <a:t>Професійна компетентність викладача є складним системним утворенням, основними елементами якої є: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uk-UA" sz="3200" b="1" dirty="0"/>
              <a:t>підсистема професійних знань </a:t>
            </a:r>
            <a:r>
              <a:rPr lang="uk-UA" sz="3200" dirty="0"/>
              <a:t>як логічна системна інформація про навколишній і внутрішній світ людини, зафіксована в її свідомості;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uk-UA" sz="3200" b="1" dirty="0"/>
              <a:t>підсистема професійних умінь </a:t>
            </a:r>
            <a:r>
              <a:rPr lang="uk-UA" sz="3200" dirty="0"/>
              <a:t>як психічних утворень, що полягають у засвоєнні людиною способів і технік професійної діяльності;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uk-UA" sz="3200" b="1" dirty="0"/>
              <a:t>підсистема професійних навичок </a:t>
            </a:r>
            <a:r>
              <a:rPr lang="uk-UA" sz="3200" dirty="0"/>
              <a:t>– дії, сформовані в процесі повторення певних операцій і доведені до автоматизму;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uk-UA" sz="3200" b="1" dirty="0"/>
              <a:t>підсистема професійних позицій </a:t>
            </a:r>
            <a:r>
              <a:rPr lang="uk-UA" sz="3200" dirty="0"/>
              <a:t>як сукупності сформованих установок і орієнтацій, відношення та оцінок внутрішнього і навколишнього досвіду, реальності і перспектив, а також домагань, які визначають характер професійної діяльності і поведінки викладача;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uk-UA" sz="3200" b="1" dirty="0"/>
              <a:t>підсистема індивідуально-психологічних особливостей викладача </a:t>
            </a:r>
            <a:r>
              <a:rPr lang="uk-UA" sz="3200" dirty="0"/>
              <a:t>– поєднання різних структурно-функціональних компонентів психіки, які визначають індивідуальність, стиль професійної діяльності, поведінки і виявляються у професійних якостях особистості викладача;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uk-UA" sz="3200" b="1" dirty="0"/>
              <a:t>підсистема </a:t>
            </a:r>
            <a:r>
              <a:rPr lang="uk-UA" sz="3200" b="1" dirty="0" err="1"/>
              <a:t>акмеологічних</a:t>
            </a:r>
            <a:r>
              <a:rPr lang="uk-UA" sz="3200" b="1" dirty="0"/>
              <a:t> інваріант </a:t>
            </a:r>
            <a:r>
              <a:rPr lang="uk-UA" sz="3200" dirty="0"/>
              <a:t>– внутрішніх збудників, які обумовлюють потребу викладача в постійному саморозвитку, творчості та самовдосконаленні. </a:t>
            </a:r>
          </a:p>
          <a:p>
            <a:pPr algn="just"/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5045825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744E969-063A-445A-B49B-A76AFB42D3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07917"/>
          </a:xfrm>
          <a:blipFill>
            <a:blip r:embed="rId2"/>
            <a:tile tx="0" ty="0" sx="100000" sy="100000" flip="none" algn="tl"/>
          </a:blipFill>
        </p:spPr>
        <p:txBody>
          <a:bodyPr>
            <a:noAutofit/>
          </a:bodyPr>
          <a:lstStyle/>
          <a:p>
            <a:pPr algn="ctr"/>
            <a:r>
              <a:rPr lang="uk-U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</a:t>
            </a:r>
            <a:br>
              <a:rPr lang="uk-U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професійної компетентності викладача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FE7F872C-6748-403B-8D8D-D7CF430731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73043"/>
            <a:ext cx="10515600" cy="5119831"/>
          </a:xfr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100000" t="100000"/>
            </a:path>
            <a:tileRect r="-100000" b="-100000"/>
          </a:gradFill>
        </p:spPr>
        <p:txBody>
          <a:bodyPr>
            <a:noAutofit/>
          </a:bodyPr>
          <a:lstStyle/>
          <a:p>
            <a:pPr indent="-288000"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uk-UA" sz="2000" b="1" dirty="0"/>
              <a:t>мотиваційно-ціннісний</a:t>
            </a:r>
            <a:r>
              <a:rPr lang="uk-UA" sz="2000" dirty="0"/>
              <a:t>  – включає в себе мотиви, цілі, потреби, ціннісні установки, творчі стимули, інтерес до професії тощо; </a:t>
            </a:r>
          </a:p>
          <a:p>
            <a:pPr indent="-288000"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uk-UA" sz="2000" b="1" dirty="0"/>
              <a:t>когнітивний</a:t>
            </a:r>
            <a:r>
              <a:rPr lang="uk-UA" sz="2000" dirty="0"/>
              <a:t> – включає знання конкретних дисциплін, знання шляхи і засоби, необхідні для оволодіння ними, і знання про те, як він оволодіває новими знаннями; </a:t>
            </a:r>
          </a:p>
          <a:p>
            <a:pPr indent="-288000"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uk-UA" sz="2000" b="1" dirty="0"/>
              <a:t>операційно-діяльнісний</a:t>
            </a:r>
            <a:r>
              <a:rPr lang="uk-UA" sz="2000" dirty="0"/>
              <a:t> – вміння виконувати певні завдання, вирішувати задачі, з використанням різних методів і засобів, що необхідні у професійної діяльності; </a:t>
            </a:r>
          </a:p>
          <a:p>
            <a:pPr indent="-288000"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uk-UA" sz="2000" b="1" dirty="0"/>
              <a:t>особистісний</a:t>
            </a:r>
            <a:r>
              <a:rPr lang="uk-UA" sz="2000" dirty="0"/>
              <a:t>  – знання і усвідомлення особистих якостей, вміння їх використовувати, вдосконалювати і розвивати; </a:t>
            </a:r>
          </a:p>
          <a:p>
            <a:pPr indent="-288000"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uk-UA" sz="2000" b="1" dirty="0"/>
              <a:t>комунікативний</a:t>
            </a:r>
            <a:r>
              <a:rPr lang="uk-UA" sz="2000" dirty="0"/>
              <a:t> – передбачає  здатність  чітко  і  ясно  виражати  думки, аргументувати,  переконувати,  аналізувати,  будувати  докази,  висловлювати  судження, узгоджувати власні дії, організовувати і підтримувати діалог, передавати раціональну та </a:t>
            </a:r>
            <a:r>
              <a:rPr lang="uk-UA" sz="2000" dirty="0" err="1"/>
              <a:t>емоційно</a:t>
            </a:r>
            <a:r>
              <a:rPr lang="uk-UA" sz="2000" dirty="0"/>
              <a:t> забарвлену інформацію тощо; </a:t>
            </a:r>
          </a:p>
          <a:p>
            <a:pPr indent="-288000"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uk-UA" sz="2000" b="1" dirty="0" err="1"/>
              <a:t>оцінно</a:t>
            </a:r>
            <a:r>
              <a:rPr lang="uk-UA" sz="2000" b="1" dirty="0"/>
              <a:t>-рефлексивний</a:t>
            </a:r>
            <a:r>
              <a:rPr lang="uk-UA" sz="2000" dirty="0"/>
              <a:t> - виявляється у здатності свідомо контролювати наслідки  і  результати  власної  діяльності  та  рівень  власного  саморозвитку,  вбачати  і аналізувати особистісні досягнення тощо.</a:t>
            </a:r>
          </a:p>
        </p:txBody>
      </p:sp>
    </p:spTree>
    <p:extLst>
      <p:ext uri="{BB962C8B-B14F-4D97-AF65-F5344CB8AC3E}">
        <p14:creationId xmlns:p14="http://schemas.microsoft.com/office/powerpoint/2010/main" val="7610877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E68A085-3219-40BC-8A1B-DB40BCE984E7}"/>
              </a:ext>
            </a:extLst>
          </p:cNvPr>
          <p:cNvSpPr>
            <a:spLocks noGrp="1"/>
          </p:cNvSpPr>
          <p:nvPr>
            <p:ph type="title"/>
          </p:nvPr>
        </p:nvSpPr>
        <p:spPr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t="100000" r="100000"/>
            </a:path>
            <a:tileRect l="-100000" b="-100000"/>
          </a:gradFill>
        </p:spPr>
        <p:txBody>
          <a:bodyPr/>
          <a:lstStyle/>
          <a:p>
            <a:pPr algn="ctr"/>
            <a:r>
              <a:rPr lang="uk-UA" dirty="0"/>
              <a:t>Становлення сучасного фахівця</a:t>
            </a:r>
          </a:p>
        </p:txBody>
      </p:sp>
      <p:sp>
        <p:nvSpPr>
          <p:cNvPr id="4" name="Прямокутник: округлені кути 3">
            <a:extLst>
              <a:ext uri="{FF2B5EF4-FFF2-40B4-BE49-F238E27FC236}">
                <a16:creationId xmlns:a16="http://schemas.microsoft.com/office/drawing/2014/main" id="{19F557D4-1697-47AB-B8CF-68F01CE13EC2}"/>
              </a:ext>
            </a:extLst>
          </p:cNvPr>
          <p:cNvSpPr/>
          <p:nvPr/>
        </p:nvSpPr>
        <p:spPr>
          <a:xfrm>
            <a:off x="838200" y="1690686"/>
            <a:ext cx="6837218" cy="5264295"/>
          </a:xfrm>
          <a:prstGeom prst="roundRect">
            <a:avLst/>
          </a:prstGeom>
          <a:ln>
            <a:solidFill>
              <a:schemeClr val="accent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uk-UA" sz="2400" dirty="0"/>
              <a:t>     Становлення  сучасного  фахівця  можливе  тільки  за  умов </a:t>
            </a:r>
            <a:r>
              <a:rPr lang="uk-UA" sz="2400" b="1" dirty="0"/>
              <a:t>поглиблення  професійних  знань</a:t>
            </a:r>
            <a:r>
              <a:rPr lang="uk-UA" sz="2400" dirty="0"/>
              <a:t>, </a:t>
            </a:r>
            <a:r>
              <a:rPr lang="uk-UA" sz="2400" b="1" dirty="0"/>
              <a:t>вдосконалення  вмінь</a:t>
            </a:r>
            <a:r>
              <a:rPr lang="uk-UA" sz="2400" dirty="0"/>
              <a:t>  та  </a:t>
            </a:r>
            <a:r>
              <a:rPr lang="uk-UA" sz="2400" b="1" dirty="0"/>
              <a:t>постійного особистісного  зростання.</a:t>
            </a:r>
            <a:r>
              <a:rPr lang="uk-UA" sz="2400" dirty="0"/>
              <a:t>  До  того  ж  </a:t>
            </a:r>
            <a:r>
              <a:rPr lang="uk-UA" sz="2400" b="1" dirty="0"/>
              <a:t>особистісний  простір  ширший  за професійний, і він є його основою. Людина будує сценарій свого </a:t>
            </a:r>
            <a:r>
              <a:rPr lang="uk-UA" sz="2400" dirty="0"/>
              <a:t>життя в </a:t>
            </a:r>
            <a:r>
              <a:rPr lang="uk-UA" sz="2400" b="1" dirty="0"/>
              <a:t>мотиваційно-</a:t>
            </a:r>
            <a:r>
              <a:rPr lang="uk-UA" sz="2400" b="1" dirty="0" err="1"/>
              <a:t>ціннісно</a:t>
            </a:r>
            <a:r>
              <a:rPr lang="uk-UA" sz="2400" b="1" dirty="0"/>
              <a:t>-смисловій  сфері.</a:t>
            </a:r>
            <a:r>
              <a:rPr lang="uk-UA" sz="2400" dirty="0"/>
              <a:t>  Визначення  умов  та  методів  змін  в </a:t>
            </a:r>
            <a:r>
              <a:rPr lang="uk-UA" sz="2400" b="1" dirty="0" err="1"/>
              <a:t>ціннісно</a:t>
            </a:r>
            <a:r>
              <a:rPr lang="uk-UA" sz="2400" b="1" dirty="0"/>
              <a:t>-смисловому  просторі  майбутнього  фахівця  </a:t>
            </a:r>
            <a:r>
              <a:rPr lang="uk-UA" sz="2400" dirty="0"/>
              <a:t>дозволяє  розробити шляхи психологічної підтримки в процесі фахової підготовки студентів. Це стає  особливо актуальним  і необхідним в умовах  війни. </a:t>
            </a:r>
          </a:p>
        </p:txBody>
      </p:sp>
      <p:pic>
        <p:nvPicPr>
          <p:cNvPr id="2050" name="Picture 2" descr="Фото Впевнений азіатський красивий студент тримає книги">
            <a:extLst>
              <a:ext uri="{FF2B5EF4-FFF2-40B4-BE49-F238E27FC236}">
                <a16:creationId xmlns:a16="http://schemas.microsoft.com/office/drawing/2014/main" id="{6162C76A-F15B-4287-AFDE-85BA1D7A8FB1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75419" y="1690687"/>
            <a:ext cx="3678382" cy="51673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872299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Місце для вмісту 3">
            <a:extLst>
              <a:ext uri="{FF2B5EF4-FFF2-40B4-BE49-F238E27FC236}">
                <a16:creationId xmlns:a16="http://schemas.microsoft.com/office/drawing/2014/main" id="{B769D5F7-79A7-41D1-8553-E3C511CF69D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1825625"/>
            <a:ext cx="10515599" cy="4351338"/>
          </a:xfrm>
          <a:prstGeom prst="rect">
            <a:avLst/>
          </a:prstGeom>
        </p:spPr>
      </p:pic>
      <p:sp>
        <p:nvSpPr>
          <p:cNvPr id="5" name="Заголовок 1">
            <a:extLst>
              <a:ext uri="{FF2B5EF4-FFF2-40B4-BE49-F238E27FC236}">
                <a16:creationId xmlns:a16="http://schemas.microsoft.com/office/drawing/2014/main" id="{EC3578C9-E5F7-4B9C-889A-37425ACEC2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solidFill>
            <a:schemeClr val="accent4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uk-UA" sz="2800" dirty="0"/>
              <a:t>Розподіл дітей за інтелектуальним рівнем на підставі перевірки за тестами </a:t>
            </a:r>
            <a:r>
              <a:rPr lang="uk-UA" sz="2800" dirty="0" err="1"/>
              <a:t>Векслера</a:t>
            </a:r>
            <a:r>
              <a:rPr lang="uk-UA" sz="2800" dirty="0"/>
              <a:t> (показники </a:t>
            </a:r>
            <a:r>
              <a:rPr lang="en-US" sz="2800" dirty="0"/>
              <a:t>IQ)</a:t>
            </a:r>
            <a:endParaRPr lang="uk-UA" sz="2800" dirty="0"/>
          </a:p>
        </p:txBody>
      </p:sp>
    </p:spTree>
    <p:extLst>
      <p:ext uri="{BB962C8B-B14F-4D97-AF65-F5344CB8AC3E}">
        <p14:creationId xmlns:p14="http://schemas.microsoft.com/office/powerpoint/2010/main" val="23679448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69550ED-2570-47AF-8943-889F85822B72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/>
          <a:lstStyle/>
          <a:p>
            <a:pPr algn="ctr"/>
            <a:r>
              <a:rPr lang="ru-RU" dirty="0"/>
              <a:t>До </a:t>
            </a:r>
            <a:r>
              <a:rPr lang="ru-RU" dirty="0" err="1"/>
              <a:t>компонентів</a:t>
            </a:r>
            <a:r>
              <a:rPr lang="ru-RU" dirty="0"/>
              <a:t> </a:t>
            </a:r>
            <a:r>
              <a:rPr lang="ru-RU" dirty="0" err="1"/>
              <a:t>освітнього</a:t>
            </a:r>
            <a:r>
              <a:rPr lang="ru-RU" dirty="0"/>
              <a:t> </a:t>
            </a:r>
            <a:r>
              <a:rPr lang="ru-RU" dirty="0" err="1"/>
              <a:t>процесу</a:t>
            </a:r>
            <a:r>
              <a:rPr lang="ru-RU" dirty="0"/>
              <a:t> належать:</a:t>
            </a:r>
            <a:endParaRPr lang="uk-UA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7B74374A-A27B-42BB-91C5-67F589355A19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chemeClr val="accent6">
              <a:lumMod val="60000"/>
              <a:lumOff val="40000"/>
            </a:schemeClr>
          </a:solidFill>
        </p:spPr>
        <p:txBody>
          <a:bodyPr>
            <a:normAutofit fontScale="850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uk-UA" dirty="0" err="1"/>
              <a:t>стимулювально</a:t>
            </a:r>
            <a:r>
              <a:rPr lang="uk-UA" dirty="0"/>
              <a:t>-мотиваційний — педагог стимулює пізнавальний інтерес здобувачів, що визначає їхні потреби та мотиви до навчально-пізнавальної діяльності;</a:t>
            </a:r>
          </a:p>
          <a:p>
            <a:pPr marL="514350" indent="-514350">
              <a:buFont typeface="+mj-lt"/>
              <a:buAutoNum type="arabicPeriod"/>
            </a:pPr>
            <a:r>
              <a:rPr lang="uk-UA" dirty="0"/>
              <a:t>цільовий - усвідомлення педагогом та прийняття здобувачами мети та завдань навчально-пізнавальної діяльності;</a:t>
            </a:r>
          </a:p>
          <a:p>
            <a:pPr marL="514350" indent="-514350">
              <a:buFont typeface="+mj-lt"/>
              <a:buAutoNum type="arabicPeriod"/>
            </a:pPr>
            <a:r>
              <a:rPr lang="uk-UA" dirty="0"/>
              <a:t>змістовий — зміст найчастіше пред'являє та регулює викладач з урахуванням цілей навчання, інтересів та </a:t>
            </a:r>
            <a:r>
              <a:rPr lang="uk-UA" dirty="0" err="1"/>
              <a:t>схильностей</a:t>
            </a:r>
            <a:r>
              <a:rPr lang="uk-UA" dirty="0"/>
              <a:t> здобувачів;</a:t>
            </a:r>
          </a:p>
          <a:p>
            <a:pPr marL="514350" indent="-514350">
              <a:buFont typeface="+mj-lt"/>
              <a:buAutoNum type="arabicPeriod"/>
            </a:pPr>
            <a:r>
              <a:rPr lang="uk-UA" dirty="0"/>
              <a:t>операційно-діяльнісний - найбільш повно відображає процесуальну сторону освітнього процесу (методи, прийоми, засоби);</a:t>
            </a:r>
          </a:p>
          <a:p>
            <a:pPr marL="514350" indent="-514350">
              <a:buFont typeface="+mj-lt"/>
              <a:buAutoNum type="arabicPeriod"/>
            </a:pPr>
            <a:r>
              <a:rPr lang="uk-UA" dirty="0"/>
              <a:t>контрольно-регулювальний — включає поєднання самоконтролю і контролю викладача;</a:t>
            </a:r>
          </a:p>
          <a:p>
            <a:pPr marL="514350" indent="-514350">
              <a:buFont typeface="+mj-lt"/>
              <a:buAutoNum type="arabicPeriod"/>
            </a:pPr>
            <a:r>
              <a:rPr lang="uk-UA" dirty="0"/>
              <a:t>рефлексивний — самоаналіз, самооцінка з урахуванням оцінки інших та визначення подальшого рівня своєї навчальної діяльності здобувачами та педагогічної діяльності викладачем.</a:t>
            </a:r>
          </a:p>
        </p:txBody>
      </p:sp>
    </p:spTree>
    <p:extLst>
      <p:ext uri="{BB962C8B-B14F-4D97-AF65-F5344CB8AC3E}">
        <p14:creationId xmlns:p14="http://schemas.microsoft.com/office/powerpoint/2010/main" val="37580427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E396033-84B8-437C-86D8-5017465FDCF0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/>
          <a:lstStyle/>
          <a:p>
            <a:pPr algn="ctr"/>
            <a:r>
              <a:rPr lang="uk-UA" dirty="0"/>
              <a:t>Основні технології управління освітнім процесом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AD8A0596-8682-44E7-A2BE-95C7481DDB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Прямокутник: округлені кути 3">
            <a:extLst>
              <a:ext uri="{FF2B5EF4-FFF2-40B4-BE49-F238E27FC236}">
                <a16:creationId xmlns:a16="http://schemas.microsoft.com/office/drawing/2014/main" id="{2D51CC07-B19D-41E9-813E-2F8772962D85}"/>
              </a:ext>
            </a:extLst>
          </p:cNvPr>
          <p:cNvSpPr/>
          <p:nvPr/>
        </p:nvSpPr>
        <p:spPr>
          <a:xfrm>
            <a:off x="838200" y="1690688"/>
            <a:ext cx="10515600" cy="448627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514350" indent="-514350" algn="just">
              <a:buAutoNum type="arabicPeriod"/>
            </a:pPr>
            <a:r>
              <a:rPr lang="uk-UA" sz="2800" dirty="0"/>
              <a:t>Технологія управління процесом навчання.</a:t>
            </a:r>
          </a:p>
          <a:p>
            <a:pPr marL="514350" indent="-514350" algn="just">
              <a:buAutoNum type="arabicPeriod"/>
            </a:pPr>
            <a:r>
              <a:rPr lang="uk-UA" sz="2800" dirty="0"/>
              <a:t>Технологія цілепокладання (конструювання дерева цілей в управлінні навчанням). </a:t>
            </a:r>
            <a:endParaRPr lang="en-US" sz="2800" dirty="0"/>
          </a:p>
          <a:p>
            <a:pPr algn="just"/>
            <a:r>
              <a:rPr lang="uk-UA" sz="2800" dirty="0"/>
              <a:t>3. Технологія планування вивчення теми. </a:t>
            </a:r>
          </a:p>
          <a:p>
            <a:pPr algn="just"/>
            <a:r>
              <a:rPr lang="uk-UA" sz="2800" dirty="0"/>
              <a:t>4. Технологія розробки методів організації навчання. </a:t>
            </a:r>
            <a:endParaRPr lang="en-US" sz="2800" dirty="0"/>
          </a:p>
          <a:p>
            <a:pPr algn="just"/>
            <a:r>
              <a:rPr lang="uk-UA" sz="2800" dirty="0"/>
              <a:t>5. Технологія моделювання дидактичної взаємодії у процесі навчання. </a:t>
            </a:r>
            <a:endParaRPr lang="en-US" sz="2800" dirty="0"/>
          </a:p>
          <a:p>
            <a:pPr algn="just"/>
            <a:r>
              <a:rPr lang="uk-UA" sz="2800" dirty="0"/>
              <a:t>6. Технологія діагностики ефективності дидактичної взаємодії.</a:t>
            </a:r>
          </a:p>
        </p:txBody>
      </p:sp>
    </p:spTree>
    <p:extLst>
      <p:ext uri="{BB962C8B-B14F-4D97-AF65-F5344CB8AC3E}">
        <p14:creationId xmlns:p14="http://schemas.microsoft.com/office/powerpoint/2010/main" val="30734872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B54FC1A-DFA9-448F-B516-749CCDC0F2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/>
              <a:t>Реалізація </a:t>
            </a:r>
            <a:br>
              <a:rPr lang="uk-UA" dirty="0"/>
            </a:br>
            <a:r>
              <a:rPr lang="uk-UA" dirty="0"/>
              <a:t>професійної компетентності викладача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5BB77C68-582B-4AAC-8B4B-854A7613511F}"/>
              </a:ext>
            </a:extLst>
          </p:cNvPr>
          <p:cNvSpPr>
            <a:spLocks noGrp="1"/>
          </p:cNvSpPr>
          <p:nvPr>
            <p:ph idx="1"/>
          </p:nvPr>
        </p:nvSpPr>
        <p:spPr>
          <a:blipFill>
            <a:blip r:embed="rId2"/>
            <a:tile tx="0" ty="0" sx="100000" sy="100000" flip="none" algn="tl"/>
          </a:blipFill>
        </p:spPr>
        <p:txBody>
          <a:bodyPr/>
          <a:lstStyle/>
          <a:p>
            <a:pPr marL="0" indent="0">
              <a:buNone/>
            </a:pPr>
            <a:r>
              <a:rPr lang="uk-UA" sz="3200" dirty="0"/>
              <a:t>має забезпечити:</a:t>
            </a:r>
          </a:p>
          <a:p>
            <a:pPr marL="0" indent="0">
              <a:buNone/>
            </a:pPr>
            <a:r>
              <a:rPr lang="uk-UA" sz="3200" dirty="0"/>
              <a:t>1.Всебічну морально-психологічну підтримку здобувача.</a:t>
            </a:r>
          </a:p>
          <a:p>
            <a:pPr marL="0" indent="0">
              <a:buNone/>
            </a:pPr>
            <a:r>
              <a:rPr lang="uk-UA" sz="3200" dirty="0"/>
              <a:t>2. Використання інноваційних методів і технологій навчання.</a:t>
            </a:r>
          </a:p>
          <a:p>
            <a:pPr marL="0" indent="0">
              <a:buNone/>
            </a:pPr>
            <a:r>
              <a:rPr lang="uk-UA" sz="3200" dirty="0"/>
              <a:t>3. Використання інноваційних методів виховної роботи.</a:t>
            </a:r>
          </a:p>
          <a:p>
            <a:pPr marL="0" indent="0">
              <a:buNone/>
            </a:pPr>
            <a:r>
              <a:rPr lang="uk-UA" sz="3200" dirty="0"/>
              <a:t>4. Застосування нових </a:t>
            </a:r>
            <a:r>
              <a:rPr lang="uk-UA" sz="3200" dirty="0" err="1"/>
              <a:t>методик</a:t>
            </a:r>
            <a:r>
              <a:rPr lang="uk-UA" sz="3200" dirty="0"/>
              <a:t> оцінювання результатів навчання і виховання.</a:t>
            </a:r>
          </a:p>
          <a:p>
            <a:pPr marL="0" indent="0">
              <a:buNone/>
            </a:pPr>
            <a:r>
              <a:rPr lang="uk-UA" sz="3200" dirty="0"/>
              <a:t>5. Виховання </a:t>
            </a:r>
            <a:r>
              <a:rPr lang="uk-UA" sz="3200" dirty="0" err="1"/>
              <a:t>проактивної</a:t>
            </a:r>
            <a:r>
              <a:rPr lang="uk-UA" sz="3200" dirty="0"/>
              <a:t> позиції здобувача освіти.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29497754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Офіс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Офіс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Офіс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544</TotalTime>
  <Words>898</Words>
  <Application>Microsoft Office PowerPoint</Application>
  <PresentationFormat>Широкий екран</PresentationFormat>
  <Paragraphs>75</Paragraphs>
  <Slides>11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11</vt:i4>
      </vt:variant>
    </vt:vector>
  </HeadingPairs>
  <TitlesOfParts>
    <vt:vector size="18" baseType="lpstr">
      <vt:lpstr>Arial</vt:lpstr>
      <vt:lpstr>Calibri</vt:lpstr>
      <vt:lpstr>Calibri Light</vt:lpstr>
      <vt:lpstr>inherit</vt:lpstr>
      <vt:lpstr>Times New Roman</vt:lpstr>
      <vt:lpstr>Wingdings</vt:lpstr>
      <vt:lpstr>Тема Office</vt:lpstr>
      <vt:lpstr>ПРОФЕСІЙНА КОМПЕТЕНТНІСТЬ ВИКЛАДАЧА В УМОВАХ ВОЄННОГО СТАНУ: ЗМІСТ ТА ОСОБЛИВОСТІ РЕАЛІЗАЦІЇ</vt:lpstr>
      <vt:lpstr>Воєнний стан в Україні</vt:lpstr>
      <vt:lpstr>Зміст  професійної компетентності викладача</vt:lpstr>
      <vt:lpstr>Структура  професійної компетентності викладача</vt:lpstr>
      <vt:lpstr>Становлення сучасного фахівця</vt:lpstr>
      <vt:lpstr>Розподіл дітей за інтелектуальним рівнем на підставі перевірки за тестами Векслера (показники IQ)</vt:lpstr>
      <vt:lpstr>До компонентів освітнього процесу належать:</vt:lpstr>
      <vt:lpstr>Основні технології управління освітнім процесом</vt:lpstr>
      <vt:lpstr>Реалізація  професійної компетентності викладача</vt:lpstr>
      <vt:lpstr>Презентація PowerPoint</vt:lpstr>
      <vt:lpstr>Презентація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Пропозиції</dc:title>
  <dc:creator>Василь Базелюк</dc:creator>
  <cp:lastModifiedBy>Ярослав Рудик</cp:lastModifiedBy>
  <cp:revision>35</cp:revision>
  <dcterms:created xsi:type="dcterms:W3CDTF">2023-09-12T13:43:47Z</dcterms:created>
  <dcterms:modified xsi:type="dcterms:W3CDTF">2023-09-13T08:26:06Z</dcterms:modified>
</cp:coreProperties>
</file>