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08" r:id="rId3"/>
    <p:sldId id="305" r:id="rId4"/>
    <p:sldId id="295" r:id="rId5"/>
    <p:sldId id="317" r:id="rId6"/>
    <p:sldId id="312" r:id="rId7"/>
    <p:sldId id="300" r:id="rId8"/>
    <p:sldId id="318" r:id="rId9"/>
    <p:sldId id="309" r:id="rId10"/>
    <p:sldId id="310" r:id="rId11"/>
    <p:sldId id="311" r:id="rId12"/>
    <p:sldId id="324" r:id="rId13"/>
    <p:sldId id="314" r:id="rId14"/>
    <p:sldId id="319" r:id="rId15"/>
    <p:sldId id="321" r:id="rId16"/>
    <p:sldId id="322" r:id="rId17"/>
    <p:sldId id="32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E5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2FFE8B-EFA7-47F5-8E6D-ABFDDDAD6A4A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788031-375A-4554-BE79-8066CD8ED42F}">
      <dgm:prSet phldrT="[Текст]"/>
      <dgm:spPr/>
      <dgm:t>
        <a:bodyPr/>
        <a:lstStyle/>
        <a:p>
          <a:r>
            <a:rPr lang="uk-UA" dirty="0" smtClean="0"/>
            <a:t>Штучні умови життя замість природних</a:t>
          </a:r>
          <a:endParaRPr lang="ru-RU" dirty="0"/>
        </a:p>
      </dgm:t>
    </dgm:pt>
    <dgm:pt modelId="{8EE025D3-EEFA-413F-A733-E42447D874FE}" type="parTrans" cxnId="{A5CD5769-ADDF-457E-8087-016C753AA035}">
      <dgm:prSet/>
      <dgm:spPr/>
      <dgm:t>
        <a:bodyPr/>
        <a:lstStyle/>
        <a:p>
          <a:endParaRPr lang="ru-RU"/>
        </a:p>
      </dgm:t>
    </dgm:pt>
    <dgm:pt modelId="{E6DC2951-BC47-46F3-9218-3930D662ED18}" type="sibTrans" cxnId="{A5CD5769-ADDF-457E-8087-016C753AA035}">
      <dgm:prSet/>
      <dgm:spPr/>
      <dgm:t>
        <a:bodyPr/>
        <a:lstStyle/>
        <a:p>
          <a:endParaRPr lang="ru-RU"/>
        </a:p>
      </dgm:t>
    </dgm:pt>
    <dgm:pt modelId="{B5B0665C-A12C-4787-AC55-1187B2E54E40}">
      <dgm:prSet phldrT="[Текст]"/>
      <dgm:spPr/>
      <dgm:t>
        <a:bodyPr/>
        <a:lstStyle/>
        <a:p>
          <a:r>
            <a:rPr lang="uk-UA" dirty="0" smtClean="0"/>
            <a:t>Штучний мікроклімат</a:t>
          </a:r>
          <a:endParaRPr lang="ru-RU" dirty="0"/>
        </a:p>
      </dgm:t>
    </dgm:pt>
    <dgm:pt modelId="{365841D0-60BA-42B0-99EE-9C339BE25D61}" type="parTrans" cxnId="{307986F5-B1B8-4984-9692-62F33B7EA637}">
      <dgm:prSet/>
      <dgm:spPr/>
      <dgm:t>
        <a:bodyPr/>
        <a:lstStyle/>
        <a:p>
          <a:endParaRPr lang="ru-RU"/>
        </a:p>
      </dgm:t>
    </dgm:pt>
    <dgm:pt modelId="{F3697B8E-245D-4A5E-B744-CF06EAE53538}" type="sibTrans" cxnId="{307986F5-B1B8-4984-9692-62F33B7EA637}">
      <dgm:prSet/>
      <dgm:spPr/>
      <dgm:t>
        <a:bodyPr/>
        <a:lstStyle/>
        <a:p>
          <a:endParaRPr lang="ru-RU"/>
        </a:p>
      </dgm:t>
    </dgm:pt>
    <dgm:pt modelId="{A65E57F3-7219-42FB-802F-BE6AEB101067}">
      <dgm:prSet phldrT="[Текст]"/>
      <dgm:spPr/>
      <dgm:t>
        <a:bodyPr/>
        <a:lstStyle/>
        <a:p>
          <a:r>
            <a:rPr lang="uk-UA" dirty="0" smtClean="0"/>
            <a:t>Штучне освітлення тощо</a:t>
          </a:r>
          <a:endParaRPr lang="ru-RU" dirty="0"/>
        </a:p>
      </dgm:t>
    </dgm:pt>
    <dgm:pt modelId="{FF6EC588-B9DD-4B53-832D-72D85D21FBAD}" type="parTrans" cxnId="{7D287926-90E3-4194-9C2C-87BD2D88B396}">
      <dgm:prSet/>
      <dgm:spPr/>
      <dgm:t>
        <a:bodyPr/>
        <a:lstStyle/>
        <a:p>
          <a:endParaRPr lang="ru-RU"/>
        </a:p>
      </dgm:t>
    </dgm:pt>
    <dgm:pt modelId="{A61A7325-31F3-414D-B326-68B02C6A3C07}" type="sibTrans" cxnId="{7D287926-90E3-4194-9C2C-87BD2D88B396}">
      <dgm:prSet/>
      <dgm:spPr/>
      <dgm:t>
        <a:bodyPr/>
        <a:lstStyle/>
        <a:p>
          <a:endParaRPr lang="ru-RU"/>
        </a:p>
      </dgm:t>
    </dgm:pt>
    <dgm:pt modelId="{FB0D0481-BC8B-4EB5-930C-72BDF85EBE4B}">
      <dgm:prSet phldrT="[Текст]"/>
      <dgm:spPr/>
      <dgm:t>
        <a:bodyPr/>
        <a:lstStyle/>
        <a:p>
          <a:r>
            <a:rPr lang="uk-UA" dirty="0" smtClean="0"/>
            <a:t>Порушення біоритмів</a:t>
          </a:r>
          <a:endParaRPr lang="ru-RU" dirty="0"/>
        </a:p>
      </dgm:t>
    </dgm:pt>
    <dgm:pt modelId="{371E9D08-6DFC-4257-805F-876A7483DC0E}" type="parTrans" cxnId="{5DF17716-055C-49A1-A87D-A259ED647E1B}">
      <dgm:prSet/>
      <dgm:spPr/>
      <dgm:t>
        <a:bodyPr/>
        <a:lstStyle/>
        <a:p>
          <a:endParaRPr lang="ru-RU"/>
        </a:p>
      </dgm:t>
    </dgm:pt>
    <dgm:pt modelId="{7AD01657-DC5F-4870-954A-A8E9FB9D5939}" type="sibTrans" cxnId="{5DF17716-055C-49A1-A87D-A259ED647E1B}">
      <dgm:prSet/>
      <dgm:spPr/>
      <dgm:t>
        <a:bodyPr/>
        <a:lstStyle/>
        <a:p>
          <a:endParaRPr lang="ru-RU"/>
        </a:p>
      </dgm:t>
    </dgm:pt>
    <dgm:pt modelId="{87E39ED9-3825-4E80-8E07-3967BD6DDB7B}">
      <dgm:prSet phldrT="[Текст]"/>
      <dgm:spPr/>
      <dgm:t>
        <a:bodyPr/>
        <a:lstStyle/>
        <a:p>
          <a:r>
            <a:rPr lang="uk-UA" dirty="0" smtClean="0"/>
            <a:t>Робота вночі</a:t>
          </a:r>
          <a:endParaRPr lang="ru-RU" dirty="0"/>
        </a:p>
      </dgm:t>
    </dgm:pt>
    <dgm:pt modelId="{EF1C79D5-B600-492B-BACC-EAEDDF7E63B3}" type="parTrans" cxnId="{BBA249CB-6AB8-4C66-9979-8E49550547A0}">
      <dgm:prSet/>
      <dgm:spPr/>
      <dgm:t>
        <a:bodyPr/>
        <a:lstStyle/>
        <a:p>
          <a:endParaRPr lang="ru-RU"/>
        </a:p>
      </dgm:t>
    </dgm:pt>
    <dgm:pt modelId="{DC4FAFA9-6207-44D4-B1C0-411F6DBAE807}" type="sibTrans" cxnId="{BBA249CB-6AB8-4C66-9979-8E49550547A0}">
      <dgm:prSet/>
      <dgm:spPr/>
      <dgm:t>
        <a:bodyPr/>
        <a:lstStyle/>
        <a:p>
          <a:endParaRPr lang="ru-RU"/>
        </a:p>
      </dgm:t>
    </dgm:pt>
    <dgm:pt modelId="{CD2D8289-3C82-4DC3-9B12-38EFAB7A568E}">
      <dgm:prSet phldrT="[Текст]"/>
      <dgm:spPr/>
      <dgm:t>
        <a:bodyPr/>
        <a:lstStyle/>
        <a:p>
          <a:r>
            <a:rPr lang="uk-UA" dirty="0" smtClean="0"/>
            <a:t>Зниження м</a:t>
          </a:r>
          <a:r>
            <a:rPr lang="en-US" dirty="0" smtClean="0"/>
            <a:t>’</a:t>
          </a:r>
          <a:r>
            <a:rPr lang="uk-UA" dirty="0" smtClean="0"/>
            <a:t>язової активності</a:t>
          </a:r>
          <a:endParaRPr lang="ru-RU" dirty="0"/>
        </a:p>
      </dgm:t>
    </dgm:pt>
    <dgm:pt modelId="{0A287A6C-68F2-4255-B595-25E4F99C92DA}" type="parTrans" cxnId="{7A0EA134-380D-4CFE-89BA-D3152FF9BE79}">
      <dgm:prSet/>
      <dgm:spPr/>
      <dgm:t>
        <a:bodyPr/>
        <a:lstStyle/>
        <a:p>
          <a:endParaRPr lang="ru-RU"/>
        </a:p>
      </dgm:t>
    </dgm:pt>
    <dgm:pt modelId="{AA0A46A9-88EC-4E14-A482-3DE5D3759A79}" type="sibTrans" cxnId="{7A0EA134-380D-4CFE-89BA-D3152FF9BE79}">
      <dgm:prSet/>
      <dgm:spPr/>
      <dgm:t>
        <a:bodyPr/>
        <a:lstStyle/>
        <a:p>
          <a:endParaRPr lang="ru-RU"/>
        </a:p>
      </dgm:t>
    </dgm:pt>
    <dgm:pt modelId="{AEF9AFFC-CB0F-4F9D-B6BE-0022E8032097}">
      <dgm:prSet phldrT="[Текст]"/>
      <dgm:spPr/>
      <dgm:t>
        <a:bodyPr/>
        <a:lstStyle/>
        <a:p>
          <a:r>
            <a:rPr lang="uk-UA" dirty="0" smtClean="0"/>
            <a:t>Інтенсивний потік інформації</a:t>
          </a:r>
          <a:endParaRPr lang="ru-RU" dirty="0"/>
        </a:p>
      </dgm:t>
    </dgm:pt>
    <dgm:pt modelId="{A3F89E21-6FBB-4286-BDB5-C4F1B49F3853}" type="parTrans" cxnId="{17CFF20F-946F-4919-82D8-8ABA398E6940}">
      <dgm:prSet/>
      <dgm:spPr/>
      <dgm:t>
        <a:bodyPr/>
        <a:lstStyle/>
        <a:p>
          <a:endParaRPr lang="ru-RU"/>
        </a:p>
      </dgm:t>
    </dgm:pt>
    <dgm:pt modelId="{4957F14E-8543-4A81-B56C-D17EC29DF316}" type="sibTrans" cxnId="{17CFF20F-946F-4919-82D8-8ABA398E6940}">
      <dgm:prSet/>
      <dgm:spPr/>
      <dgm:t>
        <a:bodyPr/>
        <a:lstStyle/>
        <a:p>
          <a:endParaRPr lang="ru-RU"/>
        </a:p>
      </dgm:t>
    </dgm:pt>
    <dgm:pt modelId="{07FBB1FF-41FE-4D75-983B-B5EE5747AB78}">
      <dgm:prSet phldrT="[Текст]"/>
      <dgm:spPr/>
      <dgm:t>
        <a:bodyPr/>
        <a:lstStyle/>
        <a:p>
          <a:r>
            <a:rPr lang="uk-UA" dirty="0" smtClean="0"/>
            <a:t>Напружена психічна робота</a:t>
          </a:r>
          <a:endParaRPr lang="ru-RU" dirty="0"/>
        </a:p>
      </dgm:t>
    </dgm:pt>
    <dgm:pt modelId="{D7627904-7C8E-44AE-93DF-6D34AD24166A}" type="parTrans" cxnId="{1ADF3145-D695-4B02-8ADC-DA27641B97E8}">
      <dgm:prSet/>
      <dgm:spPr/>
      <dgm:t>
        <a:bodyPr/>
        <a:lstStyle/>
        <a:p>
          <a:endParaRPr lang="ru-RU"/>
        </a:p>
      </dgm:t>
    </dgm:pt>
    <dgm:pt modelId="{E5413822-4389-4806-AC37-1163E5EB0905}" type="sibTrans" cxnId="{1ADF3145-D695-4B02-8ADC-DA27641B97E8}">
      <dgm:prSet/>
      <dgm:spPr/>
      <dgm:t>
        <a:bodyPr/>
        <a:lstStyle/>
        <a:p>
          <a:endParaRPr lang="ru-RU"/>
        </a:p>
      </dgm:t>
    </dgm:pt>
    <dgm:pt modelId="{4E59BAAB-5DF4-43D4-A576-187B48D9C935}">
      <dgm:prSet phldrT="[Текст]"/>
      <dgm:spPr/>
      <dgm:t>
        <a:bodyPr/>
        <a:lstStyle/>
        <a:p>
          <a:r>
            <a:rPr lang="uk-UA" dirty="0" smtClean="0"/>
            <a:t>Перевтома, стреси</a:t>
          </a:r>
          <a:endParaRPr lang="ru-RU" dirty="0"/>
        </a:p>
      </dgm:t>
    </dgm:pt>
    <dgm:pt modelId="{298EC02F-E0F0-4E36-91A1-C61940764A94}" type="parTrans" cxnId="{1FDAD9C5-5DEA-46E5-9FAA-0B90CFF58D94}">
      <dgm:prSet/>
      <dgm:spPr/>
      <dgm:t>
        <a:bodyPr/>
        <a:lstStyle/>
        <a:p>
          <a:endParaRPr lang="ru-RU"/>
        </a:p>
      </dgm:t>
    </dgm:pt>
    <dgm:pt modelId="{1262378C-8ABF-45F8-8BD2-C64A39755FC1}" type="sibTrans" cxnId="{1FDAD9C5-5DEA-46E5-9FAA-0B90CFF58D94}">
      <dgm:prSet/>
      <dgm:spPr/>
      <dgm:t>
        <a:bodyPr/>
        <a:lstStyle/>
        <a:p>
          <a:endParaRPr lang="ru-RU"/>
        </a:p>
      </dgm:t>
    </dgm:pt>
    <dgm:pt modelId="{6A3B16D3-F266-4CAF-B4E6-EB7F5B00A7DB}" type="pres">
      <dgm:prSet presAssocID="{1D2FFE8B-EFA7-47F5-8E6D-ABFDDDAD6A4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391293-E0F3-47FF-8F7A-A8404EC13F74}" type="pres">
      <dgm:prSet presAssocID="{C1788031-375A-4554-BE79-8066CD8ED42F}" presName="comp" presStyleCnt="0"/>
      <dgm:spPr/>
    </dgm:pt>
    <dgm:pt modelId="{7C010F98-9CF4-4BC7-83E1-47B08454B83C}" type="pres">
      <dgm:prSet presAssocID="{C1788031-375A-4554-BE79-8066CD8ED42F}" presName="box" presStyleLbl="node1" presStyleIdx="0" presStyleCnt="3"/>
      <dgm:spPr/>
      <dgm:t>
        <a:bodyPr/>
        <a:lstStyle/>
        <a:p>
          <a:endParaRPr lang="ru-RU"/>
        </a:p>
      </dgm:t>
    </dgm:pt>
    <dgm:pt modelId="{CE69AB7B-D314-4AFA-8BE8-4BB1D7B3D775}" type="pres">
      <dgm:prSet presAssocID="{C1788031-375A-4554-BE79-8066CD8ED42F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</dgm:spPr>
    </dgm:pt>
    <dgm:pt modelId="{9412B888-D913-4395-883D-DF037AAFFC9E}" type="pres">
      <dgm:prSet presAssocID="{C1788031-375A-4554-BE79-8066CD8ED42F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873952-CACF-4799-8AC5-AEEFE8DD0B9B}" type="pres">
      <dgm:prSet presAssocID="{E6DC2951-BC47-46F3-9218-3930D662ED18}" presName="spacer" presStyleCnt="0"/>
      <dgm:spPr/>
    </dgm:pt>
    <dgm:pt modelId="{18A39095-ED6F-4050-97F6-BEAC081F8AAB}" type="pres">
      <dgm:prSet presAssocID="{FB0D0481-BC8B-4EB5-930C-72BDF85EBE4B}" presName="comp" presStyleCnt="0"/>
      <dgm:spPr/>
    </dgm:pt>
    <dgm:pt modelId="{7D691F64-2751-4E6C-92A1-9FC2123A0394}" type="pres">
      <dgm:prSet presAssocID="{FB0D0481-BC8B-4EB5-930C-72BDF85EBE4B}" presName="box" presStyleLbl="node1" presStyleIdx="1" presStyleCnt="3"/>
      <dgm:spPr/>
      <dgm:t>
        <a:bodyPr/>
        <a:lstStyle/>
        <a:p>
          <a:endParaRPr lang="ru-RU"/>
        </a:p>
      </dgm:t>
    </dgm:pt>
    <dgm:pt modelId="{0A35EE49-693F-4EBB-AD7D-14184911B14E}" type="pres">
      <dgm:prSet presAssocID="{FB0D0481-BC8B-4EB5-930C-72BDF85EBE4B}" presName="img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D4BE6DC5-E6A2-4E21-820E-D4728D638903}" type="pres">
      <dgm:prSet presAssocID="{FB0D0481-BC8B-4EB5-930C-72BDF85EBE4B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873962-71E0-4CF3-8E18-D0A93455CB39}" type="pres">
      <dgm:prSet presAssocID="{7AD01657-DC5F-4870-954A-A8E9FB9D5939}" presName="spacer" presStyleCnt="0"/>
      <dgm:spPr/>
    </dgm:pt>
    <dgm:pt modelId="{C480DA90-5808-4C6F-A129-D4F00B659B17}" type="pres">
      <dgm:prSet presAssocID="{AEF9AFFC-CB0F-4F9D-B6BE-0022E8032097}" presName="comp" presStyleCnt="0"/>
      <dgm:spPr/>
    </dgm:pt>
    <dgm:pt modelId="{CAAE2E2A-ACBB-4C9C-96F9-82B76EAC98A7}" type="pres">
      <dgm:prSet presAssocID="{AEF9AFFC-CB0F-4F9D-B6BE-0022E8032097}" presName="box" presStyleLbl="node1" presStyleIdx="2" presStyleCnt="3"/>
      <dgm:spPr/>
      <dgm:t>
        <a:bodyPr/>
        <a:lstStyle/>
        <a:p>
          <a:endParaRPr lang="ru-RU"/>
        </a:p>
      </dgm:t>
    </dgm:pt>
    <dgm:pt modelId="{5AAB162B-DF0D-4836-8363-0435369EF7ED}" type="pres">
      <dgm:prSet presAssocID="{AEF9AFFC-CB0F-4F9D-B6BE-0022E8032097}" presName="img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39D13223-046B-466A-ADA9-72FC4AFF5D85}" type="pres">
      <dgm:prSet presAssocID="{AEF9AFFC-CB0F-4F9D-B6BE-0022E8032097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DAD9C5-5DEA-46E5-9FAA-0B90CFF58D94}" srcId="{AEF9AFFC-CB0F-4F9D-B6BE-0022E8032097}" destId="{4E59BAAB-5DF4-43D4-A576-187B48D9C935}" srcOrd="1" destOrd="0" parTransId="{298EC02F-E0F0-4E36-91A1-C61940764A94}" sibTransId="{1262378C-8ABF-45F8-8BD2-C64A39755FC1}"/>
    <dgm:cxn modelId="{9A5B647C-2481-4DDC-A4CD-68C7A0C7144A}" type="presOf" srcId="{CD2D8289-3C82-4DC3-9B12-38EFAB7A568E}" destId="{D4BE6DC5-E6A2-4E21-820E-D4728D638903}" srcOrd="1" destOrd="2" presId="urn:microsoft.com/office/officeart/2005/8/layout/vList4"/>
    <dgm:cxn modelId="{8479D6B9-5B26-42F8-95EA-6FCC12B437DB}" type="presOf" srcId="{FB0D0481-BC8B-4EB5-930C-72BDF85EBE4B}" destId="{7D691F64-2751-4E6C-92A1-9FC2123A0394}" srcOrd="0" destOrd="0" presId="urn:microsoft.com/office/officeart/2005/8/layout/vList4"/>
    <dgm:cxn modelId="{17CFF20F-946F-4919-82D8-8ABA398E6940}" srcId="{1D2FFE8B-EFA7-47F5-8E6D-ABFDDDAD6A4A}" destId="{AEF9AFFC-CB0F-4F9D-B6BE-0022E8032097}" srcOrd="2" destOrd="0" parTransId="{A3F89E21-6FBB-4286-BDB5-C4F1B49F3853}" sibTransId="{4957F14E-8543-4A81-B56C-D17EC29DF316}"/>
    <dgm:cxn modelId="{F3839022-1F78-426F-BB03-1DF75F7ACF7A}" type="presOf" srcId="{FB0D0481-BC8B-4EB5-930C-72BDF85EBE4B}" destId="{D4BE6DC5-E6A2-4E21-820E-D4728D638903}" srcOrd="1" destOrd="0" presId="urn:microsoft.com/office/officeart/2005/8/layout/vList4"/>
    <dgm:cxn modelId="{5DF17716-055C-49A1-A87D-A259ED647E1B}" srcId="{1D2FFE8B-EFA7-47F5-8E6D-ABFDDDAD6A4A}" destId="{FB0D0481-BC8B-4EB5-930C-72BDF85EBE4B}" srcOrd="1" destOrd="0" parTransId="{371E9D08-6DFC-4257-805F-876A7483DC0E}" sibTransId="{7AD01657-DC5F-4870-954A-A8E9FB9D5939}"/>
    <dgm:cxn modelId="{618CCEF5-24AF-4189-B9D6-AEC0342E3D9C}" type="presOf" srcId="{B5B0665C-A12C-4787-AC55-1187B2E54E40}" destId="{7C010F98-9CF4-4BC7-83E1-47B08454B83C}" srcOrd="0" destOrd="1" presId="urn:microsoft.com/office/officeart/2005/8/layout/vList4"/>
    <dgm:cxn modelId="{1ADF3145-D695-4B02-8ADC-DA27641B97E8}" srcId="{AEF9AFFC-CB0F-4F9D-B6BE-0022E8032097}" destId="{07FBB1FF-41FE-4D75-983B-B5EE5747AB78}" srcOrd="0" destOrd="0" parTransId="{D7627904-7C8E-44AE-93DF-6D34AD24166A}" sibTransId="{E5413822-4389-4806-AC37-1163E5EB0905}"/>
    <dgm:cxn modelId="{63C87A4B-2231-4D3C-9C61-0A7F74FAC9F0}" type="presOf" srcId="{A65E57F3-7219-42FB-802F-BE6AEB101067}" destId="{7C010F98-9CF4-4BC7-83E1-47B08454B83C}" srcOrd="0" destOrd="2" presId="urn:microsoft.com/office/officeart/2005/8/layout/vList4"/>
    <dgm:cxn modelId="{6C5DC220-2E58-4E04-BEEC-CC7736954A38}" type="presOf" srcId="{CD2D8289-3C82-4DC3-9B12-38EFAB7A568E}" destId="{7D691F64-2751-4E6C-92A1-9FC2123A0394}" srcOrd="0" destOrd="2" presId="urn:microsoft.com/office/officeart/2005/8/layout/vList4"/>
    <dgm:cxn modelId="{954CE215-7CE5-4030-86D3-18BA8DD02D03}" type="presOf" srcId="{87E39ED9-3825-4E80-8E07-3967BD6DDB7B}" destId="{D4BE6DC5-E6A2-4E21-820E-D4728D638903}" srcOrd="1" destOrd="1" presId="urn:microsoft.com/office/officeart/2005/8/layout/vList4"/>
    <dgm:cxn modelId="{7A0EA134-380D-4CFE-89BA-D3152FF9BE79}" srcId="{FB0D0481-BC8B-4EB5-930C-72BDF85EBE4B}" destId="{CD2D8289-3C82-4DC3-9B12-38EFAB7A568E}" srcOrd="1" destOrd="0" parTransId="{0A287A6C-68F2-4255-B595-25E4F99C92DA}" sibTransId="{AA0A46A9-88EC-4E14-A482-3DE5D3759A79}"/>
    <dgm:cxn modelId="{275A5F49-9FB0-4C3F-8F3B-885A046335C1}" type="presOf" srcId="{AEF9AFFC-CB0F-4F9D-B6BE-0022E8032097}" destId="{39D13223-046B-466A-ADA9-72FC4AFF5D85}" srcOrd="1" destOrd="0" presId="urn:microsoft.com/office/officeart/2005/8/layout/vList4"/>
    <dgm:cxn modelId="{36469EE4-2DE2-4159-8FF1-BCAC90A6AA59}" type="presOf" srcId="{A65E57F3-7219-42FB-802F-BE6AEB101067}" destId="{9412B888-D913-4395-883D-DF037AAFFC9E}" srcOrd="1" destOrd="2" presId="urn:microsoft.com/office/officeart/2005/8/layout/vList4"/>
    <dgm:cxn modelId="{462ECCA0-F9BA-4879-A410-73EA8A062AD5}" type="presOf" srcId="{07FBB1FF-41FE-4D75-983B-B5EE5747AB78}" destId="{39D13223-046B-466A-ADA9-72FC4AFF5D85}" srcOrd="1" destOrd="1" presId="urn:microsoft.com/office/officeart/2005/8/layout/vList4"/>
    <dgm:cxn modelId="{CC8E912B-6EE1-48B3-9E52-4374A47F9652}" type="presOf" srcId="{AEF9AFFC-CB0F-4F9D-B6BE-0022E8032097}" destId="{CAAE2E2A-ACBB-4C9C-96F9-82B76EAC98A7}" srcOrd="0" destOrd="0" presId="urn:microsoft.com/office/officeart/2005/8/layout/vList4"/>
    <dgm:cxn modelId="{BBA249CB-6AB8-4C66-9979-8E49550547A0}" srcId="{FB0D0481-BC8B-4EB5-930C-72BDF85EBE4B}" destId="{87E39ED9-3825-4E80-8E07-3967BD6DDB7B}" srcOrd="0" destOrd="0" parTransId="{EF1C79D5-B600-492B-BACC-EAEDDF7E63B3}" sibTransId="{DC4FAFA9-6207-44D4-B1C0-411F6DBAE807}"/>
    <dgm:cxn modelId="{E2453CB1-A347-44F0-94CB-E351FC1266B4}" type="presOf" srcId="{C1788031-375A-4554-BE79-8066CD8ED42F}" destId="{7C010F98-9CF4-4BC7-83E1-47B08454B83C}" srcOrd="0" destOrd="0" presId="urn:microsoft.com/office/officeart/2005/8/layout/vList4"/>
    <dgm:cxn modelId="{7D287926-90E3-4194-9C2C-87BD2D88B396}" srcId="{C1788031-375A-4554-BE79-8066CD8ED42F}" destId="{A65E57F3-7219-42FB-802F-BE6AEB101067}" srcOrd="1" destOrd="0" parTransId="{FF6EC588-B9DD-4B53-832D-72D85D21FBAD}" sibTransId="{A61A7325-31F3-414D-B326-68B02C6A3C07}"/>
    <dgm:cxn modelId="{900685B2-2A60-426B-B84F-01BA27FAF98B}" type="presOf" srcId="{87E39ED9-3825-4E80-8E07-3967BD6DDB7B}" destId="{7D691F64-2751-4E6C-92A1-9FC2123A0394}" srcOrd="0" destOrd="1" presId="urn:microsoft.com/office/officeart/2005/8/layout/vList4"/>
    <dgm:cxn modelId="{A5CD5769-ADDF-457E-8087-016C753AA035}" srcId="{1D2FFE8B-EFA7-47F5-8E6D-ABFDDDAD6A4A}" destId="{C1788031-375A-4554-BE79-8066CD8ED42F}" srcOrd="0" destOrd="0" parTransId="{8EE025D3-EEFA-413F-A733-E42447D874FE}" sibTransId="{E6DC2951-BC47-46F3-9218-3930D662ED18}"/>
    <dgm:cxn modelId="{307986F5-B1B8-4984-9692-62F33B7EA637}" srcId="{C1788031-375A-4554-BE79-8066CD8ED42F}" destId="{B5B0665C-A12C-4787-AC55-1187B2E54E40}" srcOrd="0" destOrd="0" parTransId="{365841D0-60BA-42B0-99EE-9C339BE25D61}" sibTransId="{F3697B8E-245D-4A5E-B744-CF06EAE53538}"/>
    <dgm:cxn modelId="{79F9EA83-4C07-4A4A-A708-6549A8CCF8B5}" type="presOf" srcId="{1D2FFE8B-EFA7-47F5-8E6D-ABFDDDAD6A4A}" destId="{6A3B16D3-F266-4CAF-B4E6-EB7F5B00A7DB}" srcOrd="0" destOrd="0" presId="urn:microsoft.com/office/officeart/2005/8/layout/vList4"/>
    <dgm:cxn modelId="{0E879AAE-C0B8-424E-83D9-46BD1FA57456}" type="presOf" srcId="{B5B0665C-A12C-4787-AC55-1187B2E54E40}" destId="{9412B888-D913-4395-883D-DF037AAFFC9E}" srcOrd="1" destOrd="1" presId="urn:microsoft.com/office/officeart/2005/8/layout/vList4"/>
    <dgm:cxn modelId="{CA050C6E-6231-4794-8352-5E2BB1DD704E}" type="presOf" srcId="{4E59BAAB-5DF4-43D4-A576-187B48D9C935}" destId="{CAAE2E2A-ACBB-4C9C-96F9-82B76EAC98A7}" srcOrd="0" destOrd="2" presId="urn:microsoft.com/office/officeart/2005/8/layout/vList4"/>
    <dgm:cxn modelId="{6EF09A8B-CAC4-428B-AAFE-350850B84823}" type="presOf" srcId="{4E59BAAB-5DF4-43D4-A576-187B48D9C935}" destId="{39D13223-046B-466A-ADA9-72FC4AFF5D85}" srcOrd="1" destOrd="2" presId="urn:microsoft.com/office/officeart/2005/8/layout/vList4"/>
    <dgm:cxn modelId="{C9DA3E2A-F1CC-4436-9110-BDB157A5FCF2}" type="presOf" srcId="{C1788031-375A-4554-BE79-8066CD8ED42F}" destId="{9412B888-D913-4395-883D-DF037AAFFC9E}" srcOrd="1" destOrd="0" presId="urn:microsoft.com/office/officeart/2005/8/layout/vList4"/>
    <dgm:cxn modelId="{EB98816E-2649-4ED9-8744-81EE5B577192}" type="presOf" srcId="{07FBB1FF-41FE-4D75-983B-B5EE5747AB78}" destId="{CAAE2E2A-ACBB-4C9C-96F9-82B76EAC98A7}" srcOrd="0" destOrd="1" presId="urn:microsoft.com/office/officeart/2005/8/layout/vList4"/>
    <dgm:cxn modelId="{78EB52C2-6FDA-4BB5-BAD2-F2768DA92B0D}" type="presParOf" srcId="{6A3B16D3-F266-4CAF-B4E6-EB7F5B00A7DB}" destId="{D2391293-E0F3-47FF-8F7A-A8404EC13F74}" srcOrd="0" destOrd="0" presId="urn:microsoft.com/office/officeart/2005/8/layout/vList4"/>
    <dgm:cxn modelId="{A43454E6-0101-4795-8189-4C66E36B49E1}" type="presParOf" srcId="{D2391293-E0F3-47FF-8F7A-A8404EC13F74}" destId="{7C010F98-9CF4-4BC7-83E1-47B08454B83C}" srcOrd="0" destOrd="0" presId="urn:microsoft.com/office/officeart/2005/8/layout/vList4"/>
    <dgm:cxn modelId="{CDFFFBEB-4B35-44A9-AD33-8312A81C66CC}" type="presParOf" srcId="{D2391293-E0F3-47FF-8F7A-A8404EC13F74}" destId="{CE69AB7B-D314-4AFA-8BE8-4BB1D7B3D775}" srcOrd="1" destOrd="0" presId="urn:microsoft.com/office/officeart/2005/8/layout/vList4"/>
    <dgm:cxn modelId="{0F0DE392-22D2-4493-A2BF-F783F869A95F}" type="presParOf" srcId="{D2391293-E0F3-47FF-8F7A-A8404EC13F74}" destId="{9412B888-D913-4395-883D-DF037AAFFC9E}" srcOrd="2" destOrd="0" presId="urn:microsoft.com/office/officeart/2005/8/layout/vList4"/>
    <dgm:cxn modelId="{6E79E7C1-4046-4394-80B3-81EC297535E2}" type="presParOf" srcId="{6A3B16D3-F266-4CAF-B4E6-EB7F5B00A7DB}" destId="{51873952-CACF-4799-8AC5-AEEFE8DD0B9B}" srcOrd="1" destOrd="0" presId="urn:microsoft.com/office/officeart/2005/8/layout/vList4"/>
    <dgm:cxn modelId="{3EA56057-0C70-43AC-8ADA-DC9AB7FD51B3}" type="presParOf" srcId="{6A3B16D3-F266-4CAF-B4E6-EB7F5B00A7DB}" destId="{18A39095-ED6F-4050-97F6-BEAC081F8AAB}" srcOrd="2" destOrd="0" presId="urn:microsoft.com/office/officeart/2005/8/layout/vList4"/>
    <dgm:cxn modelId="{1E4CD749-EB34-4718-BE03-21126FDAB5C2}" type="presParOf" srcId="{18A39095-ED6F-4050-97F6-BEAC081F8AAB}" destId="{7D691F64-2751-4E6C-92A1-9FC2123A0394}" srcOrd="0" destOrd="0" presId="urn:microsoft.com/office/officeart/2005/8/layout/vList4"/>
    <dgm:cxn modelId="{025165EF-50C4-463A-86FB-6557300AD03F}" type="presParOf" srcId="{18A39095-ED6F-4050-97F6-BEAC081F8AAB}" destId="{0A35EE49-693F-4EBB-AD7D-14184911B14E}" srcOrd="1" destOrd="0" presId="urn:microsoft.com/office/officeart/2005/8/layout/vList4"/>
    <dgm:cxn modelId="{00245276-3F65-4DFD-9091-360225CF992F}" type="presParOf" srcId="{18A39095-ED6F-4050-97F6-BEAC081F8AAB}" destId="{D4BE6DC5-E6A2-4E21-820E-D4728D638903}" srcOrd="2" destOrd="0" presId="urn:microsoft.com/office/officeart/2005/8/layout/vList4"/>
    <dgm:cxn modelId="{3CDD049D-2958-47D7-8ADE-1A606B2C806B}" type="presParOf" srcId="{6A3B16D3-F266-4CAF-B4E6-EB7F5B00A7DB}" destId="{39873962-71E0-4CF3-8E18-D0A93455CB39}" srcOrd="3" destOrd="0" presId="urn:microsoft.com/office/officeart/2005/8/layout/vList4"/>
    <dgm:cxn modelId="{4E200799-172E-4125-BE70-BEF05659658C}" type="presParOf" srcId="{6A3B16D3-F266-4CAF-B4E6-EB7F5B00A7DB}" destId="{C480DA90-5808-4C6F-A129-D4F00B659B17}" srcOrd="4" destOrd="0" presId="urn:microsoft.com/office/officeart/2005/8/layout/vList4"/>
    <dgm:cxn modelId="{4523F851-F1F9-424A-8B65-4B52B7D6EAC5}" type="presParOf" srcId="{C480DA90-5808-4C6F-A129-D4F00B659B17}" destId="{CAAE2E2A-ACBB-4C9C-96F9-82B76EAC98A7}" srcOrd="0" destOrd="0" presId="urn:microsoft.com/office/officeart/2005/8/layout/vList4"/>
    <dgm:cxn modelId="{FBC5191D-394D-459C-9574-73C05BF7BF68}" type="presParOf" srcId="{C480DA90-5808-4C6F-A129-D4F00B659B17}" destId="{5AAB162B-DF0D-4836-8363-0435369EF7ED}" srcOrd="1" destOrd="0" presId="urn:microsoft.com/office/officeart/2005/8/layout/vList4"/>
    <dgm:cxn modelId="{2B23F68E-0903-4393-A9A6-58C071B60345}" type="presParOf" srcId="{C480DA90-5808-4C6F-A129-D4F00B659B17}" destId="{39D13223-046B-466A-ADA9-72FC4AFF5D8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010F98-9CF4-4BC7-83E1-47B08454B83C}">
      <dsp:nvSpPr>
        <dsp:cNvPr id="0" name=""/>
        <dsp:cNvSpPr/>
      </dsp:nvSpPr>
      <dsp:spPr>
        <a:xfrm>
          <a:off x="0" y="0"/>
          <a:ext cx="7408862" cy="13831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Штучні умови життя замість природних</a:t>
          </a:r>
          <a:endParaRPr lang="ru-RU" sz="25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Штучний мікроклімат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Штучне освітлення тощо</a:t>
          </a:r>
          <a:endParaRPr lang="ru-RU" sz="2000" kern="1200" dirty="0"/>
        </a:p>
      </dsp:txBody>
      <dsp:txXfrm>
        <a:off x="1620083" y="0"/>
        <a:ext cx="5788778" cy="1383109"/>
      </dsp:txXfrm>
    </dsp:sp>
    <dsp:sp modelId="{CE69AB7B-D314-4AFA-8BE8-4BB1D7B3D775}">
      <dsp:nvSpPr>
        <dsp:cNvPr id="0" name=""/>
        <dsp:cNvSpPr/>
      </dsp:nvSpPr>
      <dsp:spPr>
        <a:xfrm>
          <a:off x="138310" y="138310"/>
          <a:ext cx="1481772" cy="110648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691F64-2751-4E6C-92A1-9FC2123A0394}">
      <dsp:nvSpPr>
        <dsp:cNvPr id="0" name=""/>
        <dsp:cNvSpPr/>
      </dsp:nvSpPr>
      <dsp:spPr>
        <a:xfrm>
          <a:off x="0" y="1521420"/>
          <a:ext cx="7408862" cy="13831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Порушення біоритмів</a:t>
          </a:r>
          <a:endParaRPr lang="ru-RU" sz="25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Робота вночі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Зниження м</a:t>
          </a:r>
          <a:r>
            <a:rPr lang="en-US" sz="2000" kern="1200" dirty="0" smtClean="0"/>
            <a:t>’</a:t>
          </a:r>
          <a:r>
            <a:rPr lang="uk-UA" sz="2000" kern="1200" dirty="0" smtClean="0"/>
            <a:t>язової активності</a:t>
          </a:r>
          <a:endParaRPr lang="ru-RU" sz="2000" kern="1200" dirty="0"/>
        </a:p>
      </dsp:txBody>
      <dsp:txXfrm>
        <a:off x="1620083" y="1521420"/>
        <a:ext cx="5788778" cy="1383109"/>
      </dsp:txXfrm>
    </dsp:sp>
    <dsp:sp modelId="{0A35EE49-693F-4EBB-AD7D-14184911B14E}">
      <dsp:nvSpPr>
        <dsp:cNvPr id="0" name=""/>
        <dsp:cNvSpPr/>
      </dsp:nvSpPr>
      <dsp:spPr>
        <a:xfrm>
          <a:off x="138310" y="1659731"/>
          <a:ext cx="1481772" cy="110648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AE2E2A-ACBB-4C9C-96F9-82B76EAC98A7}">
      <dsp:nvSpPr>
        <dsp:cNvPr id="0" name=""/>
        <dsp:cNvSpPr/>
      </dsp:nvSpPr>
      <dsp:spPr>
        <a:xfrm>
          <a:off x="0" y="3042840"/>
          <a:ext cx="7408862" cy="13831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Інтенсивний потік інформації</a:t>
          </a:r>
          <a:endParaRPr lang="ru-RU" sz="25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Напружена психічна робота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Перевтома, стреси</a:t>
          </a:r>
          <a:endParaRPr lang="ru-RU" sz="2000" kern="1200" dirty="0"/>
        </a:p>
      </dsp:txBody>
      <dsp:txXfrm>
        <a:off x="1620083" y="3042840"/>
        <a:ext cx="5788778" cy="1383109"/>
      </dsp:txXfrm>
    </dsp:sp>
    <dsp:sp modelId="{5AAB162B-DF0D-4836-8363-0435369EF7ED}">
      <dsp:nvSpPr>
        <dsp:cNvPr id="0" name=""/>
        <dsp:cNvSpPr/>
      </dsp:nvSpPr>
      <dsp:spPr>
        <a:xfrm>
          <a:off x="138310" y="3181151"/>
          <a:ext cx="1481772" cy="110648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/>
              <a:t>‹№›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/>
              <a:t>‹№›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/>
              <a:t>‹№›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/>
              <a:t>‹№›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5252-9838-4985-8ABC-4FC508EC0462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87B3-BA2C-42CA-908D-E74ABD223C65}" type="slidenum">
              <a:rPr lang="ru-RU" smtClean="0"/>
              <a:t>‹№›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0CE5252-9838-4985-8ABC-4FC508EC0462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ACC87B3-BA2C-42CA-908D-E74ABD223C65}" type="slidenum">
              <a:rPr lang="ru-RU" smtClean="0"/>
              <a:t>‹№›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/>
              <a:t>Виховання</a:t>
            </a:r>
            <a:r>
              <a:rPr lang="ru-RU" b="1" dirty="0" smtClean="0"/>
              <a:t> </a:t>
            </a:r>
            <a:r>
              <a:rPr lang="ru-RU" b="1" dirty="0"/>
              <a:t>у </a:t>
            </a:r>
            <a:r>
              <a:rPr lang="ru-RU" b="1" dirty="0" err="1"/>
              <a:t>студентів</a:t>
            </a:r>
            <a:r>
              <a:rPr lang="ru-RU" b="1" dirty="0"/>
              <a:t> здорового способу </a:t>
            </a:r>
            <a:r>
              <a:rPr lang="ru-RU" b="1" dirty="0" err="1"/>
              <a:t>життя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5816" y="4869160"/>
            <a:ext cx="6400800" cy="664097"/>
          </a:xfrm>
        </p:spPr>
        <p:txBody>
          <a:bodyPr>
            <a:normAutofit lnSpcReduction="10000"/>
          </a:bodyPr>
          <a:lstStyle/>
          <a:p>
            <a:pPr algn="l"/>
            <a:r>
              <a:rPr lang="ru-RU" b="1" dirty="0" err="1" smtClean="0"/>
              <a:t>Науково-методичний</a:t>
            </a:r>
            <a:r>
              <a:rPr lang="ru-RU" b="1" dirty="0" smtClean="0"/>
              <a:t> </a:t>
            </a:r>
            <a:r>
              <a:rPr lang="ru-RU" b="1" dirty="0" err="1" smtClean="0"/>
              <a:t>семінар</a:t>
            </a:r>
            <a:r>
              <a:rPr lang="ru-RU" b="1" dirty="0" smtClean="0"/>
              <a:t> для </a:t>
            </a:r>
            <a:r>
              <a:rPr lang="ru-RU" b="1" dirty="0" err="1" smtClean="0"/>
              <a:t>наставників</a:t>
            </a:r>
            <a:r>
              <a:rPr lang="ru-RU" b="1" dirty="0" smtClean="0"/>
              <a:t> </a:t>
            </a:r>
            <a:r>
              <a:rPr lang="ru-RU" b="1" dirty="0" err="1" smtClean="0"/>
              <a:t>академічних</a:t>
            </a:r>
            <a:r>
              <a:rPr lang="ru-RU" b="1" dirty="0" smtClean="0"/>
              <a:t> </a:t>
            </a:r>
            <a:r>
              <a:rPr lang="ru-RU" b="1" dirty="0" err="1" smtClean="0"/>
              <a:t>груп</a:t>
            </a:r>
            <a:r>
              <a:rPr lang="ru-RU" b="1" dirty="0" smtClean="0"/>
              <a:t>, 10 </a:t>
            </a:r>
            <a:r>
              <a:rPr lang="ru-RU" b="1" dirty="0" err="1" smtClean="0"/>
              <a:t>вересня</a:t>
            </a:r>
            <a:r>
              <a:rPr lang="ru-RU" b="1" dirty="0" smtClean="0"/>
              <a:t> 2019 року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92703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506496"/>
          </a:xfrm>
        </p:spPr>
        <p:txBody>
          <a:bodyPr>
            <a:normAutofit fontScale="90000"/>
          </a:bodyPr>
          <a:lstStyle/>
          <a:p>
            <a:r>
              <a:rPr lang="uk-UA" sz="3100" b="1" dirty="0" smtClean="0"/>
              <a:t/>
            </a:r>
            <a:br>
              <a:rPr lang="uk-UA" sz="3100" b="1" dirty="0" smtClean="0"/>
            </a:br>
            <a:r>
              <a:rPr lang="uk-UA" b="1" dirty="0" smtClean="0"/>
              <a:t>Як вчити?</a:t>
            </a:r>
            <a:r>
              <a:rPr lang="uk-UA" sz="3100" b="1" dirty="0"/>
              <a:t/>
            </a:r>
            <a:br>
              <a:rPr lang="uk-UA" sz="3100" b="1" dirty="0"/>
            </a:br>
            <a:r>
              <a:rPr lang="uk-UA" sz="3100" b="1" dirty="0" smtClean="0"/>
              <a:t>Оцінка студентами ефективності </a:t>
            </a:r>
            <a:r>
              <a:rPr lang="uk-UA" sz="3100" b="1" dirty="0"/>
              <a:t>профілактичної роботи щодо шкідливих звичок 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graphicFrame>
        <p:nvGraphicFramePr>
          <p:cNvPr id="7" name="Місце для вмісту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6126787"/>
              </p:ext>
            </p:extLst>
          </p:nvPr>
        </p:nvGraphicFramePr>
        <p:xfrm>
          <a:off x="251521" y="1700810"/>
          <a:ext cx="8640958" cy="43204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01348">
                  <a:extLst>
                    <a:ext uri="{9D8B030D-6E8A-4147-A177-3AD203B41FA5}">
                      <a16:colId xmlns:a16="http://schemas.microsoft.com/office/drawing/2014/main" val="2302024146"/>
                    </a:ext>
                  </a:extLst>
                </a:gridCol>
                <a:gridCol w="1399926">
                  <a:extLst>
                    <a:ext uri="{9D8B030D-6E8A-4147-A177-3AD203B41FA5}">
                      <a16:colId xmlns:a16="http://schemas.microsoft.com/office/drawing/2014/main" val="3165673171"/>
                    </a:ext>
                  </a:extLst>
                </a:gridCol>
                <a:gridCol w="1139684">
                  <a:extLst>
                    <a:ext uri="{9D8B030D-6E8A-4147-A177-3AD203B41FA5}">
                      <a16:colId xmlns:a16="http://schemas.microsoft.com/office/drawing/2014/main" val="197328940"/>
                    </a:ext>
                  </a:extLst>
                </a:gridCol>
              </a:tblGrid>
              <a:tr h="428459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Шляхи </a:t>
                      </a:r>
                      <a:r>
                        <a:rPr lang="uk-U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профілактики</a:t>
                      </a:r>
                      <a:endParaRPr lang="uk-UA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Відповіді, </a:t>
                      </a:r>
                      <a:r>
                        <a:rPr lang="uk-UA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uk-UA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8752808"/>
                  </a:ext>
                </a:extLst>
              </a:tr>
              <a:tr h="428459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дівчата </a:t>
                      </a:r>
                      <a:endParaRPr lang="uk-UA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юнаки</a:t>
                      </a:r>
                      <a:endParaRPr lang="uk-UA" sz="11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27751819"/>
                  </a:ext>
                </a:extLst>
              </a:tr>
              <a:tr h="13012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Моральне або матеріальне заохочення за відмову від шкідливих звичок (нагородження грамотами, заохочувальні бали, путівки в спортивно-оздоровчий табір, профілакторій тощо) </a:t>
                      </a:r>
                      <a:endParaRPr lang="uk-UA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33,52</a:t>
                      </a:r>
                      <a:endParaRPr lang="uk-UA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53,85</a:t>
                      </a:r>
                      <a:endParaRPr lang="uk-UA" sz="11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6343406"/>
                  </a:ext>
                </a:extLst>
              </a:tr>
              <a:tr h="4284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Введення заборони </a:t>
                      </a:r>
                      <a:endParaRPr lang="uk-UA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39,20</a:t>
                      </a:r>
                      <a:endParaRPr lang="uk-UA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46,15</a:t>
                      </a:r>
                      <a:endParaRPr lang="uk-UA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285045"/>
                  </a:ext>
                </a:extLst>
              </a:tr>
              <a:tr h="4284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Виховання на позитивних прикладах </a:t>
                      </a:r>
                      <a:endParaRPr lang="uk-UA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29,55</a:t>
                      </a:r>
                      <a:endParaRPr lang="uk-UA" sz="11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30,77</a:t>
                      </a:r>
                      <a:endParaRPr lang="uk-UA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9650562"/>
                  </a:ext>
                </a:extLst>
              </a:tr>
              <a:tr h="8768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Залучення до посилених занять спортом під наглядом викладачів та друзів </a:t>
                      </a:r>
                      <a:endParaRPr lang="uk-UA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24,43</a:t>
                      </a:r>
                      <a:endParaRPr lang="uk-UA" sz="11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30,77</a:t>
                      </a:r>
                      <a:endParaRPr lang="uk-UA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0606859"/>
                  </a:ext>
                </a:extLst>
              </a:tr>
              <a:tr h="4284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Роз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’</a:t>
                      </a:r>
                      <a:r>
                        <a:rPr lang="uk-UA" sz="1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яснювальна</a:t>
                      </a:r>
                      <a:r>
                        <a:rPr lang="uk-UA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робота </a:t>
                      </a:r>
                      <a:endParaRPr lang="uk-UA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22,16</a:t>
                      </a:r>
                      <a:endParaRPr lang="uk-UA" sz="11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23,08</a:t>
                      </a:r>
                      <a:endParaRPr lang="uk-UA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7871797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51521" y="6093296"/>
            <a:ext cx="84659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b="1" dirty="0" smtClean="0"/>
              <a:t>Джерело - </a:t>
            </a:r>
            <a:r>
              <a:rPr lang="uk-UA" sz="1600" b="1" dirty="0"/>
              <a:t>Дослідження </a:t>
            </a:r>
            <a:r>
              <a:rPr lang="uk-UA" sz="1600" b="1" dirty="0" smtClean="0"/>
              <a:t>Національного університету фізичного виховання і спорту України</a:t>
            </a:r>
            <a:endParaRPr lang="uk-UA" sz="1600" b="1" dirty="0"/>
          </a:p>
          <a:p>
            <a:endParaRPr lang="uk-UA" sz="1600" b="1" dirty="0"/>
          </a:p>
        </p:txBody>
      </p:sp>
    </p:spTree>
    <p:extLst>
      <p:ext uri="{BB962C8B-B14F-4D97-AF65-F5344CB8AC3E}">
        <p14:creationId xmlns:p14="http://schemas.microsoft.com/office/powerpoint/2010/main" val="1049516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3240745"/>
              </p:ext>
            </p:extLst>
          </p:nvPr>
        </p:nvGraphicFramePr>
        <p:xfrm>
          <a:off x="251520" y="1628800"/>
          <a:ext cx="8640959" cy="4824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01348">
                  <a:extLst>
                    <a:ext uri="{9D8B030D-6E8A-4147-A177-3AD203B41FA5}">
                      <a16:colId xmlns:a16="http://schemas.microsoft.com/office/drawing/2014/main" val="2383243949"/>
                    </a:ext>
                  </a:extLst>
                </a:gridCol>
                <a:gridCol w="1399927">
                  <a:extLst>
                    <a:ext uri="{9D8B030D-6E8A-4147-A177-3AD203B41FA5}">
                      <a16:colId xmlns:a16="http://schemas.microsoft.com/office/drawing/2014/main" val="296165657"/>
                    </a:ext>
                  </a:extLst>
                </a:gridCol>
                <a:gridCol w="1139684">
                  <a:extLst>
                    <a:ext uri="{9D8B030D-6E8A-4147-A177-3AD203B41FA5}">
                      <a16:colId xmlns:a16="http://schemas.microsoft.com/office/drawing/2014/main" val="2397052747"/>
                    </a:ext>
                  </a:extLst>
                </a:gridCol>
              </a:tblGrid>
              <a:tr h="180485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Заходи</a:t>
                      </a:r>
                      <a:endParaRPr lang="uk-UA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96" marR="3779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Відповіді, %</a:t>
                      </a:r>
                      <a:endParaRPr lang="uk-UA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96" marR="37796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239207"/>
                  </a:ext>
                </a:extLst>
              </a:tr>
              <a:tr h="18048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дівчата </a:t>
                      </a:r>
                      <a:endParaRPr lang="uk-UA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96" marR="37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юнаки</a:t>
                      </a:r>
                      <a:endParaRPr lang="uk-UA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96" marR="37796" marT="0" marB="0"/>
                </a:tc>
                <a:extLst>
                  <a:ext uri="{0D108BD9-81ED-4DB2-BD59-A6C34878D82A}">
                    <a16:rowId xmlns:a16="http://schemas.microsoft.com/office/drawing/2014/main" val="3049486894"/>
                  </a:ext>
                </a:extLst>
              </a:tr>
              <a:tr h="3537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Покращення матеріального забезпечення </a:t>
                      </a:r>
                      <a:endParaRPr lang="uk-UA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96" marR="37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37,50</a:t>
                      </a:r>
                      <a:endParaRPr lang="uk-UA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96" marR="37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65,38</a:t>
                      </a:r>
                      <a:endParaRPr lang="uk-UA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96" marR="37796" marT="0" marB="0"/>
                </a:tc>
                <a:extLst>
                  <a:ext uri="{0D108BD9-81ED-4DB2-BD59-A6C34878D82A}">
                    <a16:rowId xmlns:a16="http://schemas.microsoft.com/office/drawing/2014/main" val="2654419835"/>
                  </a:ext>
                </a:extLst>
              </a:tr>
              <a:tr h="3537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Широке залучення студентів до активних занять фізичною підготовкою </a:t>
                      </a:r>
                      <a:endParaRPr lang="uk-UA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96" marR="37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48,86</a:t>
                      </a:r>
                      <a:endParaRPr lang="uk-UA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96" marR="37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42,31</a:t>
                      </a:r>
                      <a:endParaRPr lang="uk-UA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96" marR="37796" marT="0" marB="0"/>
                </a:tc>
                <a:extLst>
                  <a:ext uri="{0D108BD9-81ED-4DB2-BD59-A6C34878D82A}">
                    <a16:rowId xmlns:a16="http://schemas.microsoft.com/office/drawing/2014/main" val="138958722"/>
                  </a:ext>
                </a:extLst>
              </a:tr>
              <a:tr h="5305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Введення практики </a:t>
                      </a:r>
                      <a:r>
                        <a:rPr lang="uk-UA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розроблення </a:t>
                      </a:r>
                      <a:r>
                        <a:rPr lang="uk-UA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студентів індивідуальних проектів здорового способу життя</a:t>
                      </a:r>
                      <a:endParaRPr lang="uk-UA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96" marR="37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15,34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uk-UA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96" marR="37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23,08</a:t>
                      </a:r>
                      <a:endParaRPr lang="uk-UA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96" marR="37796" marT="0" marB="0"/>
                </a:tc>
                <a:extLst>
                  <a:ext uri="{0D108BD9-81ED-4DB2-BD59-A6C34878D82A}">
                    <a16:rowId xmlns:a16="http://schemas.microsoft.com/office/drawing/2014/main" val="1920680870"/>
                  </a:ext>
                </a:extLst>
              </a:tr>
              <a:tr h="3537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Регулярне проведення у </a:t>
                      </a:r>
                      <a:r>
                        <a:rPr lang="uk-UA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ЗВО </a:t>
                      </a:r>
                      <a:r>
                        <a:rPr lang="uk-UA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конкурсів </a:t>
                      </a:r>
                      <a:r>
                        <a:rPr lang="uk-UA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із дотримання </a:t>
                      </a:r>
                      <a:r>
                        <a:rPr lang="uk-UA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здорового способу життя </a:t>
                      </a:r>
                      <a:endParaRPr lang="uk-UA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96" marR="37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15,34</a:t>
                      </a:r>
                      <a:endParaRPr lang="uk-UA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96" marR="37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11,54</a:t>
                      </a:r>
                      <a:endParaRPr lang="uk-UA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96" marR="37796" marT="0" marB="0"/>
                </a:tc>
                <a:extLst>
                  <a:ext uri="{0D108BD9-81ED-4DB2-BD59-A6C34878D82A}">
                    <a16:rowId xmlns:a16="http://schemas.microsoft.com/office/drawing/2014/main" val="4172135784"/>
                  </a:ext>
                </a:extLst>
              </a:tr>
              <a:tr h="7074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Проведення на факультетах “Днів здоров’я” з комплексною пропагандою всіх компонентів здорового способу життя </a:t>
                      </a:r>
                      <a:endParaRPr lang="uk-UA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96" marR="37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23,30</a:t>
                      </a:r>
                      <a:endParaRPr lang="uk-UA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96" marR="37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7,69</a:t>
                      </a:r>
                      <a:endParaRPr lang="uk-UA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96" marR="37796" marT="0" marB="0"/>
                </a:tc>
                <a:extLst>
                  <a:ext uri="{0D108BD9-81ED-4DB2-BD59-A6C34878D82A}">
                    <a16:rowId xmlns:a16="http://schemas.microsoft.com/office/drawing/2014/main" val="2904411248"/>
                  </a:ext>
                </a:extLst>
              </a:tr>
              <a:tr h="10611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Пропаганда здорового способу життя на лекціях, в бесідах з медиками, на заняттях з гуманітарних дисциплін, в газеті, на сайті ЗВО, факультетських стендах, у методичних вказівках для студентів </a:t>
                      </a:r>
                      <a:endParaRPr lang="uk-UA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96" marR="37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12,50</a:t>
                      </a:r>
                      <a:endParaRPr lang="uk-UA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96" marR="37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11,54</a:t>
                      </a:r>
                      <a:endParaRPr lang="uk-UA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96" marR="37796" marT="0" marB="0"/>
                </a:tc>
                <a:extLst>
                  <a:ext uri="{0D108BD9-81ED-4DB2-BD59-A6C34878D82A}">
                    <a16:rowId xmlns:a16="http://schemas.microsoft.com/office/drawing/2014/main" val="3178359075"/>
                  </a:ext>
                </a:extLst>
              </a:tr>
              <a:tr h="5305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Врахування до оцінки за фізичне виховання показників дотримання компонентів здорового способу життя </a:t>
                      </a:r>
                      <a:endParaRPr lang="uk-UA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96" marR="37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7,95</a:t>
                      </a:r>
                      <a:endParaRPr lang="uk-UA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96" marR="37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7,69</a:t>
                      </a:r>
                      <a:endParaRPr lang="uk-UA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96" marR="37796" marT="0" marB="0"/>
                </a:tc>
                <a:extLst>
                  <a:ext uri="{0D108BD9-81ED-4DB2-BD59-A6C34878D82A}">
                    <a16:rowId xmlns:a16="http://schemas.microsoft.com/office/drawing/2014/main" val="3593026507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b="1" dirty="0"/>
              <a:t>Оцінка студентами ефективності заходів, спрямованих на формування здорового способу життя </a:t>
            </a:r>
            <a:endParaRPr lang="uk-UA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85497" y="6453120"/>
            <a:ext cx="84659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b="1" dirty="0" smtClean="0"/>
              <a:t>Джерело - </a:t>
            </a:r>
            <a:r>
              <a:rPr lang="uk-UA" sz="1600" b="1" dirty="0"/>
              <a:t>Дослідження </a:t>
            </a:r>
            <a:r>
              <a:rPr lang="uk-UA" sz="1600" b="1" dirty="0" smtClean="0"/>
              <a:t>Національного університету фізичного виховання і спорту України</a:t>
            </a:r>
            <a:endParaRPr lang="uk-UA" sz="1600" b="1" dirty="0"/>
          </a:p>
          <a:p>
            <a:endParaRPr lang="uk-UA" sz="1600" b="1" dirty="0"/>
          </a:p>
        </p:txBody>
      </p:sp>
    </p:spTree>
    <p:extLst>
      <p:ext uri="{BB962C8B-B14F-4D97-AF65-F5344CB8AC3E}">
        <p14:creationId xmlns:p14="http://schemas.microsoft.com/office/powerpoint/2010/main" val="1439868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1299847"/>
              </p:ext>
            </p:extLst>
          </p:nvPr>
        </p:nvGraphicFramePr>
        <p:xfrm>
          <a:off x="251519" y="0"/>
          <a:ext cx="8640959" cy="64490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00800">
                  <a:extLst>
                    <a:ext uri="{9D8B030D-6E8A-4147-A177-3AD203B41FA5}">
                      <a16:colId xmlns:a16="http://schemas.microsoft.com/office/drawing/2014/main" val="2383243949"/>
                    </a:ext>
                  </a:extLst>
                </a:gridCol>
                <a:gridCol w="1440159">
                  <a:extLst>
                    <a:ext uri="{9D8B030D-6E8A-4147-A177-3AD203B41FA5}">
                      <a16:colId xmlns:a16="http://schemas.microsoft.com/office/drawing/2014/main" val="296165657"/>
                    </a:ext>
                  </a:extLst>
                </a:gridCol>
              </a:tblGrid>
              <a:tr h="3013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Заходи</a:t>
                      </a:r>
                      <a:endParaRPr lang="uk-UA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96" marR="37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Відповіді, %</a:t>
                      </a:r>
                      <a:endParaRPr lang="uk-UA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96" marR="37796" marT="0" marB="0"/>
                </a:tc>
                <a:extLst>
                  <a:ext uri="{0D108BD9-81ED-4DB2-BD59-A6C34878D82A}">
                    <a16:rowId xmlns:a16="http://schemas.microsoft.com/office/drawing/2014/main" val="3822239207"/>
                  </a:ext>
                </a:extLst>
              </a:tr>
              <a:tr h="9211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Збільшення мережі спортивних секцій (безкоштовних, або з доступною для студента вартістю), проведення різноманітних спортивних змагань</a:t>
                      </a:r>
                      <a:endParaRPr lang="uk-UA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96" marR="37796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600" b="1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96" marR="37796" marT="0" marB="0"/>
                </a:tc>
                <a:extLst>
                  <a:ext uri="{0D108BD9-81ED-4DB2-BD59-A6C34878D82A}">
                    <a16:rowId xmlns:a16="http://schemas.microsoft.com/office/drawing/2014/main" val="2654419835"/>
                  </a:ext>
                </a:extLst>
              </a:tr>
              <a:tr h="6141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Забезпечення у їдальні здорового харчування (зменшення кількості смаженого, жирного), урізноманітнення салатів, збільшення фруктів</a:t>
                      </a:r>
                    </a:p>
                  </a:txBody>
                  <a:tcPr marL="37796" marR="37796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96" marR="37796" marT="0" marB="0"/>
                </a:tc>
                <a:extLst>
                  <a:ext uri="{0D108BD9-81ED-4DB2-BD59-A6C34878D82A}">
                    <a16:rowId xmlns:a16="http://schemas.microsoft.com/office/drawing/2014/main" val="138958722"/>
                  </a:ext>
                </a:extLst>
              </a:tr>
              <a:tr h="3771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Організація змістовного дозвілля, переважно на свіжому повітрі</a:t>
                      </a:r>
                    </a:p>
                  </a:txBody>
                  <a:tcPr marL="37796" marR="37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96" marR="37796" marT="0" marB="0"/>
                </a:tc>
                <a:extLst>
                  <a:ext uri="{0D108BD9-81ED-4DB2-BD59-A6C34878D82A}">
                    <a16:rowId xmlns:a16="http://schemas.microsoft.com/office/drawing/2014/main" val="1920680870"/>
                  </a:ext>
                </a:extLst>
              </a:tr>
              <a:tr h="6141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Проведення цікавих лекцій про здоровий спосіб життя, вплив на організм внутрішніх та зовнішніх чинників</a:t>
                      </a:r>
                    </a:p>
                  </a:txBody>
                  <a:tcPr marL="37796" marR="37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96" marR="37796" marT="0" marB="0"/>
                </a:tc>
                <a:extLst>
                  <a:ext uri="{0D108BD9-81ED-4DB2-BD59-A6C34878D82A}">
                    <a16:rowId xmlns:a16="http://schemas.microsoft.com/office/drawing/2014/main" val="4172135784"/>
                  </a:ext>
                </a:extLst>
              </a:tr>
              <a:tr h="6374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Більш широке проведення кампаній по шкідливості алкоголю, тютюнокурінню</a:t>
                      </a:r>
                      <a:endParaRPr lang="uk-UA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96" marR="37796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96" marR="37796" marT="0" marB="0"/>
                </a:tc>
                <a:extLst>
                  <a:ext uri="{0D108BD9-81ED-4DB2-BD59-A6C34878D82A}">
                    <a16:rowId xmlns:a16="http://schemas.microsoft.com/office/drawing/2014/main" val="2904411248"/>
                  </a:ext>
                </a:extLst>
              </a:tr>
              <a:tr h="6141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Проведення рекламних акцій із використанням ЗМІ щодо здорового способу життя, висвітлення позитивних прикладів</a:t>
                      </a:r>
                    </a:p>
                  </a:txBody>
                  <a:tcPr marL="37796" marR="37796" marT="0" marB="0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6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6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96" marR="37796" marT="0" marB="0"/>
                </a:tc>
                <a:extLst>
                  <a:ext uri="{0D108BD9-81ED-4DB2-BD59-A6C34878D82A}">
                    <a16:rowId xmlns:a16="http://schemas.microsoft.com/office/drawing/2014/main" val="3178359075"/>
                  </a:ext>
                </a:extLst>
              </a:tr>
              <a:tr h="6141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Проведення у гуртожитках</a:t>
                      </a:r>
                      <a:r>
                        <a:rPr lang="uk-UA" sz="18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безкоштовних майстер-класів із приготування «здорових» страв (із дегустацією)</a:t>
                      </a:r>
                      <a:endParaRPr lang="uk-UA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96" marR="37796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9649684"/>
                  </a:ext>
                </a:extLst>
              </a:tr>
              <a:tr h="6141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Формування </a:t>
                      </a:r>
                      <a:r>
                        <a:rPr lang="uk-UA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самоналаштування</a:t>
                      </a:r>
                      <a:r>
                        <a:rPr lang="uk-UA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на ведення здорового способу життя, на позитив</a:t>
                      </a:r>
                    </a:p>
                  </a:txBody>
                  <a:tcPr marL="37796" marR="37796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3599678"/>
                  </a:ext>
                </a:extLst>
              </a:tr>
              <a:tr h="2934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Запровадження штрафів за куріння, вживання алкогольних напоїв</a:t>
                      </a:r>
                    </a:p>
                  </a:txBody>
                  <a:tcPr marL="37796" marR="37796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6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96" marR="37796" marT="0" marB="0"/>
                </a:tc>
                <a:extLst>
                  <a:ext uri="{0D108BD9-81ED-4DB2-BD59-A6C34878D82A}">
                    <a16:rowId xmlns:a16="http://schemas.microsoft.com/office/drawing/2014/main" val="3593026507"/>
                  </a:ext>
                </a:extLst>
              </a:tr>
              <a:tr h="2775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Поселення студентів із шкідливими звичками в окремих блоках гуртожитків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796" marR="37796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8036623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19" y="0"/>
            <a:ext cx="8640959" cy="404664"/>
          </a:xfrm>
        </p:spPr>
        <p:txBody>
          <a:bodyPr>
            <a:noAutofit/>
          </a:bodyPr>
          <a:lstStyle/>
          <a:p>
            <a:endParaRPr lang="uk-UA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6309320"/>
            <a:ext cx="9959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/>
              <a:t>Джерело – опитування студентів </a:t>
            </a:r>
            <a:r>
              <a:rPr lang="uk-UA" sz="1600" b="1" dirty="0" err="1" smtClean="0"/>
              <a:t>гуманітарно</a:t>
            </a:r>
            <a:r>
              <a:rPr lang="uk-UA" sz="1600" b="1" dirty="0" smtClean="0"/>
              <a:t>-педагогічного факультету </a:t>
            </a:r>
          </a:p>
          <a:p>
            <a:r>
              <a:rPr lang="uk-UA" sz="1600" b="1" dirty="0" smtClean="0"/>
              <a:t>Національного університету біоресурсів і природокористування України</a:t>
            </a:r>
            <a:endParaRPr lang="uk-UA" sz="1600" b="1" dirty="0"/>
          </a:p>
          <a:p>
            <a:endParaRPr lang="uk-UA" sz="1600" b="1" dirty="0"/>
          </a:p>
        </p:txBody>
      </p:sp>
    </p:spTree>
    <p:extLst>
      <p:ext uri="{BB962C8B-B14F-4D97-AF65-F5344CB8AC3E}">
        <p14:creationId xmlns:p14="http://schemas.microsoft.com/office/powerpoint/2010/main" val="3390566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Що врахувати?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96544"/>
          </a:xfrm>
        </p:spPr>
        <p:txBody>
          <a:bodyPr>
            <a:normAutofit fontScale="92500"/>
          </a:bodyPr>
          <a:lstStyle/>
          <a:p>
            <a:pPr marL="114300" indent="0">
              <a:buNone/>
            </a:pPr>
            <a:r>
              <a:rPr lang="uk-UA" dirty="0" smtClean="0"/>
              <a:t>Типи </a:t>
            </a:r>
            <a:r>
              <a:rPr lang="uk-UA" dirty="0" err="1"/>
              <a:t>валеоустановок</a:t>
            </a:r>
            <a:r>
              <a:rPr lang="uk-UA" dirty="0"/>
              <a:t>:</a:t>
            </a:r>
            <a:endParaRPr lang="ru-RU" dirty="0"/>
          </a:p>
          <a:p>
            <a:pPr marL="114300" lvl="0" indent="0">
              <a:buNone/>
            </a:pPr>
            <a:r>
              <a:rPr lang="uk-UA" b="1" dirty="0"/>
              <a:t>Самодостатній</a:t>
            </a:r>
            <a:r>
              <a:rPr lang="uk-UA" dirty="0"/>
              <a:t> (ресурсний) тип – орієнтація на самостійну підтримку здоров’я та дотримання здорового способу життя;</a:t>
            </a:r>
            <a:endParaRPr lang="ru-RU" dirty="0"/>
          </a:p>
          <a:p>
            <a:pPr marL="114300" lvl="0" indent="0">
              <a:buNone/>
            </a:pPr>
            <a:r>
              <a:rPr lang="uk-UA" b="1" dirty="0"/>
              <a:t>Підтримуючий</a:t>
            </a:r>
            <a:r>
              <a:rPr lang="uk-UA" dirty="0"/>
              <a:t> тип – здоровий спосіб життя базується на принципі підтримки та допомоги одному з членів родини;</a:t>
            </a:r>
            <a:endParaRPr lang="ru-RU" dirty="0"/>
          </a:p>
          <a:p>
            <a:pPr marL="114300" lvl="0" indent="0">
              <a:buNone/>
            </a:pPr>
            <a:r>
              <a:rPr lang="uk-UA" b="1" dirty="0" err="1"/>
              <a:t>Дефіцитарний</a:t>
            </a:r>
            <a:r>
              <a:rPr lang="uk-UA" dirty="0"/>
              <a:t> тип – відчуття недостатності власних ресурсів для забезпечення здорового способу життя, звернення по допомогу до інших людей, або звинувачення інших у своїх нездорових станах; </a:t>
            </a:r>
            <a:endParaRPr lang="ru-RU" dirty="0"/>
          </a:p>
          <a:p>
            <a:pPr marL="114300" lvl="0" indent="0">
              <a:buNone/>
            </a:pPr>
            <a:r>
              <a:rPr lang="ru-RU" b="1" dirty="0" err="1"/>
              <a:t>Маніпулятивний</a:t>
            </a:r>
            <a:r>
              <a:rPr lang="ru-RU" dirty="0"/>
              <a:t> тип – </a:t>
            </a:r>
            <a:r>
              <a:rPr lang="uk-UA" dirty="0"/>
              <a:t>власне самопочуття стає інструментом маніпуляції оточуючими, на кшталт: «Я себе погано почуваю, оскільки ти погано зі мною поводишся», «Я не веду здоровий спосіб життя, тому що батьки мене не люблять» тощо. </a:t>
            </a:r>
            <a:endParaRPr lang="ru-RU" dirty="0"/>
          </a:p>
          <a:p>
            <a:pPr marL="11430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6565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Кому вчити?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5184576"/>
          </a:xfrm>
        </p:spPr>
        <p:txBody>
          <a:bodyPr>
            <a:normAutofit fontScale="92500" lnSpcReduction="20000"/>
          </a:bodyPr>
          <a:lstStyle/>
          <a:p>
            <a:pPr marL="114300" indent="0" algn="just">
              <a:buNone/>
            </a:pPr>
            <a:r>
              <a:rPr lang="uk-UA" b="1" dirty="0" smtClean="0"/>
              <a:t>	Праця </a:t>
            </a:r>
            <a:r>
              <a:rPr lang="uk-UA" b="1" dirty="0"/>
              <a:t>викладача </a:t>
            </a:r>
            <a:r>
              <a:rPr lang="uk-UA" b="1" dirty="0" smtClean="0"/>
              <a:t>ЗВО належить </a:t>
            </a:r>
            <a:r>
              <a:rPr lang="uk-UA" b="1" dirty="0"/>
              <a:t>до розряду складних та найбільш напружених у психологічному плані, таких, що вимагають від людини великих резервів самовладання й саморегуляції. На це є певні об'єктивні причини: комунікативні перевантаження, велике емоційне напруження, поява певних професійних деформацій, соціальна незахищеність тощо. </a:t>
            </a:r>
            <a:endParaRPr lang="uk-UA" b="1" dirty="0" smtClean="0"/>
          </a:p>
          <a:p>
            <a:pPr marL="114300" indent="0" algn="just">
              <a:buNone/>
            </a:pPr>
            <a:r>
              <a:rPr lang="uk-UA" b="1" dirty="0" smtClean="0"/>
              <a:t>	На </a:t>
            </a:r>
            <a:r>
              <a:rPr lang="uk-UA" b="1" dirty="0"/>
              <a:t>сьогодні у Міжнародній класифікації </a:t>
            </a:r>
            <a:r>
              <a:rPr lang="uk-UA" b="1" dirty="0" err="1"/>
              <a:t>хвороб</a:t>
            </a:r>
            <a:r>
              <a:rPr lang="uk-UA" b="1" dirty="0"/>
              <a:t> навіть виявлено окремий стан - "професійний стрес". Один із наслідків тривалого професійного стресу - синдром </a:t>
            </a:r>
            <a:r>
              <a:rPr lang="uk-UA" b="1" dirty="0">
                <a:solidFill>
                  <a:srgbClr val="FF0000"/>
                </a:solidFill>
              </a:rPr>
              <a:t>емоційного згорання </a:t>
            </a:r>
            <a:r>
              <a:rPr lang="uk-UA" b="1" dirty="0"/>
              <a:t>- стан фізичного, емоційного і розумового виснаження фахівця. Факторами, які викликають стрес у викладачів </a:t>
            </a:r>
            <a:r>
              <a:rPr lang="uk-UA" b="1" dirty="0" smtClean="0"/>
              <a:t>ЗВО, </a:t>
            </a:r>
            <a:r>
              <a:rPr lang="uk-UA" b="1" dirty="0"/>
              <a:t>є непорозуміння зі студентами, колегами по роботі, несправедливе ставлення до них із боку керівництва, домашні негаразди та багато інших. </a:t>
            </a:r>
            <a:endParaRPr lang="uk-UA" b="1" dirty="0" smtClean="0"/>
          </a:p>
          <a:p>
            <a:pPr marL="114300" indent="0" algn="just">
              <a:buNone/>
            </a:pPr>
            <a:r>
              <a:rPr lang="uk-UA" b="1" dirty="0"/>
              <a:t>	</a:t>
            </a:r>
            <a:r>
              <a:rPr lang="uk-UA" b="1" dirty="0" smtClean="0"/>
              <a:t>На </a:t>
            </a:r>
            <a:r>
              <a:rPr lang="uk-UA" b="1" dirty="0"/>
              <a:t>цьому фоні розвивається цілий спектр захворювань - гіпертонія, інфаркт міокарда, гастрит, виразкова хвороба </a:t>
            </a:r>
            <a:r>
              <a:rPr lang="uk-UA" b="1" dirty="0" err="1"/>
              <a:t>шлунка</a:t>
            </a:r>
            <a:r>
              <a:rPr lang="uk-UA" b="1" dirty="0"/>
              <a:t>, ішемічна хвороба серця, цукровий діабет, інші порушення ендокринної системи, судинні захворювання мозку </a:t>
            </a:r>
            <a:r>
              <a:rPr lang="uk-UA" b="1" dirty="0" smtClean="0"/>
              <a:t>тощо.</a:t>
            </a:r>
            <a:endParaRPr lang="uk-UA" b="1" dirty="0"/>
          </a:p>
          <a:p>
            <a:pPr marL="114300" indent="0"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24632"/>
            <a:ext cx="108012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906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332657"/>
            <a:ext cx="8640960" cy="864096"/>
          </a:xfrm>
        </p:spPr>
        <p:txBody>
          <a:bodyPr>
            <a:normAutofit/>
          </a:bodyPr>
          <a:lstStyle/>
          <a:p>
            <a:r>
              <a:rPr lang="ru-RU" b="1" dirty="0"/>
              <a:t>Як </a:t>
            </a:r>
            <a:r>
              <a:rPr lang="ru-RU" b="1" dirty="0" err="1"/>
              <a:t>уникнути</a:t>
            </a:r>
            <a:r>
              <a:rPr lang="ru-RU" b="1" dirty="0"/>
              <a:t> </a:t>
            </a:r>
            <a:r>
              <a:rPr lang="ru-RU" b="1" dirty="0" err="1"/>
              <a:t>руйнівної</a:t>
            </a:r>
            <a:r>
              <a:rPr lang="ru-RU" b="1" dirty="0"/>
              <a:t> </a:t>
            </a:r>
            <a:r>
              <a:rPr lang="ru-RU" b="1" dirty="0" err="1"/>
              <a:t>дії</a:t>
            </a:r>
            <a:r>
              <a:rPr lang="ru-RU" b="1" dirty="0"/>
              <a:t> </a:t>
            </a:r>
            <a:r>
              <a:rPr lang="ru-RU" b="1" dirty="0" err="1" smtClean="0"/>
              <a:t>стресу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772816"/>
            <a:ext cx="8856984" cy="4968552"/>
          </a:xfrm>
        </p:spPr>
        <p:txBody>
          <a:bodyPr>
            <a:no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Змініть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Треба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зрозуміти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Ваше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здоров'я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отже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благополуччя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залежать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виключно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Вас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самих.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Ніхто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вирішувати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Вас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бути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бути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Вам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щасливими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Вам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вирішувати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досягти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Ви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досягти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такого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емоційного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фізичного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добробуту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дозволить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Вам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повноцінно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прожити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кожен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день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Причиной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стресу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не сама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відображення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нашій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свідомості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Шекспір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немає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поганих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хороших, такими ми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робимо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свідомості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Єдиний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спосіб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позбутися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песимізму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перебудувати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мислення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фізичними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вправами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хороший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спосіб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зняття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напруги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Намагайтеся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вести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організований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спосіб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Навчіться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ранжувати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ступенем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важливості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Не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плануйте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реально не можете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виконати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2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92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008" y="260648"/>
            <a:ext cx="8749480" cy="5589240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вмієте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треба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навчитися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Треба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навчитися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бачити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радість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відчувати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щастя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самих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звичайних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життєвих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ситуаціях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забарвлення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виключно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нас самих.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600"/>
              </a:spcAft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Максималізм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робить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щасливою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постарайтеся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позбутися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Деякі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люди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хочуть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отримати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все і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відразу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Люди,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ставлять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 собою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недосяжні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правило,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зазнають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фіаско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Нетерпимість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недоліків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 і до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власних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викликає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стрес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робить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дратівливою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Намагайтеся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побачити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себе,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вчинки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би з боку,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очима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людей. Ви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оцінюєте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людей, а вони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оцінюють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Вас.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Величезне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подоланні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стресу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харчування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Їжа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приготована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смачно і в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достатній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знімає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напругу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втому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викликає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емоції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з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найважливіших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факторів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протидії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стресу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правильний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режим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режим сну.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Тривалість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сну, яка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задовольняє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фізіологічним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вимогам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становить 7-8 годин на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необхідний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здоров'я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відновлення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втрачених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сил.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77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uk-UA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ДЯКУЮ ЗА УВАГУ!!!</a:t>
            </a:r>
            <a:endParaRPr lang="ru-RU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47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3" y="2276872"/>
            <a:ext cx="6480719" cy="3849291"/>
          </a:xfrm>
        </p:spPr>
        <p:txBody>
          <a:bodyPr>
            <a:normAutofit lnSpcReduction="10000"/>
          </a:bodyPr>
          <a:lstStyle/>
          <a:p>
            <a:pPr marL="0" indent="0"/>
            <a:endParaRPr lang="uk-UA" b="1" dirty="0" smtClean="0">
              <a:solidFill>
                <a:srgbClr val="002060"/>
              </a:solidFill>
            </a:endParaRPr>
          </a:p>
          <a:p>
            <a:pPr marL="0" indent="0"/>
            <a:r>
              <a:rPr lang="uk-UA" b="1" dirty="0">
                <a:solidFill>
                  <a:srgbClr val="002060"/>
                </a:solidFill>
              </a:rPr>
              <a:t>Здоров'я – стан повного фізичного, соціального, психічного та духовного благополуччя, який не обмежується лише відсутністю </a:t>
            </a:r>
            <a:r>
              <a:rPr lang="uk-UA" b="1" dirty="0" smtClean="0">
                <a:solidFill>
                  <a:srgbClr val="002060"/>
                </a:solidFill>
              </a:rPr>
              <a:t>хвороб і фізичних вад.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rgbClr val="002060"/>
                </a:solidFill>
              </a:rPr>
              <a:t>(ВООЗ</a:t>
            </a:r>
            <a:r>
              <a:rPr lang="uk-UA" b="1" dirty="0">
                <a:solidFill>
                  <a:srgbClr val="002060"/>
                </a:solidFill>
              </a:rPr>
              <a:t>, </a:t>
            </a:r>
            <a:r>
              <a:rPr lang="uk-UA" b="1" dirty="0" smtClean="0">
                <a:solidFill>
                  <a:srgbClr val="002060"/>
                </a:solidFill>
              </a:rPr>
              <a:t>1946 </a:t>
            </a:r>
            <a:r>
              <a:rPr lang="uk-UA" b="1" dirty="0">
                <a:solidFill>
                  <a:srgbClr val="002060"/>
                </a:solidFill>
              </a:rPr>
              <a:t>р</a:t>
            </a:r>
            <a:r>
              <a:rPr lang="uk-UA" b="1" dirty="0" smtClean="0">
                <a:solidFill>
                  <a:srgbClr val="002060"/>
                </a:solidFill>
              </a:rPr>
              <a:t>.)</a:t>
            </a:r>
          </a:p>
          <a:p>
            <a:pPr marL="0" indent="0">
              <a:buNone/>
            </a:pPr>
            <a:endParaRPr lang="uk-UA" b="1" dirty="0">
              <a:solidFill>
                <a:srgbClr val="002060"/>
              </a:solidFill>
            </a:endParaRPr>
          </a:p>
          <a:p>
            <a:pPr marL="0" indent="0"/>
            <a:r>
              <a:rPr lang="uk-UA" b="1" dirty="0">
                <a:solidFill>
                  <a:srgbClr val="002060"/>
                </a:solidFill>
              </a:rPr>
              <a:t>Здоров'я – це дуже позитивне, життєрадісне й охоче виконання обов'язків, що життя покладає на людину.  (Генрі </a:t>
            </a:r>
            <a:r>
              <a:rPr lang="uk-UA" b="1" dirty="0" err="1">
                <a:solidFill>
                  <a:srgbClr val="002060"/>
                </a:solidFill>
              </a:rPr>
              <a:t>Сигеріст</a:t>
            </a:r>
            <a:r>
              <a:rPr lang="uk-UA" b="1" dirty="0">
                <a:solidFill>
                  <a:srgbClr val="002060"/>
                </a:solidFill>
              </a:rPr>
              <a:t>, 1947 рік)</a:t>
            </a:r>
          </a:p>
          <a:p>
            <a:pPr marL="0" indent="0"/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Поняття про здоров'я, його інтегративний зміст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204864"/>
            <a:ext cx="2044824" cy="2800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0844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4" y="1772816"/>
            <a:ext cx="6480718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 smtClean="0"/>
              <a:t>Здоровий спосіб життя:</a:t>
            </a:r>
          </a:p>
          <a:p>
            <a:pPr>
              <a:buFontTx/>
              <a:buChar char="-"/>
            </a:pPr>
            <a:r>
              <a:rPr lang="uk-UA" b="1" dirty="0" smtClean="0"/>
              <a:t>Активна життєва позиція;</a:t>
            </a:r>
          </a:p>
          <a:p>
            <a:pPr>
              <a:buFontTx/>
              <a:buChar char="-"/>
            </a:pPr>
            <a:r>
              <a:rPr lang="uk-UA" b="1" dirty="0" smtClean="0"/>
              <a:t>Задоволення роботою, фізичний і духовний комфорт, повноцінний відпочинок;</a:t>
            </a:r>
          </a:p>
          <a:p>
            <a:pPr>
              <a:buFontTx/>
              <a:buChar char="-"/>
            </a:pPr>
            <a:r>
              <a:rPr lang="uk-UA" b="1" dirty="0" smtClean="0"/>
              <a:t>Збалансоване раціональне харчування;</a:t>
            </a:r>
          </a:p>
          <a:p>
            <a:pPr>
              <a:buFontTx/>
              <a:buChar char="-"/>
            </a:pPr>
            <a:r>
              <a:rPr lang="uk-UA" b="1" dirty="0" smtClean="0"/>
              <a:t>Регулярна фізична і рухова активність;</a:t>
            </a:r>
          </a:p>
          <a:p>
            <a:pPr>
              <a:buFontTx/>
              <a:buChar char="-"/>
            </a:pPr>
            <a:r>
              <a:rPr lang="uk-UA" b="1" dirty="0" smtClean="0"/>
              <a:t>Психофізіологічне задоволення в сім'ї;</a:t>
            </a:r>
          </a:p>
          <a:p>
            <a:pPr>
              <a:buFontTx/>
              <a:buChar char="-"/>
            </a:pPr>
            <a:r>
              <a:rPr lang="uk-UA" b="1" dirty="0" smtClean="0"/>
              <a:t>Економічна та матеріальна незалежність;</a:t>
            </a:r>
          </a:p>
          <a:p>
            <a:pPr>
              <a:buFontTx/>
              <a:buChar char="-"/>
            </a:pPr>
            <a:r>
              <a:rPr lang="uk-UA" b="1" dirty="0" smtClean="0"/>
              <a:t>Особиста гігієна, раціональний добовий режим;</a:t>
            </a:r>
          </a:p>
          <a:p>
            <a:pPr>
              <a:buFontTx/>
              <a:buChar char="-"/>
            </a:pPr>
            <a:r>
              <a:rPr lang="uk-UA" b="1" dirty="0" smtClean="0"/>
              <a:t>Відсутність шкідливих звичок…</a:t>
            </a:r>
          </a:p>
          <a:p>
            <a:pPr>
              <a:buFontTx/>
              <a:buChar char="-"/>
            </a:pPr>
            <a:endParaRPr lang="uk-UA" b="1" dirty="0" smtClean="0"/>
          </a:p>
          <a:p>
            <a:pPr>
              <a:buFontTx/>
              <a:buChar char="-"/>
            </a:pP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Поняття про здоров'я, його інтегративний зміст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660" y="2996952"/>
            <a:ext cx="2680418" cy="3598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8404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3" y="1556792"/>
            <a:ext cx="8712967" cy="4752528"/>
          </a:xfrm>
        </p:spPr>
        <p:txBody>
          <a:bodyPr>
            <a:normAutofit/>
          </a:bodyPr>
          <a:lstStyle/>
          <a:p>
            <a:pPr marL="0" indent="0"/>
            <a:r>
              <a:rPr lang="uk-UA" b="1" dirty="0" smtClean="0"/>
              <a:t>Індивідуальне здоров'я залежить від: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Поняття про здоров'я, його інтегративний зміст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8496944" cy="4368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8049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4" y="1628800"/>
            <a:ext cx="8856982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u="sng" dirty="0" smtClean="0"/>
              <a:t>Офіційна інформація</a:t>
            </a:r>
          </a:p>
          <a:p>
            <a:pPr marL="0" indent="0">
              <a:buNone/>
            </a:pPr>
            <a:r>
              <a:rPr lang="uk-UA" b="1" dirty="0" smtClean="0"/>
              <a:t>Передумовами високого рівня смертності, основними ризиками є:</a:t>
            </a:r>
          </a:p>
          <a:p>
            <a:r>
              <a:rPr lang="uk-UA" b="1" dirty="0" smtClean="0">
                <a:solidFill>
                  <a:srgbClr val="FF0000"/>
                </a:solidFill>
              </a:rPr>
              <a:t>Паління;</a:t>
            </a:r>
          </a:p>
          <a:p>
            <a:r>
              <a:rPr lang="uk-UA" b="1" dirty="0" smtClean="0">
                <a:solidFill>
                  <a:srgbClr val="FF0000"/>
                </a:solidFill>
              </a:rPr>
              <a:t>Зайва вага;</a:t>
            </a:r>
          </a:p>
          <a:p>
            <a:r>
              <a:rPr lang="uk-UA" b="1" dirty="0" smtClean="0">
                <a:solidFill>
                  <a:srgbClr val="FF0000"/>
                </a:solidFill>
              </a:rPr>
              <a:t>Брак фізичного навантаження;</a:t>
            </a:r>
          </a:p>
          <a:p>
            <a:r>
              <a:rPr lang="uk-UA" b="1" dirty="0" smtClean="0">
                <a:solidFill>
                  <a:srgbClr val="FF0000"/>
                </a:solidFill>
              </a:rPr>
              <a:t>Надмірне вживання алкогольних напоїв;</a:t>
            </a:r>
          </a:p>
          <a:p>
            <a:r>
              <a:rPr lang="uk-UA" b="1" dirty="0" smtClean="0"/>
              <a:t>Проблеми невирішеності поширення інфекційних захворювань;</a:t>
            </a:r>
          </a:p>
          <a:p>
            <a:r>
              <a:rPr lang="uk-UA" b="1" dirty="0" smtClean="0"/>
              <a:t>Високий рівень травматизму.</a:t>
            </a:r>
          </a:p>
          <a:p>
            <a:pPr marL="0" indent="0">
              <a:buNone/>
            </a:pPr>
            <a:endParaRPr lang="uk-UA" b="1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Стан здоров'я населення України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94194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Виклики для здоров</a:t>
            </a:r>
            <a:r>
              <a:rPr lang="en-US" dirty="0" smtClean="0"/>
              <a:t>’</a:t>
            </a:r>
            <a:r>
              <a:rPr lang="uk-UA" dirty="0" smtClean="0"/>
              <a:t>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871538" y="1700213"/>
          <a:ext cx="7408862" cy="442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445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3" y="1556792"/>
            <a:ext cx="8712967" cy="4752528"/>
          </a:xfrm>
        </p:spPr>
        <p:txBody>
          <a:bodyPr>
            <a:normAutofit/>
          </a:bodyPr>
          <a:lstStyle/>
          <a:p>
            <a:pPr marL="0" indent="0"/>
            <a:r>
              <a:rPr lang="uk-UA" b="1" dirty="0" smtClean="0"/>
              <a:t>Вплив на людину навколишнього середовища:</a:t>
            </a:r>
          </a:p>
          <a:p>
            <a:pPr marL="0" indent="0"/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rmAutofit/>
          </a:bodyPr>
          <a:lstStyle/>
          <a:p>
            <a:r>
              <a:rPr lang="uk-UA" dirty="0"/>
              <a:t>Виклики для </a:t>
            </a:r>
            <a:r>
              <a:rPr lang="uk-UA" dirty="0" err="1"/>
              <a:t>здоров</a:t>
            </a:r>
            <a:r>
              <a:rPr lang="en-US" dirty="0"/>
              <a:t>’</a:t>
            </a:r>
            <a:r>
              <a:rPr lang="uk-UA" dirty="0"/>
              <a:t>я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60848"/>
            <a:ext cx="8003232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3373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7" cy="5400600"/>
          </a:xfrm>
        </p:spPr>
        <p:txBody>
          <a:bodyPr>
            <a:normAutofit lnSpcReduction="10000"/>
          </a:bodyPr>
          <a:lstStyle/>
          <a:p>
            <a:r>
              <a:rPr lang="uk-UA" b="1" dirty="0" smtClean="0"/>
              <a:t>За даними Щорічної доповіді Президенту України, Верховній Раді України про становище молоді:</a:t>
            </a:r>
          </a:p>
          <a:p>
            <a:r>
              <a:rPr lang="uk-UA" b="1" dirty="0" smtClean="0"/>
              <a:t>99,5% підлітків значний час приділяють роботі за комп'ютером;</a:t>
            </a:r>
          </a:p>
          <a:p>
            <a:r>
              <a:rPr lang="uk-UA" b="1" dirty="0" smtClean="0"/>
              <a:t>82,8% - спілкуванню з друзями у </a:t>
            </a:r>
            <a:r>
              <a:rPr lang="uk-UA" b="1" dirty="0" err="1" smtClean="0"/>
              <a:t>соцмережах</a:t>
            </a:r>
            <a:r>
              <a:rPr lang="uk-UA" b="1" dirty="0" smtClean="0"/>
              <a:t>;</a:t>
            </a:r>
          </a:p>
          <a:p>
            <a:r>
              <a:rPr lang="uk-UA" b="1" dirty="0" smtClean="0"/>
              <a:t>72,3% - перегляду фільмів;</a:t>
            </a:r>
          </a:p>
          <a:p>
            <a:r>
              <a:rPr lang="uk-UA" b="1" dirty="0" smtClean="0"/>
              <a:t>56,6% – виконанню домашніх завдань;</a:t>
            </a:r>
          </a:p>
          <a:p>
            <a:r>
              <a:rPr lang="uk-UA" b="1" dirty="0" smtClean="0"/>
              <a:t>48,7% - іграм.</a:t>
            </a:r>
          </a:p>
          <a:p>
            <a:pPr marL="0" indent="0">
              <a:buNone/>
            </a:pPr>
            <a:r>
              <a:rPr lang="uk-UA" b="1" dirty="0" smtClean="0"/>
              <a:t>На відкритому повітрі понад годину щоденно перебувають лише 23,9%, ранкову гімнастику виконують до 20%. </a:t>
            </a:r>
          </a:p>
          <a:p>
            <a:pPr marL="0" indent="0">
              <a:buNone/>
            </a:pPr>
            <a:r>
              <a:rPr lang="uk-UA" b="1" dirty="0" smtClean="0"/>
              <a:t>За даними Міністерства охорони здоров'я України:</a:t>
            </a:r>
          </a:p>
          <a:p>
            <a:pPr marL="0" indent="0">
              <a:buNone/>
            </a:pPr>
            <a:r>
              <a:rPr lang="uk-UA" b="1" dirty="0" smtClean="0"/>
              <a:t>36% учнів ЗВО мають низький рівень здоров'я;</a:t>
            </a:r>
          </a:p>
          <a:p>
            <a:pPr marL="0" indent="0">
              <a:buNone/>
            </a:pPr>
            <a:r>
              <a:rPr lang="uk-UA" b="1" dirty="0" smtClean="0"/>
              <a:t>34% - рівень здоров'я нижчий за середній.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>
            <a:normAutofit/>
          </a:bodyPr>
          <a:lstStyle/>
          <a:p>
            <a:r>
              <a:rPr lang="uk-UA" b="1" dirty="0"/>
              <a:t>Стан здоров'я </a:t>
            </a:r>
            <a:r>
              <a:rPr lang="uk-UA" b="1" dirty="0" smtClean="0"/>
              <a:t>молоді </a:t>
            </a:r>
            <a:r>
              <a:rPr lang="uk-UA" b="1" dirty="0"/>
              <a:t>України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2270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/>
          </a:bodyPr>
          <a:lstStyle/>
          <a:p>
            <a:r>
              <a:rPr lang="uk-UA" dirty="0" smtClean="0"/>
              <a:t>Чому вчити?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268670"/>
            <a:ext cx="6300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Джерело - </a:t>
            </a:r>
            <a:r>
              <a:rPr lang="uk-UA" dirty="0"/>
              <a:t>Дослідження «Індекс здоров’я. Україна</a:t>
            </a:r>
            <a:r>
              <a:rPr lang="uk-UA" dirty="0" smtClean="0"/>
              <a:t>» (2019 рік)</a:t>
            </a:r>
            <a:endParaRPr lang="uk-UA" dirty="0"/>
          </a:p>
          <a:p>
            <a:endParaRPr lang="uk-UA" dirty="0"/>
          </a:p>
        </p:txBody>
      </p:sp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179510" y="1196752"/>
            <a:ext cx="8568951" cy="4641379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uk-UA" b="1" dirty="0" smtClean="0"/>
              <a:t>Основні причини смертності молодих українців </a:t>
            </a:r>
            <a:endParaRPr lang="uk-UA" b="1" dirty="0" smtClean="0"/>
          </a:p>
          <a:p>
            <a:pPr>
              <a:spcBef>
                <a:spcPts val="0"/>
              </a:spcBef>
            </a:pPr>
            <a:r>
              <a:rPr lang="uk-UA" dirty="0" smtClean="0"/>
              <a:t>Серцево-судинні </a:t>
            </a:r>
            <a:r>
              <a:rPr lang="uk-UA" dirty="0" smtClean="0"/>
              <a:t>захворювання;</a:t>
            </a:r>
          </a:p>
          <a:p>
            <a:pPr>
              <a:spcBef>
                <a:spcPts val="0"/>
              </a:spcBef>
            </a:pPr>
            <a:r>
              <a:rPr lang="uk-UA" dirty="0" smtClean="0"/>
              <a:t>Інфекційні захворювання (найнебезпечніші – СНІД, туберкульоз). </a:t>
            </a:r>
          </a:p>
          <a:p>
            <a:pPr>
              <a:spcBef>
                <a:spcPts val="0"/>
              </a:spcBef>
            </a:pPr>
            <a:r>
              <a:rPr lang="uk-UA" i="1" dirty="0" smtClean="0"/>
              <a:t>Зовнішні причини:</a:t>
            </a:r>
          </a:p>
          <a:p>
            <a:pPr marL="0" indent="0">
              <a:buNone/>
            </a:pPr>
            <a:endParaRPr lang="uk-UA" dirty="0"/>
          </a:p>
        </p:txBody>
      </p:sp>
      <p:graphicFrame>
        <p:nvGraphicFramePr>
          <p:cNvPr id="6" name="Таблиця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748517"/>
              </p:ext>
            </p:extLst>
          </p:nvPr>
        </p:nvGraphicFramePr>
        <p:xfrm>
          <a:off x="349187" y="3212976"/>
          <a:ext cx="8229599" cy="29690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5784">
                  <a:extLst>
                    <a:ext uri="{9D8B030D-6E8A-4147-A177-3AD203B41FA5}">
                      <a16:colId xmlns:a16="http://schemas.microsoft.com/office/drawing/2014/main" val="3068370662"/>
                    </a:ext>
                  </a:extLst>
                </a:gridCol>
                <a:gridCol w="1106848">
                  <a:extLst>
                    <a:ext uri="{9D8B030D-6E8A-4147-A177-3AD203B41FA5}">
                      <a16:colId xmlns:a16="http://schemas.microsoft.com/office/drawing/2014/main" val="1022366175"/>
                    </a:ext>
                  </a:extLst>
                </a:gridCol>
                <a:gridCol w="1044117">
                  <a:extLst>
                    <a:ext uri="{9D8B030D-6E8A-4147-A177-3AD203B41FA5}">
                      <a16:colId xmlns:a16="http://schemas.microsoft.com/office/drawing/2014/main" val="2755018520"/>
                    </a:ext>
                  </a:extLst>
                </a:gridCol>
                <a:gridCol w="1476163">
                  <a:extLst>
                    <a:ext uri="{9D8B030D-6E8A-4147-A177-3AD203B41FA5}">
                      <a16:colId xmlns:a16="http://schemas.microsoft.com/office/drawing/2014/main" val="2150832769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701180102"/>
                    </a:ext>
                  </a:extLst>
                </a:gridCol>
                <a:gridCol w="1450503">
                  <a:extLst>
                    <a:ext uri="{9D8B030D-6E8A-4147-A177-3AD203B41FA5}">
                      <a16:colId xmlns:a16="http://schemas.microsoft.com/office/drawing/2014/main" val="3713130661"/>
                    </a:ext>
                  </a:extLst>
                </a:gridCol>
              </a:tblGrid>
              <a:tr h="22898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Вік, років</a:t>
                      </a:r>
                      <a:endParaRPr lang="uk-UA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Місце в структурі смертності від зовнішніх причин</a:t>
                      </a:r>
                      <a:endParaRPr lang="uk-U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9822979"/>
                  </a:ext>
                </a:extLst>
              </a:tr>
              <a:tr h="228984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 </a:t>
                      </a:r>
                      <a:endParaRPr lang="uk-UA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ІІ </a:t>
                      </a:r>
                      <a:endParaRPr lang="uk-UA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ІІІ </a:t>
                      </a:r>
                      <a:endParaRPr lang="uk-UA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 </a:t>
                      </a:r>
                      <a:endParaRPr lang="uk-UA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endParaRPr lang="uk-UA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7533741"/>
                  </a:ext>
                </a:extLst>
              </a:tr>
              <a:tr h="9159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400" b="1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15–19</a:t>
                      </a:r>
                      <a:endParaRPr lang="uk-UA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Транспортні нещасні випадки</a:t>
                      </a:r>
                      <a:endParaRPr lang="uk-UA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Навмисне </a:t>
                      </a:r>
                      <a:r>
                        <a:rPr lang="uk-UA" sz="14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самоуш</a:t>
                      </a:r>
                      <a:r>
                        <a:rPr lang="uk-UA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кодження</a:t>
                      </a:r>
                      <a:endParaRPr lang="uk-UA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Ушкодження з невизначеним наміром</a:t>
                      </a:r>
                      <a:endParaRPr lang="uk-UA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Наслідки нападу з метою убивства чи нанесення ушкодження</a:t>
                      </a:r>
                      <a:endParaRPr lang="uk-UA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Ушкодження внаслідок воєнних дій</a:t>
                      </a:r>
                      <a:endParaRPr lang="uk-UA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3265853"/>
                  </a:ext>
                </a:extLst>
              </a:tr>
              <a:tr h="11449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400" b="1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20–24</a:t>
                      </a:r>
                      <a:endParaRPr lang="uk-UA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Ушкодження внаслідок воєнних дій</a:t>
                      </a:r>
                      <a:endParaRPr lang="uk-UA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Ушкодження з невизначеним наміром</a:t>
                      </a:r>
                      <a:endParaRPr lang="uk-UA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Наслідки нападу з метою убивства чи нанесення ушкодження</a:t>
                      </a:r>
                      <a:endParaRPr lang="uk-UA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89476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62760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874</TotalTime>
  <Words>1136</Words>
  <Application>Microsoft Office PowerPoint</Application>
  <PresentationFormat>Екран (4:3)</PresentationFormat>
  <Paragraphs>176</Paragraphs>
  <Slides>17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Candara</vt:lpstr>
      <vt:lpstr>Symbol</vt:lpstr>
      <vt:lpstr>Times New Roman</vt:lpstr>
      <vt:lpstr>Волна</vt:lpstr>
      <vt:lpstr>Виховання у студентів здорового способу життя</vt:lpstr>
      <vt:lpstr>Поняття про здоров'я, його інтегративний зміст </vt:lpstr>
      <vt:lpstr>Поняття про здоров'я, його інтегративний зміст </vt:lpstr>
      <vt:lpstr>Поняття про здоров'я, його інтегративний зміст </vt:lpstr>
      <vt:lpstr>Стан здоров'я населення України</vt:lpstr>
      <vt:lpstr>Виклики для здоров’я</vt:lpstr>
      <vt:lpstr>Виклики для здоров’я</vt:lpstr>
      <vt:lpstr>Стан здоров'я молоді України</vt:lpstr>
      <vt:lpstr>Чому вчити?</vt:lpstr>
      <vt:lpstr> Як вчити? Оцінка студентами ефективності профілактичної роботи щодо шкідливих звичок  </vt:lpstr>
      <vt:lpstr>Оцінка студентами ефективності заходів, спрямованих на формування здорового способу життя </vt:lpstr>
      <vt:lpstr>Презентація PowerPoint</vt:lpstr>
      <vt:lpstr>Що врахувати?</vt:lpstr>
      <vt:lpstr>Кому вчити?  </vt:lpstr>
      <vt:lpstr>Як уникнути руйнівної дії стресу</vt:lpstr>
      <vt:lpstr>Презентація PowerPoint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Вікова фізіологія  та шкільна гігієна</dc:title>
  <dc:creator>Alexandr</dc:creator>
  <cp:lastModifiedBy>Користувач Windows</cp:lastModifiedBy>
  <cp:revision>73</cp:revision>
  <dcterms:created xsi:type="dcterms:W3CDTF">2016-09-29T06:49:46Z</dcterms:created>
  <dcterms:modified xsi:type="dcterms:W3CDTF">2019-09-09T05:21:58Z</dcterms:modified>
</cp:coreProperties>
</file>