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3" r:id="rId3"/>
    <p:sldId id="314" r:id="rId4"/>
    <p:sldId id="315" r:id="rId5"/>
    <p:sldId id="310" r:id="rId6"/>
    <p:sldId id="311" r:id="rId7"/>
    <p:sldId id="312" r:id="rId8"/>
    <p:sldId id="304" r:id="rId9"/>
    <p:sldId id="305" r:id="rId10"/>
    <p:sldId id="306" r:id="rId11"/>
    <p:sldId id="307" r:id="rId12"/>
    <p:sldId id="308" r:id="rId13"/>
    <p:sldId id="309" r:id="rId14"/>
    <p:sldId id="293" r:id="rId15"/>
    <p:sldId id="302" r:id="rId16"/>
    <p:sldId id="303" r:id="rId17"/>
    <p:sldId id="300" r:id="rId18"/>
    <p:sldId id="301" r:id="rId19"/>
    <p:sldId id="299" r:id="rId20"/>
    <p:sldId id="295" r:id="rId21"/>
    <p:sldId id="296" r:id="rId22"/>
    <p:sldId id="297" r:id="rId23"/>
    <p:sldId id="298" r:id="rId24"/>
    <p:sldId id="31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198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83" autoAdjust="0"/>
    <p:restoredTop sz="87011" autoAdjust="0"/>
  </p:normalViewPr>
  <p:slideViewPr>
    <p:cSldViewPr>
      <p:cViewPr varScale="1">
        <p:scale>
          <a:sx n="104" d="100"/>
          <a:sy n="104" d="100"/>
        </p:scale>
        <p:origin x="148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56;&#1086;&#1073;&#1086;&#1090;&#1072;\&#1044;&#1086;&#1076;.%20&#1073;&#1072;&#1083;&#1080;\&#1040;&#1085;&#1072;&#1083;&#1110;&#1079;%20&#1073;&#1072;&#1083;&#1110;&#1074;%20&#1079;&#1080;&#1084;&#1086;&#1074;&#1072;%20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56;&#1086;&#1073;&#1086;&#1090;&#1072;\&#1044;&#1086;&#1076;.%20&#1073;&#1072;&#1083;&#1080;\&#1040;&#1085;&#1072;&#1083;&#1110;&#1079;%20&#1073;&#1072;&#1083;&#1110;&#1074;%20&#1079;&#1080;&#1084;&#1086;&#1074;&#1072;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Кількість студентів з показником 0 додаткових балів до академічного рейтингу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'Загальна таблиця'!$B$1:$P$1</c:f>
              <c:strCache>
                <c:ptCount val="15"/>
                <c:pt idx="0">
                  <c:v>Економічний</c:v>
                </c:pt>
                <c:pt idx="1">
                  <c:v>Ветеринарної медицини</c:v>
                </c:pt>
                <c:pt idx="2">
                  <c:v>ННІ Лісового і садово-паркового</c:v>
                </c:pt>
                <c:pt idx="3">
                  <c:v>Тваринництва та водних</c:v>
                </c:pt>
                <c:pt idx="4">
                  <c:v>Гуманітарно-педагогічний</c:v>
                </c:pt>
                <c:pt idx="5">
                  <c:v>Захисту рослин</c:v>
                </c:pt>
                <c:pt idx="6">
                  <c:v>ННІ Екнергетики</c:v>
                </c:pt>
                <c:pt idx="7">
                  <c:v>Інформ. Технологій</c:v>
                </c:pt>
                <c:pt idx="8">
                  <c:v>Землевпорядкування</c:v>
                </c:pt>
                <c:pt idx="9">
                  <c:v>Харчових технологій</c:v>
                </c:pt>
                <c:pt idx="10">
                  <c:v>Механіко-технологічний</c:v>
                </c:pt>
                <c:pt idx="11">
                  <c:v>Юридичний</c:v>
                </c:pt>
                <c:pt idx="12">
                  <c:v>Кструювання і дизайну</c:v>
                </c:pt>
                <c:pt idx="13">
                  <c:v>Агрорного менеджменту</c:v>
                </c:pt>
                <c:pt idx="14">
                  <c:v>Агробіологічний</c:v>
                </c:pt>
              </c:strCache>
            </c:strRef>
          </c:cat>
          <c:val>
            <c:numRef>
              <c:f>'Загальна таблиця'!$B$2:$P$2</c:f>
              <c:numCache>
                <c:formatCode>General</c:formatCode>
                <c:ptCount val="15"/>
                <c:pt idx="0">
                  <c:v>509</c:v>
                </c:pt>
                <c:pt idx="1">
                  <c:v>436</c:v>
                </c:pt>
                <c:pt idx="2">
                  <c:v>241</c:v>
                </c:pt>
                <c:pt idx="3">
                  <c:v>286</c:v>
                </c:pt>
                <c:pt idx="4">
                  <c:v>173</c:v>
                </c:pt>
                <c:pt idx="5">
                  <c:v>240</c:v>
                </c:pt>
                <c:pt idx="6">
                  <c:v>400</c:v>
                </c:pt>
                <c:pt idx="7">
                  <c:v>210</c:v>
                </c:pt>
                <c:pt idx="8">
                  <c:v>127</c:v>
                </c:pt>
                <c:pt idx="9">
                  <c:v>63</c:v>
                </c:pt>
                <c:pt idx="10">
                  <c:v>319</c:v>
                </c:pt>
                <c:pt idx="11">
                  <c:v>156</c:v>
                </c:pt>
                <c:pt idx="12">
                  <c:v>209</c:v>
                </c:pt>
                <c:pt idx="13">
                  <c:v>492</c:v>
                </c:pt>
                <c:pt idx="14">
                  <c:v>379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5525552"/>
        <c:axId val="135521744"/>
      </c:barChart>
      <c:catAx>
        <c:axId val="135525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5521744"/>
        <c:crosses val="autoZero"/>
        <c:auto val="1"/>
        <c:lblAlgn val="ctr"/>
        <c:lblOffset val="100"/>
        <c:noMultiLvlLbl val="0"/>
      </c:catAx>
      <c:valAx>
        <c:axId val="135521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552555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Кількість студентів з показником 10 додаткових балів до а+Графік!$A$9кадемічного рейтингу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'Загальна таблиця'!$B$1:$P$1</c:f>
              <c:strCache>
                <c:ptCount val="15"/>
                <c:pt idx="0">
                  <c:v>Економічний</c:v>
                </c:pt>
                <c:pt idx="1">
                  <c:v>Ветеринарної медицини</c:v>
                </c:pt>
                <c:pt idx="2">
                  <c:v>ННІ Лісового і садово-паркового</c:v>
                </c:pt>
                <c:pt idx="3">
                  <c:v>Тваринництва та водних</c:v>
                </c:pt>
                <c:pt idx="4">
                  <c:v>Гуманітарно-педагогічний</c:v>
                </c:pt>
                <c:pt idx="5">
                  <c:v>Захисту рослин</c:v>
                </c:pt>
                <c:pt idx="6">
                  <c:v>ННІ Екнергетики</c:v>
                </c:pt>
                <c:pt idx="7">
                  <c:v>Інформ. Технологій</c:v>
                </c:pt>
                <c:pt idx="8">
                  <c:v>Землевпорядкування</c:v>
                </c:pt>
                <c:pt idx="9">
                  <c:v>Харчових технологій</c:v>
                </c:pt>
                <c:pt idx="10">
                  <c:v>Механіко-технологічний</c:v>
                </c:pt>
                <c:pt idx="11">
                  <c:v>Юридичний</c:v>
                </c:pt>
                <c:pt idx="12">
                  <c:v>Кструювання і дизайну</c:v>
                </c:pt>
                <c:pt idx="13">
                  <c:v>Агрорного менеджменту</c:v>
                </c:pt>
                <c:pt idx="14">
                  <c:v>Агробіологічний</c:v>
                </c:pt>
              </c:strCache>
            </c:strRef>
          </c:cat>
          <c:val>
            <c:numRef>
              <c:f>'Загальна таблиця'!$B$203:$P$203</c:f>
              <c:numCache>
                <c:formatCode>General</c:formatCode>
                <c:ptCount val="15"/>
                <c:pt idx="0">
                  <c:v>875</c:v>
                </c:pt>
                <c:pt idx="1">
                  <c:v>839</c:v>
                </c:pt>
                <c:pt idx="2">
                  <c:v>573</c:v>
                </c:pt>
                <c:pt idx="3">
                  <c:v>659</c:v>
                </c:pt>
                <c:pt idx="4">
                  <c:v>373</c:v>
                </c:pt>
                <c:pt idx="5">
                  <c:v>696</c:v>
                </c:pt>
                <c:pt idx="6">
                  <c:v>633</c:v>
                </c:pt>
                <c:pt idx="7">
                  <c:v>506</c:v>
                </c:pt>
                <c:pt idx="8">
                  <c:v>322</c:v>
                </c:pt>
                <c:pt idx="9">
                  <c:v>260</c:v>
                </c:pt>
                <c:pt idx="10">
                  <c:v>577</c:v>
                </c:pt>
                <c:pt idx="11">
                  <c:v>324</c:v>
                </c:pt>
                <c:pt idx="12">
                  <c:v>411</c:v>
                </c:pt>
                <c:pt idx="13">
                  <c:v>768</c:v>
                </c:pt>
                <c:pt idx="14">
                  <c:v>768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5517392"/>
        <c:axId val="135530448"/>
      </c:barChart>
      <c:catAx>
        <c:axId val="135517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5530448"/>
        <c:crosses val="autoZero"/>
        <c:auto val="1"/>
        <c:lblAlgn val="ctr"/>
        <c:lblOffset val="100"/>
        <c:noMultiLvlLbl val="0"/>
      </c:catAx>
      <c:valAx>
        <c:axId val="13553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55173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12677-9034-4091-9046-2F3B22560F94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54BE1-6467-40A0-9F0E-C01F369B7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025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BCD4C-179C-4572-9910-2EAEB324507E}" type="datetimeFigureOut">
              <a:rPr lang="uk-UA" smtClean="0"/>
              <a:pPr/>
              <a:t>10.09.2019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CE0CB-B3D0-4FE8-BBEA-E28FFF28E96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71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E0CB-B3D0-4FE8-BBEA-E28FFF28E964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832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E0CB-B3D0-4FE8-BBEA-E28FFF28E964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782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E0CB-B3D0-4FE8-BBEA-E28FFF28E964}" type="slidenum">
              <a:rPr lang="uk-UA" smtClean="0"/>
              <a:pPr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832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2126">
              <a:srgbClr val="D7D7D7"/>
            </a:gs>
            <a:gs pos="70800">
              <a:srgbClr val="BCBCBC"/>
            </a:gs>
            <a:gs pos="0">
              <a:schemeClr val="bg1">
                <a:tint val="78000"/>
                <a:satMod val="220000"/>
              </a:schemeClr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31640" y="2924944"/>
            <a:ext cx="6215074" cy="3371266"/>
          </a:xfrm>
        </p:spPr>
        <p:txBody>
          <a:bodyPr>
            <a:normAutofit/>
          </a:bodyPr>
          <a:lstStyle/>
          <a:p>
            <a:pPr algn="ctr"/>
            <a:r>
              <a:rPr lang="uk-UA" sz="4800" dirty="0"/>
              <a:t/>
            </a:r>
            <a:br>
              <a:rPr lang="uk-UA" sz="4800" dirty="0"/>
            </a:br>
            <a:endParaRPr lang="ru-RU" sz="3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89" y="260648"/>
            <a:ext cx="4225021" cy="475252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067944" y="5589240"/>
            <a:ext cx="5077644" cy="100806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975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Сергій М. Кваша – проректор з навчальної і виховної роботи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856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Робота\Гірші студенти\Карат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060194" cy="5013176"/>
          </a:xfrm>
          <a:prstGeom prst="rect">
            <a:avLst/>
          </a:prstGeom>
          <a:noFill/>
        </p:spPr>
      </p:pic>
      <p:pic>
        <p:nvPicPr>
          <p:cNvPr id="3075" name="Picture 3" descr="C:\Users\1\Desktop\Робота\Гірші студенти\Петорови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-1"/>
            <a:ext cx="3707904" cy="501915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5085184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err="1" smtClean="0"/>
              <a:t>Андрій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Меженський</a:t>
            </a:r>
            <a:r>
              <a:rPr lang="ru-RU" b="1" i="1" u="sng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абсолютний</a:t>
            </a:r>
            <a:r>
              <a:rPr lang="ru-RU" dirty="0" smtClean="0"/>
              <a:t> </a:t>
            </a:r>
            <a:r>
              <a:rPr lang="ru-RU" dirty="0" err="1" smtClean="0"/>
              <a:t>чемпіон</a:t>
            </a:r>
            <a:r>
              <a:rPr lang="ru-RU" dirty="0" smtClean="0"/>
              <a:t> Кубку </a:t>
            </a:r>
            <a:r>
              <a:rPr lang="ru-RU" dirty="0" err="1" smtClean="0"/>
              <a:t>України</a:t>
            </a:r>
            <a:r>
              <a:rPr lang="ru-RU" dirty="0" smtClean="0"/>
              <a:t> у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ваговій</a:t>
            </a:r>
            <a:r>
              <a:rPr lang="ru-RU" dirty="0" smtClean="0"/>
              <a:t> </a:t>
            </a:r>
            <a:r>
              <a:rPr lang="ru-RU" dirty="0" err="1" smtClean="0"/>
              <a:t>категорії</a:t>
            </a:r>
            <a:endParaRPr lang="ru-RU" dirty="0" smtClean="0"/>
          </a:p>
          <a:p>
            <a:pPr algn="ctr"/>
            <a:r>
              <a:rPr lang="uk-UA" dirty="0" smtClean="0"/>
              <a:t>Факультет ветеринарної медицини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5103674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err="1" smtClean="0"/>
              <a:t>Тетяна</a:t>
            </a:r>
            <a:r>
              <a:rPr lang="ru-RU" b="1" i="1" u="sng" dirty="0" smtClean="0"/>
              <a:t> Петрович</a:t>
            </a:r>
            <a:r>
              <a:rPr lang="ru-RU" dirty="0" smtClean="0"/>
              <a:t>– </a:t>
            </a:r>
          </a:p>
          <a:p>
            <a:pPr algn="ctr"/>
            <a:r>
              <a:rPr lang="uk-UA" dirty="0" smtClean="0"/>
              <a:t>ІІІ місце на Чемпіонаті України з боксу серед жінок</a:t>
            </a:r>
          </a:p>
          <a:p>
            <a:pPr algn="ctr"/>
            <a:r>
              <a:rPr lang="uk-UA" dirty="0" smtClean="0"/>
              <a:t>Агробіологічний факультет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1\Desktop\Робота\Гірші студенти\dsc_1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5139319" cy="3429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Робота\Гірші студенти\dsc_4001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807345" cy="3429000"/>
          </a:xfrm>
          <a:prstGeom prst="rect">
            <a:avLst/>
          </a:prstGeom>
          <a:noFill/>
        </p:spPr>
      </p:pic>
      <p:pic>
        <p:nvPicPr>
          <p:cNvPr id="4099" name="Picture 3" descr="C:\Users\1\Desktop\Робота\Гірші студенти\виховна робо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60848"/>
            <a:ext cx="4572000" cy="3429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860032" y="404664"/>
            <a:ext cx="4111377" cy="100806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90000" lnSpcReduction="10000"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Голосіївська весна 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(понад 1000 студентів – учасників )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54806" y="188640"/>
            <a:ext cx="8434387" cy="74089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Кращі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академічні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групи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2017</a:t>
            </a:r>
          </a:p>
        </p:txBody>
      </p:sp>
      <p:pic>
        <p:nvPicPr>
          <p:cNvPr id="5125" name="Picture 5" descr="C:\Users\1\Desktop\Робота\Гірші студенти\Студенти агробіологи найспортивніша груп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620688"/>
            <a:ext cx="3463205" cy="2305047"/>
          </a:xfrm>
          <a:prstGeom prst="rect">
            <a:avLst/>
          </a:prstGeom>
          <a:noFill/>
        </p:spPr>
      </p:pic>
      <p:pic>
        <p:nvPicPr>
          <p:cNvPr id="5124" name="Picture 4" descr="C:\Users\1\Desktop\Робота\Гірші студенти\Інтелектуальна груп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36912"/>
            <a:ext cx="3461313" cy="2303787"/>
          </a:xfrm>
          <a:prstGeom prst="rect">
            <a:avLst/>
          </a:prstGeom>
          <a:noFill/>
        </p:spPr>
      </p:pic>
      <p:pic>
        <p:nvPicPr>
          <p:cNvPr id="5123" name="Picture 3" descr="C:\Users\1\Desktop\Робота\Гірші студенти\Гуманітарно педагогічний факультет Пвсенні баталії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570611"/>
            <a:ext cx="3428295" cy="228738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99592" y="1052736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u="sng" dirty="0" err="1" smtClean="0"/>
              <a:t>Найспортиніша</a:t>
            </a:r>
            <a:r>
              <a:rPr lang="uk-UA" b="1" i="1" u="sng" dirty="0" smtClean="0"/>
              <a:t> академічна група</a:t>
            </a:r>
            <a:endParaRPr lang="ru-RU" b="1" i="1" u="sng" dirty="0" smtClean="0"/>
          </a:p>
          <a:p>
            <a:pPr algn="ctr"/>
            <a:r>
              <a:rPr lang="ru-RU" dirty="0" err="1" smtClean="0"/>
              <a:t>Агробіологічний</a:t>
            </a:r>
            <a:r>
              <a:rPr lang="ru-RU" dirty="0" smtClean="0"/>
              <a:t> факультет 4 курс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967335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err="1" smtClean="0"/>
              <a:t>Найінтелектуальніша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академічна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група</a:t>
            </a:r>
            <a:endParaRPr lang="ru-RU" b="1" i="1" u="sng" dirty="0" smtClean="0"/>
          </a:p>
          <a:p>
            <a:pPr algn="ctr"/>
            <a:r>
              <a:rPr lang="uk-UA" dirty="0" err="1" smtClean="0"/>
              <a:t>Економічнийфакультет</a:t>
            </a:r>
            <a:r>
              <a:rPr lang="uk-UA" dirty="0" smtClean="0"/>
              <a:t>  2 курс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941168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err="1" smtClean="0"/>
              <a:t>Найспівочіша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академічна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група</a:t>
            </a:r>
            <a:r>
              <a:rPr lang="ru-RU" b="1" i="1" u="sng" dirty="0" smtClean="0"/>
              <a:t> (</a:t>
            </a:r>
            <a:r>
              <a:rPr lang="ru-RU" b="1" i="1" u="sng" dirty="0" err="1" smtClean="0"/>
              <a:t>Переможці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Пісенних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баталій</a:t>
            </a:r>
            <a:r>
              <a:rPr lang="ru-RU" b="1" i="1" u="sng" dirty="0" smtClean="0"/>
              <a:t>)</a:t>
            </a:r>
          </a:p>
          <a:p>
            <a:pPr algn="ctr"/>
            <a:r>
              <a:rPr lang="ru-RU" dirty="0" smtClean="0"/>
              <a:t>Факультет </a:t>
            </a:r>
            <a:r>
              <a:rPr lang="ru-RU" dirty="0" err="1" smtClean="0"/>
              <a:t>ветеринарної</a:t>
            </a:r>
            <a:r>
              <a:rPr lang="ru-RU" dirty="0" smtClean="0"/>
              <a:t> </a:t>
            </a:r>
            <a:r>
              <a:rPr lang="ru-RU" dirty="0" err="1" smtClean="0"/>
              <a:t>медицини</a:t>
            </a:r>
            <a:r>
              <a:rPr lang="ru-RU" dirty="0" smtClean="0"/>
              <a:t> 3 курс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1\Desktop\Робота\Гірші студенти\випускники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61673" cy="6858000"/>
          </a:xfrm>
          <a:prstGeom prst="rect">
            <a:avLst/>
          </a:prstGeom>
          <a:noFill/>
        </p:spPr>
      </p:pic>
      <p:pic>
        <p:nvPicPr>
          <p:cNvPr id="6146" name="Picture 2" descr="C:\Users\1\Desktop\Робота\Гірші студенти\випускни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5690" y="0"/>
            <a:ext cx="49083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5056026" cy="6453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2" y="404664"/>
            <a:ext cx="4183288" cy="6453336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806" y="0"/>
            <a:ext cx="8434387" cy="74089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Життя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гуртожитку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93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400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0"/>
            <a:ext cx="4499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1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04248" cy="35010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01008"/>
            <a:ext cx="7016976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1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597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0"/>
            <a:ext cx="4788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2154"/>
            <a:ext cx="6108171" cy="34358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71" y="0"/>
            <a:ext cx="6083829" cy="342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8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5052053" cy="3789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9" y="56051"/>
            <a:ext cx="5772133" cy="43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8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189533"/>
              </p:ext>
            </p:extLst>
          </p:nvPr>
        </p:nvGraphicFramePr>
        <p:xfrm>
          <a:off x="0" y="665313"/>
          <a:ext cx="9144000" cy="6192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99"/>
                <a:gridCol w="3657598"/>
                <a:gridCol w="2438403"/>
              </a:tblGrid>
              <a:tr h="879446">
                <a:tc>
                  <a:txBody>
                    <a:bodyPr/>
                    <a:lstStyle/>
                    <a:p>
                      <a:pPr algn="ctr"/>
                      <a:endParaRPr lang="uk-UA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k-UA" sz="1800" dirty="0" smtClean="0">
                          <a:latin typeface="Arial" pitchFamily="34" charset="0"/>
                          <a:cs typeface="Arial" pitchFamily="34" charset="0"/>
                        </a:rPr>
                        <a:t>Додаткові</a:t>
                      </a:r>
                      <a:r>
                        <a:rPr lang="uk-UA" sz="1800" baseline="0" dirty="0" smtClean="0">
                          <a:latin typeface="Arial" pitchFamily="34" charset="0"/>
                          <a:cs typeface="Arial" pitchFamily="34" charset="0"/>
                        </a:rPr>
                        <a:t> бали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k-UA" sz="1800" dirty="0" smtClean="0">
                          <a:latin typeface="Arial" pitchFamily="34" charset="0"/>
                          <a:cs typeface="Arial" pitchFamily="34" charset="0"/>
                        </a:rPr>
                        <a:t>Кількість по університету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 smtClean="0"/>
                    </a:p>
                    <a:p>
                      <a:pPr algn="ctr"/>
                      <a:r>
                        <a:rPr lang="uk-UA" sz="2400" dirty="0" smtClean="0"/>
                        <a:t>%</a:t>
                      </a:r>
                      <a:endParaRPr lang="ru-RU" sz="2400" dirty="0"/>
                    </a:p>
                  </a:txBody>
                  <a:tcPr/>
                </a:tc>
              </a:tr>
              <a:tr h="3415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 </a:t>
                      </a:r>
                      <a:r>
                        <a:rPr lang="ru-RU" sz="1600" b="1" i="0" u="none" strike="noStrike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балів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4240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49,6%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804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Від</a:t>
                      </a:r>
                      <a:r>
                        <a:rPr lang="uk-UA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0 до 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1207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14,1%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80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Від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1 до 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80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Від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2 до 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6,3%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80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Від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3 до 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4,3%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80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Від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4 до 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80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Від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5 до 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80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Від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6 до 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80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Від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7 до 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1,9%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15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Від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8 до 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15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Від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9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до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8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балів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8,2%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06090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Всього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8535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115888"/>
            <a:ext cx="8308975" cy="10080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Аналіз додаткових балів до академічної стипендії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442338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6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8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6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96" y="-27424"/>
            <a:ext cx="457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4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6070446" cy="42210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4700"/>
            <a:ext cx="5943644" cy="33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9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31640" y="2924944"/>
            <a:ext cx="6215074" cy="3371266"/>
          </a:xfrm>
        </p:spPr>
        <p:txBody>
          <a:bodyPr>
            <a:normAutofit/>
          </a:bodyPr>
          <a:lstStyle/>
          <a:p>
            <a:pPr algn="ctr"/>
            <a:r>
              <a:rPr lang="uk-UA" sz="4800" dirty="0"/>
              <a:t/>
            </a:r>
            <a:br>
              <a:rPr lang="uk-UA" sz="4800" dirty="0"/>
            </a:br>
            <a:endParaRPr lang="ru-RU" sz="3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89" y="476672"/>
            <a:ext cx="422502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6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980728"/>
          <a:ext cx="9143999" cy="5877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4155" y="188640"/>
            <a:ext cx="81356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Кількість студентів з показником</a:t>
            </a:r>
          </a:p>
          <a:p>
            <a:pPr algn="ctr"/>
            <a:r>
              <a:rPr lang="uk-UA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додаткових балів </a:t>
            </a:r>
            <a:r>
              <a:rPr lang="uk-UA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 академічного рейтингу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3968" y="0"/>
            <a:ext cx="83360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Кількість студентів з показником</a:t>
            </a:r>
          </a:p>
          <a:p>
            <a:pPr algn="ctr"/>
            <a:r>
              <a:rPr lang="uk-UA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додаткових балів </a:t>
            </a:r>
            <a:r>
              <a:rPr lang="uk-UA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 академічного рейтингу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115888"/>
            <a:ext cx="8308975" cy="10080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Студенти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НУБіП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України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переможці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ІІ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етапу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Всеукраїнської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студентської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олімпіади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2016-2017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н.р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(станом на 16.05.2017 р.)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5888" y="1341438"/>
            <a:ext cx="9028112" cy="5543550"/>
          </a:xfrm>
        </p:spPr>
        <p:txBody>
          <a:bodyPr>
            <a:normAutofit fontScale="92500" lnSpcReduction="10000"/>
          </a:bodyPr>
          <a:lstStyle/>
          <a:p>
            <a:pPr marL="2057400" indent="-2057400" algn="ctr" eaLnBrk="1" hangingPunct="1">
              <a:lnSpc>
                <a:spcPts val="1600"/>
              </a:lnSpc>
              <a:spcBef>
                <a:spcPts val="600"/>
              </a:spcBef>
              <a:buFontTx/>
              <a:buNone/>
              <a:defRPr/>
            </a:pP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місце – 5 студентів</a:t>
            </a:r>
          </a:p>
          <a:p>
            <a:pPr marL="2057400" indent="-2057400">
              <a:buFontTx/>
              <a:buNone/>
              <a:defRPr/>
            </a:pPr>
            <a:r>
              <a:rPr lang="ru-RU" sz="1600" b="1" dirty="0" err="1" smtClean="0">
                <a:solidFill>
                  <a:schemeClr val="tx1"/>
                </a:solidFill>
              </a:rPr>
              <a:t>Вікторія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Мацола</a:t>
            </a:r>
            <a:r>
              <a:rPr lang="uk-UA" sz="1600" b="1" dirty="0" smtClean="0">
                <a:solidFill>
                  <a:schemeClr val="tx1"/>
                </a:solidFill>
              </a:rPr>
              <a:t>         (</a:t>
            </a:r>
            <a:r>
              <a:rPr lang="uk-UA" sz="1600" dirty="0" smtClean="0">
                <a:solidFill>
                  <a:schemeClr val="tx1"/>
                </a:solidFill>
              </a:rPr>
              <a:t>Українська мова за професійним спрямуванням)</a:t>
            </a:r>
            <a:endParaRPr lang="uk-UA" sz="1600" b="1" dirty="0" smtClean="0">
              <a:solidFill>
                <a:schemeClr val="tx1"/>
              </a:solidFill>
            </a:endParaRPr>
          </a:p>
          <a:p>
            <a:pPr marL="2057400" indent="-2057400">
              <a:buFontTx/>
              <a:buNone/>
              <a:defRPr/>
            </a:pPr>
            <a:r>
              <a:rPr lang="uk-UA" sz="1600" b="1" dirty="0" smtClean="0">
                <a:solidFill>
                  <a:schemeClr val="tx1"/>
                </a:solidFill>
              </a:rPr>
              <a:t>Тетяна </a:t>
            </a:r>
            <a:r>
              <a:rPr lang="uk-UA" sz="1600" b="1" dirty="0" err="1" smtClean="0">
                <a:solidFill>
                  <a:schemeClr val="tx1"/>
                </a:solidFill>
              </a:rPr>
              <a:t>Липницька</a:t>
            </a:r>
            <a:r>
              <a:rPr lang="uk-UA" sz="1600" b="1" dirty="0" smtClean="0">
                <a:solidFill>
                  <a:schemeClr val="tx1"/>
                </a:solidFill>
              </a:rPr>
              <a:t>      (</a:t>
            </a:r>
            <a:r>
              <a:rPr lang="uk-UA" sz="1600" dirty="0" smtClean="0">
                <a:solidFill>
                  <a:schemeClr val="tx1"/>
                </a:solidFill>
              </a:rPr>
              <a:t>Менеджмент, спеціалізація “Менеджмент ЗЕД”)</a:t>
            </a:r>
            <a:endParaRPr lang="uk-UA" sz="1600" b="1" dirty="0" smtClean="0">
              <a:solidFill>
                <a:schemeClr val="tx1"/>
              </a:solidFill>
            </a:endParaRPr>
          </a:p>
          <a:p>
            <a:pPr marL="2057400" indent="-2057400">
              <a:buFontTx/>
              <a:buNone/>
              <a:defRPr/>
            </a:pPr>
            <a:r>
              <a:rPr lang="uk-UA" sz="1600" b="1" dirty="0" smtClean="0">
                <a:solidFill>
                  <a:schemeClr val="tx1"/>
                </a:solidFill>
              </a:rPr>
              <a:t>Любов Рудченко         (</a:t>
            </a:r>
            <a:r>
              <a:rPr lang="uk-UA" sz="1600" dirty="0" smtClean="0">
                <a:solidFill>
                  <a:schemeClr val="tx1"/>
                </a:solidFill>
              </a:rPr>
              <a:t>Загальна екологія </a:t>
            </a:r>
            <a:r>
              <a:rPr lang="uk-UA" sz="1600" i="1" dirty="0" smtClean="0">
                <a:solidFill>
                  <a:schemeClr val="tx1"/>
                </a:solidFill>
              </a:rPr>
              <a:t>(Екологічні спеціальності))</a:t>
            </a:r>
            <a:endParaRPr lang="uk-UA" sz="1600" b="1" dirty="0" smtClean="0">
              <a:solidFill>
                <a:schemeClr val="tx1"/>
              </a:solidFill>
            </a:endParaRPr>
          </a:p>
          <a:p>
            <a:pPr marL="2057400" indent="-2057400">
              <a:buFontTx/>
              <a:buNone/>
              <a:defRPr/>
            </a:pPr>
            <a:r>
              <a:rPr lang="uk-UA" sz="1600" b="1" dirty="0" smtClean="0">
                <a:solidFill>
                  <a:schemeClr val="tx1"/>
                </a:solidFill>
              </a:rPr>
              <a:t>Дмитро Царик             (</a:t>
            </a:r>
            <a:r>
              <a:rPr lang="uk-UA" sz="1600" dirty="0" smtClean="0">
                <a:solidFill>
                  <a:schemeClr val="tx1"/>
                </a:solidFill>
              </a:rPr>
              <a:t>Загальна екологія </a:t>
            </a:r>
            <a:r>
              <a:rPr lang="uk-UA" sz="1600" i="1" dirty="0" smtClean="0">
                <a:solidFill>
                  <a:schemeClr val="tx1"/>
                </a:solidFill>
              </a:rPr>
              <a:t>(Неекологічні спеціальності))</a:t>
            </a:r>
            <a:r>
              <a:rPr lang="uk-UA" sz="1600" b="1" i="1" dirty="0" smtClean="0">
                <a:solidFill>
                  <a:schemeClr val="tx1"/>
                </a:solidFill>
              </a:rPr>
              <a:t> </a:t>
            </a:r>
          </a:p>
          <a:p>
            <a:pPr marL="2057400" indent="-2057400">
              <a:buFontTx/>
              <a:buNone/>
              <a:defRPr/>
            </a:pPr>
            <a:r>
              <a:rPr lang="uk-UA" sz="1600" b="1" dirty="0" smtClean="0">
                <a:solidFill>
                  <a:schemeClr val="tx1"/>
                </a:solidFill>
              </a:rPr>
              <a:t>Ігор </a:t>
            </a:r>
            <a:r>
              <a:rPr lang="uk-UA" sz="1600" b="1" dirty="0" err="1" smtClean="0">
                <a:solidFill>
                  <a:schemeClr val="tx1"/>
                </a:solidFill>
              </a:rPr>
              <a:t>Шайгоодський</a:t>
            </a:r>
            <a:r>
              <a:rPr lang="uk-UA" sz="1600" b="1" dirty="0" smtClean="0">
                <a:solidFill>
                  <a:schemeClr val="tx1"/>
                </a:solidFill>
              </a:rPr>
              <a:t>     (</a:t>
            </a:r>
            <a:r>
              <a:rPr lang="uk-UA" sz="1600" dirty="0" smtClean="0">
                <a:solidFill>
                  <a:schemeClr val="tx1"/>
                </a:solidFill>
              </a:rPr>
              <a:t>Водні біоресурси та аквакультура)</a:t>
            </a:r>
          </a:p>
          <a:p>
            <a:pPr marL="2057400" indent="-2057400" algn="ctr">
              <a:buFontTx/>
              <a:buNone/>
              <a:defRPr/>
            </a:pPr>
            <a:endPara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057400" indent="-2057400" algn="ctr">
              <a:buFontTx/>
              <a:buNone/>
              <a:defRPr/>
            </a:pP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місце − 9 студентів</a:t>
            </a:r>
          </a:p>
          <a:p>
            <a:pPr marL="2057400" indent="-2057400">
              <a:buFontTx/>
              <a:buNone/>
              <a:defRPr/>
            </a:pPr>
            <a:r>
              <a:rPr lang="uk-UA" sz="1600" b="1" dirty="0" smtClean="0">
                <a:solidFill>
                  <a:schemeClr val="tx1"/>
                </a:solidFill>
              </a:rPr>
              <a:t>Ліза </a:t>
            </a:r>
            <a:r>
              <a:rPr lang="uk-UA" sz="1600" b="1" dirty="0" err="1" smtClean="0">
                <a:solidFill>
                  <a:schemeClr val="tx1"/>
                </a:solidFill>
              </a:rPr>
              <a:t>Беляєва</a:t>
            </a:r>
            <a:r>
              <a:rPr lang="uk-UA" sz="1600" b="1" dirty="0" smtClean="0">
                <a:solidFill>
                  <a:schemeClr val="tx1"/>
                </a:solidFill>
              </a:rPr>
              <a:t>                 (</a:t>
            </a:r>
            <a:r>
              <a:rPr lang="uk-UA" sz="1600" dirty="0" smtClean="0">
                <a:solidFill>
                  <a:schemeClr val="tx1"/>
                </a:solidFill>
              </a:rPr>
              <a:t>Фінанси)</a:t>
            </a:r>
            <a:endParaRPr lang="uk-UA" sz="1600" b="1" dirty="0" smtClean="0">
              <a:solidFill>
                <a:schemeClr val="tx1"/>
              </a:solidFill>
            </a:endParaRPr>
          </a:p>
          <a:p>
            <a:pPr marL="2057400" indent="-2057400">
              <a:buFontTx/>
              <a:buNone/>
              <a:defRPr/>
            </a:pPr>
            <a:r>
              <a:rPr lang="uk-UA" sz="1600" b="1" dirty="0" smtClean="0">
                <a:solidFill>
                  <a:schemeClr val="tx1"/>
                </a:solidFill>
              </a:rPr>
              <a:t>Віктор </a:t>
            </a:r>
            <a:r>
              <a:rPr lang="uk-UA" sz="1600" b="1" dirty="0" err="1" smtClean="0">
                <a:solidFill>
                  <a:schemeClr val="tx1"/>
                </a:solidFill>
              </a:rPr>
              <a:t>Кива</a:t>
            </a:r>
            <a:r>
              <a:rPr lang="uk-UA" sz="1600" b="1" dirty="0" smtClean="0">
                <a:solidFill>
                  <a:schemeClr val="tx1"/>
                </a:solidFill>
              </a:rPr>
              <a:t>                   (</a:t>
            </a:r>
            <a:r>
              <a:rPr lang="uk-UA" sz="1600" dirty="0" smtClean="0">
                <a:solidFill>
                  <a:schemeClr val="tx1"/>
                </a:solidFill>
              </a:rPr>
              <a:t>Взаємозамінність, стандартизація та технічні вимірювання)</a:t>
            </a:r>
            <a:endParaRPr lang="uk-UA" sz="1600" b="1" dirty="0" smtClean="0">
              <a:solidFill>
                <a:schemeClr val="tx1"/>
              </a:solidFill>
            </a:endParaRPr>
          </a:p>
          <a:p>
            <a:pPr marL="2057400" indent="-2057400">
              <a:buFontTx/>
              <a:buNone/>
              <a:defRPr/>
            </a:pPr>
            <a:r>
              <a:rPr lang="uk-UA" sz="1600" b="1" dirty="0" smtClean="0">
                <a:solidFill>
                  <a:schemeClr val="tx1"/>
                </a:solidFill>
              </a:rPr>
              <a:t>Олена Василенко         (</a:t>
            </a:r>
            <a:r>
              <a:rPr lang="uk-UA" sz="1600" dirty="0" smtClean="0">
                <a:solidFill>
                  <a:schemeClr val="tx1"/>
                </a:solidFill>
              </a:rPr>
              <a:t>Садівництво і виноградарство)</a:t>
            </a:r>
            <a:endParaRPr lang="uk-UA" sz="1600" b="1" dirty="0" smtClean="0">
              <a:solidFill>
                <a:schemeClr val="tx1"/>
              </a:solidFill>
            </a:endParaRPr>
          </a:p>
          <a:p>
            <a:pPr marL="2057400" indent="-2057400">
              <a:buFontTx/>
              <a:buNone/>
              <a:defRPr/>
            </a:pPr>
            <a:r>
              <a:rPr lang="uk-UA" sz="1600" b="1" dirty="0" smtClean="0">
                <a:solidFill>
                  <a:schemeClr val="tx1"/>
                </a:solidFill>
              </a:rPr>
              <a:t>Богдан Ворона</a:t>
            </a:r>
            <a:r>
              <a:rPr lang="uk-UA" sz="1600" dirty="0" smtClean="0">
                <a:solidFill>
                  <a:schemeClr val="tx1"/>
                </a:solidFill>
              </a:rPr>
              <a:t>              (Інформатика)</a:t>
            </a:r>
            <a:endParaRPr lang="uk-UA" sz="1600" b="1" dirty="0" smtClean="0">
              <a:solidFill>
                <a:schemeClr val="tx1"/>
              </a:solidFill>
            </a:endParaRPr>
          </a:p>
          <a:p>
            <a:pPr marL="2057400" indent="-2057400">
              <a:buFontTx/>
              <a:buNone/>
              <a:defRPr/>
            </a:pPr>
            <a:r>
              <a:rPr lang="uk-UA" sz="1600" b="1" dirty="0" smtClean="0">
                <a:solidFill>
                  <a:schemeClr val="tx1"/>
                </a:solidFill>
              </a:rPr>
              <a:t>Віра Наумова                (</a:t>
            </a:r>
            <a:r>
              <a:rPr lang="uk-UA" sz="1600" dirty="0" smtClean="0">
                <a:solidFill>
                  <a:schemeClr val="tx1"/>
                </a:solidFill>
              </a:rPr>
              <a:t>Загальна екологія)</a:t>
            </a:r>
            <a:endParaRPr lang="uk-UA" sz="1600" b="1" dirty="0" smtClean="0">
              <a:solidFill>
                <a:schemeClr val="tx1"/>
              </a:solidFill>
            </a:endParaRPr>
          </a:p>
          <a:p>
            <a:pPr marL="2057400" indent="-2057400">
              <a:buFontTx/>
              <a:buNone/>
              <a:defRPr/>
            </a:pPr>
            <a:r>
              <a:rPr lang="uk-UA" sz="1600" b="1" dirty="0" smtClean="0">
                <a:solidFill>
                  <a:schemeClr val="tx1"/>
                </a:solidFill>
              </a:rPr>
              <a:t>Аліна Могила                 (</a:t>
            </a:r>
            <a:r>
              <a:rPr lang="uk-UA" sz="1600" dirty="0" smtClean="0">
                <a:solidFill>
                  <a:schemeClr val="tx1"/>
                </a:solidFill>
              </a:rPr>
              <a:t>Екологія, охорона навколишнього   середовища та   збалансоване </a:t>
            </a: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uk-UA" sz="1600" dirty="0" smtClean="0">
                <a:solidFill>
                  <a:schemeClr val="tx1"/>
                </a:solidFill>
              </a:rPr>
              <a:t>природо-користування)</a:t>
            </a:r>
            <a:endParaRPr lang="uk-UA" sz="1600" b="1" dirty="0" smtClean="0">
              <a:solidFill>
                <a:schemeClr val="tx1"/>
              </a:solidFill>
            </a:endParaRPr>
          </a:p>
          <a:p>
            <a:pPr marL="2057400" indent="-2057400">
              <a:buFontTx/>
              <a:buNone/>
              <a:defRPr/>
            </a:pPr>
            <a:r>
              <a:rPr lang="uk-UA" sz="1600" b="1" dirty="0" smtClean="0">
                <a:solidFill>
                  <a:schemeClr val="tx1"/>
                </a:solidFill>
              </a:rPr>
              <a:t>Наталія Голуб                (</a:t>
            </a:r>
            <a:r>
              <a:rPr lang="uk-UA" sz="1600" dirty="0" smtClean="0">
                <a:solidFill>
                  <a:schemeClr val="tx1"/>
                </a:solidFill>
              </a:rPr>
              <a:t>Основи охорони праці)</a:t>
            </a:r>
            <a:endParaRPr lang="uk-UA" sz="1600" b="1" dirty="0" smtClean="0">
              <a:solidFill>
                <a:schemeClr val="tx1"/>
              </a:solidFill>
            </a:endParaRPr>
          </a:p>
          <a:p>
            <a:pPr marL="2057400" indent="-2057400">
              <a:buFontTx/>
              <a:buNone/>
              <a:defRPr/>
            </a:pPr>
            <a:r>
              <a:rPr lang="uk-UA" sz="1600" b="1" dirty="0" smtClean="0">
                <a:solidFill>
                  <a:schemeClr val="tx1"/>
                </a:solidFill>
              </a:rPr>
              <a:t>Владислав Давидов     (</a:t>
            </a:r>
            <a:r>
              <a:rPr lang="uk-UA" sz="1600" dirty="0" smtClean="0">
                <a:solidFill>
                  <a:schemeClr val="tx1"/>
                </a:solidFill>
              </a:rPr>
              <a:t>Обладнання лісового комплексу. </a:t>
            </a:r>
            <a:r>
              <a:rPr lang="uk-UA" sz="1600" dirty="0" err="1" smtClean="0">
                <a:solidFill>
                  <a:schemeClr val="tx1"/>
                </a:solidFill>
              </a:rPr>
              <a:t>Деревооброблювальні</a:t>
            </a:r>
            <a:r>
              <a:rPr lang="uk-UA" sz="1600" dirty="0" smtClean="0">
                <a:solidFill>
                  <a:schemeClr val="tx1"/>
                </a:solidFill>
              </a:rPr>
              <a:t> технології)</a:t>
            </a:r>
            <a:endParaRPr lang="uk-UA" sz="1600" b="1" dirty="0" smtClean="0">
              <a:solidFill>
                <a:schemeClr val="tx1"/>
              </a:solidFill>
            </a:endParaRPr>
          </a:p>
          <a:p>
            <a:pPr marL="2057400" indent="-2057400">
              <a:buFontTx/>
              <a:buNone/>
              <a:defRPr/>
            </a:pPr>
            <a:r>
              <a:rPr lang="uk-UA" sz="1600" b="1" dirty="0" smtClean="0">
                <a:solidFill>
                  <a:schemeClr val="tx1"/>
                </a:solidFill>
              </a:rPr>
              <a:t>Павло Приходько         (</a:t>
            </a:r>
            <a:r>
              <a:rPr lang="uk-UA" sz="1600" dirty="0" smtClean="0">
                <a:solidFill>
                  <a:schemeClr val="tx1"/>
                </a:solidFill>
              </a:rPr>
              <a:t>Деталі машин та основи конструювання)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057400" indent="-2057400" algn="ctr">
              <a:buFontTx/>
              <a:buNone/>
              <a:defRPr/>
            </a:pPr>
            <a:endParaRPr lang="uk-UA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268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8913" y="1484313"/>
            <a:ext cx="250983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" y="115888"/>
            <a:ext cx="9145588" cy="10080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Студенти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НУБіП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України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переможці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ІІ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етапу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Всеукраїнської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студентської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олімпіади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2016-2017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н.р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(станом на 16.05.2017 р.)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8575" y="1150938"/>
            <a:ext cx="9028113" cy="2776537"/>
          </a:xfrm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місце − 12 студентів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uk-UA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Альона </a:t>
            </a:r>
            <a:r>
              <a:rPr lang="uk-UA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Горбенко</a:t>
            </a:r>
            <a:r>
              <a:rPr lang="uk-UA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(</a:t>
            </a:r>
            <a:r>
              <a:rPr lang="uk-UA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Фінанси)</a:t>
            </a:r>
            <a:endParaRPr lang="uk-UA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uk-UA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Марина Шульга        (</a:t>
            </a:r>
            <a:r>
              <a:rPr lang="uk-UA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Педагогіка)</a:t>
            </a:r>
            <a:endParaRPr lang="uk-UA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uk-UA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Ірина Ткаченко          (</a:t>
            </a:r>
            <a:r>
              <a:rPr lang="uk-UA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Педагогіка)</a:t>
            </a:r>
            <a:endParaRPr lang="uk-UA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uk-UA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Марія Ярмак              (</a:t>
            </a:r>
            <a:r>
              <a:rPr lang="uk-UA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Біологія)</a:t>
            </a:r>
            <a:endParaRPr lang="uk-UA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uk-UA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Олена Пилипенко</a:t>
            </a:r>
            <a:r>
              <a:rPr lang="uk-UA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(Автоматизація та </a:t>
            </a:r>
          </a:p>
          <a:p>
            <a:pPr marL="0" indent="0">
              <a:buFontTx/>
              <a:buNone/>
              <a:defRPr/>
            </a:pPr>
            <a:r>
              <a:rPr lang="uk-UA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ютерно</a:t>
            </a:r>
            <a:r>
              <a:rPr lang="uk-UA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-інтегровані технології)</a:t>
            </a:r>
            <a:endParaRPr lang="uk-UA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uk-UA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Аня  </a:t>
            </a:r>
            <a:r>
              <a:rPr lang="uk-UA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Васильковська</a:t>
            </a:r>
            <a:r>
              <a:rPr lang="uk-UA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uk-UA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Інформатика)</a:t>
            </a:r>
            <a:endParaRPr lang="uk-UA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  <a:defRPr/>
            </a:pPr>
            <a:endParaRPr lang="uk-UA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763963" y="3343275"/>
            <a:ext cx="5257800" cy="3498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552950" y="1646238"/>
            <a:ext cx="4891088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Вікторія Поліщук   </a:t>
            </a:r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(Інформатика)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defRPr/>
            </a:pPr>
            <a:r>
              <a:rPr lang="uk-UA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Світлана </a:t>
            </a:r>
            <a:r>
              <a:rPr lang="uk-UA" sz="1600" b="1" dirty="0">
                <a:latin typeface="Arial" panose="020B0604020202020204" pitchFamily="34" charset="0"/>
              </a:rPr>
              <a:t>Тищенко</a:t>
            </a:r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(Облік і аудит)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defRPr/>
            </a:pPr>
            <a:r>
              <a:rPr lang="uk-UA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Катерина </a:t>
            </a:r>
            <a:r>
              <a:rPr lang="uk-UA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Якубчук</a:t>
            </a:r>
            <a:r>
              <a:rPr lang="uk-UA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(Економічна кібернетика)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defRPr/>
            </a:pPr>
            <a:r>
              <a:rPr lang="uk-UA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Наталія Савчук       (</a:t>
            </a:r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Агроекологія)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defRPr/>
            </a:pPr>
            <a:r>
              <a:rPr lang="uk-UA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Яна </a:t>
            </a:r>
            <a:r>
              <a:rPr lang="uk-UA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Продоляк</a:t>
            </a:r>
            <a:r>
              <a:rPr lang="uk-UA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     (</a:t>
            </a:r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Ветеринарна медицина)</a:t>
            </a:r>
          </a:p>
          <a:p>
            <a:pPr>
              <a:defRPr/>
            </a:pPr>
            <a:r>
              <a:rPr lang="uk-UA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Оксана </a:t>
            </a:r>
            <a:r>
              <a:rPr lang="uk-UA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Гнесь</a:t>
            </a:r>
            <a:r>
              <a:rPr lang="uk-UA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       </a:t>
            </a:r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(Облік і аудит)</a:t>
            </a:r>
          </a:p>
        </p:txBody>
      </p:sp>
      <p:pic>
        <p:nvPicPr>
          <p:cNvPr id="12294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68750"/>
            <a:ext cx="338296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3813"/>
            <a:ext cx="8434387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Студенти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НУБіП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України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переможці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ІІ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етапу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Всеукраїнської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студентської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олімпіади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2016-2017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н.р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командному заліку (станом на 16.05.2017 р.)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950" y="1412875"/>
            <a:ext cx="9010650" cy="5319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29075" indent="-4029075" algn="ctr">
              <a:lnSpc>
                <a:spcPts val="1600"/>
              </a:lnSpc>
              <a:spcAft>
                <a:spcPts val="60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1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місце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− 2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команди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marL="4029075" indent="-4029075">
              <a:defRPr/>
            </a:pPr>
            <a:r>
              <a:rPr lang="uk-UA" sz="1600" b="1" dirty="0">
                <a:latin typeface="Arial" panose="020B0604020202020204" pitchFamily="34" charset="0"/>
              </a:rPr>
              <a:t>Любов Рудченко, Віра Наумова, Дмитро Царик </a:t>
            </a:r>
            <a:r>
              <a:rPr lang="uk-UA" sz="1600" dirty="0">
                <a:latin typeface="Arial" panose="020B0604020202020204" pitchFamily="34" charset="0"/>
              </a:rPr>
              <a:t>(Загальна екологія)</a:t>
            </a:r>
            <a:endParaRPr lang="uk-UA" sz="1600" b="1" dirty="0">
              <a:latin typeface="Arial" panose="020B0604020202020204" pitchFamily="34" charset="0"/>
            </a:endParaRPr>
          </a:p>
          <a:p>
            <a:pPr marL="4029075" indent="-4029075">
              <a:defRPr/>
            </a:pPr>
            <a:r>
              <a:rPr lang="uk-UA" sz="1600" b="1" dirty="0">
                <a:latin typeface="Arial" panose="020B0604020202020204" pitchFamily="34" charset="0"/>
              </a:rPr>
              <a:t>Ігор </a:t>
            </a:r>
            <a:r>
              <a:rPr lang="uk-UA" sz="1600" b="1" dirty="0" err="1">
                <a:latin typeface="Arial" panose="020B0604020202020204" pitchFamily="34" charset="0"/>
              </a:rPr>
              <a:t>Шайгородський</a:t>
            </a:r>
            <a:r>
              <a:rPr lang="uk-UA" sz="1600" b="1" dirty="0">
                <a:latin typeface="Arial" panose="020B0604020202020204" pitchFamily="34" charset="0"/>
              </a:rPr>
              <a:t>, Христина </a:t>
            </a:r>
            <a:r>
              <a:rPr lang="uk-UA" sz="1600" b="1" dirty="0" err="1">
                <a:latin typeface="Arial" panose="020B0604020202020204" pitchFamily="34" charset="0"/>
              </a:rPr>
              <a:t>Артюх</a:t>
            </a:r>
            <a:r>
              <a:rPr lang="uk-UA" sz="1600" b="1" dirty="0">
                <a:latin typeface="Arial" panose="020B0604020202020204" pitchFamily="34" charset="0"/>
              </a:rPr>
              <a:t>, Юрій Пузан </a:t>
            </a:r>
            <a:r>
              <a:rPr lang="uk-UA" sz="1600" dirty="0">
                <a:latin typeface="Arial" panose="020B0604020202020204" pitchFamily="34" charset="0"/>
              </a:rPr>
              <a:t>(Водні біоресурси та аквакультура)</a:t>
            </a:r>
            <a:endParaRPr lang="ru-RU" sz="1600" dirty="0">
              <a:latin typeface="Arial" panose="020B0604020202020204" pitchFamily="34" charset="0"/>
            </a:endParaRPr>
          </a:p>
          <a:p>
            <a:pPr marL="4029075" indent="-4029075">
              <a:lnSpc>
                <a:spcPts val="1600"/>
              </a:lnSpc>
              <a:defRPr/>
            </a:pPr>
            <a:endParaRPr lang="ru-RU" sz="1600" dirty="0">
              <a:latin typeface="Arial" panose="020B0604020202020204" pitchFamily="34" charset="0"/>
            </a:endParaRPr>
          </a:p>
          <a:p>
            <a:pPr marL="4029075" indent="-4029075" algn="ctr">
              <a:lnSpc>
                <a:spcPts val="1600"/>
              </a:lnSpc>
              <a:spcAft>
                <a:spcPts val="600"/>
              </a:spcAft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marL="4029075" indent="-4029075" algn="ctr">
              <a:lnSpc>
                <a:spcPts val="1600"/>
              </a:lnSpc>
              <a:spcAft>
                <a:spcPts val="60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2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місце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−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команди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marL="4029075" indent="-4029075">
              <a:defRPr/>
            </a:pPr>
            <a:r>
              <a:rPr lang="uk-UA" sz="1600" b="1" dirty="0">
                <a:latin typeface="Arial" panose="020B0604020202020204" pitchFamily="34" charset="0"/>
              </a:rPr>
              <a:t>Олена Василенко, Анна Образцова, Юрій </a:t>
            </a:r>
            <a:r>
              <a:rPr lang="uk-UA" sz="1600" b="1" dirty="0" err="1">
                <a:latin typeface="Arial" panose="020B0604020202020204" pitchFamily="34" charset="0"/>
              </a:rPr>
              <a:t>Матченко</a:t>
            </a:r>
            <a:r>
              <a:rPr lang="uk-UA" sz="1600" b="1" dirty="0">
                <a:latin typeface="Arial" panose="020B0604020202020204" pitchFamily="34" charset="0"/>
              </a:rPr>
              <a:t> (</a:t>
            </a:r>
            <a:r>
              <a:rPr lang="uk-UA" sz="1600" dirty="0">
                <a:latin typeface="Arial" panose="020B0604020202020204" pitchFamily="34" charset="0"/>
              </a:rPr>
              <a:t>Садівництво і 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uk-UA" sz="1600" dirty="0">
                <a:latin typeface="Arial" panose="020B0604020202020204" pitchFamily="34" charset="0"/>
              </a:rPr>
              <a:t>виноградарство)</a:t>
            </a:r>
            <a:endParaRPr lang="ru-RU" sz="1600" b="1" dirty="0">
              <a:latin typeface="Arial" panose="020B0604020202020204" pitchFamily="34" charset="0"/>
            </a:endParaRPr>
          </a:p>
          <a:p>
            <a:pPr indent="9525">
              <a:defRPr/>
            </a:pPr>
            <a:r>
              <a:rPr lang="ru-RU" sz="1600" b="1" dirty="0" err="1">
                <a:latin typeface="Arial" panose="020B0604020202020204" pitchFamily="34" charset="0"/>
              </a:rPr>
              <a:t>Алін</a:t>
            </a:r>
            <a:r>
              <a:rPr lang="uk-UA" sz="1600" b="1" dirty="0">
                <a:latin typeface="Arial" panose="020B0604020202020204" pitchFamily="34" charset="0"/>
              </a:rPr>
              <a:t>а </a:t>
            </a:r>
            <a:r>
              <a:rPr lang="ru-RU" sz="1600" b="1" dirty="0">
                <a:latin typeface="Arial" panose="020B0604020202020204" pitchFamily="34" charset="0"/>
              </a:rPr>
              <a:t>Могил</a:t>
            </a:r>
            <a:r>
              <a:rPr lang="uk-UA" sz="1600" b="1" dirty="0">
                <a:latin typeface="Arial" panose="020B0604020202020204" pitchFamily="34" charset="0"/>
              </a:rPr>
              <a:t>а, </a:t>
            </a:r>
            <a:r>
              <a:rPr lang="ru-RU" sz="1600" b="1" dirty="0" err="1">
                <a:latin typeface="Arial" panose="020B0604020202020204" pitchFamily="34" charset="0"/>
              </a:rPr>
              <a:t>Дарин</a:t>
            </a:r>
            <a:r>
              <a:rPr lang="uk-UA" sz="1600" b="1" dirty="0">
                <a:latin typeface="Arial" panose="020B0604020202020204" pitchFamily="34" charset="0"/>
              </a:rPr>
              <a:t>а</a:t>
            </a:r>
            <a:r>
              <a:rPr lang="ru-RU" sz="1600" b="1" dirty="0">
                <a:latin typeface="Arial" panose="020B0604020202020204" pitchFamily="34" charset="0"/>
              </a:rPr>
              <a:t> Сахно</a:t>
            </a:r>
            <a:r>
              <a:rPr lang="uk-UA" sz="1600" b="1" dirty="0">
                <a:latin typeface="Arial" panose="020B0604020202020204" pitchFamily="34" charset="0"/>
              </a:rPr>
              <a:t>, </a:t>
            </a:r>
            <a:r>
              <a:rPr lang="ru-RU" sz="1600" b="1" dirty="0">
                <a:latin typeface="Arial" panose="020B0604020202020204" pitchFamily="34" charset="0"/>
              </a:rPr>
              <a:t>Марин</a:t>
            </a:r>
            <a:r>
              <a:rPr lang="uk-UA" sz="1600" b="1" dirty="0">
                <a:latin typeface="Arial" panose="020B0604020202020204" pitchFamily="34" charset="0"/>
              </a:rPr>
              <a:t>а</a:t>
            </a:r>
            <a:r>
              <a:rPr lang="ru-RU" sz="1600" b="1" dirty="0">
                <a:latin typeface="Arial" panose="020B0604020202020204" pitchFamily="34" charset="0"/>
              </a:rPr>
              <a:t> Бойко </a:t>
            </a:r>
            <a:r>
              <a:rPr lang="uk-UA" sz="1600" b="1" dirty="0">
                <a:latin typeface="Arial" panose="020B0604020202020204" pitchFamily="34" charset="0"/>
              </a:rPr>
              <a:t> (</a:t>
            </a:r>
            <a:r>
              <a:rPr lang="uk-UA" sz="1600" dirty="0">
                <a:latin typeface="Arial" panose="020B0604020202020204" pitchFamily="34" charset="0"/>
              </a:rPr>
              <a:t>Екологія, охорона навколишнього середовища та збалансоване природокористування)</a:t>
            </a:r>
            <a:endParaRPr lang="ru-RU" sz="1600" dirty="0">
              <a:latin typeface="Arial" panose="020B0604020202020204" pitchFamily="34" charset="0"/>
            </a:endParaRPr>
          </a:p>
          <a:p>
            <a:pPr marL="4029075" indent="-4029075" algn="ctr">
              <a:lnSpc>
                <a:spcPts val="1600"/>
              </a:lnSpc>
              <a:spcAft>
                <a:spcPts val="600"/>
              </a:spcAft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marL="4029075" indent="-4029075" algn="ctr">
              <a:lnSpc>
                <a:spcPts val="1600"/>
              </a:lnSpc>
              <a:spcAft>
                <a:spcPts val="60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3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місце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−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6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команд</a:t>
            </a:r>
          </a:p>
          <a:p>
            <a:pPr indent="9525">
              <a:defRPr/>
            </a:pPr>
            <a:r>
              <a:rPr lang="ru-RU" sz="1600" b="1" dirty="0" err="1">
                <a:latin typeface="Arial" panose="020B0604020202020204" pitchFamily="34" charset="0"/>
              </a:rPr>
              <a:t>Олена</a:t>
            </a:r>
            <a:r>
              <a:rPr lang="ru-RU" sz="1600" b="1" dirty="0">
                <a:latin typeface="Arial" panose="020B0604020202020204" pitchFamily="34" charset="0"/>
              </a:rPr>
              <a:t> Пилипенко,</a:t>
            </a:r>
            <a:r>
              <a:rPr lang="uk-UA" sz="1600" b="1" dirty="0">
                <a:latin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</a:rPr>
              <a:t>Анна </a:t>
            </a:r>
            <a:r>
              <a:rPr lang="ru-RU" sz="1600" b="1" dirty="0" err="1">
                <a:latin typeface="Arial" panose="020B0604020202020204" pitchFamily="34" charset="0"/>
              </a:rPr>
              <a:t>Губеня</a:t>
            </a:r>
            <a:r>
              <a:rPr lang="ru-RU" sz="1600" b="1" dirty="0">
                <a:latin typeface="Arial" panose="020B0604020202020204" pitchFamily="34" charset="0"/>
              </a:rPr>
              <a:t>, Максим </a:t>
            </a:r>
            <a:r>
              <a:rPr lang="ru-RU" sz="1600" b="1" dirty="0" err="1">
                <a:latin typeface="Arial" panose="020B0604020202020204" pitchFamily="34" charset="0"/>
              </a:rPr>
              <a:t>Косюк</a:t>
            </a:r>
            <a:r>
              <a:rPr lang="uk-UA" sz="1600" b="1" dirty="0">
                <a:latin typeface="Arial" panose="020B0604020202020204" pitchFamily="34" charset="0"/>
              </a:rPr>
              <a:t>, </a:t>
            </a:r>
            <a:r>
              <a:rPr lang="ru-RU" sz="1600" b="1" dirty="0">
                <a:latin typeface="Arial" panose="020B0604020202020204" pitchFamily="34" charset="0"/>
              </a:rPr>
              <a:t>Роман Рогоза</a:t>
            </a:r>
            <a:r>
              <a:rPr lang="en-US" sz="1600" b="1" dirty="0">
                <a:latin typeface="Arial" panose="020B0604020202020204" pitchFamily="34" charset="0"/>
              </a:rPr>
              <a:t> </a:t>
            </a:r>
            <a:r>
              <a:rPr lang="uk-UA" sz="1600" b="1" dirty="0">
                <a:latin typeface="Arial" panose="020B0604020202020204" pitchFamily="34" charset="0"/>
              </a:rPr>
              <a:t> (</a:t>
            </a:r>
            <a:r>
              <a:rPr lang="uk-UA" sz="1600" dirty="0">
                <a:latin typeface="Arial" panose="020B0604020202020204" pitchFamily="34" charset="0"/>
              </a:rPr>
              <a:t>Автоматизація та комп’ютерно-інтегровані технології)</a:t>
            </a:r>
            <a:endParaRPr lang="uk-UA" sz="1600" b="1" dirty="0">
              <a:latin typeface="Arial" panose="020B0604020202020204" pitchFamily="34" charset="0"/>
            </a:endParaRPr>
          </a:p>
          <a:p>
            <a:pPr marL="4029075" indent="-4029075">
              <a:defRPr/>
            </a:pPr>
            <a:r>
              <a:rPr lang="uk-UA" sz="1600" b="1" dirty="0">
                <a:latin typeface="Arial" panose="020B0604020202020204" pitchFamily="34" charset="0"/>
              </a:rPr>
              <a:t>Андрій Литовченко, Олександр </a:t>
            </a:r>
            <a:r>
              <a:rPr lang="uk-UA" sz="1600" b="1" dirty="0" err="1">
                <a:latin typeface="Arial" panose="020B0604020202020204" pitchFamily="34" charset="0"/>
              </a:rPr>
              <a:t>Тітунов</a:t>
            </a:r>
            <a:r>
              <a:rPr lang="uk-UA" sz="1600" b="1" dirty="0">
                <a:latin typeface="Arial" panose="020B0604020202020204" pitchFamily="34" charset="0"/>
              </a:rPr>
              <a:t> (</a:t>
            </a:r>
            <a:r>
              <a:rPr lang="uk-UA" sz="1600" dirty="0">
                <a:latin typeface="Arial" panose="020B0604020202020204" pitchFamily="34" charset="0"/>
              </a:rPr>
              <a:t>Теплогазопостачання і вентиляція)</a:t>
            </a:r>
            <a:endParaRPr lang="ru-RU" sz="1600" b="1" dirty="0">
              <a:latin typeface="Arial" panose="020B0604020202020204" pitchFamily="34" charset="0"/>
            </a:endParaRPr>
          </a:p>
          <a:p>
            <a:pPr marL="4029075" indent="-4029075">
              <a:defRPr/>
            </a:pPr>
            <a:r>
              <a:rPr lang="ru-RU" sz="1600" b="1" dirty="0" err="1">
                <a:latin typeface="Arial" panose="020B0604020202020204" pitchFamily="34" charset="0"/>
              </a:rPr>
              <a:t>Наталія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Лукашик</a:t>
            </a:r>
            <a:r>
              <a:rPr lang="ru-RU" sz="1600" dirty="0">
                <a:latin typeface="Arial" panose="020B0604020202020204" pitchFamily="34" charset="0"/>
              </a:rPr>
              <a:t>, </a:t>
            </a:r>
            <a:r>
              <a:rPr lang="ru-RU" sz="1600" b="1" dirty="0" err="1">
                <a:latin typeface="Arial" panose="020B0604020202020204" pitchFamily="34" charset="0"/>
              </a:rPr>
              <a:t>Тетяна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Приймак</a:t>
            </a:r>
            <a:r>
              <a:rPr lang="ru-RU" sz="1600" dirty="0">
                <a:latin typeface="Arial" panose="020B0604020202020204" pitchFamily="34" charset="0"/>
              </a:rPr>
              <a:t>,</a:t>
            </a:r>
            <a:r>
              <a:rPr lang="uk-UA" sz="1600" dirty="0">
                <a:latin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</a:rPr>
              <a:t> </a:t>
            </a:r>
            <a:r>
              <a:rPr lang="ru-RU" sz="1600" b="1" dirty="0" err="1">
                <a:latin typeface="Arial" panose="020B0604020202020204" pitchFamily="34" charset="0"/>
              </a:rPr>
              <a:t>Федір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</a:rPr>
              <a:t>Наумук</a:t>
            </a:r>
            <a:r>
              <a:rPr lang="uk-UA" sz="1600" b="1" dirty="0">
                <a:latin typeface="Arial" panose="020B0604020202020204" pitchFamily="34" charset="0"/>
              </a:rPr>
              <a:t>  (</a:t>
            </a:r>
            <a:r>
              <a:rPr lang="uk-UA" sz="1600" dirty="0">
                <a:latin typeface="Arial" panose="020B0604020202020204" pitchFamily="34" charset="0"/>
              </a:rPr>
              <a:t>Землеустрій та кадастр</a:t>
            </a:r>
            <a:r>
              <a:rPr lang="uk-UA" sz="1600" b="1" dirty="0">
                <a:latin typeface="Arial" panose="020B0604020202020204" pitchFamily="34" charset="0"/>
              </a:rPr>
              <a:t>)</a:t>
            </a:r>
            <a:endParaRPr lang="ru-RU" sz="1600" b="1" dirty="0">
              <a:latin typeface="Arial" panose="020B0604020202020204" pitchFamily="34" charset="0"/>
            </a:endParaRPr>
          </a:p>
          <a:p>
            <a:pPr indent="9525">
              <a:defRPr/>
            </a:pPr>
            <a:r>
              <a:rPr lang="ru-RU" sz="1600" b="1" dirty="0" err="1">
                <a:latin typeface="Arial" panose="020B0604020202020204" pitchFamily="34" charset="0"/>
              </a:rPr>
              <a:t>Сергій</a:t>
            </a:r>
            <a:r>
              <a:rPr lang="ru-RU" sz="1600" b="1" dirty="0">
                <a:latin typeface="Arial" panose="020B0604020202020204" pitchFamily="34" charset="0"/>
              </a:rPr>
              <a:t> Волошин</a:t>
            </a:r>
            <a:r>
              <a:rPr lang="ru-RU" sz="1600" dirty="0">
                <a:latin typeface="Arial" panose="020B0604020202020204" pitchFamily="34" charset="0"/>
              </a:rPr>
              <a:t>, </a:t>
            </a:r>
            <a:r>
              <a:rPr lang="ru-RU" sz="1600" b="1" dirty="0" err="1">
                <a:latin typeface="Arial" panose="020B0604020202020204" pitchFamily="34" charset="0"/>
              </a:rPr>
              <a:t>Матвій</a:t>
            </a:r>
            <a:r>
              <a:rPr lang="ru-RU" sz="1600" b="1" dirty="0">
                <a:latin typeface="Arial" panose="020B0604020202020204" pitchFamily="34" charset="0"/>
              </a:rPr>
              <a:t> Захарченко</a:t>
            </a:r>
            <a:r>
              <a:rPr lang="uk-UA" sz="1600" b="1" dirty="0">
                <a:latin typeface="Arial" panose="020B0604020202020204" pitchFamily="34" charset="0"/>
              </a:rPr>
              <a:t>, </a:t>
            </a:r>
            <a:r>
              <a:rPr lang="ru-RU" sz="1600" b="1" dirty="0">
                <a:latin typeface="Arial" panose="020B0604020202020204" pitchFamily="34" charset="0"/>
              </a:rPr>
              <a:t>Тарас Чайка</a:t>
            </a:r>
            <a:r>
              <a:rPr lang="uk-UA" sz="1600" b="1" dirty="0">
                <a:latin typeface="Arial" panose="020B0604020202020204" pitchFamily="34" charset="0"/>
              </a:rPr>
              <a:t>  (</a:t>
            </a:r>
            <a:r>
              <a:rPr lang="uk-UA" sz="1600" dirty="0">
                <a:latin typeface="Arial" panose="020B0604020202020204" pitchFamily="34" charset="0"/>
              </a:rPr>
              <a:t>Електротехнічні системи електроспоживання</a:t>
            </a:r>
            <a:r>
              <a:rPr lang="uk-UA" sz="1600" b="1" dirty="0">
                <a:latin typeface="Arial" panose="020B0604020202020204" pitchFamily="34" charset="0"/>
              </a:rPr>
              <a:t>)</a:t>
            </a:r>
          </a:p>
          <a:p>
            <a:pPr marL="4029075" indent="-4029075">
              <a:defRPr/>
            </a:pPr>
            <a:r>
              <a:rPr lang="uk-UA" sz="1600" b="1" dirty="0">
                <a:latin typeface="Arial" panose="020B0604020202020204" pitchFamily="34" charset="0"/>
              </a:rPr>
              <a:t>Наталія Савчук, Анна Ковпак, Олена Пилипенко </a:t>
            </a:r>
            <a:r>
              <a:rPr lang="uk-UA" sz="1600" dirty="0">
                <a:latin typeface="Arial" panose="020B0604020202020204" pitchFamily="34" charset="0"/>
              </a:rPr>
              <a:t>(Агроекологія)</a:t>
            </a:r>
            <a:endParaRPr lang="uk-UA" sz="1600" b="1" dirty="0">
              <a:latin typeface="Arial" panose="020B0604020202020204" pitchFamily="34" charset="0"/>
            </a:endParaRPr>
          </a:p>
          <a:p>
            <a:pPr marL="4029075" indent="-4029075">
              <a:defRPr/>
            </a:pPr>
            <a:r>
              <a:rPr lang="uk-UA" sz="1600" b="1" dirty="0">
                <a:latin typeface="Arial" panose="020B0604020202020204" pitchFamily="34" charset="0"/>
              </a:rPr>
              <a:t>Яна </a:t>
            </a:r>
            <a:r>
              <a:rPr lang="uk-UA" sz="1600" b="1" dirty="0" err="1">
                <a:latin typeface="Arial" panose="020B0604020202020204" pitchFamily="34" charset="0"/>
              </a:rPr>
              <a:t>Продоляк</a:t>
            </a:r>
            <a:r>
              <a:rPr lang="uk-UA" sz="1600" b="1" dirty="0">
                <a:latin typeface="Arial" panose="020B0604020202020204" pitchFamily="34" charset="0"/>
              </a:rPr>
              <a:t>, Олександр Хоменко, Руслан Сіренко (</a:t>
            </a:r>
            <a:r>
              <a:rPr lang="uk-UA" sz="1600" dirty="0">
                <a:latin typeface="Arial" panose="020B0604020202020204" pitchFamily="34" charset="0"/>
              </a:rPr>
              <a:t>Ветеринарна медицина)</a:t>
            </a:r>
            <a:endParaRPr lang="ru-RU" sz="1600" dirty="0">
              <a:latin typeface="Arial" panose="020B0604020202020204" pitchFamily="34" charset="0"/>
            </a:endParaRPr>
          </a:p>
          <a:p>
            <a:pPr marL="4029075" indent="-4029075" algn="ctr">
              <a:lnSpc>
                <a:spcPts val="1600"/>
              </a:lnSpc>
              <a:defRPr/>
            </a:pP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marL="4029075" indent="-4029075" algn="ctr">
              <a:lnSpc>
                <a:spcPts val="1600"/>
              </a:lnSpc>
              <a:defRPr/>
            </a:pPr>
            <a:r>
              <a:rPr lang="ru-RU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Всього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− 10 команд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Робота\Гірші студенти\пархомен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6718" cy="3429000"/>
          </a:xfrm>
          <a:prstGeom prst="rect">
            <a:avLst/>
          </a:prstGeom>
          <a:noFill/>
        </p:spPr>
      </p:pic>
      <p:pic>
        <p:nvPicPr>
          <p:cNvPr id="1027" name="Picture 3" descr="C:\Users\1\Desktop\Робота\Гірші студенти\футбол кубок ректо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4770" y="2924944"/>
            <a:ext cx="5969230" cy="397300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4437112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err="1" smtClean="0"/>
              <a:t>Чемпіони</a:t>
            </a:r>
            <a:r>
              <a:rPr lang="ru-RU" b="1" i="1" u="sng" dirty="0" smtClean="0"/>
              <a:t> кубку ректора </a:t>
            </a:r>
            <a:r>
              <a:rPr lang="ru-RU" b="1" i="1" u="sng" dirty="0" err="1" smtClean="0"/>
              <a:t>з</a:t>
            </a:r>
            <a:r>
              <a:rPr lang="ru-RU" b="1" i="1" u="sng" dirty="0" smtClean="0"/>
              <a:t> футболу - </a:t>
            </a:r>
            <a:r>
              <a:rPr lang="ru-RU" dirty="0" smtClean="0"/>
              <a:t>факультет аграрного менеджменту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188640"/>
            <a:ext cx="3275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err="1" smtClean="0"/>
              <a:t>Олександра</a:t>
            </a:r>
            <a:r>
              <a:rPr lang="ru-RU" b="1" i="1" u="sng" dirty="0" smtClean="0"/>
              <a:t> Пархоменко </a:t>
            </a:r>
            <a:r>
              <a:rPr lang="ru-RU" b="1" i="1" dirty="0" smtClean="0"/>
              <a:t>– </a:t>
            </a:r>
            <a:r>
              <a:rPr lang="ru-RU" b="1" i="1" dirty="0" err="1" smtClean="0"/>
              <a:t>заслужений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майстер</a:t>
            </a:r>
            <a:r>
              <a:rPr lang="ru-RU" b="1" i="1" dirty="0" smtClean="0"/>
              <a:t> спорту </a:t>
            </a:r>
            <a:r>
              <a:rPr lang="ru-RU" b="1" i="1" dirty="0" err="1" smtClean="0"/>
              <a:t>України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радіопелінгації</a:t>
            </a:r>
            <a:endParaRPr lang="ru-RU" b="1" i="1" dirty="0" smtClean="0"/>
          </a:p>
          <a:p>
            <a:pPr algn="ctr"/>
            <a:r>
              <a:rPr lang="ru-RU" dirty="0" err="1" smtClean="0"/>
              <a:t>спірант</a:t>
            </a:r>
            <a:r>
              <a:rPr lang="ru-RU" dirty="0" smtClean="0"/>
              <a:t> </a:t>
            </a:r>
            <a:r>
              <a:rPr lang="ru-RU" dirty="0" err="1" smtClean="0"/>
              <a:t>кафедри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педагогіки</a:t>
            </a:r>
            <a:r>
              <a:rPr lang="ru-RU" dirty="0" smtClean="0"/>
              <a:t> та </a:t>
            </a:r>
            <a:r>
              <a:rPr lang="ru-RU" dirty="0" err="1" smtClean="0"/>
              <a:t>інформаційних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 в </a:t>
            </a:r>
            <a:r>
              <a:rPr lang="ru-RU" dirty="0" err="1" smtClean="0"/>
              <a:t>освіті</a:t>
            </a:r>
            <a:endParaRPr lang="ru-RU" dirty="0" smtClean="0"/>
          </a:p>
          <a:p>
            <a:pPr algn="ctr"/>
            <a:endParaRPr lang="ru-RU" b="1" i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обота\Гірші студенти\перетягуван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860033" cy="3645024"/>
          </a:xfrm>
          <a:prstGeom prst="rect">
            <a:avLst/>
          </a:prstGeom>
          <a:noFill/>
        </p:spPr>
      </p:pic>
      <p:pic>
        <p:nvPicPr>
          <p:cNvPr id="2051" name="Picture 3" descr="C:\Users\1\Desktop\Робота\Гірші студенти\Юрис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5059" y="3068960"/>
            <a:ext cx="5678941" cy="37890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36096" y="620688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err="1" smtClean="0"/>
              <a:t>Чоловіча</a:t>
            </a:r>
            <a:r>
              <a:rPr lang="ru-RU" b="1" i="1" u="sng" dirty="0" smtClean="0"/>
              <a:t> та </a:t>
            </a:r>
            <a:r>
              <a:rPr lang="ru-RU" b="1" i="1" u="sng" dirty="0" err="1" smtClean="0"/>
              <a:t>жіноча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збірні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НУБіП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з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перетягування</a:t>
            </a:r>
            <a:r>
              <a:rPr lang="ru-RU" b="1" i="1" u="sng" dirty="0" smtClean="0"/>
              <a:t> канату</a:t>
            </a:r>
          </a:p>
          <a:p>
            <a:pPr algn="ctr"/>
            <a:r>
              <a:rPr lang="ru-RU" dirty="0" err="1" smtClean="0"/>
              <a:t>Володарі</a:t>
            </a:r>
            <a:endParaRPr lang="ru-RU" dirty="0" smtClean="0"/>
          </a:p>
          <a:p>
            <a:pPr algn="ctr"/>
            <a:r>
              <a:rPr lang="ru-RU" dirty="0" smtClean="0"/>
              <a:t> Суперкубка </a:t>
            </a:r>
            <a:r>
              <a:rPr lang="ru-RU" dirty="0" err="1" smtClean="0"/>
              <a:t>України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365104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u="sng" dirty="0" smtClean="0"/>
              <a:t>Третій рік поспіль абсолютні чемпіони </a:t>
            </a:r>
            <a:r>
              <a:rPr lang="uk-UA" b="1" i="1" u="sng" dirty="0" err="1" smtClean="0"/>
              <a:t>спортакіади</a:t>
            </a:r>
            <a:r>
              <a:rPr lang="uk-UA" b="1" i="1" u="sng" dirty="0" smtClean="0"/>
              <a:t> з баскетболу </a:t>
            </a:r>
          </a:p>
          <a:p>
            <a:pPr algn="ctr"/>
            <a:r>
              <a:rPr lang="uk-UA" dirty="0" smtClean="0"/>
              <a:t>Юридичний факультет</a:t>
            </a:r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1907</TotalTime>
  <Words>552</Words>
  <Application>Microsoft Office PowerPoint</Application>
  <PresentationFormat>Экран (4:3)</PresentationFormat>
  <Paragraphs>131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Georgia</vt:lpstr>
      <vt:lpstr>Trebuchet MS</vt:lpstr>
      <vt:lpstr>Воздушный поток</vt:lpstr>
      <vt:lpstr> </vt:lpstr>
      <vt:lpstr>Аналіз додаткових балів до академічної стипендії</vt:lpstr>
      <vt:lpstr>Презентация PowerPoint</vt:lpstr>
      <vt:lpstr>Презентация PowerPoint</vt:lpstr>
      <vt:lpstr>Студенти НУБіП України - переможці ІІ етапу Всеукраїнської студентської олімпіади 2016-2017 н.р. (станом на 16.05.2017 р.)</vt:lpstr>
      <vt:lpstr>Студенти НУБіП України - переможці ІІ етапу Всеукраїнської студентської олімпіади 2016-2017 н.р. (станом на 16.05.2017 р.)</vt:lpstr>
      <vt:lpstr>Студенти НУБіП України - переможці ІІ етапу Всеукраїнської студентської олімпіади 2016-2017 н.р. у командному заліку (станом на 16.05.2017 р.)</vt:lpstr>
      <vt:lpstr>Презентация PowerPoint</vt:lpstr>
      <vt:lpstr>Презентация PowerPoint</vt:lpstr>
      <vt:lpstr>Презентация PowerPoint</vt:lpstr>
      <vt:lpstr>Презентация PowerPoint</vt:lpstr>
      <vt:lpstr>Кращі академічні групи 2017</vt:lpstr>
      <vt:lpstr>Презентация PowerPoint</vt:lpstr>
      <vt:lpstr>Життя в гуртожитку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 студентського містечка  щодо проробленої роботи  з підготовки до поселення студентів на 2015 – 2016 н.р.</dc:title>
  <dc:creator>User</dc:creator>
  <cp:lastModifiedBy>Користувач Windows</cp:lastModifiedBy>
  <cp:revision>144</cp:revision>
  <dcterms:modified xsi:type="dcterms:W3CDTF">2019-09-10T10:03:58Z</dcterms:modified>
</cp:coreProperties>
</file>