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D7F28-7EC7-41C4-8BF7-B1A784910DC3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2CD92-8FD4-46F6-8065-BE52681FB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3311A-8DF5-4C19-BD02-4CBBC30130DD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2DEF1-F4C6-4BDD-84ED-930B5DCD7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29B2F-1837-4B61-901F-718031471F80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65EDB-7602-4927-B18E-069741997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9B108-35EF-495D-9964-FDEC379C0DBB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AEE60-20BD-42C4-AFF7-C0C870C86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B61D-2065-4CF6-9D7D-0AAD25497013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B432A-296D-49E3-945F-D63742F4E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20A15-52E0-466C-B54A-6922809E4DB4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B4127-A4D4-46EF-9C2B-BBFEA49868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9D4A8-EFB3-4B8C-8D5A-B13524D86AD8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C8CDA-5562-4C9B-BA3C-CBA5ACD3D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23746-F347-4CA4-A477-5A6E72EA0284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15FEA-5A69-408A-996D-89C89FBAD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904E2-E68E-448B-9096-F144BDDD9E9D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E170B-A8B7-4543-9CD4-3D2F46FCD5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2BDE7-1C0A-4774-8E7F-56EE36165A1D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035B2-3CAC-49C0-9FFC-3FF21D72B1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28946-A468-46F8-9123-D6C435A32ADD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F030E-50E5-4F8E-8006-846884623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824BE-A2BD-42C7-9772-0B2B8107CFE6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924AF-9731-4F60-97E1-B7701A713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2230-FB46-457F-B9F8-96996470331E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8D683-E363-470E-B4BD-D3E321B19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7FF35-DD7F-4284-8A9D-7A6F0F5DEF60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4BEA2-AD34-4B07-96C7-66937B46D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33749-993A-4C7E-BE3C-4FB7858AC707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3DED-AC39-4144-8C57-B6E9D91A8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90697-1A96-4BD1-AD57-53F1AA617B4D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A7BCD-69C2-4D12-8E0E-F6C0930FA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83C666-1435-4E6F-A9BA-00A80EE8D635}" type="datetimeFigureOut">
              <a:rPr lang="ru-RU"/>
              <a:pPr>
                <a:defRPr/>
              </a:pPr>
              <a:t>вс 08.09.19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58129F-77A1-4838-8978-09F71BCAD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95" r:id="rId11"/>
    <p:sldLayoutId id="2147483684" r:id="rId12"/>
    <p:sldLayoutId id="2147483696" r:id="rId13"/>
    <p:sldLayoutId id="2147483683" r:id="rId14"/>
    <p:sldLayoutId id="2147483682" r:id="rId15"/>
    <p:sldLayoutId id="2147483681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ecsi.ru/coach/learning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677863" y="1006475"/>
            <a:ext cx="8596312" cy="172085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uk-UA" sz="3200" b="1" smtClean="0">
                <a:solidFill>
                  <a:srgbClr val="C00000"/>
                </a:solidFill>
              </a:rPr>
              <a:t>ПРАКТИЧНА ПСИХОЛОГІЯ </a:t>
            </a:r>
            <a:br>
              <a:rPr lang="uk-UA" sz="3200" b="1" smtClean="0">
                <a:solidFill>
                  <a:srgbClr val="C00000"/>
                </a:solidFill>
              </a:rPr>
            </a:br>
            <a:r>
              <a:rPr lang="uk-UA" sz="3200" b="1" smtClean="0">
                <a:solidFill>
                  <a:srgbClr val="C00000"/>
                </a:solidFill>
              </a:rPr>
              <a:t>В ОСВІТНЬОМУ ПРОЦЕСІ ЗВО</a:t>
            </a:r>
            <a:endParaRPr lang="ru-RU" sz="3200" b="1" smtClean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270500" y="4410075"/>
            <a:ext cx="4719638" cy="1417638"/>
          </a:xfrm>
        </p:spPr>
        <p:txBody>
          <a:bodyPr rtlCol="0">
            <a:normAutofit/>
          </a:bodyPr>
          <a:lstStyle/>
          <a:p>
            <a:pPr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i="1" dirty="0">
                <a:solidFill>
                  <a:srgbClr val="002060"/>
                </a:solidFill>
              </a:rPr>
              <a:t>Доповідач: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i="1" dirty="0">
                <a:solidFill>
                  <a:srgbClr val="002060"/>
                </a:solidFill>
              </a:rPr>
              <a:t>канд.психол.н., доц. кафедри </a:t>
            </a:r>
            <a:r>
              <a:rPr lang="uk-UA" i="1" dirty="0" smtClean="0">
                <a:solidFill>
                  <a:srgbClr val="002060"/>
                </a:solidFill>
              </a:rPr>
              <a:t>психології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i="1" dirty="0" smtClean="0">
                <a:solidFill>
                  <a:srgbClr val="002060"/>
                </a:solidFill>
              </a:rPr>
              <a:t>Мартинюк </a:t>
            </a:r>
            <a:r>
              <a:rPr lang="uk-UA" i="1" dirty="0">
                <a:solidFill>
                  <a:srgbClr val="002060"/>
                </a:solidFill>
              </a:rPr>
              <a:t>Ірина Анатоліївна</a:t>
            </a:r>
            <a:endParaRPr lang="ru-RU" i="1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8435" name="Picture 2" descr="Ð ÐµÐ·ÑÐ»ÑÑÐ°Ñ Ð¿Ð¾ÑÑÐºÑ Ð·Ð¾Ð±ÑÐ°Ð¶ÐµÐ½Ñ Ð·Ð° Ð·Ð°Ð¿Ð¸ÑÐ¾Ð¼ &quot;Ð¿ÑÐ¸ÑÐ¾Ð»Ð¾Ð³Ð¸Ñ Ð¸ Ð¾Ð±ÑÐ°Ð·Ð¾Ð²Ð°Ð½Ð¸Ðµ ÐºÐ°ÑÑÐ¸Ð½ÐºÐ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863" y="2727325"/>
            <a:ext cx="4410075" cy="336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373063"/>
            <a:ext cx="8596312" cy="822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652588"/>
            <a:ext cx="8840787" cy="474821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4) на етапі вербалізації (роботи з труднощами):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з даної теми було для вас складним?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Звідки ви можете почерпнути інформацію для …?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із отриманих знань, набутих вмінь ви можете застосовувати найближчим часом, що пізніше?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для цього вам потрібно?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Хто і що може допомагати вам у здійсненні наміченого?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 чого ви робитимете висновок про те, що вам вдається застосовувати здобуті знання?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 будете діяти, якщо виявиться, що якихось знань чи умінь вам не вистачає?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373063"/>
            <a:ext cx="8596312" cy="822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100" y="1652588"/>
            <a:ext cx="8840788" cy="44386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 на етапі розширення системи цілей: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Яким чином отримані за цією темою (дисципліною) знання ви будете використовувати у своєму житті?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ви в результаті цього отримаєте?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Які ще знання та уміння з патопсихології ви б хотіли отримати?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 ви можете це зробити поза межами вищого навчального закладу?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з цього ви готові здійснити у найближчому майбутньому?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9698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79513" y="2160588"/>
            <a:ext cx="2905125" cy="3881437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365625" y="2160588"/>
            <a:ext cx="4908550" cy="3881437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Детальніше формулювання таких питань відповідно до конкретної дисципліни подане автором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навчальному посібнику «Патопсихологія: практикум»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Київ, 2017) 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підрозділах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Запитання для саморозвитку» до кожної із розроблених тем.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373063"/>
            <a:ext cx="8596312" cy="822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100" y="1430338"/>
            <a:ext cx="9199563" cy="5029200"/>
          </a:xfrm>
        </p:spPr>
        <p:txBody>
          <a:bodyPr rtlCol="0">
            <a:normAutofit lnSpcReduction="10000"/>
          </a:bodyPr>
          <a:lstStyle/>
          <a:p>
            <a:pPr marL="0" indent="442913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Зокрема, </a:t>
            </a:r>
            <a:r>
              <a:rPr lang="uk-UA" sz="2000" dirty="0">
                <a:solidFill>
                  <a:srgbClr val="002060"/>
                </a:solidFill>
              </a:rPr>
              <a:t>до теми «Особливості проведення патопсихологічних досліджень» запропоновано такий перелік питань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чули раніше про проведення патопсихологічного дослідження?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Уявіть собі, що у вас зараз є можливість провести патопсихологічне дослідження на практиці, але перед цим ви маєте можливість підготуватись до нього. У чому полягала б ваша підготовка?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важливі питання, пов’язані з цією темою, вас хвилюють?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з даної теми було для вас складним?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ще знання та уміння необхідні вам для проведення патопсихологічних досліджень? Де ви можете почерпнути їх?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Попередній досвід реалізації зазначених способів засвідчує їх позитивний вплив на мотивацію студентів до вивчення навчальних дисциплін, на зростання їх активності під час занять та на якість самопідготовки до семінарів.   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100" y="1430338"/>
            <a:ext cx="9199563" cy="5029200"/>
          </a:xfrm>
        </p:spPr>
        <p:txBody>
          <a:bodyPr rtlCol="0">
            <a:normAutofit/>
          </a:bodyPr>
          <a:lstStyle/>
          <a:p>
            <a:pPr marL="0" indent="442913" algn="just" fontAlgn="auto">
              <a:spcAft>
                <a:spcPts val="0"/>
              </a:spcAft>
              <a:buFont typeface="Wingdings 3" charset="2"/>
              <a:buNone/>
              <a:defRPr/>
            </a:pP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442913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i="1" dirty="0" smtClean="0">
                <a:solidFill>
                  <a:srgbClr val="7030A0"/>
                </a:solidFill>
              </a:rPr>
              <a:t>Дякую за увагу!</a:t>
            </a:r>
          </a:p>
          <a:p>
            <a:pPr marL="0" indent="442913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uk-UA" sz="2400" i="1" dirty="0">
              <a:solidFill>
                <a:srgbClr val="7030A0"/>
              </a:solidFill>
            </a:endParaRPr>
          </a:p>
          <a:p>
            <a:pPr marL="0" indent="442913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i="1" dirty="0" smtClean="0">
                <a:solidFill>
                  <a:srgbClr val="7030A0"/>
                </a:solidFill>
              </a:rPr>
              <a:t>Бажаю успіхів у викладацькій діяльності </a:t>
            </a:r>
            <a:r>
              <a:rPr lang="uk-UA" sz="2400" i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 </a:t>
            </a:r>
            <a:endParaRPr lang="ru-RU" sz="2400" i="1" dirty="0" smtClean="0">
              <a:solidFill>
                <a:srgbClr val="7030A0"/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100" dirty="0">
                <a:solidFill>
                  <a:schemeClr val="accent2">
                    <a:lumMod val="50000"/>
                  </a:schemeClr>
                </a:solidFill>
              </a:rPr>
              <a:t>Важливе завдання сучасної вищої освіти ― </a:t>
            </a:r>
            <a:br>
              <a:rPr lang="uk-UA" sz="31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3100" dirty="0">
                <a:solidFill>
                  <a:schemeClr val="accent2">
                    <a:lumMod val="50000"/>
                  </a:schemeClr>
                </a:solidFill>
              </a:rPr>
              <a:t>розвиток у студентства готовності до самоосвітньої діяльності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11275" y="2403475"/>
            <a:ext cx="4486275" cy="37607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i="1" dirty="0" smtClean="0">
                <a:solidFill>
                  <a:srgbClr val="FF0000"/>
                </a:solidFill>
              </a:rPr>
              <a:t>Офіційна освіта робить тебе придатним,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i="1" dirty="0" smtClean="0">
                <a:solidFill>
                  <a:srgbClr val="FF0000"/>
                </a:solidFill>
              </a:rPr>
              <a:t>Само-освіта робить тебе унікальним і бажаним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uk-UA" sz="2000" i="1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i="1" dirty="0" smtClean="0">
                <a:solidFill>
                  <a:srgbClr val="FF0000"/>
                </a:solidFill>
              </a:rPr>
              <a:t>	</a:t>
            </a:r>
            <a:r>
              <a:rPr lang="uk-UA" sz="2000" i="1" dirty="0" err="1" smtClean="0">
                <a:solidFill>
                  <a:schemeClr val="accent1">
                    <a:lumMod val="75000"/>
                  </a:schemeClr>
                </a:solidFill>
              </a:rPr>
              <a:t>Цит</a:t>
            </a:r>
            <a:r>
              <a:rPr lang="uk-UA" sz="2000" i="1" dirty="0" smtClean="0">
                <a:solidFill>
                  <a:schemeClr val="accent1">
                    <a:lumMod val="75000"/>
                  </a:schemeClr>
                </a:solidFill>
              </a:rPr>
              <a:t>. з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http://www.cecsi.ru/coach/learning.html</a:t>
            </a:r>
            <a:endParaRPr lang="uk-UA" sz="2000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459" name="Picture 2" descr="Ð ÐµÐ·ÑÐ»ÑÑÐ°Ñ Ð¿Ð¾ÑÑÐºÑ Ð·Ð¾Ð±ÑÐ°Ð¶ÐµÐ½Ñ Ð·Ð° Ð·Ð°Ð¿Ð¸ÑÐ¾Ð¼ &quot;Ð½ÐµÐ¿ÑÐµÑÑÐ²Ð½Ð¾Ðµ Ð¾Ð±ÑÐ°Ð·Ð¾Ð²Ð°Ð½Ð¸Ðµ ÐºÐ°ÑÑÐ¸Ð½ÐºÐ¸&quot;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991225" y="2403475"/>
            <a:ext cx="3108325" cy="30527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47713"/>
          </a:xfrm>
        </p:spPr>
        <p:txBody>
          <a:bodyPr rtlCol="0">
            <a:normAutofit fontScale="9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</a:rPr>
              <a:t>Готовність </a:t>
            </a:r>
            <a:r>
              <a:rPr lang="uk-UA" sz="3100" dirty="0">
                <a:solidFill>
                  <a:schemeClr val="accent2">
                    <a:lumMod val="50000"/>
                  </a:schemeClr>
                </a:solidFill>
              </a:rPr>
              <a:t>до самоосвітньої </a:t>
            </a:r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</a:rPr>
              <a:t>діяльності ― це: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77863" y="1547813"/>
            <a:ext cx="8596312" cy="4494212"/>
          </a:xfrm>
        </p:spPr>
        <p:txBody>
          <a:bodyPr rtlCol="0"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400" dirty="0" smtClean="0">
                <a:solidFill>
                  <a:srgbClr val="002060"/>
                </a:solidFill>
              </a:rPr>
              <a:t>стійке </a:t>
            </a:r>
            <a:r>
              <a:rPr lang="uk-UA" sz="2400" dirty="0">
                <a:solidFill>
                  <a:srgbClr val="002060"/>
                </a:solidFill>
              </a:rPr>
              <a:t>психологічне утворення</a:t>
            </a:r>
            <a:r>
              <a:rPr lang="uk-UA" sz="2400" dirty="0" smtClean="0">
                <a:solidFill>
                  <a:srgbClr val="002060"/>
                </a:solidFill>
              </a:rPr>
              <a:t>,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 smtClean="0">
                <a:solidFill>
                  <a:srgbClr val="002060"/>
                </a:solidFill>
              </a:rPr>
              <a:t> 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>
                <a:solidFill>
                  <a:srgbClr val="002060"/>
                </a:solidFill>
              </a:rPr>
              <a:t> </a:t>
            </a:r>
            <a:r>
              <a:rPr lang="uk-UA" sz="2400" dirty="0" smtClean="0">
                <a:solidFill>
                  <a:srgbClr val="002060"/>
                </a:solidFill>
              </a:rPr>
              <a:t>      яке </a:t>
            </a:r>
            <a:r>
              <a:rPr lang="uk-UA" sz="2400" dirty="0">
                <a:solidFill>
                  <a:srgbClr val="002060"/>
                </a:solidFill>
              </a:rPr>
              <a:t>інтегрує особистісні якості, здібності, мотивацію, знання, уміння, навички, </a:t>
            </a:r>
            <a:endParaRPr lang="uk-UA" sz="2400" dirty="0" smtClean="0">
              <a:solidFill>
                <a:srgbClr val="002060"/>
              </a:solidFill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>
                <a:solidFill>
                  <a:srgbClr val="002060"/>
                </a:solidFill>
              </a:rPr>
              <a:t> </a:t>
            </a:r>
            <a:r>
              <a:rPr lang="uk-UA" sz="2400" dirty="0" smtClean="0">
                <a:solidFill>
                  <a:srgbClr val="002060"/>
                </a:solidFill>
              </a:rPr>
              <a:t>           необхідні </a:t>
            </a:r>
            <a:r>
              <a:rPr lang="uk-UA" sz="2400" dirty="0">
                <a:solidFill>
                  <a:srgbClr val="002060"/>
                </a:solidFill>
              </a:rPr>
              <a:t>для здійснення цієї діяльності</a:t>
            </a:r>
            <a:r>
              <a:rPr lang="uk-UA" sz="2400" dirty="0" smtClean="0">
                <a:solidFill>
                  <a:srgbClr val="002060"/>
                </a:solidFill>
              </a:rPr>
              <a:t>,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uk-UA" sz="2400" dirty="0" smtClean="0">
              <a:solidFill>
                <a:srgbClr val="002060"/>
              </a:solidFill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>
                <a:solidFill>
                  <a:srgbClr val="002060"/>
                </a:solidFill>
              </a:rPr>
              <a:t> </a:t>
            </a:r>
            <a:r>
              <a:rPr lang="uk-UA" sz="2400" dirty="0" smtClean="0">
                <a:solidFill>
                  <a:srgbClr val="002060"/>
                </a:solidFill>
              </a:rPr>
              <a:t>     проявляється </a:t>
            </a:r>
            <a:r>
              <a:rPr lang="uk-UA" sz="2400" dirty="0">
                <a:solidFill>
                  <a:srgbClr val="002060"/>
                </a:solidFill>
              </a:rPr>
              <a:t>як налаштованість до самоосвіти </a:t>
            </a:r>
            <a:endParaRPr lang="uk-UA" sz="2400" dirty="0" smtClean="0">
              <a:solidFill>
                <a:srgbClr val="002060"/>
              </a:solidFill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dirty="0" smtClean="0">
                <a:solidFill>
                  <a:srgbClr val="002060"/>
                </a:solidFill>
              </a:rPr>
              <a:t>      і </a:t>
            </a:r>
            <a:r>
              <a:rPr lang="uk-UA" sz="2400" dirty="0">
                <a:solidFill>
                  <a:srgbClr val="002060"/>
                </a:solidFill>
              </a:rPr>
              <a:t>забезпечує її ефективність </a:t>
            </a:r>
            <a:endParaRPr lang="uk-UA" sz="2400" dirty="0" smtClean="0">
              <a:solidFill>
                <a:srgbClr val="002060"/>
              </a:solidFill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uk-UA" sz="2400" dirty="0" smtClean="0">
              <a:solidFill>
                <a:srgbClr val="002060"/>
              </a:solidFill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400" i="1" dirty="0" smtClean="0">
                <a:solidFill>
                  <a:srgbClr val="002060"/>
                </a:solidFill>
              </a:rPr>
              <a:t>(</a:t>
            </a:r>
            <a:r>
              <a:rPr lang="uk-UA" sz="2400" i="1" dirty="0">
                <a:solidFill>
                  <a:srgbClr val="002060"/>
                </a:solidFill>
              </a:rPr>
              <a:t>у результаті чого виникає якісно новий стан особистості: нові знання, уміння, навички, нові особистісні якості, нові погляди та переконання).</a:t>
            </a:r>
            <a:endParaRPr lang="ru-RU" sz="2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888" y="609600"/>
            <a:ext cx="8596312" cy="114617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Сутність п’ятиступеневої моделі самодопомоги 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Н. Пезешкіана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i="1" dirty="0" smtClean="0">
                <a:solidFill>
                  <a:schemeClr val="accent2">
                    <a:lumMod val="50000"/>
                  </a:schemeClr>
                </a:solidFill>
              </a:rPr>
              <a:t>(розробленої для психотерапевтичного процесу) 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677863" y="1901825"/>
            <a:ext cx="9601200" cy="4484688"/>
          </a:xfrm>
        </p:spPr>
        <p:txBody>
          <a:bodyPr/>
          <a:lstStyle/>
          <a:p>
            <a:pPr algn="just"/>
            <a:r>
              <a:rPr lang="ru-RU" sz="2000" smtClean="0"/>
              <a:t>1.</a:t>
            </a:r>
            <a:r>
              <a:rPr lang="uk-UA" sz="2000" smtClean="0">
                <a:solidFill>
                  <a:srgbClr val="C00000"/>
                </a:solidFill>
              </a:rPr>
              <a:t>Спостереження і дистанціювання</a:t>
            </a:r>
            <a:r>
              <a:rPr lang="uk-UA" sz="2000" smtClean="0"/>
              <a:t> ― з’ясування ситуації;</a:t>
            </a:r>
          </a:p>
          <a:p>
            <a:pPr algn="just"/>
            <a:r>
              <a:rPr lang="uk-UA" sz="2000" smtClean="0"/>
              <a:t>2. </a:t>
            </a:r>
            <a:r>
              <a:rPr lang="uk-UA" sz="2000" smtClean="0">
                <a:solidFill>
                  <a:srgbClr val="C00000"/>
                </a:solidFill>
              </a:rPr>
              <a:t>Інвентаризація</a:t>
            </a:r>
            <a:r>
              <a:rPr lang="uk-UA" sz="2000" smtClean="0"/>
              <a:t> ― розвиток здатності цілеспрямовано ставити запитання, уточнення важливих деталей;</a:t>
            </a:r>
          </a:p>
          <a:p>
            <a:pPr algn="just"/>
            <a:r>
              <a:rPr lang="uk-UA" sz="2000" smtClean="0"/>
              <a:t>3. </a:t>
            </a:r>
            <a:r>
              <a:rPr lang="uk-UA" sz="2000" smtClean="0">
                <a:solidFill>
                  <a:srgbClr val="C00000"/>
                </a:solidFill>
              </a:rPr>
              <a:t>Ситуативне підбадьорювання</a:t>
            </a:r>
            <a:r>
              <a:rPr lang="uk-UA" sz="2000" smtClean="0"/>
              <a:t> ― виокремлення сильних сторін, пошук ресурсів, сенсу;</a:t>
            </a:r>
          </a:p>
          <a:p>
            <a:pPr algn="just"/>
            <a:r>
              <a:rPr lang="uk-UA" sz="2000" smtClean="0"/>
              <a:t>4.</a:t>
            </a:r>
            <a:r>
              <a:rPr lang="uk-UA" sz="2000" smtClean="0">
                <a:solidFill>
                  <a:srgbClr val="C00000"/>
                </a:solidFill>
              </a:rPr>
              <a:t>Вербалізація</a:t>
            </a:r>
            <a:r>
              <a:rPr lang="uk-UA" sz="2000" smtClean="0"/>
              <a:t> ― цілеспрямоване звернення до малозрозумілого та хвилюючого, але важливого для людини;</a:t>
            </a:r>
          </a:p>
          <a:p>
            <a:pPr algn="just"/>
            <a:r>
              <a:rPr lang="uk-UA" sz="2000" smtClean="0"/>
              <a:t>5. </a:t>
            </a:r>
            <a:r>
              <a:rPr lang="uk-UA" sz="2000" smtClean="0">
                <a:solidFill>
                  <a:srgbClr val="C00000"/>
                </a:solidFill>
              </a:rPr>
              <a:t>Розширення системи цілей</a:t>
            </a:r>
            <a:r>
              <a:rPr lang="uk-UA" sz="2000" smtClean="0"/>
              <a:t> ― розвиток здатності вкладати енергію не лише у проблему, а й в інші життєві сфери; фокусування уваги на активному усвідомленні своїх обмежень, можливостей і ресурсів, діях, що дають можливість реалізувати свій потенціал у майбутньому.</a:t>
            </a:r>
            <a:endParaRPr lang="ru-RU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888" y="609600"/>
            <a:ext cx="8596312" cy="14398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П’ятиступенева модель самодопомоги 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Н. Пезешкіана у методиці викладання навчальних дисциплін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2403475"/>
            <a:ext cx="8996362" cy="3638550"/>
          </a:xfrm>
        </p:spPr>
        <p:txBody>
          <a:bodyPr rtlCol="0">
            <a:normAutofit/>
          </a:bodyPr>
          <a:lstStyle/>
          <a:p>
            <a:pPr marL="0" indent="811213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наш погляд, п’ятиступенева модель позитивної психотерапії </a:t>
            </a:r>
            <a:r>
              <a:rPr lang="uk-UA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може </a:t>
            </a:r>
            <a:r>
              <a:rPr lang="uk-UA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бути впроваджена в освітній процес </a:t>
            </a:r>
            <a:r>
              <a:rPr lang="uk-UA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ЗВО </a:t>
            </a:r>
            <a:r>
              <a:rPr lang="uk-UA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таким чином:</a:t>
            </a:r>
            <a:endParaRPr lang="ru-RU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а) як методика викладання дисципліни (в цілому),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б) як методика викладання окремих тем (лекцій),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в) як один з етапів практичних занять.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417513"/>
            <a:ext cx="8596313" cy="9239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П’ятиступенева модель самодопомоги 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як методика викладання навчальних дисциплін (в цілому):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677863" y="1563688"/>
            <a:ext cx="10575925" cy="4895850"/>
          </a:xfrm>
        </p:spPr>
        <p:txBody>
          <a:bodyPr/>
          <a:lstStyle/>
          <a:p>
            <a:pPr algn="just"/>
            <a:r>
              <a:rPr lang="uk-UA" sz="2000" smtClean="0"/>
              <a:t>1) спостереження</a:t>
            </a:r>
            <a:r>
              <a:rPr lang="ru-RU" sz="2000" smtClean="0"/>
              <a:t>/</a:t>
            </a:r>
            <a:r>
              <a:rPr lang="uk-UA" sz="2000" smtClean="0"/>
              <a:t>дистанціювання ― на початку вивчення будь-якої галузі науки студентів варто ознайомити з її проблематикою в цілому, її сенсом, її сильними та слабкими сторонами, станом та особливостями її розвитку у різних країнах;</a:t>
            </a:r>
            <a:endParaRPr lang="ru-RU" sz="2000" smtClean="0"/>
          </a:p>
          <a:p>
            <a:pPr algn="just"/>
            <a:r>
              <a:rPr lang="uk-UA" sz="2000" smtClean="0"/>
              <a:t>2) інвентаризація ― ознайомлення з досягненнями даної галузі науки в останній час, шляхом отримання нових знань, їх впливом на довколишнє, причини недоліків;</a:t>
            </a:r>
            <a:endParaRPr lang="ru-RU" sz="2000" smtClean="0"/>
          </a:p>
          <a:p>
            <a:pPr algn="just"/>
            <a:r>
              <a:rPr lang="uk-UA" sz="2000" smtClean="0"/>
              <a:t>3) ситуативне підбадьорення ― акцентуація уваги на тому, що сприяє розвитку даної галузі знання у потрібному руслі, значенні розв’язання важливих питань;</a:t>
            </a:r>
            <a:endParaRPr lang="ru-RU" sz="2000" smtClean="0"/>
          </a:p>
          <a:p>
            <a:pPr algn="just"/>
            <a:r>
              <a:rPr lang="uk-UA" sz="2000" smtClean="0"/>
              <a:t>4) вербалізація ― обговорення тих практичних проблем, що ще не вирішені до кінця, але повинні бути розв’язані у найближчий час, перспектив розвитку даної галузі науки відповідно до запитів суспільства;</a:t>
            </a:r>
            <a:endParaRPr lang="ru-RU" sz="2000" smtClean="0"/>
          </a:p>
          <a:p>
            <a:pPr algn="just"/>
            <a:r>
              <a:rPr lang="uk-UA" sz="2000" smtClean="0"/>
              <a:t>5) розширення системи цілей ― обговорення того, наскільки наявні на даний час у науці (у студентів) знання дають можливість це здійснювати, що варто робити у першу чергу, які знання ще необхідні.</a:t>
            </a:r>
            <a:endParaRPr lang="ru-RU" sz="20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888" y="609600"/>
            <a:ext cx="8596312" cy="8350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самодопомоги під час лекцій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695450"/>
            <a:ext cx="8996362" cy="4346575"/>
          </a:xfrm>
        </p:spPr>
        <p:txBody>
          <a:bodyPr rtlCol="0">
            <a:normAutofit lnSpcReduction="10000"/>
          </a:bodyPr>
          <a:lstStyle/>
          <a:p>
            <a:pPr marL="0" indent="442913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 викладанні окремих тем навчальних дисциплін послідовно може реалізовуватись описана вище 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стратегія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 цьому реалізовуватимуться такі важливі принципи викладання: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першому етапі 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лекції ― принцип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цілісності (власне теми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проблеми) та транскультуральний підхід (у термінах Н. Пезешкіана),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другому ―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 комплексності (її зв’язку з іншими важливими темами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проблемами),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третьому ―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 рушійних сил (аналіз причинно-наслідкових зв’язків),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четвертому ―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 розвитку (розгляд перспектив розвитку),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п’ятому ―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 практичності (аналіз можливостей застосування отриманих знань у реальному житті). 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373063"/>
            <a:ext cx="8596312" cy="822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341438"/>
            <a:ext cx="9144000" cy="5059362"/>
          </a:xfrm>
        </p:spPr>
        <p:txBody>
          <a:bodyPr rtlCol="0">
            <a:normAutofit/>
          </a:bodyPr>
          <a:lstStyle/>
          <a:p>
            <a:pPr marL="0" indent="442913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 частина практичного заняття, п’ятиступенева модель позитивної психотерапії може бути реалізована під час підведення підсумків. </a:t>
            </a:r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442913" algn="just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Зокрема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це може бути послідовне обговорення таких питань: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uk-UA" sz="20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 на етапі спостереження</a:t>
            </a:r>
            <a:r>
              <a:rPr lang="uk-UA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 що йшлося у цій темі?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ви думаєте з приводу … 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Чи чули ви раніше про …?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пишуть з приводу … інші вітчизняні та зарубіжні автори?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Розкажіть детально про …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Чи усе вам зрозуміло?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саме залишилось …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 часто вам доводиться стикатись з …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 усе відбувається на практиці …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338" y="373063"/>
            <a:ext cx="8596312" cy="822325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2">
                    <a:lumMod val="50000"/>
                  </a:schemeClr>
                </a:solidFill>
              </a:rPr>
              <a:t>Застосування п’ятиступеневої моделі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самодопомоги</a:t>
            </a:r>
            <a:b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</a:rPr>
              <a:t>під час практичних занять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341438"/>
            <a:ext cx="9144000" cy="50593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 на етапі інвентаризації (уточнення):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Уявіть собі, що у вас зараз є можливість застосувати отримані знання на практиці, але перед цим ви маєте можливість дещо уточнити. Які б запитання до матеріалу теми ви б задали?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з даної теми було для вас абсолютно новим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uk-UA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uk-UA" sz="2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 на етапі ситуативного підбадьорення:</a:t>
            </a:r>
            <a:endParaRPr lang="ru-RU" sz="2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вам вдалось під час опрацювання цієї теми?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Що було цікавим для вас?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Які з ваших знань і вмінь допомогли опрацювати дану тему?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Який висновок з цієї теми ви робите для себе?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Які важливі питання, пов’язані з цією темою, вас хвилюють?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237</TotalTime>
  <Words>930</Words>
  <Application>Microsoft Office PowerPoint</Application>
  <PresentationFormat>Произвольный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Trebuchet MS</vt:lpstr>
      <vt:lpstr>Arial</vt:lpstr>
      <vt:lpstr>Wingdings 3</vt:lpstr>
      <vt:lpstr>Calibri</vt:lpstr>
      <vt:lpstr>Times New Roman</vt:lpstr>
      <vt:lpstr>Wingdings</vt:lpstr>
      <vt:lpstr>Аспект</vt:lpstr>
      <vt:lpstr>Аспект</vt:lpstr>
      <vt:lpstr>Аспект</vt:lpstr>
      <vt:lpstr>Аспект</vt:lpstr>
      <vt:lpstr>ПРАКТИЧНА ПСИХОЛОГІЯ  В ОСВІТНЬОМУ ПРОЦЕСІ ЗВО</vt:lpstr>
      <vt:lpstr>Важливе завдання сучасної вищої освіти ―  розвиток у студентства готовності до самоосвітньої діяльності </vt:lpstr>
      <vt:lpstr>Готовність до самоосвітньої діяльності ― це:  </vt:lpstr>
      <vt:lpstr>Сутність п’ятиступеневої моделі самодопомоги  Н. Пезешкіана (розробленої для психотерапевтичного процесу) </vt:lpstr>
      <vt:lpstr>П’ятиступенева модель самодопомоги  Н. Пезешкіана у методиці викладання навчальних дисциплін </vt:lpstr>
      <vt:lpstr>П’ятиступенева модель самодопомоги  як методика викладання навчальних дисциплін (в цілому): </vt:lpstr>
      <vt:lpstr>Застосування п’ятиступеневої моделі самодопомоги під час лекцій</vt:lpstr>
      <vt:lpstr>Застосування п’ятиступеневої моделі самодопомоги під час практичних занять</vt:lpstr>
      <vt:lpstr>Застосування п’ятиступеневої моделі самодопомоги під час практичних занять</vt:lpstr>
      <vt:lpstr>Застосування п’ятиступеневої моделі самодопомоги під час практичних занять</vt:lpstr>
      <vt:lpstr>Застосування п’ятиступеневої моделі самодопомоги під час практичних занять</vt:lpstr>
      <vt:lpstr>Застосування п’ятиступеневої моделі самодопомоги під час практичних занять</vt:lpstr>
      <vt:lpstr>Застосування п’ятиступеневої моделі самодопомоги під час практичних занять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Ірина Мартинюк</dc:creator>
  <cp:lastModifiedBy>Microsoft Office</cp:lastModifiedBy>
  <cp:revision>17</cp:revision>
  <dcterms:created xsi:type="dcterms:W3CDTF">2019-09-08T08:57:33Z</dcterms:created>
  <dcterms:modified xsi:type="dcterms:W3CDTF">2019-09-08T17:56:07Z</dcterms:modified>
</cp:coreProperties>
</file>