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0" r:id="rId2"/>
  </p:sldMasterIdLst>
  <p:notesMasterIdLst>
    <p:notesMasterId r:id="rId20"/>
  </p:notesMasterIdLst>
  <p:sldIdLst>
    <p:sldId id="288" r:id="rId3"/>
    <p:sldId id="1063" r:id="rId4"/>
    <p:sldId id="2131" r:id="rId5"/>
    <p:sldId id="2132" r:id="rId6"/>
    <p:sldId id="2084" r:id="rId7"/>
    <p:sldId id="2083" r:id="rId8"/>
    <p:sldId id="2085" r:id="rId9"/>
    <p:sldId id="2082" r:id="rId10"/>
    <p:sldId id="2133" r:id="rId11"/>
    <p:sldId id="2134" r:id="rId12"/>
    <p:sldId id="2135" r:id="rId13"/>
    <p:sldId id="2136" r:id="rId14"/>
    <p:sldId id="2137" r:id="rId15"/>
    <p:sldId id="2138" r:id="rId16"/>
    <p:sldId id="2139" r:id="rId17"/>
    <p:sldId id="2140" r:id="rId18"/>
    <p:sldId id="2081" r:id="rId19"/>
  </p:sldIdLst>
  <p:sldSz cx="12192000" cy="6858000"/>
  <p:notesSz cx="6761163" cy="98821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Кількість НПП, які читають дисципліни англійською мовою</c:v>
                </c:pt>
              </c:strCache>
            </c:strRef>
          </c:tx>
          <c:spPr>
            <a:solidFill>
              <a:srgbClr val="014067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c:spPr>
          <c:invertIfNegative val="0"/>
          <c:dLbls>
            <c:dLbl>
              <c:idx val="0"/>
              <c:layout>
                <c:manualLayout>
                  <c:x val="-6.6690275556384037E-4"/>
                  <c:y val="-0.3290773759988683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C81-4B15-8DB6-552F6CD3B6A7}"/>
                </c:ext>
              </c:extLst>
            </c:dLbl>
            <c:dLbl>
              <c:idx val="1"/>
              <c:layout>
                <c:manualLayout>
                  <c:x val="-4.0358864799435708E-3"/>
                  <c:y val="-0.3867862047864192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C81-4B15-8DB6-552F6CD3B6A7}"/>
                </c:ext>
              </c:extLst>
            </c:dLbl>
            <c:dLbl>
              <c:idx val="2"/>
              <c:layout>
                <c:manualLayout>
                  <c:x val="-6.9363208254591088E-4"/>
                  <c:y val="-0.4093804546410262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C81-4B15-8DB6-552F6CD3B6A7}"/>
                </c:ext>
              </c:extLst>
            </c:dLbl>
            <c:dLbl>
              <c:idx val="3"/>
              <c:layout>
                <c:manualLayout>
                  <c:x val="9.0202407526204418E-4"/>
                  <c:y val="-0.3803226053200972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C81-4B15-8DB6-552F6CD3B6A7}"/>
                </c:ext>
              </c:extLst>
            </c:dLbl>
            <c:dLbl>
              <c:idx val="4"/>
              <c:layout>
                <c:manualLayout>
                  <c:x val="1.5360291976169375E-3"/>
                  <c:y val="-0.4125010714687943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C81-4B15-8DB6-552F6CD3B6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ru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Аркуш1!$A$2:$A$6</c:f>
              <c:strCache>
                <c:ptCount val="5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  <c:pt idx="3">
                  <c:v>2021-2022</c:v>
                </c:pt>
                <c:pt idx="4">
                  <c:v>2022-2023</c:v>
                </c:pt>
              </c:strCache>
            </c:strRef>
          </c:cat>
          <c:val>
            <c:numRef>
              <c:f>Аркуш1!$B$2:$B$6</c:f>
              <c:numCache>
                <c:formatCode>General</c:formatCode>
                <c:ptCount val="5"/>
                <c:pt idx="0">
                  <c:v>168</c:v>
                </c:pt>
                <c:pt idx="1">
                  <c:v>181</c:v>
                </c:pt>
                <c:pt idx="2">
                  <c:v>186</c:v>
                </c:pt>
                <c:pt idx="3">
                  <c:v>178</c:v>
                </c:pt>
                <c:pt idx="4">
                  <c:v>187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81-4B15-8DB6-552F6CD3B6A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1713761616"/>
        <c:axId val="-1713749104"/>
      </c:barChart>
      <c:catAx>
        <c:axId val="-1713761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ru-UA"/>
          </a:p>
        </c:txPr>
        <c:crossAx val="-1713749104"/>
        <c:crosses val="autoZero"/>
        <c:auto val="1"/>
        <c:lblAlgn val="ctr"/>
        <c:lblOffset val="100"/>
        <c:noMultiLvlLbl val="0"/>
      </c:catAx>
      <c:valAx>
        <c:axId val="-1713749104"/>
        <c:scaling>
          <c:orientation val="minMax"/>
          <c:max val="200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ru-UA"/>
          </a:p>
        </c:txPr>
        <c:crossAx val="-1713761616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29CB3-E945-4DE0-840F-86DCD22C5C40}" type="datetimeFigureOut">
              <a:rPr lang="uk-UA" smtClean="0"/>
              <a:t>13.09.2023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1235075"/>
            <a:ext cx="5929313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55803"/>
            <a:ext cx="5408930" cy="38911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7E988-590F-4C74-BCA0-2152E6625B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3515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30CFA-805A-4FD3-B3A0-DAAA5993DA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804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30CFA-805A-4FD3-B3A0-DAAA5993DA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192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30CFA-805A-4FD3-B3A0-DAAA5993DA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332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30CFA-805A-4FD3-B3A0-DAAA5993DA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212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30CFA-805A-4FD3-B3A0-DAAA5993DA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092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30CFA-805A-4FD3-B3A0-DAAA5993DA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8557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30CFA-805A-4FD3-B3A0-DAAA5993DA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03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30CFA-805A-4FD3-B3A0-DAAA5993DA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796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30CFA-805A-4FD3-B3A0-DAAA5993DA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136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30CFA-805A-4FD3-B3A0-DAAA5993DA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001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30CFA-805A-4FD3-B3A0-DAAA5993DA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065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30CFA-805A-4FD3-B3A0-DAAA5993DA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88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30CFA-805A-4FD3-B3A0-DAAA5993DA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892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30CFA-805A-4FD3-B3A0-DAAA5993DA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097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30CFA-805A-4FD3-B3A0-DAAA5993DA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998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3" name="Подзаголовок 2" title="Подзаголовок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ЩЕЛКНИТЕ, ЧТОБЫ ИЗМЕНИТЬ ПОДЗАГОЛОВОК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27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3" name="Подзаголовок 2" title="Подзаголовок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ЩЕЛКНИТЕ, ЧТОБЫ ИЗМЕНИТЬ СТИЛЬ ОБРАЗЦА ПОДЗАГОЛОВКА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200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ый треугольник 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араллелограмм 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Заголовок 1" title="Название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101" name="Текст 2" title="Подзаголовок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ИЗМЕНИТЬ ОБРАЗЕЦ ТЕКСТА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араллелограмм 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7955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‹№›</a:t>
            </a:fld>
            <a:endParaRPr lang="ru-RU" noProof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3" name="Надпись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1095623" y="235732"/>
            <a:ext cx="76815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ru-RU" sz="1600" b="0" noProof="0" dirty="0" err="1">
                <a:solidFill>
                  <a:schemeClr val="accent1"/>
                </a:solidFill>
                <a:latin typeface="Micra" pitchFamily="2" charset="0"/>
              </a:rPr>
              <a:t>НУБіП</a:t>
            </a:r>
            <a:endParaRPr lang="ru-RU" sz="1800" b="0" noProof="0" dirty="0">
              <a:solidFill>
                <a:schemeClr val="accent1"/>
              </a:solidFill>
              <a:latin typeface="Micra" pitchFamily="2" charset="0"/>
            </a:endParaRPr>
          </a:p>
          <a:p>
            <a:pPr algn="ctr" rtl="0"/>
            <a:r>
              <a:rPr lang="ru-RU" sz="1000" b="1" noProof="0" dirty="0">
                <a:solidFill>
                  <a:schemeClr val="accent1"/>
                </a:solidFill>
                <a:latin typeface="Micra" pitchFamily="2" charset="0"/>
              </a:rPr>
              <a:t>УКРАЇНИ</a:t>
            </a:r>
          </a:p>
        </p:txBody>
      </p:sp>
    </p:spTree>
    <p:extLst>
      <p:ext uri="{BB962C8B-B14F-4D97-AF65-F5344CB8AC3E}">
        <p14:creationId xmlns:p14="http://schemas.microsoft.com/office/powerpoint/2010/main" val="2483405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‹№›</a:t>
            </a:fld>
            <a:endParaRPr lang="ru-RU" noProof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5" name="Объект 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6" name="Надпись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1095621" y="235732"/>
            <a:ext cx="76815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Micra" pitchFamily="2" charset="0"/>
                <a:ea typeface="+mn-ea"/>
                <a:cs typeface="+mn-cs"/>
              </a:rPr>
              <a:t>НУБіП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Micr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Micra" pitchFamily="2" charset="0"/>
                <a:ea typeface="+mn-ea"/>
                <a:cs typeface="+mn-cs"/>
              </a:rPr>
              <a:t>УКРАЇНИ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Micr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734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‹№›</a:t>
            </a:fld>
            <a:endParaRPr lang="ru-RU" noProof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en-US" b="1" dirty="0">
                <a:solidFill>
                  <a:schemeClr val="accent6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  <p:sp>
        <p:nvSpPr>
          <p:cNvPr id="20" name="Текст 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Объект 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4" name="Объект 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6" name="Надпись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1095621" y="235732"/>
            <a:ext cx="76815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Micra" pitchFamily="2" charset="0"/>
                <a:ea typeface="+mn-ea"/>
                <a:cs typeface="+mn-cs"/>
              </a:rPr>
              <a:t>НУБіП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Micr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Micra" pitchFamily="2" charset="0"/>
                <a:ea typeface="+mn-ea"/>
                <a:cs typeface="+mn-cs"/>
              </a:rPr>
              <a:t>УКРАЇНИ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Micr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653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 sz="24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Прямоугольный треугольник 10">
            <a:extLst>
              <a:ext uri="{FF2B5EF4-FFF2-40B4-BE49-F238E27FC236}">
                <a16:creationId xmlns:a16="http://schemas.microsoft.com/office/drawing/2014/main" id="{ED37F377-8A2B-4717-9BE8-74D809D3C464}"/>
              </a:ext>
            </a:extLst>
          </p:cNvPr>
          <p:cNvSpPr/>
          <p:nvPr userDrawn="1"/>
        </p:nvSpPr>
        <p:spPr>
          <a:xfrm flipV="1">
            <a:off x="0" y="-9531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10892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147467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Диагональная полоса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Параллелограмм 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0" name="Параллелограмм 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‹№›</a:t>
            </a:fld>
            <a:endParaRPr lang="ru-RU" noProof="0"/>
          </a:p>
        </p:txBody>
      </p:sp>
      <p:sp>
        <p:nvSpPr>
          <p:cNvPr id="10" name="Надпись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1095621" y="235732"/>
            <a:ext cx="76815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Micra" pitchFamily="2" charset="0"/>
                <a:ea typeface="+mn-ea"/>
                <a:cs typeface="+mn-cs"/>
              </a:rPr>
              <a:t>НУБіП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Micr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Micra" pitchFamily="2" charset="0"/>
                <a:ea typeface="+mn-ea"/>
                <a:cs typeface="+mn-cs"/>
              </a:rPr>
              <a:t>УКРАЇНИ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Micr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156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Диагональная полоса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1" name="Параллелограмм 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33" name="Заголовок 1" title="Название ">
            <a:extLst>
              <a:ext uri="{FF2B5EF4-FFF2-40B4-BE49-F238E27FC236}">
                <a16:creationId xmlns:a16="http://schemas.microsoft.com/office/drawing/2014/main" id="{59067A2C-FE71-4381-BE51-08DAC5E43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‹№›</a:t>
            </a:fld>
            <a:endParaRPr lang="ru-RU" noProof="0"/>
          </a:p>
        </p:txBody>
      </p:sp>
      <p:sp>
        <p:nvSpPr>
          <p:cNvPr id="11" name="Надпись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1095621" y="235732"/>
            <a:ext cx="76815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Micra" pitchFamily="2" charset="0"/>
                <a:ea typeface="+mn-ea"/>
                <a:cs typeface="+mn-cs"/>
              </a:rPr>
              <a:t>НУБіП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Micr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Micra" pitchFamily="2" charset="0"/>
                <a:ea typeface="+mn-ea"/>
                <a:cs typeface="+mn-cs"/>
              </a:rPr>
              <a:t>УКРАЇНИ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Micr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037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5CE2EB-00DF-4EBA-BF1F-D37805D4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97681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ый треугольник 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араллелограмм 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Заголовок 1" title="Название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101" name="Текст 2" title="Подзаголовок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ИЗМЕНИТЬ ОБРАЗЕЦ ТЕКСТА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араллелограмм 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06249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3" name="Подзаголовок 2" title="Подзаголовок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ЩЕЛКНИТЕ, ЧТОБЫ ИЗМЕНИТЬ ПОДЗАГОЛОВОК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8360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ый треугольник 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араллелограмм 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Заголовок 1" title="Название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101" name="Текст 2" title="Подзаголовок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ИЗМЕНИТЬ ОБРАЗЕЦ ТЕКСТА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араллелограмм 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82678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 title="Пункты маркированного списка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4" name="Прямоугольный треугольник 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 title="Подзаголовок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3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2" name="Заголовок 1" title="Название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  <a:br>
              <a:rPr lang="ru-RU" noProof="0"/>
            </a:br>
            <a:r>
              <a:rPr lang="ru-RU" noProof="0"/>
              <a:t>Стиль образца заголовка 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‹№›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6864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ый треугольник 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36576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" name="Объект 2" title="Пункты маркированного списка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 title="Подзаголовок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17" name="Надпись 16">
            <a:extLst>
              <a:ext uri="{FF2B5EF4-FFF2-40B4-BE49-F238E27FC236}">
                <a16:creationId xmlns:a16="http://schemas.microsoft.com/office/drawing/2014/main" id="{3EB154C1-CE47-4220-9832-4FD0868A64A8}"/>
              </a:ext>
            </a:extLst>
          </p:cNvPr>
          <p:cNvSpPr txBox="1"/>
          <p:nvPr userDrawn="1"/>
        </p:nvSpPr>
        <p:spPr>
          <a:xfrm>
            <a:off x="11073384" y="237744"/>
            <a:ext cx="981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ru-RU" sz="1800" b="1" noProof="0" dirty="0" err="1">
                <a:solidFill>
                  <a:schemeClr val="accent1"/>
                </a:solidFill>
                <a:latin typeface="Arial Black" panose="020B0A04020102020204" pitchFamily="34" charset="0"/>
              </a:rPr>
              <a:t>НУБіП</a:t>
            </a:r>
            <a:endParaRPr lang="ru-RU" sz="1800" b="1" noProof="0" dirty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algn="ctr" rtl="0"/>
            <a:r>
              <a:rPr lang="ru-RU" sz="1400" b="1" noProof="0" dirty="0">
                <a:solidFill>
                  <a:schemeClr val="accent1"/>
                </a:solidFill>
                <a:latin typeface="Arial Black" panose="020B0A04020102020204" pitchFamily="34" charset="0"/>
              </a:rPr>
              <a:t>України</a:t>
            </a:r>
            <a:endParaRPr lang="ru-RU" sz="1800" b="1" noProof="0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Заголовок 1" title="Название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  <a:br>
              <a:rPr lang="ru-RU" noProof="0"/>
            </a:br>
            <a:r>
              <a:rPr lang="ru-RU" noProof="0"/>
              <a:t>Стиль образца заголовка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‹№›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83020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7" name="Текст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Объект 3" title="Пункты маркированного списка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ru-RU" noProof="0"/>
              <a:t>Образец текста</a:t>
            </a:r>
          </a:p>
          <a:p>
            <a:pPr lvl="1" rtl="0">
              <a:buClr>
                <a:schemeClr val="accent2"/>
              </a:buClr>
            </a:pPr>
            <a:r>
              <a:rPr lang="ru-RU" noProof="0"/>
              <a:t>Второй уровень</a:t>
            </a:r>
          </a:p>
          <a:p>
            <a:pPr lvl="2" rtl="0">
              <a:buClr>
                <a:schemeClr val="accent2"/>
              </a:buClr>
            </a:pPr>
            <a:r>
              <a:rPr lang="ru-RU" noProof="0"/>
              <a:t>Третий уровень</a:t>
            </a:r>
          </a:p>
          <a:p>
            <a:pPr lvl="3" rtl="0">
              <a:buClr>
                <a:schemeClr val="accent2"/>
              </a:buClr>
            </a:pPr>
            <a:r>
              <a:rPr lang="ru-RU" noProof="0"/>
              <a:t>Четвертый уровень</a:t>
            </a:r>
          </a:p>
          <a:p>
            <a:pPr lvl="4" rtl="0">
              <a:buClr>
                <a:schemeClr val="accent2"/>
              </a:buClr>
            </a:pPr>
            <a:r>
              <a:rPr lang="ru-RU" noProof="0"/>
              <a:t>Пятый уровень</a:t>
            </a:r>
          </a:p>
        </p:txBody>
      </p:sp>
      <p:sp>
        <p:nvSpPr>
          <p:cNvPr id="19" name="Текст 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Объект 5" title="Пункты маркированного списка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ru-RU" noProof="0"/>
              <a:t>Образец текста</a:t>
            </a:r>
          </a:p>
          <a:p>
            <a:pPr lvl="1" rtl="0">
              <a:buClr>
                <a:schemeClr val="accent2"/>
              </a:buClr>
            </a:pPr>
            <a:r>
              <a:rPr lang="ru-RU" noProof="0"/>
              <a:t>Второй уровень</a:t>
            </a:r>
          </a:p>
          <a:p>
            <a:pPr lvl="2" rtl="0">
              <a:buClr>
                <a:schemeClr val="accent2"/>
              </a:buClr>
            </a:pPr>
            <a:r>
              <a:rPr lang="ru-RU" noProof="0"/>
              <a:t>Третий уровень</a:t>
            </a:r>
          </a:p>
          <a:p>
            <a:pPr lvl="3" rtl="0">
              <a:buClr>
                <a:schemeClr val="accent2"/>
              </a:buClr>
            </a:pPr>
            <a:r>
              <a:rPr lang="ru-RU" noProof="0"/>
              <a:t>Четвертый уровень</a:t>
            </a:r>
          </a:p>
          <a:p>
            <a:pPr lvl="4" rtl="0">
              <a:buClr>
                <a:schemeClr val="accent2"/>
              </a:buClr>
            </a:pPr>
            <a:r>
              <a:rPr lang="ru-RU" noProof="0"/>
              <a:t>Пятый уровень</a:t>
            </a:r>
          </a:p>
        </p:txBody>
      </p:sp>
      <p:sp>
        <p:nvSpPr>
          <p:cNvPr id="24" name="Текст 4" title="Подзаголовок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0981007" y="235732"/>
            <a:ext cx="997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ru-RU" sz="1800" b="1" noProof="0" dirty="0" err="1">
                <a:solidFill>
                  <a:schemeClr val="accent1"/>
                </a:solidFill>
                <a:latin typeface="Arial Black" panose="020B0A04020102020204" pitchFamily="34" charset="0"/>
              </a:rPr>
              <a:t>НУБіП</a:t>
            </a:r>
            <a:endParaRPr lang="ru-RU" sz="1800" b="1" noProof="0" dirty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algn="ctr" rtl="0"/>
            <a:r>
              <a:rPr lang="ru-RU" sz="1400" b="1" noProof="0" dirty="0" err="1">
                <a:solidFill>
                  <a:schemeClr val="accent1"/>
                </a:solidFill>
                <a:latin typeface="Arial Black" panose="020B0A04020102020204" pitchFamily="34" charset="0"/>
              </a:rPr>
              <a:t>України</a:t>
            </a:r>
            <a:endParaRPr lang="en-US" sz="1400" b="1" noProof="0" dirty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algn="ctr" rtl="0"/>
            <a:r>
              <a:rPr lang="en-US" sz="800" b="0" noProof="0" dirty="0">
                <a:solidFill>
                  <a:schemeClr val="accent1"/>
                </a:solidFill>
                <a:latin typeface="Micra" pitchFamily="2" charset="0"/>
              </a:rPr>
              <a:t>2023-2024</a:t>
            </a:r>
            <a:endParaRPr lang="ru-RU" sz="1800" b="0" noProof="0" dirty="0">
              <a:solidFill>
                <a:schemeClr val="accent1"/>
              </a:solidFill>
              <a:latin typeface="Micra" pitchFamily="2" charset="0"/>
            </a:endParaRP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‹№›</a:t>
            </a:fld>
            <a:endParaRPr lang="ru-RU" noProof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</p:spTree>
    <p:extLst>
      <p:ext uri="{BB962C8B-B14F-4D97-AF65-F5344CB8AC3E}">
        <p14:creationId xmlns:p14="http://schemas.microsoft.com/office/powerpoint/2010/main" val="2101133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адпись 15">
            <a:extLst>
              <a:ext uri="{FF2B5EF4-FFF2-40B4-BE49-F238E27FC236}">
                <a16:creationId xmlns:a16="http://schemas.microsoft.com/office/drawing/2014/main" id="{A4F49194-9068-41AA-B460-962319BF96A4}"/>
              </a:ext>
            </a:extLst>
          </p:cNvPr>
          <p:cNvSpPr txBox="1"/>
          <p:nvPr userDrawn="1"/>
        </p:nvSpPr>
        <p:spPr>
          <a:xfrm>
            <a:off x="10981007" y="235732"/>
            <a:ext cx="997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НУБіП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України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Micra" pitchFamily="2" charset="0"/>
                <a:ea typeface="+mn-ea"/>
                <a:cs typeface="+mn-cs"/>
              </a:rPr>
              <a:t>2023-2024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Micra" pitchFamily="2" charset="0"/>
              <a:ea typeface="+mn-ea"/>
              <a:cs typeface="+mn-cs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Диагональная полоса 28">
              <a:extLst>
                <a:ext uri="{FF2B5EF4-FFF2-40B4-BE49-F238E27FC236}">
                  <a16:creationId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Параллелограмм 30">
              <a:extLst>
                <a:ext uri="{FF2B5EF4-FFF2-40B4-BE49-F238E27FC236}">
                  <a16:creationId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3" name="Параллелограмм 32">
            <a:extLst>
              <a:ext uri="{FF2B5EF4-FFF2-40B4-BE49-F238E27FC236}">
                <a16:creationId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34" name="Текст 4" title="Подзаголовок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‹№›</a:t>
            </a:fld>
            <a:endParaRPr lang="ru-RU" noProof="0"/>
          </a:p>
        </p:txBody>
      </p:sp>
      <p:sp>
        <p:nvSpPr>
          <p:cNvPr id="17" name="Заголовок 1" title="Название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текст здесь</a:t>
            </a:r>
          </a:p>
        </p:txBody>
      </p:sp>
      <p:sp>
        <p:nvSpPr>
          <p:cNvPr id="20" name="Диаграмма 2" title="Диаграмма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 rtl="0"/>
            <a:r>
              <a:rPr lang="ru-RU" noProof="0"/>
              <a:t>Щелкните значок, чтобы добавить диаграмму</a:t>
            </a:r>
          </a:p>
        </p:txBody>
      </p:sp>
    </p:spTree>
    <p:extLst>
      <p:ext uri="{BB962C8B-B14F-4D97-AF65-F5344CB8AC3E}">
        <p14:creationId xmlns:p14="http://schemas.microsoft.com/office/powerpoint/2010/main" val="676278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аблица 11" title="Таблица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 rtlCol="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Щелкните значок, чтобы добавить таблицу</a:t>
            </a:r>
          </a:p>
        </p:txBody>
      </p:sp>
      <p:sp>
        <p:nvSpPr>
          <p:cNvPr id="16" name="Надпись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0981007" y="235732"/>
            <a:ext cx="997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НУБіП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України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Micra" pitchFamily="2" charset="0"/>
                <a:ea typeface="+mn-ea"/>
                <a:cs typeface="+mn-cs"/>
              </a:rPr>
              <a:t>2023-2024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Micra" pitchFamily="2" charset="0"/>
              <a:ea typeface="+mn-ea"/>
              <a:cs typeface="+mn-cs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Диагональная полоса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Параллелограмм 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37" name="Текст 4" title="Подзаголовок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‹№›</a:t>
            </a:fld>
            <a:endParaRPr lang="ru-RU" noProof="0"/>
          </a:p>
        </p:txBody>
      </p:sp>
      <p:sp>
        <p:nvSpPr>
          <p:cNvPr id="17" name="Заголовок 1" title="Название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</p:spTree>
    <p:extLst>
      <p:ext uri="{BB962C8B-B14F-4D97-AF65-F5344CB8AC3E}">
        <p14:creationId xmlns:p14="http://schemas.microsoft.com/office/powerpoint/2010/main" val="2569242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фотограф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Рисунок 31" title="Изображение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изображение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 title="Название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rtlCol="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Добавьте подпись</a:t>
            </a:r>
          </a:p>
        </p:txBody>
      </p:sp>
    </p:spTree>
    <p:extLst>
      <p:ext uri="{BB962C8B-B14F-4D97-AF65-F5344CB8AC3E}">
        <p14:creationId xmlns:p14="http://schemas.microsoft.com/office/powerpoint/2010/main" val="4183269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Название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Номер телефона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Электронная почта </a:t>
            </a:r>
          </a:p>
        </p:txBody>
      </p:sp>
      <p:sp>
        <p:nvSpPr>
          <p:cNvPr id="13" name="Текст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Веб-сайт компании</a:t>
            </a:r>
          </a:p>
        </p:txBody>
      </p:sp>
      <p:sp>
        <p:nvSpPr>
          <p:cNvPr id="14" name="Фигура 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/>
          </a:p>
        </p:txBody>
      </p:sp>
      <p:sp>
        <p:nvSpPr>
          <p:cNvPr id="15" name="Фигура 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/>
          </a:p>
        </p:txBody>
      </p:sp>
      <p:sp>
        <p:nvSpPr>
          <p:cNvPr id="19" name="Фигура 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/>
          </a:p>
        </p:txBody>
      </p:sp>
      <p:sp>
        <p:nvSpPr>
          <p:cNvPr id="20" name="Фигура 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/>
          </a:p>
        </p:txBody>
      </p:sp>
      <p:sp>
        <p:nvSpPr>
          <p:cNvPr id="21" name="Прямоугольный треугольник 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Рисунок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5759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3" name="Подзаголовок 2" title="Подзаголовок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ЩЕЛКНИТЕ, ЧТОБЫ ИЗМЕНИТЬ СТИЛЬ ОБРАЗЦА ПОДЗАГОЛОВКА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681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 title="Пункты маркированного списка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4" name="Прямоугольный треугольник 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 title="Подзаголовок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3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2" name="Заголовок 1" title="Название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  <a:br>
              <a:rPr lang="ru-RU" noProof="0"/>
            </a:br>
            <a:r>
              <a:rPr lang="ru-RU" noProof="0"/>
              <a:t>Стиль образца заголовка 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‹№›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75874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ый треугольник 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араллелограмм 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Заголовок 1" title="Название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101" name="Текст 2" title="Подзаголовок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ИЗМЕНИТЬ ОБРАЗЕЦ ТЕКСТА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араллелограмм 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51140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‹№›</a:t>
            </a:fld>
            <a:endParaRPr lang="ru-RU" noProof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3" name="Надпись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0981007" y="235732"/>
            <a:ext cx="997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НУБіП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України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Micra" pitchFamily="2" charset="0"/>
                <a:ea typeface="+mn-ea"/>
                <a:cs typeface="+mn-cs"/>
              </a:rPr>
              <a:t>2023-2024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Micr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234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‹№›</a:t>
            </a:fld>
            <a:endParaRPr lang="ru-RU" noProof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5" name="Объект 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6" name="Надпись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0981007" y="235732"/>
            <a:ext cx="997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НУБіП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України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Micra" pitchFamily="2" charset="0"/>
                <a:ea typeface="+mn-ea"/>
                <a:cs typeface="+mn-cs"/>
              </a:rPr>
              <a:t>2023-2024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Micr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406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‹№›</a:t>
            </a:fld>
            <a:endParaRPr lang="ru-RU" noProof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en-US" b="1" dirty="0">
                <a:solidFill>
                  <a:schemeClr val="accent6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  <p:sp>
        <p:nvSpPr>
          <p:cNvPr id="20" name="Текст 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Объект 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4" name="Объект 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6" name="Надпись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0981007" y="235732"/>
            <a:ext cx="997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НУБіП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України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Micra" pitchFamily="2" charset="0"/>
                <a:ea typeface="+mn-ea"/>
                <a:cs typeface="+mn-cs"/>
              </a:rPr>
              <a:t>2023-2024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Micr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968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 sz="24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Прямоугольный треугольник 10">
            <a:extLst>
              <a:ext uri="{FF2B5EF4-FFF2-40B4-BE49-F238E27FC236}">
                <a16:creationId xmlns:a16="http://schemas.microsoft.com/office/drawing/2014/main" id="{ED37F377-8A2B-4717-9BE8-74D809D3C464}"/>
              </a:ext>
            </a:extLst>
          </p:cNvPr>
          <p:cNvSpPr/>
          <p:nvPr userDrawn="1"/>
        </p:nvSpPr>
        <p:spPr>
          <a:xfrm flipV="1">
            <a:off x="0" y="-9531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82564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1826266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Диагональная полоса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Параллелограмм 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0" name="Параллелограмм 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‹№›</a:t>
            </a:fld>
            <a:endParaRPr lang="ru-RU" noProof="0"/>
          </a:p>
        </p:txBody>
      </p:sp>
      <p:sp>
        <p:nvSpPr>
          <p:cNvPr id="10" name="Надпись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0981007" y="235732"/>
            <a:ext cx="997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НУБіП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України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Micra" pitchFamily="2" charset="0"/>
                <a:ea typeface="+mn-ea"/>
                <a:cs typeface="+mn-cs"/>
              </a:rPr>
              <a:t>2023-2024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Micr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609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Диагональная полоса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1" name="Параллелограмм 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33" name="Заголовок 1" title="Название ">
            <a:extLst>
              <a:ext uri="{FF2B5EF4-FFF2-40B4-BE49-F238E27FC236}">
                <a16:creationId xmlns:a16="http://schemas.microsoft.com/office/drawing/2014/main" id="{59067A2C-FE71-4381-BE51-08DAC5E43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‹№›</a:t>
            </a:fld>
            <a:endParaRPr lang="ru-RU" noProof="0"/>
          </a:p>
        </p:txBody>
      </p:sp>
      <p:sp>
        <p:nvSpPr>
          <p:cNvPr id="11" name="Надпись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0981007" y="235732"/>
            <a:ext cx="997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НУБіП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України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Micra" pitchFamily="2" charset="0"/>
                <a:ea typeface="+mn-ea"/>
                <a:cs typeface="+mn-cs"/>
              </a:rPr>
              <a:t>2023-2024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Micr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841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5CE2EB-00DF-4EBA-BF1F-D37805D4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26385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ый треугольник 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36576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" name="Объект 2" title="Пункты маркированного списка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 title="Подзаголовок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17" name="Надпись 16">
            <a:extLst>
              <a:ext uri="{FF2B5EF4-FFF2-40B4-BE49-F238E27FC236}">
                <a16:creationId xmlns:a16="http://schemas.microsoft.com/office/drawing/2014/main" id="{3EB154C1-CE47-4220-9832-4FD0868A64A8}"/>
              </a:ext>
            </a:extLst>
          </p:cNvPr>
          <p:cNvSpPr txBox="1"/>
          <p:nvPr userDrawn="1"/>
        </p:nvSpPr>
        <p:spPr>
          <a:xfrm>
            <a:off x="11073384" y="237744"/>
            <a:ext cx="981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ru-RU" sz="1800" b="1" noProof="0" dirty="0" err="1">
                <a:solidFill>
                  <a:schemeClr val="accent1"/>
                </a:solidFill>
                <a:latin typeface="Arial Black" panose="020B0A04020102020204" pitchFamily="34" charset="0"/>
              </a:rPr>
              <a:t>НУБіП</a:t>
            </a:r>
            <a:endParaRPr lang="ru-RU" sz="1800" b="1" noProof="0" dirty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algn="ctr" rtl="0"/>
            <a:r>
              <a:rPr lang="ru-RU" sz="1400" b="1" noProof="0" dirty="0" err="1">
                <a:solidFill>
                  <a:schemeClr val="accent1"/>
                </a:solidFill>
                <a:latin typeface="Arial Black" panose="020B0A04020102020204" pitchFamily="34" charset="0"/>
              </a:rPr>
              <a:t>України</a:t>
            </a:r>
            <a:endParaRPr lang="ru-RU" sz="1800" b="1" noProof="0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Заголовок 1" title="Название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  <a:br>
              <a:rPr lang="ru-RU" noProof="0"/>
            </a:br>
            <a:r>
              <a:rPr lang="ru-RU" noProof="0"/>
              <a:t>Стиль образца заголовка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‹№›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40272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7" name="Текст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Объект 3" title="Пункты маркированного списка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ru-RU" noProof="0"/>
              <a:t>Образец текста</a:t>
            </a:r>
          </a:p>
          <a:p>
            <a:pPr lvl="1" rtl="0">
              <a:buClr>
                <a:schemeClr val="accent2"/>
              </a:buClr>
            </a:pPr>
            <a:r>
              <a:rPr lang="ru-RU" noProof="0"/>
              <a:t>Второй уровень</a:t>
            </a:r>
          </a:p>
          <a:p>
            <a:pPr lvl="2" rtl="0">
              <a:buClr>
                <a:schemeClr val="accent2"/>
              </a:buClr>
            </a:pPr>
            <a:r>
              <a:rPr lang="ru-RU" noProof="0"/>
              <a:t>Третий уровень</a:t>
            </a:r>
          </a:p>
          <a:p>
            <a:pPr lvl="3" rtl="0">
              <a:buClr>
                <a:schemeClr val="accent2"/>
              </a:buClr>
            </a:pPr>
            <a:r>
              <a:rPr lang="ru-RU" noProof="0"/>
              <a:t>Четвертый уровень</a:t>
            </a:r>
          </a:p>
          <a:p>
            <a:pPr lvl="4" rtl="0">
              <a:buClr>
                <a:schemeClr val="accent2"/>
              </a:buClr>
            </a:pPr>
            <a:r>
              <a:rPr lang="ru-RU" noProof="0"/>
              <a:t>Пятый уровень</a:t>
            </a:r>
          </a:p>
        </p:txBody>
      </p:sp>
      <p:sp>
        <p:nvSpPr>
          <p:cNvPr id="19" name="Текст 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Объект 5" title="Пункты маркированного списка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ru-RU" noProof="0"/>
              <a:t>Образец текста</a:t>
            </a:r>
          </a:p>
          <a:p>
            <a:pPr lvl="1" rtl="0">
              <a:buClr>
                <a:schemeClr val="accent2"/>
              </a:buClr>
            </a:pPr>
            <a:r>
              <a:rPr lang="ru-RU" noProof="0"/>
              <a:t>Второй уровень</a:t>
            </a:r>
          </a:p>
          <a:p>
            <a:pPr lvl="2" rtl="0">
              <a:buClr>
                <a:schemeClr val="accent2"/>
              </a:buClr>
            </a:pPr>
            <a:r>
              <a:rPr lang="ru-RU" noProof="0"/>
              <a:t>Третий уровень</a:t>
            </a:r>
          </a:p>
          <a:p>
            <a:pPr lvl="3" rtl="0">
              <a:buClr>
                <a:schemeClr val="accent2"/>
              </a:buClr>
            </a:pPr>
            <a:r>
              <a:rPr lang="ru-RU" noProof="0"/>
              <a:t>Четвертый уровень</a:t>
            </a:r>
          </a:p>
          <a:p>
            <a:pPr lvl="4" rtl="0">
              <a:buClr>
                <a:schemeClr val="accent2"/>
              </a:buClr>
            </a:pPr>
            <a:r>
              <a:rPr lang="ru-RU" noProof="0"/>
              <a:t>Пятый уровень</a:t>
            </a:r>
          </a:p>
        </p:txBody>
      </p:sp>
      <p:sp>
        <p:nvSpPr>
          <p:cNvPr id="24" name="Текст 4" title="Подзаголовок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95622" y="235732"/>
            <a:ext cx="76815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ru-RU" sz="1600" b="0" noProof="0" dirty="0" err="1">
                <a:solidFill>
                  <a:schemeClr val="accent1"/>
                </a:solidFill>
                <a:latin typeface="Micra" pitchFamily="2" charset="0"/>
              </a:rPr>
              <a:t>НУБіП</a:t>
            </a:r>
            <a:endParaRPr lang="ru-RU" sz="1400" b="0" noProof="0" dirty="0">
              <a:solidFill>
                <a:schemeClr val="accent1"/>
              </a:solidFill>
              <a:latin typeface="Micra" pitchFamily="2" charset="0"/>
            </a:endParaRPr>
          </a:p>
          <a:p>
            <a:pPr algn="ctr" rtl="0"/>
            <a:r>
              <a:rPr lang="ru-RU" sz="1000" b="1" noProof="0" dirty="0">
                <a:solidFill>
                  <a:schemeClr val="accent1"/>
                </a:solidFill>
                <a:latin typeface="Micra" pitchFamily="2" charset="0"/>
              </a:rPr>
              <a:t>УКРАЇНИ</a:t>
            </a:r>
            <a:endParaRPr lang="ru-RU" sz="1800" b="1" noProof="0" dirty="0">
              <a:solidFill>
                <a:schemeClr val="accent1"/>
              </a:solidFill>
              <a:latin typeface="Micra" pitchFamily="2" charset="0"/>
            </a:endParaRP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‹№›</a:t>
            </a:fld>
            <a:endParaRPr lang="ru-RU" noProof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</p:spTree>
    <p:extLst>
      <p:ext uri="{BB962C8B-B14F-4D97-AF65-F5344CB8AC3E}">
        <p14:creationId xmlns:p14="http://schemas.microsoft.com/office/powerpoint/2010/main" val="3618571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адпись 15">
            <a:extLst>
              <a:ext uri="{FF2B5EF4-FFF2-40B4-BE49-F238E27FC236}">
                <a16:creationId xmlns:a16="http://schemas.microsoft.com/office/drawing/2014/main" id="{A4F49194-9068-41AA-B460-962319BF96A4}"/>
              </a:ext>
            </a:extLst>
          </p:cNvPr>
          <p:cNvSpPr txBox="1"/>
          <p:nvPr userDrawn="1"/>
        </p:nvSpPr>
        <p:spPr>
          <a:xfrm>
            <a:off x="11095620" y="235732"/>
            <a:ext cx="76815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Micra" pitchFamily="2" charset="0"/>
                <a:ea typeface="+mn-ea"/>
                <a:cs typeface="+mn-cs"/>
              </a:rPr>
              <a:t>НУБіП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Micr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Micra" pitchFamily="2" charset="0"/>
                <a:ea typeface="+mn-ea"/>
                <a:cs typeface="+mn-cs"/>
              </a:rPr>
              <a:t>УКРАЇНИ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Micra" pitchFamily="2" charset="0"/>
              <a:ea typeface="+mn-ea"/>
              <a:cs typeface="+mn-cs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Диагональная полоса 28">
              <a:extLst>
                <a:ext uri="{FF2B5EF4-FFF2-40B4-BE49-F238E27FC236}">
                  <a16:creationId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Параллелограмм 30">
              <a:extLst>
                <a:ext uri="{FF2B5EF4-FFF2-40B4-BE49-F238E27FC236}">
                  <a16:creationId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3" name="Параллелограмм 32">
            <a:extLst>
              <a:ext uri="{FF2B5EF4-FFF2-40B4-BE49-F238E27FC236}">
                <a16:creationId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34" name="Текст 4" title="Подзаголовок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‹№›</a:t>
            </a:fld>
            <a:endParaRPr lang="ru-RU" noProof="0"/>
          </a:p>
        </p:txBody>
      </p:sp>
      <p:sp>
        <p:nvSpPr>
          <p:cNvPr id="17" name="Заголовок 1" title="Название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текст здесь</a:t>
            </a:r>
          </a:p>
        </p:txBody>
      </p:sp>
      <p:sp>
        <p:nvSpPr>
          <p:cNvPr id="20" name="Диаграмма 2" title="Диаграмма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 rtl="0"/>
            <a:r>
              <a:rPr lang="ru-RU" noProof="0"/>
              <a:t>Щелкните значок, чтобы добавить диаграмму</a:t>
            </a:r>
          </a:p>
        </p:txBody>
      </p:sp>
    </p:spTree>
    <p:extLst>
      <p:ext uri="{BB962C8B-B14F-4D97-AF65-F5344CB8AC3E}">
        <p14:creationId xmlns:p14="http://schemas.microsoft.com/office/powerpoint/2010/main" val="3777717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аблица 11" title="Таблица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 rtlCol="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Щелкните значок, чтобы добавить таблицу</a:t>
            </a:r>
          </a:p>
        </p:txBody>
      </p:sp>
      <p:sp>
        <p:nvSpPr>
          <p:cNvPr id="16" name="Надпись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1095619" y="235732"/>
            <a:ext cx="76815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ru-RU" sz="1600" b="0" noProof="0" dirty="0" err="1">
                <a:solidFill>
                  <a:schemeClr val="accent1"/>
                </a:solidFill>
                <a:latin typeface="Micra" pitchFamily="2" charset="0"/>
              </a:rPr>
              <a:t>НУБіП</a:t>
            </a:r>
            <a:endParaRPr lang="ru-RU" sz="1600" b="0" noProof="0" dirty="0">
              <a:solidFill>
                <a:schemeClr val="accent1"/>
              </a:solidFill>
              <a:latin typeface="Micra" pitchFamily="2" charset="0"/>
            </a:endParaRPr>
          </a:p>
          <a:p>
            <a:pPr algn="ctr" rtl="0"/>
            <a:r>
              <a:rPr lang="ru-RU" sz="1000" b="1" noProof="0" dirty="0">
                <a:solidFill>
                  <a:schemeClr val="accent1"/>
                </a:solidFill>
                <a:latin typeface="Micra" pitchFamily="2" charset="0"/>
              </a:rPr>
              <a:t>УКРАЇНИ</a:t>
            </a:r>
            <a:endParaRPr lang="ru-RU" sz="1800" b="1" noProof="0" dirty="0">
              <a:solidFill>
                <a:schemeClr val="accent1"/>
              </a:solidFill>
              <a:latin typeface="Micra" pitchFamily="2" charset="0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Диагональная полоса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Параллелограмм 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37" name="Текст 4" title="Подзаголовок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‹№›</a:t>
            </a:fld>
            <a:endParaRPr lang="ru-RU" noProof="0"/>
          </a:p>
        </p:txBody>
      </p:sp>
      <p:sp>
        <p:nvSpPr>
          <p:cNvPr id="17" name="Заголовок 1" title="Название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</p:spTree>
    <p:extLst>
      <p:ext uri="{BB962C8B-B14F-4D97-AF65-F5344CB8AC3E}">
        <p14:creationId xmlns:p14="http://schemas.microsoft.com/office/powerpoint/2010/main" val="558823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фотограф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Рисунок 31" title="Изображение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изображение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 title="Название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rtlCol="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Добавьте подпись</a:t>
            </a:r>
          </a:p>
        </p:txBody>
      </p:sp>
    </p:spTree>
    <p:extLst>
      <p:ext uri="{BB962C8B-B14F-4D97-AF65-F5344CB8AC3E}">
        <p14:creationId xmlns:p14="http://schemas.microsoft.com/office/powerpoint/2010/main" val="306473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Название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Номер телефона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Электронная почта </a:t>
            </a:r>
          </a:p>
        </p:txBody>
      </p:sp>
      <p:sp>
        <p:nvSpPr>
          <p:cNvPr id="13" name="Текст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Веб-сайт компании</a:t>
            </a:r>
          </a:p>
        </p:txBody>
      </p:sp>
      <p:sp>
        <p:nvSpPr>
          <p:cNvPr id="14" name="Фигура 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/>
          </a:p>
        </p:txBody>
      </p:sp>
      <p:sp>
        <p:nvSpPr>
          <p:cNvPr id="15" name="Фигура 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/>
          </a:p>
        </p:txBody>
      </p:sp>
      <p:sp>
        <p:nvSpPr>
          <p:cNvPr id="19" name="Фигура 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/>
          </a:p>
        </p:txBody>
      </p:sp>
      <p:sp>
        <p:nvSpPr>
          <p:cNvPr id="20" name="Фигура 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/>
          </a:p>
        </p:txBody>
      </p:sp>
      <p:sp>
        <p:nvSpPr>
          <p:cNvPr id="21" name="Прямоугольный треугольник 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Рисунок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20809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rtl="0"/>
            <a:fld id="{8699F50C-BE38-4BD0-BA84-9B090E1F2B9B}" type="slidenum">
              <a:rPr lang="ru-RU" noProof="0" smtClean="0"/>
              <a:pPr rtl="0"/>
              <a:t>‹№›</a:t>
            </a:fld>
            <a:endParaRPr lang="ru-RU" noProof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2820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rtl="0"/>
            <a:fld id="{8699F50C-BE38-4BD0-BA84-9B090E1F2B9B}" type="slidenum">
              <a:rPr lang="ru-RU" noProof="0" smtClean="0"/>
              <a:pPr rtl="0"/>
              <a:t>‹№›</a:t>
            </a:fld>
            <a:endParaRPr lang="ru-RU" noProof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434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42.wmf"/><Relationship Id="rId3" Type="http://schemas.openxmlformats.org/officeDocument/2006/relationships/image" Target="../media/image37.png"/><Relationship Id="rId7" Type="http://schemas.openxmlformats.org/officeDocument/2006/relationships/image" Target="../media/image39.wmf"/><Relationship Id="rId12" Type="http://schemas.openxmlformats.org/officeDocument/2006/relationships/oleObject" Target="../embeddings/oleObject5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1.wmf"/><Relationship Id="rId5" Type="http://schemas.openxmlformats.org/officeDocument/2006/relationships/image" Target="../media/image38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0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5" Type="http://schemas.openxmlformats.org/officeDocument/2006/relationships/image" Target="../media/image14.jp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9F50C-BE38-4BD0-BA84-9B090E1F2B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D638ACE-163E-40EB-A458-E794C67EA2A6}"/>
              </a:ext>
            </a:extLst>
          </p:cNvPr>
          <p:cNvSpPr txBox="1">
            <a:spLocks/>
          </p:cNvSpPr>
          <p:nvPr/>
        </p:nvSpPr>
        <p:spPr>
          <a:xfrm>
            <a:off x="728133" y="2006084"/>
            <a:ext cx="11195430" cy="1616252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Організація освітнього процесу </a:t>
            </a:r>
            <a:br>
              <a:rPr kumimoji="0" lang="uk-UA" sz="4400" b="1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uk-UA" sz="4400" b="1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у вимірі викликів війни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D638ACE-163E-40EB-A458-E794C67EA2A6}"/>
              </a:ext>
            </a:extLst>
          </p:cNvPr>
          <p:cNvSpPr txBox="1">
            <a:spLocks/>
          </p:cNvSpPr>
          <p:nvPr/>
        </p:nvSpPr>
        <p:spPr>
          <a:xfrm>
            <a:off x="728133" y="4469884"/>
            <a:ext cx="11195430" cy="1422916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Начальник навчального відділу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РУДИК Ярослав Михайлович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3F3F3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1182CF-74A6-4115-B66D-54A985555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7"/>
          <a:stretch/>
        </p:blipFill>
        <p:spPr>
          <a:xfrm>
            <a:off x="268437" y="267598"/>
            <a:ext cx="1824782" cy="17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3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0636CFB4-23CD-90B4-30CD-9A853884DFC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46971" y="6356350"/>
            <a:ext cx="740227" cy="365125"/>
          </a:xfrm>
        </p:spPr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9F50C-BE38-4BD0-BA84-9B090E1F2B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48CBEE-2DFB-4580-9FCE-CD9718994AC5}"/>
              </a:ext>
            </a:extLst>
          </p:cNvPr>
          <p:cNvSpPr txBox="1"/>
          <p:nvPr/>
        </p:nvSpPr>
        <p:spPr>
          <a:xfrm>
            <a:off x="345267" y="281794"/>
            <a:ext cx="10428357" cy="5355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ВИКЛИКИ ДЛЯ НАУКОВО-ПЕДАГОГІЧНИХ ПРАЦІВНИКІВ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C11565-B3EB-0B10-47E0-BB9F3EC38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31" y="1222500"/>
            <a:ext cx="8136150" cy="5422744"/>
          </a:xfrm>
          <a:prstGeom prst="rect">
            <a:avLst/>
          </a:prstGeom>
        </p:spPr>
      </p:pic>
      <p:sp>
        <p:nvSpPr>
          <p:cNvPr id="5" name="Стрілка: п’ятикутник 1">
            <a:extLst>
              <a:ext uri="{FF2B5EF4-FFF2-40B4-BE49-F238E27FC236}">
                <a16:creationId xmlns:a16="http://schemas.microsoft.com/office/drawing/2014/main" id="{E9F492DA-EB0D-93BA-8C3F-4BEA88FBCB7C}"/>
              </a:ext>
            </a:extLst>
          </p:cNvPr>
          <p:cNvSpPr/>
          <p:nvPr/>
        </p:nvSpPr>
        <p:spPr>
          <a:xfrm flipH="1">
            <a:off x="1364396" y="1169264"/>
            <a:ext cx="10618772" cy="396852"/>
          </a:xfrm>
          <a:prstGeom prst="homePlate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8064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1" u="none" strike="noStrike" kern="1200" cap="none" spc="0" normalizeH="0" baseline="0" noProof="0" dirty="0">
                <a:ln>
                  <a:noFill/>
                </a:ln>
                <a:solidFill>
                  <a:srgbClr val="014067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Воєнний стан в Україні</a:t>
            </a:r>
            <a:endParaRPr kumimoji="0" lang="aa-ET" sz="3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Стрілка: п’ятикутник 4">
            <a:extLst>
              <a:ext uri="{FF2B5EF4-FFF2-40B4-BE49-F238E27FC236}">
                <a16:creationId xmlns:a16="http://schemas.microsoft.com/office/drawing/2014/main" id="{9A7738C1-D486-C917-3908-9046B7908CD5}"/>
              </a:ext>
            </a:extLst>
          </p:cNvPr>
          <p:cNvSpPr/>
          <p:nvPr/>
        </p:nvSpPr>
        <p:spPr>
          <a:xfrm flipH="1">
            <a:off x="3023862" y="2517005"/>
            <a:ext cx="8929005" cy="396853"/>
          </a:xfrm>
          <a:prstGeom prst="homePlate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806450">
              <a:defRPr/>
            </a:pPr>
            <a:r>
              <a:rPr kumimoji="0" lang="uk-UA" sz="3200" b="1" i="1" u="none" strike="noStrike" kern="1200" cap="none" spc="-20" normalizeH="0" baseline="0" noProof="0" dirty="0">
                <a:ln>
                  <a:noFill/>
                </a:ln>
                <a:solidFill>
                  <a:srgbClr val="014067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Значна соціальна і психологічна напруга</a:t>
            </a:r>
            <a:endParaRPr kumimoji="0" lang="aa-ET" sz="3200" b="1" i="1" u="none" strike="noStrike" kern="1200" cap="none" spc="0" normalizeH="0" baseline="0" noProof="0" dirty="0">
              <a:ln>
                <a:noFill/>
              </a:ln>
              <a:solidFill>
                <a:srgbClr val="0140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Стрілка: п’ятикутник 5">
            <a:extLst>
              <a:ext uri="{FF2B5EF4-FFF2-40B4-BE49-F238E27FC236}">
                <a16:creationId xmlns:a16="http://schemas.microsoft.com/office/drawing/2014/main" id="{0DC1547D-E518-B523-5357-FDFF221259C1}"/>
              </a:ext>
            </a:extLst>
          </p:cNvPr>
          <p:cNvSpPr/>
          <p:nvPr/>
        </p:nvSpPr>
        <p:spPr>
          <a:xfrm flipH="1">
            <a:off x="5377756" y="3864747"/>
            <a:ext cx="6532131" cy="1030873"/>
          </a:xfrm>
          <a:prstGeom prst="homePlate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8064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1" u="none" strike="noStrike" kern="1200" cap="none" spc="0" normalizeH="0" baseline="0" noProof="0" dirty="0">
                <a:ln>
                  <a:noFill/>
                </a:ln>
                <a:solidFill>
                  <a:srgbClr val="014067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Обмеженість у доступі до ресурсів та фінансування</a:t>
            </a:r>
            <a:endParaRPr kumimoji="0" lang="aa-ET" sz="3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Стрілка: п’ятикутник 7">
            <a:extLst>
              <a:ext uri="{FF2B5EF4-FFF2-40B4-BE49-F238E27FC236}">
                <a16:creationId xmlns:a16="http://schemas.microsoft.com/office/drawing/2014/main" id="{37A1F4F5-F60D-383B-53B6-B87B82706AA6}"/>
              </a:ext>
            </a:extLst>
          </p:cNvPr>
          <p:cNvSpPr/>
          <p:nvPr/>
        </p:nvSpPr>
        <p:spPr>
          <a:xfrm flipH="1">
            <a:off x="7324260" y="5172638"/>
            <a:ext cx="4550088" cy="1458315"/>
          </a:xfrm>
          <a:prstGeom prst="homePlate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49263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1" u="none" strike="noStrike" kern="1200" cap="none" spc="-20" normalizeH="0" baseline="0" noProof="0" dirty="0">
                <a:ln>
                  <a:noFill/>
                </a:ln>
                <a:solidFill>
                  <a:srgbClr val="014067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Мобільність учасників освітнього процесу</a:t>
            </a:r>
            <a:endParaRPr kumimoji="0" lang="aa-ET" sz="3200" b="1" i="1" u="none" strike="noStrike" kern="1200" cap="none" spc="-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Стрілка: п’ятикутник 2">
            <a:extLst>
              <a:ext uri="{FF2B5EF4-FFF2-40B4-BE49-F238E27FC236}">
                <a16:creationId xmlns:a16="http://schemas.microsoft.com/office/drawing/2014/main" id="{A5D8AB59-2307-352D-0D99-FE0FDD53BDCB}"/>
              </a:ext>
            </a:extLst>
          </p:cNvPr>
          <p:cNvSpPr/>
          <p:nvPr/>
        </p:nvSpPr>
        <p:spPr>
          <a:xfrm flipH="1">
            <a:off x="2118517" y="1843134"/>
            <a:ext cx="9850883" cy="396853"/>
          </a:xfrm>
          <a:prstGeom prst="homePlate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8064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200" b="1" i="1" dirty="0">
                <a:solidFill>
                  <a:srgbClr val="014067"/>
                </a:solidFill>
                <a:latin typeface="Calibri" panose="020F0502020204030204"/>
              </a:rPr>
              <a:t>Змішаний формат навчання студентів</a:t>
            </a:r>
            <a:endParaRPr lang="aa-ET" sz="3200" b="1" i="1" dirty="0">
              <a:solidFill>
                <a:srgbClr val="014067"/>
              </a:solidFill>
              <a:latin typeface="Calibri" panose="020F0502020204030204"/>
            </a:endParaRPr>
          </a:p>
        </p:txBody>
      </p:sp>
      <p:sp>
        <p:nvSpPr>
          <p:cNvPr id="10" name="Стрілка: п’ятикутник 3">
            <a:extLst>
              <a:ext uri="{FF2B5EF4-FFF2-40B4-BE49-F238E27FC236}">
                <a16:creationId xmlns:a16="http://schemas.microsoft.com/office/drawing/2014/main" id="{8EC6B80B-41F7-17A8-483E-79BAF6906BE5}"/>
              </a:ext>
            </a:extLst>
          </p:cNvPr>
          <p:cNvSpPr/>
          <p:nvPr/>
        </p:nvSpPr>
        <p:spPr>
          <a:xfrm flipH="1">
            <a:off x="3902048" y="3190876"/>
            <a:ext cx="8034784" cy="396853"/>
          </a:xfrm>
          <a:prstGeom prst="homePlate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1" u="none" strike="noStrike" kern="1200" cap="none" spc="-70" normalizeH="0" baseline="0" noProof="0" dirty="0">
                <a:ln>
                  <a:noFill/>
                </a:ln>
                <a:solidFill>
                  <a:srgbClr val="01406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Збереження якості освітнього процесу</a:t>
            </a:r>
            <a:endParaRPr kumimoji="0" lang="aa-ET" sz="3200" b="1" i="1" u="none" strike="noStrike" kern="1200" cap="none" spc="-70" normalizeH="0" baseline="0" noProof="0" dirty="0">
              <a:ln>
                <a:noFill/>
              </a:ln>
              <a:solidFill>
                <a:srgbClr val="0140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98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0636CFB4-23CD-90B4-30CD-9A853884DFC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46971" y="6356350"/>
            <a:ext cx="740227" cy="365125"/>
          </a:xfrm>
        </p:spPr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9F50C-BE38-4BD0-BA84-9B090E1F2B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3">
            <a:extLst>
              <a:ext uri="{FF2B5EF4-FFF2-40B4-BE49-F238E27FC236}">
                <a16:creationId xmlns:a16="http://schemas.microsoft.com/office/drawing/2014/main" id="{50EF74E3-3BEB-8C6B-8819-AEFA9E48E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70" y="162962"/>
            <a:ext cx="10903787" cy="794230"/>
          </a:xfrm>
          <a:noFill/>
        </p:spPr>
        <p:txBody>
          <a:bodyPr rtlCol="0">
            <a:noAutofit/>
          </a:bodyPr>
          <a:lstStyle/>
          <a:p>
            <a:pPr defTabSz="967710" eaLnBrk="0" fontAlgn="base" hangingPunct="0">
              <a:spcAft>
                <a:spcPct val="0"/>
              </a:spcAft>
              <a:defRPr/>
            </a:pPr>
            <a:r>
              <a:rPr lang="uk-UA" sz="3200" b="1" dirty="0"/>
              <a:t>ЗАНЯТТЯ СТУДЕНТІВ</a:t>
            </a:r>
            <a:br>
              <a:rPr lang="uk-UA" sz="3600" b="1" dirty="0"/>
            </a:br>
            <a:r>
              <a:rPr lang="uk-UA" sz="2400" b="0" i="1" dirty="0"/>
              <a:t>в аудиторіях ботанічного саду</a:t>
            </a:r>
            <a:endParaRPr lang="uk-UA" sz="3600" b="0" i="1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85F9680-447D-E860-9AC0-20EB35778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901" y="4296465"/>
            <a:ext cx="3513404" cy="2491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Ботсад НУБіП. Фото: Тетяна Асадчева">
            <a:extLst>
              <a:ext uri="{FF2B5EF4-FFF2-40B4-BE49-F238E27FC236}">
                <a16:creationId xmlns:a16="http://schemas.microsoft.com/office/drawing/2014/main" id="{79563C16-B824-6506-9A71-31026AE7B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095" y="1508178"/>
            <a:ext cx="4216930" cy="2605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4" descr="https://nubip.edu.ua/sites/default/files/u188/5_12.jpg">
            <a:extLst>
              <a:ext uri="{FF2B5EF4-FFF2-40B4-BE49-F238E27FC236}">
                <a16:creationId xmlns:a16="http://schemas.microsoft.com/office/drawing/2014/main" id="{3D789484-CBE6-5BF2-88BE-96CABAC46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225" y="4296465"/>
            <a:ext cx="3314991" cy="2491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https://nubip.edu.ua/sites/default/files/u188/09_1.jpg">
            <a:extLst>
              <a:ext uri="{FF2B5EF4-FFF2-40B4-BE49-F238E27FC236}">
                <a16:creationId xmlns:a16="http://schemas.microsoft.com/office/drawing/2014/main" id="{F15E4A47-E591-7F93-2C1A-7D742DD403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2" t="27714"/>
          <a:stretch/>
        </p:blipFill>
        <p:spPr bwMode="auto">
          <a:xfrm>
            <a:off x="228600" y="1528848"/>
            <a:ext cx="2724912" cy="2605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8" descr="https://nubip.edu.ua/sites/default/files/u188/photo_2021-10-29_12-50-04.jpg">
            <a:extLst>
              <a:ext uri="{FF2B5EF4-FFF2-40B4-BE49-F238E27FC236}">
                <a16:creationId xmlns:a16="http://schemas.microsoft.com/office/drawing/2014/main" id="{BEDE7A2C-F1EB-0EA0-063D-F4C35B410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" t="273" r="166" b="4663"/>
          <a:stretch/>
        </p:blipFill>
        <p:spPr bwMode="auto">
          <a:xfrm>
            <a:off x="8293608" y="1524856"/>
            <a:ext cx="3419856" cy="2607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E8E177-BCE8-E49B-7D77-39138876E6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296465"/>
            <a:ext cx="3740711" cy="2495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2363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0636CFB4-23CD-90B4-30CD-9A853884DFC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46971" y="6356350"/>
            <a:ext cx="740227" cy="365125"/>
          </a:xfrm>
        </p:spPr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9F50C-BE38-4BD0-BA84-9B090E1F2B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2B9D2-18A9-AE39-6EA1-EB20762E9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" y="0"/>
            <a:ext cx="976218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63EF7A-177D-7304-607E-940C025B384F}"/>
              </a:ext>
            </a:extLst>
          </p:cNvPr>
          <p:cNvSpPr txBox="1"/>
          <p:nvPr/>
        </p:nvSpPr>
        <p:spPr>
          <a:xfrm>
            <a:off x="9767984" y="1336131"/>
            <a:ext cx="24499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/>
                </a:solidFill>
              </a:rPr>
              <a:t>СИСТЕМА </a:t>
            </a:r>
            <a:br>
              <a:rPr lang="ru-RU" b="1" dirty="0">
                <a:solidFill>
                  <a:schemeClr val="accent6"/>
                </a:solidFill>
              </a:rPr>
            </a:br>
            <a:r>
              <a:rPr lang="ru-RU" i="1" dirty="0" err="1">
                <a:solidFill>
                  <a:schemeClr val="accent6"/>
                </a:solidFill>
              </a:rPr>
              <a:t>вказівників</a:t>
            </a:r>
            <a:r>
              <a:rPr lang="ru-RU" i="1" dirty="0">
                <a:solidFill>
                  <a:schemeClr val="accent6"/>
                </a:solidFill>
              </a:rPr>
              <a:t> у корпусах та </a:t>
            </a:r>
            <a:r>
              <a:rPr lang="ru-RU" i="1" dirty="0" err="1">
                <a:solidFill>
                  <a:schemeClr val="accent6"/>
                </a:solidFill>
              </a:rPr>
              <a:t>гуртожитках</a:t>
            </a:r>
            <a:endParaRPr lang="aa-ET" i="1" dirty="0">
              <a:solidFill>
                <a:schemeClr val="accent6"/>
              </a:solidFill>
            </a:endParaRPr>
          </a:p>
        </p:txBody>
      </p:sp>
      <p:graphicFrame>
        <p:nvGraphicFramePr>
          <p:cNvPr id="5" name="Об'єкт 6">
            <a:extLst>
              <a:ext uri="{FF2B5EF4-FFF2-40B4-BE49-F238E27FC236}">
                <a16:creationId xmlns:a16="http://schemas.microsoft.com/office/drawing/2014/main" id="{4F0D7BAA-AD85-BCC8-FAAC-88E6E7737F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74269" y="5301618"/>
          <a:ext cx="2228969" cy="793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0509480" imgH="3739680" progId="">
                  <p:embed/>
                </p:oleObj>
              </mc:Choice>
              <mc:Fallback>
                <p:oleObj r:id="rId4" imgW="10509480" imgH="3739680" progId="">
                  <p:embed/>
                  <p:pic>
                    <p:nvPicPr>
                      <p:cNvPr id="7" name="Об'єкт 6">
                        <a:extLst>
                          <a:ext uri="{FF2B5EF4-FFF2-40B4-BE49-F238E27FC236}">
                            <a16:creationId xmlns:a16="http://schemas.microsoft.com/office/drawing/2014/main" id="{5C968B02-63E2-2739-0C65-C0868454A8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874269" y="5301618"/>
                        <a:ext cx="2228969" cy="793271"/>
                      </a:xfrm>
                      <a:prstGeom prst="rect">
                        <a:avLst/>
                      </a:prstGeom>
                      <a:ln>
                        <a:solidFill>
                          <a:srgbClr val="00194C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'єкт 7">
            <a:extLst>
              <a:ext uri="{FF2B5EF4-FFF2-40B4-BE49-F238E27FC236}">
                <a16:creationId xmlns:a16="http://schemas.microsoft.com/office/drawing/2014/main" id="{C51C3212-2F4D-70E7-8B73-ABCEBE0EBA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80886" y="2520921"/>
          <a:ext cx="2228970" cy="746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1225160" imgH="3758400" progId="">
                  <p:embed/>
                </p:oleObj>
              </mc:Choice>
              <mc:Fallback>
                <p:oleObj r:id="rId6" imgW="11225160" imgH="3758400" progId="">
                  <p:embed/>
                  <p:pic>
                    <p:nvPicPr>
                      <p:cNvPr id="8" name="Об'єкт 7">
                        <a:extLst>
                          <a:ext uri="{FF2B5EF4-FFF2-40B4-BE49-F238E27FC236}">
                            <a16:creationId xmlns:a16="http://schemas.microsoft.com/office/drawing/2014/main" id="{573BB19B-2E06-8AC7-6276-358CE2E556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880886" y="2520921"/>
                        <a:ext cx="2228970" cy="746142"/>
                      </a:xfrm>
                      <a:prstGeom prst="rect">
                        <a:avLst/>
                      </a:prstGeom>
                      <a:ln>
                        <a:solidFill>
                          <a:srgbClr val="00194C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'єкт 9">
            <a:extLst>
              <a:ext uri="{FF2B5EF4-FFF2-40B4-BE49-F238E27FC236}">
                <a16:creationId xmlns:a16="http://schemas.microsoft.com/office/drawing/2014/main" id="{CEB2407D-37CE-BA0C-ACE5-D605B7B61D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75141" y="3373392"/>
          <a:ext cx="2228970" cy="74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11250720" imgH="3771360" progId="">
                  <p:embed/>
                </p:oleObj>
              </mc:Choice>
              <mc:Fallback>
                <p:oleObj r:id="rId8" imgW="11250720" imgH="3771360" progId="">
                  <p:embed/>
                  <p:pic>
                    <p:nvPicPr>
                      <p:cNvPr id="10" name="Об'єкт 9">
                        <a:extLst>
                          <a:ext uri="{FF2B5EF4-FFF2-40B4-BE49-F238E27FC236}">
                            <a16:creationId xmlns:a16="http://schemas.microsoft.com/office/drawing/2014/main" id="{B3258189-9537-5CE3-E72F-44F66C6240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875141" y="3373392"/>
                        <a:ext cx="2228970" cy="747288"/>
                      </a:xfrm>
                      <a:prstGeom prst="rect">
                        <a:avLst/>
                      </a:prstGeom>
                      <a:ln>
                        <a:solidFill>
                          <a:srgbClr val="00194C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'єкт 10">
            <a:extLst>
              <a:ext uri="{FF2B5EF4-FFF2-40B4-BE49-F238E27FC236}">
                <a16:creationId xmlns:a16="http://schemas.microsoft.com/office/drawing/2014/main" id="{393E459D-82DA-747D-3A8F-38B02AAF13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74271" y="4217237"/>
          <a:ext cx="2235584" cy="4462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10689120" imgH="2133360" progId="">
                  <p:embed/>
                </p:oleObj>
              </mc:Choice>
              <mc:Fallback>
                <p:oleObj r:id="rId10" imgW="10689120" imgH="2133360" progId="">
                  <p:embed/>
                  <p:pic>
                    <p:nvPicPr>
                      <p:cNvPr id="11" name="Об'єкт 10">
                        <a:extLst>
                          <a:ext uri="{FF2B5EF4-FFF2-40B4-BE49-F238E27FC236}">
                            <a16:creationId xmlns:a16="http://schemas.microsoft.com/office/drawing/2014/main" id="{BD96C347-0CA3-2F2D-AA8B-D78D8F8A8D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874271" y="4217237"/>
                        <a:ext cx="2235584" cy="446253"/>
                      </a:xfrm>
                      <a:prstGeom prst="rect">
                        <a:avLst/>
                      </a:prstGeom>
                      <a:ln>
                        <a:solidFill>
                          <a:srgbClr val="00194C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'єкт 11">
            <a:extLst>
              <a:ext uri="{FF2B5EF4-FFF2-40B4-BE49-F238E27FC236}">
                <a16:creationId xmlns:a16="http://schemas.microsoft.com/office/drawing/2014/main" id="{19049A12-05A6-D465-631F-1887E43249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74270" y="4758808"/>
          <a:ext cx="2228969" cy="437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2" imgW="10689120" imgH="2097000" progId="">
                  <p:embed/>
                </p:oleObj>
              </mc:Choice>
              <mc:Fallback>
                <p:oleObj r:id="rId12" imgW="10689120" imgH="2097000" progId="">
                  <p:embed/>
                  <p:pic>
                    <p:nvPicPr>
                      <p:cNvPr id="12" name="Об'єкт 11">
                        <a:extLst>
                          <a:ext uri="{FF2B5EF4-FFF2-40B4-BE49-F238E27FC236}">
                            <a16:creationId xmlns:a16="http://schemas.microsoft.com/office/drawing/2014/main" id="{977570A0-EA7F-EA40-AF65-FF8AC65279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874270" y="4758808"/>
                        <a:ext cx="2228969" cy="437318"/>
                      </a:xfrm>
                      <a:prstGeom prst="rect">
                        <a:avLst/>
                      </a:prstGeom>
                      <a:ln>
                        <a:solidFill>
                          <a:srgbClr val="00194C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581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0636CFB4-23CD-90B4-30CD-9A853884DFC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46971" y="6356350"/>
            <a:ext cx="740227" cy="365125"/>
          </a:xfrm>
        </p:spPr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9F50C-BE38-4BD0-BA84-9B090E1F2B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кутник 2">
            <a:extLst>
              <a:ext uri="{FF2B5EF4-FFF2-40B4-BE49-F238E27FC236}">
                <a16:creationId xmlns:a16="http://schemas.microsoft.com/office/drawing/2014/main" id="{4D40F392-793A-7AE1-99A6-BB65E8749605}"/>
              </a:ext>
            </a:extLst>
          </p:cNvPr>
          <p:cNvSpPr/>
          <p:nvPr/>
        </p:nvSpPr>
        <p:spPr>
          <a:xfrm>
            <a:off x="330486" y="81496"/>
            <a:ext cx="653204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СИСТЕМА ЗАБЕЗПЕЧЕННЯ </a:t>
            </a:r>
          </a:p>
          <a:p>
            <a:r>
              <a:rPr lang="uk-UA" sz="32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якості вищої освіти в університеті</a:t>
            </a:r>
          </a:p>
        </p:txBody>
      </p:sp>
      <p:sp>
        <p:nvSpPr>
          <p:cNvPr id="4" name="Прямокутник: округлені кути 1">
            <a:extLst>
              <a:ext uri="{FF2B5EF4-FFF2-40B4-BE49-F238E27FC236}">
                <a16:creationId xmlns:a16="http://schemas.microsoft.com/office/drawing/2014/main" id="{B8BB51B5-B6DA-82E5-24F4-74335F32F61C}"/>
              </a:ext>
            </a:extLst>
          </p:cNvPr>
          <p:cNvSpPr/>
          <p:nvPr/>
        </p:nvSpPr>
        <p:spPr>
          <a:xfrm>
            <a:off x="2464361" y="1145569"/>
            <a:ext cx="7231648" cy="36392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Постійне покращення системи забезпечення якості вищої освіти</a:t>
            </a:r>
          </a:p>
        </p:txBody>
      </p:sp>
      <p:sp>
        <p:nvSpPr>
          <p:cNvPr id="5" name="Прямокутник: округлені кути 3">
            <a:extLst>
              <a:ext uri="{FF2B5EF4-FFF2-40B4-BE49-F238E27FC236}">
                <a16:creationId xmlns:a16="http://schemas.microsoft.com/office/drawing/2014/main" id="{80F3259F-A4DE-EAE4-986C-F32F33C6302A}"/>
              </a:ext>
            </a:extLst>
          </p:cNvPr>
          <p:cNvSpPr/>
          <p:nvPr/>
        </p:nvSpPr>
        <p:spPr>
          <a:xfrm>
            <a:off x="330486" y="2324682"/>
            <a:ext cx="619857" cy="3701067"/>
          </a:xfrm>
          <a:prstGeom prst="roundRect">
            <a:avLst/>
          </a:prstGeom>
          <a:solidFill>
            <a:srgbClr val="01406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wordArt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Споживач</a:t>
            </a:r>
            <a:endParaRPr kumimoji="0" lang="ru-UA" sz="14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кутник: округлені кути 4">
            <a:extLst>
              <a:ext uri="{FF2B5EF4-FFF2-40B4-BE49-F238E27FC236}">
                <a16:creationId xmlns:a16="http://schemas.microsoft.com/office/drawing/2014/main" id="{8F56B053-1274-AA3F-DEB2-D6E2E72FC264}"/>
              </a:ext>
            </a:extLst>
          </p:cNvPr>
          <p:cNvSpPr/>
          <p:nvPr/>
        </p:nvSpPr>
        <p:spPr>
          <a:xfrm>
            <a:off x="11320539" y="2324682"/>
            <a:ext cx="619857" cy="3701067"/>
          </a:xfrm>
          <a:prstGeom prst="roundRect">
            <a:avLst/>
          </a:prstGeom>
          <a:solidFill>
            <a:srgbClr val="01406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wordArt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Споживач</a:t>
            </a:r>
            <a:endParaRPr kumimoji="0" lang="ru-UA" sz="14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кутник: округлені кути 5">
            <a:extLst>
              <a:ext uri="{FF2B5EF4-FFF2-40B4-BE49-F238E27FC236}">
                <a16:creationId xmlns:a16="http://schemas.microsoft.com/office/drawing/2014/main" id="{247CD121-F3B5-D454-E5C1-131801A55409}"/>
              </a:ext>
            </a:extLst>
          </p:cNvPr>
          <p:cNvSpPr/>
          <p:nvPr/>
        </p:nvSpPr>
        <p:spPr>
          <a:xfrm>
            <a:off x="1089610" y="1910950"/>
            <a:ext cx="352439" cy="4528530"/>
          </a:xfrm>
          <a:prstGeom prst="round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wordArt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Вимоги</a:t>
            </a:r>
            <a:endParaRPr kumimoji="0" lang="ru-UA" sz="14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кутник: округлені кути 6">
            <a:extLst>
              <a:ext uri="{FF2B5EF4-FFF2-40B4-BE49-F238E27FC236}">
                <a16:creationId xmlns:a16="http://schemas.microsoft.com/office/drawing/2014/main" id="{7EBE957A-F852-D5BE-8AAB-D6F0948F8804}"/>
              </a:ext>
            </a:extLst>
          </p:cNvPr>
          <p:cNvSpPr/>
          <p:nvPr/>
        </p:nvSpPr>
        <p:spPr>
          <a:xfrm>
            <a:off x="10828833" y="1910950"/>
            <a:ext cx="352439" cy="4528530"/>
          </a:xfrm>
          <a:prstGeom prst="round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wordArt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uk-UA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Задоволеність</a:t>
            </a:r>
            <a:endParaRPr kumimoji="0" lang="ru-UA" sz="11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кутник 9">
            <a:extLst>
              <a:ext uri="{FF2B5EF4-FFF2-40B4-BE49-F238E27FC236}">
                <a16:creationId xmlns:a16="http://schemas.microsoft.com/office/drawing/2014/main" id="{9CEF4D82-B4E4-1525-8D45-4D09940F4013}"/>
              </a:ext>
            </a:extLst>
          </p:cNvPr>
          <p:cNvSpPr/>
          <p:nvPr/>
        </p:nvSpPr>
        <p:spPr>
          <a:xfrm>
            <a:off x="2134026" y="3213539"/>
            <a:ext cx="3474582" cy="1457862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Система менеджменту якості:</a:t>
            </a:r>
          </a:p>
          <a:p>
            <a:pPr marL="285750" marR="0" lvl="0" indent="-104775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Char char="-"/>
              <a:tabLst/>
              <a:defRPr/>
            </a:pPr>
            <a:r>
              <a:rPr lang="uk-UA" sz="1400" kern="100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аналіз ризиків;</a:t>
            </a:r>
          </a:p>
          <a:p>
            <a:pPr marL="285750" marR="0" lvl="0" indent="-104775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Char char="-"/>
              <a:tabLst/>
              <a:defRPr/>
            </a:pPr>
            <a:r>
              <a:rPr lang="uk-UA" sz="1400" kern="100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управління невідповідними послугами;</a:t>
            </a:r>
          </a:p>
          <a:p>
            <a:pPr marL="285750" marR="0" lvl="0" indent="-104775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Char char="-"/>
              <a:tabLst/>
              <a:defRPr/>
            </a:pPr>
            <a:r>
              <a:rPr lang="uk-UA" sz="1400" kern="100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внутрішні аудити СМЯ;</a:t>
            </a:r>
          </a:p>
          <a:p>
            <a:pPr marL="285750" marR="0" lvl="0" indent="-104775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Char char="-"/>
              <a:tabLst/>
              <a:defRPr/>
            </a:pPr>
            <a:r>
              <a:rPr lang="uk-UA" sz="1400" kern="100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аналіз вищого керівництва</a:t>
            </a:r>
            <a:endParaRPr kumimoji="0" lang="ru-UA" sz="11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кутник 10">
            <a:extLst>
              <a:ext uri="{FF2B5EF4-FFF2-40B4-BE49-F238E27FC236}">
                <a16:creationId xmlns:a16="http://schemas.microsoft.com/office/drawing/2014/main" id="{E121D73D-7DF7-6885-677D-D957E8074487}"/>
              </a:ext>
            </a:extLst>
          </p:cNvPr>
          <p:cNvSpPr/>
          <p:nvPr/>
        </p:nvSpPr>
        <p:spPr>
          <a:xfrm>
            <a:off x="6551762" y="3213538"/>
            <a:ext cx="3474582" cy="1457863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Моніторинг, вимірювання, аналіз:</a:t>
            </a:r>
          </a:p>
          <a:p>
            <a:pPr marL="285750" marR="0" lvl="0" indent="-104775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Char char="-"/>
              <a:tabLst/>
              <a:defRPr/>
            </a:pPr>
            <a:r>
              <a:rPr lang="uk-UA" sz="1400" kern="100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моніторинг освітніх програм;</a:t>
            </a:r>
          </a:p>
          <a:p>
            <a:pPr marL="285750" marR="0" lvl="0" indent="-104775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Char char="-"/>
              <a:tabLst/>
              <a:defRPr/>
            </a:pPr>
            <a:r>
              <a:rPr kumimoji="0" lang="uk-UA" sz="14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оцінювання здобувачів вищої освіти;</a:t>
            </a:r>
          </a:p>
          <a:p>
            <a:pPr marL="285750" marR="0" lvl="0" indent="-104775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Char char="-"/>
              <a:tabLst/>
              <a:defRPr/>
            </a:pPr>
            <a:r>
              <a:rPr lang="uk-UA" sz="1400" kern="100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оцінювання науково-педагогічних та педагогічних працівників;</a:t>
            </a:r>
          </a:p>
          <a:p>
            <a:pPr marL="285750" marR="0" lvl="0" indent="-104775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Char char="-"/>
              <a:tabLst/>
              <a:defRPr/>
            </a:pPr>
            <a:r>
              <a:rPr kumimoji="0" lang="uk-UA" sz="14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участь університету у рейтингах</a:t>
            </a:r>
            <a:endParaRPr kumimoji="0" lang="ru-UA" sz="11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кутник 11">
            <a:extLst>
              <a:ext uri="{FF2B5EF4-FFF2-40B4-BE49-F238E27FC236}">
                <a16:creationId xmlns:a16="http://schemas.microsoft.com/office/drawing/2014/main" id="{267C5D9D-BCA8-365E-6935-44BFB5000130}"/>
              </a:ext>
            </a:extLst>
          </p:cNvPr>
          <p:cNvSpPr/>
          <p:nvPr/>
        </p:nvSpPr>
        <p:spPr>
          <a:xfrm>
            <a:off x="3655986" y="1745278"/>
            <a:ext cx="4848398" cy="996685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Визначення політики, принципів та процедур </a:t>
            </a:r>
            <a:br>
              <a:rPr kumimoji="0" lang="uk-UA" sz="1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uk-UA" sz="1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забезпечення якості вищої освіти університету:</a:t>
            </a:r>
          </a:p>
          <a:p>
            <a:pPr marL="285750" marR="0" lvl="0" indent="-104775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Char char="-"/>
              <a:tabLst/>
              <a:defRPr/>
            </a:pPr>
            <a:r>
              <a:rPr lang="uk-UA" sz="1400" kern="100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політика з якості;</a:t>
            </a:r>
          </a:p>
          <a:p>
            <a:pPr marL="285750" marR="0" lvl="0" indent="-104775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Char char="-"/>
              <a:tabLst/>
              <a:defRPr/>
            </a:pPr>
            <a:r>
              <a:rPr lang="uk-UA" sz="1400" kern="100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програма розвитку «Голосіївська ініціатива»</a:t>
            </a:r>
            <a:endParaRPr kumimoji="0" lang="ru-UA" sz="11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Стрілка: п’ятикутник 12">
            <a:extLst>
              <a:ext uri="{FF2B5EF4-FFF2-40B4-BE49-F238E27FC236}">
                <a16:creationId xmlns:a16="http://schemas.microsoft.com/office/drawing/2014/main" id="{B991DAA1-FAFB-D4FA-74C2-47141A1A6D3D}"/>
              </a:ext>
            </a:extLst>
          </p:cNvPr>
          <p:cNvSpPr/>
          <p:nvPr/>
        </p:nvSpPr>
        <p:spPr>
          <a:xfrm>
            <a:off x="3655986" y="4867875"/>
            <a:ext cx="4195490" cy="1674509"/>
          </a:xfrm>
          <a:prstGeom prst="homePlate">
            <a:avLst>
              <a:gd name="adj" fmla="val 26303"/>
            </a:avLst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400" b="1" kern="100" dirty="0" err="1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Процеси</a:t>
            </a:r>
            <a:r>
              <a:rPr lang="ru-RU" sz="1400" b="1" kern="100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ru-RU" sz="1400" b="1" kern="100" dirty="0" err="1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забезпечення</a:t>
            </a:r>
            <a:r>
              <a:rPr lang="ru-RU" sz="1400" b="1" kern="100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:</a:t>
            </a:r>
          </a:p>
          <a:p>
            <a:pPr marL="285750" indent="-104775">
              <a:lnSpc>
                <a:spcPct val="107000"/>
              </a:lnSpc>
              <a:buFontTx/>
              <a:buChar char="-"/>
            </a:pPr>
            <a:r>
              <a:rPr lang="ru-RU" sz="1400" kern="100" dirty="0" err="1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підвищення</a:t>
            </a:r>
            <a:r>
              <a:rPr lang="ru-RU" sz="1400" kern="100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ru-RU" sz="1400" kern="100" dirty="0" err="1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кваліфікації</a:t>
            </a:r>
            <a:r>
              <a:rPr lang="ru-RU" sz="1400" kern="100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ru-RU" sz="1400" kern="100" dirty="0" err="1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науково</a:t>
            </a:r>
            <a:r>
              <a:rPr lang="uk-UA" sz="1400" kern="100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-педагогічних та педагогічних працівників;</a:t>
            </a:r>
          </a:p>
          <a:p>
            <a:pPr marL="285750" indent="-104775" algn="just">
              <a:lnSpc>
                <a:spcPct val="107000"/>
              </a:lnSpc>
              <a:buFontTx/>
              <a:buChar char="-"/>
            </a:pPr>
            <a:r>
              <a:rPr lang="uk-UA" sz="1400" kern="100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необхідні ресурси;</a:t>
            </a:r>
          </a:p>
          <a:p>
            <a:pPr marL="285750" indent="-104775" algn="just">
              <a:lnSpc>
                <a:spcPct val="107000"/>
              </a:lnSpc>
              <a:buFontTx/>
              <a:buChar char="-"/>
            </a:pPr>
            <a:r>
              <a:rPr lang="uk-UA" sz="1400" kern="100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інформаційні системи;</a:t>
            </a:r>
          </a:p>
          <a:p>
            <a:pPr marL="285750" indent="-104775" algn="just">
              <a:lnSpc>
                <a:spcPct val="107000"/>
              </a:lnSpc>
              <a:buFontTx/>
              <a:buChar char="-"/>
            </a:pPr>
            <a:r>
              <a:rPr lang="uk-UA" sz="1400" kern="100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публічність інформації про послуги;</a:t>
            </a:r>
          </a:p>
          <a:p>
            <a:pPr marL="285750" indent="-104775" algn="just">
              <a:lnSpc>
                <a:spcPct val="107000"/>
              </a:lnSpc>
              <a:buFontTx/>
              <a:buChar char="-"/>
            </a:pPr>
            <a:r>
              <a:rPr lang="uk-UA" sz="1400" kern="100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дотримання академічної доброчесності</a:t>
            </a:r>
          </a:p>
        </p:txBody>
      </p:sp>
      <p:sp>
        <p:nvSpPr>
          <p:cNvPr id="13" name="Прямокутник: округлені кути 13">
            <a:extLst>
              <a:ext uri="{FF2B5EF4-FFF2-40B4-BE49-F238E27FC236}">
                <a16:creationId xmlns:a16="http://schemas.microsoft.com/office/drawing/2014/main" id="{A0FB0CDC-1015-13F4-D3CC-7601DC3A2F94}"/>
              </a:ext>
            </a:extLst>
          </p:cNvPr>
          <p:cNvSpPr/>
          <p:nvPr/>
        </p:nvSpPr>
        <p:spPr>
          <a:xfrm>
            <a:off x="8783128" y="5298116"/>
            <a:ext cx="1071311" cy="58302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Послуга</a:t>
            </a:r>
          </a:p>
        </p:txBody>
      </p:sp>
      <p:sp>
        <p:nvSpPr>
          <p:cNvPr id="14" name="Стрілка: вправо 14">
            <a:extLst>
              <a:ext uri="{FF2B5EF4-FFF2-40B4-BE49-F238E27FC236}">
                <a16:creationId xmlns:a16="http://schemas.microsoft.com/office/drawing/2014/main" id="{726F87A7-FB05-068E-C2DA-41898A4496EC}"/>
              </a:ext>
            </a:extLst>
          </p:cNvPr>
          <p:cNvSpPr/>
          <p:nvPr/>
        </p:nvSpPr>
        <p:spPr>
          <a:xfrm rot="10800000" flipH="1" flipV="1">
            <a:off x="1444270" y="5539798"/>
            <a:ext cx="2211715" cy="347292"/>
          </a:xfrm>
          <a:prstGeom prst="rightArrow">
            <a:avLst>
              <a:gd name="adj1" fmla="val 50000"/>
              <a:gd name="adj2" fmla="val 135096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Стрілка: вправо 15">
            <a:extLst>
              <a:ext uri="{FF2B5EF4-FFF2-40B4-BE49-F238E27FC236}">
                <a16:creationId xmlns:a16="http://schemas.microsoft.com/office/drawing/2014/main" id="{4BCC0DF2-B794-33AE-D100-31FFD2821E2D}"/>
              </a:ext>
            </a:extLst>
          </p:cNvPr>
          <p:cNvSpPr/>
          <p:nvPr/>
        </p:nvSpPr>
        <p:spPr>
          <a:xfrm rot="10800000" flipH="1" flipV="1">
            <a:off x="7851478" y="5551208"/>
            <a:ext cx="924431" cy="287303"/>
          </a:xfrm>
          <a:prstGeom prst="rightArrow">
            <a:avLst>
              <a:gd name="adj1" fmla="val 50000"/>
              <a:gd name="adj2" fmla="val 13690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Стрілка: вправо 16">
            <a:extLst>
              <a:ext uri="{FF2B5EF4-FFF2-40B4-BE49-F238E27FC236}">
                <a16:creationId xmlns:a16="http://schemas.microsoft.com/office/drawing/2014/main" id="{09BA7911-502A-234F-180C-A00A3E2CE099}"/>
              </a:ext>
            </a:extLst>
          </p:cNvPr>
          <p:cNvSpPr/>
          <p:nvPr/>
        </p:nvSpPr>
        <p:spPr>
          <a:xfrm rot="10800000" flipH="1" flipV="1">
            <a:off x="9861658" y="5545261"/>
            <a:ext cx="967175" cy="287303"/>
          </a:xfrm>
          <a:prstGeom prst="rightArrow">
            <a:avLst>
              <a:gd name="adj1" fmla="val 50000"/>
              <a:gd name="adj2" fmla="val 13690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Рівнобедрений трикутник 17">
            <a:extLst>
              <a:ext uri="{FF2B5EF4-FFF2-40B4-BE49-F238E27FC236}">
                <a16:creationId xmlns:a16="http://schemas.microsoft.com/office/drawing/2014/main" id="{A7A371FA-CE1F-B556-8CDA-06F75776E7CF}"/>
              </a:ext>
            </a:extLst>
          </p:cNvPr>
          <p:cNvSpPr/>
          <p:nvPr/>
        </p:nvSpPr>
        <p:spPr>
          <a:xfrm>
            <a:off x="7489166" y="2741963"/>
            <a:ext cx="293298" cy="471575"/>
          </a:xfrm>
          <a:prstGeom prst="triangle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endParaRPr lang="uk-UA" sz="1400" b="1" kern="100">
              <a:solidFill>
                <a:srgbClr val="002060"/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18" name="Рівнобедрений трикутник 18">
            <a:extLst>
              <a:ext uri="{FF2B5EF4-FFF2-40B4-BE49-F238E27FC236}">
                <a16:creationId xmlns:a16="http://schemas.microsoft.com/office/drawing/2014/main" id="{2A17BDED-103F-F8B7-8FC6-341A8F88D035}"/>
              </a:ext>
            </a:extLst>
          </p:cNvPr>
          <p:cNvSpPr/>
          <p:nvPr/>
        </p:nvSpPr>
        <p:spPr>
          <a:xfrm rot="10800000">
            <a:off x="4671205" y="2741963"/>
            <a:ext cx="293298" cy="471575"/>
          </a:xfrm>
          <a:prstGeom prst="triangle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endParaRPr lang="uk-UA" sz="1400" b="1" kern="100">
              <a:solidFill>
                <a:srgbClr val="002060"/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19" name="Рівнобедрений трикутник 19">
            <a:extLst>
              <a:ext uri="{FF2B5EF4-FFF2-40B4-BE49-F238E27FC236}">
                <a16:creationId xmlns:a16="http://schemas.microsoft.com/office/drawing/2014/main" id="{5B8286BF-8C94-7D17-B3BE-B727F64D3CCD}"/>
              </a:ext>
            </a:extLst>
          </p:cNvPr>
          <p:cNvSpPr/>
          <p:nvPr/>
        </p:nvSpPr>
        <p:spPr>
          <a:xfrm rot="10800000">
            <a:off x="4671205" y="4659891"/>
            <a:ext cx="293298" cy="207984"/>
          </a:xfrm>
          <a:prstGeom prst="triangle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endParaRPr lang="uk-UA" sz="1400" b="1" kern="100">
              <a:solidFill>
                <a:srgbClr val="002060"/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20" name="Рівнобедрений трикутник 20">
            <a:extLst>
              <a:ext uri="{FF2B5EF4-FFF2-40B4-BE49-F238E27FC236}">
                <a16:creationId xmlns:a16="http://schemas.microsoft.com/office/drawing/2014/main" id="{3DB210B3-40A3-CC3E-F1D5-602F3E06234D}"/>
              </a:ext>
            </a:extLst>
          </p:cNvPr>
          <p:cNvSpPr/>
          <p:nvPr/>
        </p:nvSpPr>
        <p:spPr>
          <a:xfrm>
            <a:off x="6704784" y="4659891"/>
            <a:ext cx="293298" cy="207984"/>
          </a:xfrm>
          <a:prstGeom prst="triangle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endParaRPr lang="uk-UA" sz="1400" b="1" kern="100">
              <a:solidFill>
                <a:srgbClr val="002060"/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21" name="Стрілка: вправо 21">
            <a:extLst>
              <a:ext uri="{FF2B5EF4-FFF2-40B4-BE49-F238E27FC236}">
                <a16:creationId xmlns:a16="http://schemas.microsoft.com/office/drawing/2014/main" id="{114D402B-4B72-CBFC-BC84-D20E3CDFE0ED}"/>
              </a:ext>
            </a:extLst>
          </p:cNvPr>
          <p:cNvSpPr/>
          <p:nvPr/>
        </p:nvSpPr>
        <p:spPr>
          <a:xfrm flipH="1" flipV="1">
            <a:off x="10026343" y="3887911"/>
            <a:ext cx="794370" cy="287303"/>
          </a:xfrm>
          <a:prstGeom prst="rightArrow">
            <a:avLst>
              <a:gd name="adj1" fmla="val 50000"/>
              <a:gd name="adj2" fmla="val 136907"/>
            </a:avLst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Стрілка: вправо 22">
            <a:extLst>
              <a:ext uri="{FF2B5EF4-FFF2-40B4-BE49-F238E27FC236}">
                <a16:creationId xmlns:a16="http://schemas.microsoft.com/office/drawing/2014/main" id="{68AE23B1-B570-71FA-AAF0-DC161E598B37}"/>
              </a:ext>
            </a:extLst>
          </p:cNvPr>
          <p:cNvSpPr/>
          <p:nvPr/>
        </p:nvSpPr>
        <p:spPr>
          <a:xfrm flipH="1" flipV="1">
            <a:off x="1440211" y="2077968"/>
            <a:ext cx="2211715" cy="287303"/>
          </a:xfrm>
          <a:prstGeom prst="rightArrow">
            <a:avLst>
              <a:gd name="adj1" fmla="val 50000"/>
              <a:gd name="adj2" fmla="val 136907"/>
            </a:avLst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Стрілка: вправо 23">
            <a:extLst>
              <a:ext uri="{FF2B5EF4-FFF2-40B4-BE49-F238E27FC236}">
                <a16:creationId xmlns:a16="http://schemas.microsoft.com/office/drawing/2014/main" id="{7CF9C530-69A2-AABC-652E-213DA27A098D}"/>
              </a:ext>
            </a:extLst>
          </p:cNvPr>
          <p:cNvSpPr/>
          <p:nvPr/>
        </p:nvSpPr>
        <p:spPr>
          <a:xfrm rot="5400000" flipH="1" flipV="1">
            <a:off x="8210858" y="2217862"/>
            <a:ext cx="1704048" cy="287303"/>
          </a:xfrm>
          <a:prstGeom prst="rightArrow">
            <a:avLst>
              <a:gd name="adj1" fmla="val 50000"/>
              <a:gd name="adj2" fmla="val 136907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67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3">
            <a:extLst>
              <a:ext uri="{FF2B5EF4-FFF2-40B4-BE49-F238E27FC236}">
                <a16:creationId xmlns:a16="http://schemas.microsoft.com/office/drawing/2014/main" id="{F2F88640-FFE4-833A-F6EA-B88E7136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36" y="231241"/>
            <a:ext cx="7761722" cy="516467"/>
          </a:xfrm>
          <a:solidFill>
            <a:schemeClr val="bg1"/>
          </a:solidFill>
        </p:spPr>
        <p:txBody>
          <a:bodyPr rtlCol="0">
            <a:noAutofit/>
          </a:bodyPr>
          <a:lstStyle/>
          <a:p>
            <a:pPr rtl="0"/>
            <a:r>
              <a:rPr lang="ru-RU" sz="3200" dirty="0"/>
              <a:t>КІЛЬКІСТЬ ОСВІТНІХ ПРОГРАМ</a:t>
            </a:r>
            <a:endParaRPr lang="ru-RU" sz="3200" b="0" dirty="0"/>
          </a:p>
        </p:txBody>
      </p:sp>
      <p:sp>
        <p:nvSpPr>
          <p:cNvPr id="25" name="Текст 18">
            <a:extLst>
              <a:ext uri="{FF2B5EF4-FFF2-40B4-BE49-F238E27FC236}">
                <a16:creationId xmlns:a16="http://schemas.microsoft.com/office/drawing/2014/main" id="{9A25A0B7-1C05-5D72-B86A-ED8D8E6DB41B}"/>
              </a:ext>
            </a:extLst>
          </p:cNvPr>
          <p:cNvSpPr txBox="1">
            <a:spLocks/>
          </p:cNvSpPr>
          <p:nvPr/>
        </p:nvSpPr>
        <p:spPr>
          <a:xfrm>
            <a:off x="434537" y="722307"/>
            <a:ext cx="6623004" cy="479255"/>
          </a:xfrm>
          <a:prstGeom prst="rect">
            <a:avLst/>
          </a:prstGeom>
        </p:spPr>
        <p:txBody>
          <a:bodyPr rtlCol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2000" kern="1200" spc="3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IN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pc="0"/>
              <a:t>у 2023/2024 навчальному році</a:t>
            </a:r>
            <a:endParaRPr lang="ru-RU" spc="0" dirty="0"/>
          </a:p>
        </p:txBody>
      </p:sp>
      <p:sp>
        <p:nvSpPr>
          <p:cNvPr id="26" name="Пятиугольник 1">
            <a:extLst>
              <a:ext uri="{FF2B5EF4-FFF2-40B4-BE49-F238E27FC236}">
                <a16:creationId xmlns:a16="http://schemas.microsoft.com/office/drawing/2014/main" id="{AEC6D3C2-303B-E66D-CC1E-6C175EC38DEB}"/>
              </a:ext>
            </a:extLst>
          </p:cNvPr>
          <p:cNvSpPr/>
          <p:nvPr/>
        </p:nvSpPr>
        <p:spPr>
          <a:xfrm>
            <a:off x="412198" y="1217573"/>
            <a:ext cx="3490483" cy="1692455"/>
          </a:xfrm>
          <a:prstGeom prst="homePlat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</a:t>
            </a:r>
            <a:r>
              <a:rPr kumimoji="0" lang="uk-U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освітньо-професійні бакалаврських програми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6CB3985B-033E-9E4E-5EBB-862452F69B00}"/>
              </a:ext>
            </a:extLst>
          </p:cNvPr>
          <p:cNvSpPr/>
          <p:nvPr/>
        </p:nvSpPr>
        <p:spPr>
          <a:xfrm>
            <a:off x="4057290" y="1201562"/>
            <a:ext cx="2214114" cy="54908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125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освітні програми</a:t>
            </a:r>
          </a:p>
        </p:txBody>
      </p:sp>
      <p:sp>
        <p:nvSpPr>
          <p:cNvPr id="28" name="Пятиугольник 15">
            <a:extLst>
              <a:ext uri="{FF2B5EF4-FFF2-40B4-BE49-F238E27FC236}">
                <a16:creationId xmlns:a16="http://schemas.microsoft.com/office/drawing/2014/main" id="{A5BCBC28-D5DD-6D89-9CB9-2E24C9D60789}"/>
              </a:ext>
            </a:extLst>
          </p:cNvPr>
          <p:cNvSpPr/>
          <p:nvPr/>
        </p:nvSpPr>
        <p:spPr>
          <a:xfrm>
            <a:off x="408654" y="3100756"/>
            <a:ext cx="3468145" cy="1692455"/>
          </a:xfrm>
          <a:prstGeom prst="homePlat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64 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освітньо-професійні магістерські програми</a:t>
            </a:r>
          </a:p>
        </p:txBody>
      </p:sp>
      <p:sp>
        <p:nvSpPr>
          <p:cNvPr id="29" name="Пятиугольник 16">
            <a:extLst>
              <a:ext uri="{FF2B5EF4-FFF2-40B4-BE49-F238E27FC236}">
                <a16:creationId xmlns:a16="http://schemas.microsoft.com/office/drawing/2014/main" id="{B039517C-94F9-E4EE-BD0E-EA65372A33C9}"/>
              </a:ext>
            </a:extLst>
          </p:cNvPr>
          <p:cNvSpPr/>
          <p:nvPr/>
        </p:nvSpPr>
        <p:spPr>
          <a:xfrm>
            <a:off x="408654" y="4999952"/>
            <a:ext cx="3490483" cy="1692455"/>
          </a:xfrm>
          <a:prstGeom prst="homePlat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uk-U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освітньо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-наукових магістерських програм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51B28-AA75-67D4-8BC4-55EC366C4B9D}"/>
              </a:ext>
            </a:extLst>
          </p:cNvPr>
          <p:cNvSpPr txBox="1"/>
          <p:nvPr/>
        </p:nvSpPr>
        <p:spPr>
          <a:xfrm>
            <a:off x="6677638" y="4779275"/>
            <a:ext cx="53303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Факультет конструювання та дизайну</a:t>
            </a:r>
          </a:p>
          <a:p>
            <a:r>
              <a:rPr lang="uk-UA" dirty="0"/>
              <a:t>Механіко-технологічний факультет</a:t>
            </a:r>
          </a:p>
          <a:p>
            <a:r>
              <a:rPr lang="uk-UA" dirty="0"/>
              <a:t>Факультет тваринництва та водних біоресурсів</a:t>
            </a:r>
          </a:p>
          <a:p>
            <a:r>
              <a:rPr lang="uk-UA" dirty="0"/>
              <a:t>Факультет харчових технологій та управління якістю продукції АПК</a:t>
            </a:r>
          </a:p>
          <a:p>
            <a:r>
              <a:rPr lang="uk-UA" dirty="0"/>
              <a:t>Юридичний факультет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83675F-4A4D-A19C-E771-0690F8512FA5}"/>
              </a:ext>
            </a:extLst>
          </p:cNvPr>
          <p:cNvSpPr txBox="1"/>
          <p:nvPr/>
        </p:nvSpPr>
        <p:spPr>
          <a:xfrm>
            <a:off x="6754142" y="1201562"/>
            <a:ext cx="5253828" cy="28167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1400" dirty="0"/>
              <a:t>ННІ енергетики, автоматики і енергозбереження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E1AA96-002F-D248-2983-EF74452CB193}"/>
              </a:ext>
            </a:extLst>
          </p:cNvPr>
          <p:cNvSpPr txBox="1"/>
          <p:nvPr/>
        </p:nvSpPr>
        <p:spPr>
          <a:xfrm>
            <a:off x="6754142" y="1526473"/>
            <a:ext cx="5253828" cy="26622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1400" dirty="0"/>
              <a:t>ННІ лісового і садово-паркового господарства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41BB6E-4EF9-0D51-B48E-AA469CE0E9E8}"/>
              </a:ext>
            </a:extLst>
          </p:cNvPr>
          <p:cNvSpPr txBox="1"/>
          <p:nvPr/>
        </p:nvSpPr>
        <p:spPr>
          <a:xfrm>
            <a:off x="6754142" y="1843351"/>
            <a:ext cx="5253828" cy="26622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1400" dirty="0"/>
              <a:t>ННІ неперервної освіти і туризму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6E654C-22E1-9C98-961D-CE68614B81FA}"/>
              </a:ext>
            </a:extLst>
          </p:cNvPr>
          <p:cNvSpPr txBox="1"/>
          <p:nvPr/>
        </p:nvSpPr>
        <p:spPr>
          <a:xfrm>
            <a:off x="6754142" y="2156352"/>
            <a:ext cx="5253828" cy="25804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1400" dirty="0"/>
              <a:t>Факультет аграрного менеджменту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3B9567-E3DC-B12C-D7C4-CEFD87DA4775}"/>
              </a:ext>
            </a:extLst>
          </p:cNvPr>
          <p:cNvSpPr txBox="1"/>
          <p:nvPr/>
        </p:nvSpPr>
        <p:spPr>
          <a:xfrm>
            <a:off x="6754142" y="2464944"/>
            <a:ext cx="5253828" cy="25804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1400" dirty="0"/>
              <a:t>Агробіологічний факультет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2639A9-B0CB-0343-D4EE-0087499DC6E7}"/>
              </a:ext>
            </a:extLst>
          </p:cNvPr>
          <p:cNvSpPr txBox="1"/>
          <p:nvPr/>
        </p:nvSpPr>
        <p:spPr>
          <a:xfrm>
            <a:off x="6754142" y="2764654"/>
            <a:ext cx="5253828" cy="25804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1400" dirty="0"/>
              <a:t>Факультет ветеринарної медицини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D5BF0E-18D2-ACE6-A418-2B2C346888A8}"/>
              </a:ext>
            </a:extLst>
          </p:cNvPr>
          <p:cNvSpPr txBox="1"/>
          <p:nvPr/>
        </p:nvSpPr>
        <p:spPr>
          <a:xfrm>
            <a:off x="6754142" y="3076662"/>
            <a:ext cx="5253828" cy="25547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1400" dirty="0" err="1"/>
              <a:t>Гуманітарно</a:t>
            </a:r>
            <a:r>
              <a:rPr lang="uk-UA" sz="1400" dirty="0"/>
              <a:t>-педагогічний факультет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7243CD-C44F-85CF-3A27-C8B3DB17DB97}"/>
              </a:ext>
            </a:extLst>
          </p:cNvPr>
          <p:cNvSpPr txBox="1"/>
          <p:nvPr/>
        </p:nvSpPr>
        <p:spPr>
          <a:xfrm>
            <a:off x="6754142" y="3384281"/>
            <a:ext cx="5253828" cy="25547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1400" dirty="0"/>
              <a:t>Економічний факультет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5647BA-FD73-9C65-F874-B4DE2743C743}"/>
              </a:ext>
            </a:extLst>
          </p:cNvPr>
          <p:cNvSpPr txBox="1"/>
          <p:nvPr/>
        </p:nvSpPr>
        <p:spPr>
          <a:xfrm>
            <a:off x="6754142" y="3691899"/>
            <a:ext cx="5253828" cy="25547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1400" dirty="0"/>
              <a:t>Факультет захисту рослин, біотехнологій та екології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0ACCEE-4C6E-8634-D774-49CCE4106DDC}"/>
              </a:ext>
            </a:extLst>
          </p:cNvPr>
          <p:cNvSpPr txBox="1"/>
          <p:nvPr/>
        </p:nvSpPr>
        <p:spPr>
          <a:xfrm>
            <a:off x="6754142" y="4000731"/>
            <a:ext cx="5253828" cy="25547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1400" dirty="0"/>
              <a:t>Факультет землевпорядкування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31F884-8962-1EC0-871B-7283CCFBE14C}"/>
              </a:ext>
            </a:extLst>
          </p:cNvPr>
          <p:cNvSpPr txBox="1"/>
          <p:nvPr/>
        </p:nvSpPr>
        <p:spPr>
          <a:xfrm>
            <a:off x="6754142" y="4312318"/>
            <a:ext cx="5253828" cy="25547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1400" dirty="0"/>
              <a:t>Факультет інформаційних технологій</a:t>
            </a:r>
          </a:p>
        </p:txBody>
      </p:sp>
    </p:spTree>
    <p:extLst>
      <p:ext uri="{BB962C8B-B14F-4D97-AF65-F5344CB8AC3E}">
        <p14:creationId xmlns:p14="http://schemas.microsoft.com/office/powerpoint/2010/main" val="315342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ілка: вправо 91">
            <a:extLst>
              <a:ext uri="{FF2B5EF4-FFF2-40B4-BE49-F238E27FC236}">
                <a16:creationId xmlns:a16="http://schemas.microsoft.com/office/drawing/2014/main" id="{EECBE15C-A3D4-341A-FDC9-99B57FD28466}"/>
              </a:ext>
            </a:extLst>
          </p:cNvPr>
          <p:cNvSpPr/>
          <p:nvPr/>
        </p:nvSpPr>
        <p:spPr>
          <a:xfrm rot="5400000" flipV="1">
            <a:off x="5438387" y="2306398"/>
            <a:ext cx="185928" cy="806501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кутник 65">
            <a:extLst>
              <a:ext uri="{FF2B5EF4-FFF2-40B4-BE49-F238E27FC236}">
                <a16:creationId xmlns:a16="http://schemas.microsoft.com/office/drawing/2014/main" id="{F8DDED65-5A36-7359-75BC-0A15DA6AEDDA}"/>
              </a:ext>
            </a:extLst>
          </p:cNvPr>
          <p:cNvSpPr/>
          <p:nvPr/>
        </p:nvSpPr>
        <p:spPr>
          <a:xfrm>
            <a:off x="233537" y="3419617"/>
            <a:ext cx="11616298" cy="33836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ru-UA" sz="11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3">
            <a:extLst>
              <a:ext uri="{FF2B5EF4-FFF2-40B4-BE49-F238E27FC236}">
                <a16:creationId xmlns:a16="http://schemas.microsoft.com/office/drawing/2014/main" id="{05CC8983-42AF-FF99-24DA-51B7D8145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643" y="54672"/>
            <a:ext cx="8575739" cy="751904"/>
          </a:xfrm>
          <a:solidFill>
            <a:schemeClr val="bg1"/>
          </a:solidFill>
        </p:spPr>
        <p:txBody>
          <a:bodyPr rtlCol="0">
            <a:noAutofit/>
          </a:bodyPr>
          <a:lstStyle/>
          <a:p>
            <a:r>
              <a:rPr lang="uk-UA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МЕХАНІЗМ РЕАЛІЗАЦІЇ </a:t>
            </a:r>
            <a:br>
              <a:rPr lang="uk-UA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b="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перманентної освітньої діяльності в умовах воєнного стану</a:t>
            </a:r>
            <a:endParaRPr lang="ru-RU" sz="2400" b="0" i="1" dirty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713B711-E361-6BEC-6A42-7625E2FE373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46971" y="6356350"/>
            <a:ext cx="740227" cy="365125"/>
          </a:xfrm>
        </p:spPr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9F50C-BE38-4BD0-BA84-9B090E1F2B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Виноска: зі стрілкою вправо 8">
            <a:extLst>
              <a:ext uri="{FF2B5EF4-FFF2-40B4-BE49-F238E27FC236}">
                <a16:creationId xmlns:a16="http://schemas.microsoft.com/office/drawing/2014/main" id="{682556AD-F66D-C366-3B20-08F107859701}"/>
              </a:ext>
            </a:extLst>
          </p:cNvPr>
          <p:cNvSpPr/>
          <p:nvPr/>
        </p:nvSpPr>
        <p:spPr>
          <a:xfrm>
            <a:off x="364906" y="3497210"/>
            <a:ext cx="2114550" cy="314324"/>
          </a:xfrm>
          <a:prstGeom prst="rightArrowCallout">
            <a:avLst>
              <a:gd name="adj1" fmla="val 18478"/>
              <a:gd name="adj2" fmla="val 38043"/>
              <a:gd name="adj3" fmla="val 25000"/>
              <a:gd name="adj4" fmla="val 84346"/>
            </a:avLst>
          </a:prstGeom>
          <a:solidFill>
            <a:srgbClr val="014067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1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ЗМІСТ НАВЧАННЯ</a:t>
            </a:r>
            <a:endParaRPr kumimoji="0" lang="ru-UA" sz="105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кутник: округлені кути 9">
            <a:extLst>
              <a:ext uri="{FF2B5EF4-FFF2-40B4-BE49-F238E27FC236}">
                <a16:creationId xmlns:a16="http://schemas.microsoft.com/office/drawing/2014/main" id="{69CE932C-911E-9565-CDA2-C245CECCB9CE}"/>
              </a:ext>
            </a:extLst>
          </p:cNvPr>
          <p:cNvSpPr/>
          <p:nvPr/>
        </p:nvSpPr>
        <p:spPr>
          <a:xfrm>
            <a:off x="2490876" y="3497210"/>
            <a:ext cx="7645624" cy="314324"/>
          </a:xfrm>
          <a:prstGeom prst="roundRect">
            <a:avLst/>
          </a:prstGeom>
          <a:solidFill>
            <a:srgbClr val="014067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Блочно-модульне навчання (15 тижнів)</a:t>
            </a:r>
            <a:endParaRPr kumimoji="0" lang="ru-UA" sz="1800" b="1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Прямокутник 10">
            <a:extLst>
              <a:ext uri="{FF2B5EF4-FFF2-40B4-BE49-F238E27FC236}">
                <a16:creationId xmlns:a16="http://schemas.microsoft.com/office/drawing/2014/main" id="{723A623E-496D-4A8B-265E-540BBBE380E0}"/>
              </a:ext>
            </a:extLst>
          </p:cNvPr>
          <p:cNvSpPr/>
          <p:nvPr/>
        </p:nvSpPr>
        <p:spPr>
          <a:xfrm>
            <a:off x="2490875" y="4217318"/>
            <a:ext cx="1906006" cy="657225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Дистанційний формат</a:t>
            </a:r>
            <a:endParaRPr kumimoji="0" lang="ru-UA" sz="11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:a16="http://schemas.microsoft.com/office/drawing/2014/main" id="{C8A941A2-8648-27D8-EFB9-025A943389E6}"/>
              </a:ext>
            </a:extLst>
          </p:cNvPr>
          <p:cNvSpPr/>
          <p:nvPr/>
        </p:nvSpPr>
        <p:spPr>
          <a:xfrm>
            <a:off x="2490873" y="3811534"/>
            <a:ext cx="1906008" cy="428625"/>
          </a:xfrm>
          <a:prstGeom prst="roundRect">
            <a:avLst/>
          </a:prstGeom>
          <a:solidFill>
            <a:srgbClr val="014067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Блок 1  </a:t>
            </a:r>
            <a:br>
              <a:rPr kumimoji="0" lang="uk-UA" sz="14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</a:br>
            <a:r>
              <a:rPr kumimoji="0" lang="uk-UA" sz="14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(4 тижні)</a:t>
            </a:r>
            <a:endParaRPr kumimoji="0" lang="ru-UA" sz="1400" b="1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Виноска: зі стрілкою вправо 12">
            <a:extLst>
              <a:ext uri="{FF2B5EF4-FFF2-40B4-BE49-F238E27FC236}">
                <a16:creationId xmlns:a16="http://schemas.microsoft.com/office/drawing/2014/main" id="{AC60448C-407C-B0FC-324C-2877791E3BD8}"/>
              </a:ext>
            </a:extLst>
          </p:cNvPr>
          <p:cNvSpPr/>
          <p:nvPr/>
        </p:nvSpPr>
        <p:spPr>
          <a:xfrm>
            <a:off x="342165" y="3914015"/>
            <a:ext cx="2142690" cy="1143425"/>
          </a:xfrm>
          <a:prstGeom prst="rightArrowCallout">
            <a:avLst>
              <a:gd name="adj1" fmla="val 18478"/>
              <a:gd name="adj2" fmla="val 38043"/>
              <a:gd name="adj3" fmla="val 25000"/>
              <a:gd name="adj4" fmla="val 84346"/>
            </a:avLst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1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Інженерно-технологічні, зооветеринарні та агробіологічні спеціальності</a:t>
            </a:r>
            <a:endParaRPr kumimoji="0" lang="ru-UA" sz="9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кутник 14">
            <a:extLst>
              <a:ext uri="{FF2B5EF4-FFF2-40B4-BE49-F238E27FC236}">
                <a16:creationId xmlns:a16="http://schemas.microsoft.com/office/drawing/2014/main" id="{89AFB4C0-3BAB-BE4D-DE1C-A1A3A27A5A37}"/>
              </a:ext>
            </a:extLst>
          </p:cNvPr>
          <p:cNvSpPr/>
          <p:nvPr/>
        </p:nvSpPr>
        <p:spPr>
          <a:xfrm>
            <a:off x="4396881" y="4231634"/>
            <a:ext cx="1730164" cy="6487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Очний формат</a:t>
            </a:r>
            <a:endParaRPr kumimoji="0" lang="ru-UA" sz="11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кутник: округлені кути 15">
            <a:extLst>
              <a:ext uri="{FF2B5EF4-FFF2-40B4-BE49-F238E27FC236}">
                <a16:creationId xmlns:a16="http://schemas.microsoft.com/office/drawing/2014/main" id="{0CCDEA36-08E7-B644-D518-9494E6EFDC16}"/>
              </a:ext>
            </a:extLst>
          </p:cNvPr>
          <p:cNvSpPr/>
          <p:nvPr/>
        </p:nvSpPr>
        <p:spPr>
          <a:xfrm>
            <a:off x="4398568" y="3813875"/>
            <a:ext cx="1728757" cy="417759"/>
          </a:xfrm>
          <a:prstGeom prst="roundRect">
            <a:avLst/>
          </a:prstGeom>
          <a:solidFill>
            <a:srgbClr val="014067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Блок 2  </a:t>
            </a:r>
            <a:br>
              <a:rPr kumimoji="0" lang="uk-UA" sz="14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</a:br>
            <a:r>
              <a:rPr kumimoji="0" lang="uk-UA" sz="14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uk-UA" sz="1400" b="1" i="0" u="none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4 тижні</a:t>
            </a:r>
            <a:r>
              <a:rPr kumimoji="0" lang="uk-UA" sz="14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)</a:t>
            </a:r>
            <a:endParaRPr kumimoji="0" lang="ru-UA" sz="1400" b="1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Прямокутник 16">
            <a:extLst>
              <a:ext uri="{FF2B5EF4-FFF2-40B4-BE49-F238E27FC236}">
                <a16:creationId xmlns:a16="http://schemas.microsoft.com/office/drawing/2014/main" id="{AA450E2A-D286-A60D-E86A-E6B270816DE7}"/>
              </a:ext>
            </a:extLst>
          </p:cNvPr>
          <p:cNvSpPr/>
          <p:nvPr/>
        </p:nvSpPr>
        <p:spPr>
          <a:xfrm>
            <a:off x="6117992" y="4223109"/>
            <a:ext cx="1986927" cy="657225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Дистанційний формат</a:t>
            </a:r>
            <a:endParaRPr kumimoji="0" lang="ru-UA" sz="11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кутник: округлені кути 17">
            <a:extLst>
              <a:ext uri="{FF2B5EF4-FFF2-40B4-BE49-F238E27FC236}">
                <a16:creationId xmlns:a16="http://schemas.microsoft.com/office/drawing/2014/main" id="{DE5B5E67-F463-A528-5F9A-A5771BD779F0}"/>
              </a:ext>
            </a:extLst>
          </p:cNvPr>
          <p:cNvSpPr/>
          <p:nvPr/>
        </p:nvSpPr>
        <p:spPr>
          <a:xfrm>
            <a:off x="6127051" y="3811982"/>
            <a:ext cx="1986927" cy="428625"/>
          </a:xfrm>
          <a:prstGeom prst="roundRect">
            <a:avLst/>
          </a:prstGeom>
          <a:solidFill>
            <a:srgbClr val="014067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Блок </a:t>
            </a:r>
            <a:r>
              <a:rPr kumimoji="0" lang="uk-UA" sz="1400" b="1" i="0" u="none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3  </a:t>
            </a:r>
            <a:br>
              <a:rPr kumimoji="0" lang="uk-UA" sz="14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</a:br>
            <a:r>
              <a:rPr kumimoji="0" lang="uk-UA" sz="14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uk-UA" sz="1400" b="1" i="0" u="none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4 тижні</a:t>
            </a:r>
            <a:r>
              <a:rPr kumimoji="0" lang="uk-UA" sz="14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)</a:t>
            </a:r>
            <a:endParaRPr kumimoji="0" lang="ru-UA" sz="1400" b="1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Прямокутник 18">
            <a:extLst>
              <a:ext uri="{FF2B5EF4-FFF2-40B4-BE49-F238E27FC236}">
                <a16:creationId xmlns:a16="http://schemas.microsoft.com/office/drawing/2014/main" id="{68ACC301-D61B-33FC-2AB1-7E98FE18A1D2}"/>
              </a:ext>
            </a:extLst>
          </p:cNvPr>
          <p:cNvSpPr/>
          <p:nvPr/>
        </p:nvSpPr>
        <p:spPr>
          <a:xfrm>
            <a:off x="8119994" y="4240159"/>
            <a:ext cx="2022523" cy="6572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Очний формат</a:t>
            </a:r>
            <a:endParaRPr kumimoji="0" lang="ru-UA" sz="11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кутник: округлені кути 19">
            <a:extLst>
              <a:ext uri="{FF2B5EF4-FFF2-40B4-BE49-F238E27FC236}">
                <a16:creationId xmlns:a16="http://schemas.microsoft.com/office/drawing/2014/main" id="{8FCE2A13-525C-5FE4-D46C-708DF8B0D896}"/>
              </a:ext>
            </a:extLst>
          </p:cNvPr>
          <p:cNvSpPr/>
          <p:nvPr/>
        </p:nvSpPr>
        <p:spPr>
          <a:xfrm>
            <a:off x="8119996" y="3811534"/>
            <a:ext cx="2022522" cy="428625"/>
          </a:xfrm>
          <a:prstGeom prst="roundRect">
            <a:avLst/>
          </a:prstGeom>
          <a:solidFill>
            <a:srgbClr val="014067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Блок </a:t>
            </a:r>
            <a:r>
              <a:rPr kumimoji="0" lang="uk-UA" sz="1400" b="1" i="0" u="none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4  </a:t>
            </a:r>
            <a:br>
              <a:rPr kumimoji="0" lang="uk-UA" sz="14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</a:br>
            <a:r>
              <a:rPr kumimoji="0" lang="uk-UA" sz="14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uk-UA" sz="1400" b="1" i="0" u="none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3 тижні</a:t>
            </a:r>
            <a:r>
              <a:rPr kumimoji="0" lang="uk-UA" sz="14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)</a:t>
            </a:r>
            <a:endParaRPr kumimoji="0" lang="ru-UA" sz="1400" b="1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Прямокутник: округлені кути 21">
            <a:extLst>
              <a:ext uri="{FF2B5EF4-FFF2-40B4-BE49-F238E27FC236}">
                <a16:creationId xmlns:a16="http://schemas.microsoft.com/office/drawing/2014/main" id="{C908A7C4-493F-BCA1-D6D5-702F8D61E3FA}"/>
              </a:ext>
            </a:extLst>
          </p:cNvPr>
          <p:cNvSpPr/>
          <p:nvPr/>
        </p:nvSpPr>
        <p:spPr>
          <a:xfrm>
            <a:off x="2527964" y="5694118"/>
            <a:ext cx="3838544" cy="416648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Дистанційний формат</a:t>
            </a:r>
            <a:endParaRPr kumimoji="0" lang="ru-UA" sz="11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кутник: округлені кути 22">
            <a:extLst>
              <a:ext uri="{FF2B5EF4-FFF2-40B4-BE49-F238E27FC236}">
                <a16:creationId xmlns:a16="http://schemas.microsoft.com/office/drawing/2014/main" id="{3C948171-A351-48C4-4760-F54D732E8779}"/>
              </a:ext>
            </a:extLst>
          </p:cNvPr>
          <p:cNvSpPr/>
          <p:nvPr/>
        </p:nvSpPr>
        <p:spPr>
          <a:xfrm>
            <a:off x="2527964" y="5268844"/>
            <a:ext cx="3838544" cy="425274"/>
          </a:xfrm>
          <a:prstGeom prst="roundRect">
            <a:avLst/>
          </a:prstGeom>
          <a:solidFill>
            <a:srgbClr val="014067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Блок 1 (7-8 тижнів)</a:t>
            </a:r>
            <a:endParaRPr kumimoji="0" lang="ru-UA" sz="1800" b="1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Прямокутник: округлені кути 23">
            <a:extLst>
              <a:ext uri="{FF2B5EF4-FFF2-40B4-BE49-F238E27FC236}">
                <a16:creationId xmlns:a16="http://schemas.microsoft.com/office/drawing/2014/main" id="{3EE2A3B9-26A2-359B-AD63-27CF25B22DB0}"/>
              </a:ext>
            </a:extLst>
          </p:cNvPr>
          <p:cNvSpPr/>
          <p:nvPr/>
        </p:nvSpPr>
        <p:spPr>
          <a:xfrm>
            <a:off x="6366508" y="5678966"/>
            <a:ext cx="4143767" cy="4286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Очний формат</a:t>
            </a:r>
            <a:endParaRPr kumimoji="0" lang="ru-UA" sz="11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Прямокутник: округлені кути 24">
            <a:extLst>
              <a:ext uri="{FF2B5EF4-FFF2-40B4-BE49-F238E27FC236}">
                <a16:creationId xmlns:a16="http://schemas.microsoft.com/office/drawing/2014/main" id="{CFD77630-AADD-24CD-1112-101A416DA204}"/>
              </a:ext>
            </a:extLst>
          </p:cNvPr>
          <p:cNvSpPr/>
          <p:nvPr/>
        </p:nvSpPr>
        <p:spPr>
          <a:xfrm>
            <a:off x="6366508" y="5262318"/>
            <a:ext cx="4143767" cy="421332"/>
          </a:xfrm>
          <a:prstGeom prst="roundRect">
            <a:avLst/>
          </a:prstGeom>
          <a:solidFill>
            <a:srgbClr val="014067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Блок </a:t>
            </a:r>
            <a:r>
              <a:rPr kumimoji="0" lang="uk-UA" sz="1800" b="1" i="0" u="none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 </a:t>
            </a:r>
            <a:r>
              <a:rPr kumimoji="0" lang="uk-UA" sz="1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(7-8 тижнів)</a:t>
            </a:r>
            <a:endParaRPr kumimoji="0" lang="ru-UA" sz="1800" b="1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Виноска: зі стрілкою вправо 25">
            <a:extLst>
              <a:ext uri="{FF2B5EF4-FFF2-40B4-BE49-F238E27FC236}">
                <a16:creationId xmlns:a16="http://schemas.microsoft.com/office/drawing/2014/main" id="{57D42CC7-61C4-98F1-1BCA-D5CBBB0F8A4A}"/>
              </a:ext>
            </a:extLst>
          </p:cNvPr>
          <p:cNvSpPr/>
          <p:nvPr/>
        </p:nvSpPr>
        <p:spPr>
          <a:xfrm>
            <a:off x="343944" y="5758291"/>
            <a:ext cx="2178374" cy="959869"/>
          </a:xfrm>
          <a:prstGeom prst="rightArrowCallout">
            <a:avLst>
              <a:gd name="adj1" fmla="val 18478"/>
              <a:gd name="adj2" fmla="val 38043"/>
              <a:gd name="adj3" fmla="val 25000"/>
              <a:gd name="adj4" fmla="val 84346"/>
            </a:avLst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1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Економічні, управлінські, юридичні та гуманітарні спеціальності</a:t>
            </a:r>
            <a:endParaRPr kumimoji="0" lang="ru-UA" sz="9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Прямокутник: округлені кути 26">
            <a:extLst>
              <a:ext uri="{FF2B5EF4-FFF2-40B4-BE49-F238E27FC236}">
                <a16:creationId xmlns:a16="http://schemas.microsoft.com/office/drawing/2014/main" id="{2C2770E8-7ACF-9657-2C03-050F81E625F2}"/>
              </a:ext>
            </a:extLst>
          </p:cNvPr>
          <p:cNvSpPr/>
          <p:nvPr/>
        </p:nvSpPr>
        <p:spPr>
          <a:xfrm>
            <a:off x="2527964" y="6107591"/>
            <a:ext cx="3838544" cy="3651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Очний формат</a:t>
            </a:r>
            <a:endParaRPr kumimoji="0" lang="ru-UA" sz="11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Прямокутник: округлені кути 27">
            <a:extLst>
              <a:ext uri="{FF2B5EF4-FFF2-40B4-BE49-F238E27FC236}">
                <a16:creationId xmlns:a16="http://schemas.microsoft.com/office/drawing/2014/main" id="{0AEA8188-05AF-B28A-5D27-B5A8A2D4E54C}"/>
              </a:ext>
            </a:extLst>
          </p:cNvPr>
          <p:cNvSpPr/>
          <p:nvPr/>
        </p:nvSpPr>
        <p:spPr>
          <a:xfrm>
            <a:off x="6366508" y="6104416"/>
            <a:ext cx="4143767" cy="365125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Дистанційний формат</a:t>
            </a:r>
            <a:endParaRPr kumimoji="0" lang="ru-UA" sz="11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Прямокутник: округлені кути 29">
            <a:extLst>
              <a:ext uri="{FF2B5EF4-FFF2-40B4-BE49-F238E27FC236}">
                <a16:creationId xmlns:a16="http://schemas.microsoft.com/office/drawing/2014/main" id="{0E3DBC32-01BA-9DD3-9663-7153E1BB00C3}"/>
              </a:ext>
            </a:extLst>
          </p:cNvPr>
          <p:cNvSpPr/>
          <p:nvPr/>
        </p:nvSpPr>
        <p:spPr>
          <a:xfrm>
            <a:off x="216905" y="1293294"/>
            <a:ext cx="2659297" cy="633759"/>
          </a:xfrm>
          <a:prstGeom prst="roundRect">
            <a:avLst/>
          </a:prstGeom>
          <a:solidFill>
            <a:srgbClr val="014067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Графік освітнього процесу</a:t>
            </a:r>
            <a:endParaRPr kumimoji="0" lang="ru-UA" sz="11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Прямокутник: округлені кути 1">
            <a:extLst>
              <a:ext uri="{FF2B5EF4-FFF2-40B4-BE49-F238E27FC236}">
                <a16:creationId xmlns:a16="http://schemas.microsoft.com/office/drawing/2014/main" id="{26901460-F5F7-B93F-A819-C93E534E0395}"/>
              </a:ext>
            </a:extLst>
          </p:cNvPr>
          <p:cNvSpPr/>
          <p:nvPr/>
        </p:nvSpPr>
        <p:spPr>
          <a:xfrm>
            <a:off x="3057525" y="2818906"/>
            <a:ext cx="4947652" cy="3923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РОЗКЛАД ЗАНЯТЬ</a:t>
            </a:r>
            <a:endParaRPr kumimoji="0" lang="ru-UA" sz="14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Прямокутник: округлені кути 5">
            <a:extLst>
              <a:ext uri="{FF2B5EF4-FFF2-40B4-BE49-F238E27FC236}">
                <a16:creationId xmlns:a16="http://schemas.microsoft.com/office/drawing/2014/main" id="{3C13F941-2CFF-1734-0F06-E9DB5B79D729}"/>
              </a:ext>
            </a:extLst>
          </p:cNvPr>
          <p:cNvSpPr/>
          <p:nvPr/>
        </p:nvSpPr>
        <p:spPr>
          <a:xfrm>
            <a:off x="1864597" y="2021553"/>
            <a:ext cx="988032" cy="545425"/>
          </a:xfrm>
          <a:prstGeom prst="roundRect">
            <a:avLst/>
          </a:prstGeom>
          <a:solidFill>
            <a:srgbClr val="014067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05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Графіки проведення практик</a:t>
            </a:r>
            <a:endParaRPr kumimoji="0" lang="ru-UA" sz="7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Прямокутник: округлені кути 28">
            <a:extLst>
              <a:ext uri="{FF2B5EF4-FFF2-40B4-BE49-F238E27FC236}">
                <a16:creationId xmlns:a16="http://schemas.microsoft.com/office/drawing/2014/main" id="{643AABF3-E1B6-A76D-5DC6-A493B1BBA870}"/>
              </a:ext>
            </a:extLst>
          </p:cNvPr>
          <p:cNvSpPr/>
          <p:nvPr/>
        </p:nvSpPr>
        <p:spPr>
          <a:xfrm>
            <a:off x="563150" y="1993727"/>
            <a:ext cx="1036742" cy="545425"/>
          </a:xfrm>
          <a:prstGeom prst="roundRect">
            <a:avLst/>
          </a:prstGeom>
          <a:solidFill>
            <a:srgbClr val="014067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05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Графіки </a:t>
            </a:r>
            <a:r>
              <a:rPr kumimoji="0" lang="uk-UA" sz="1050" b="0" i="0" u="none" strike="noStrike" kern="1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екзаменацій</a:t>
            </a:r>
            <a:r>
              <a:rPr kumimoji="0" lang="uk-UA" sz="105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-них сесій</a:t>
            </a:r>
            <a:endParaRPr kumimoji="0" lang="ru-UA" sz="7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Прямокутник: округлені кути 30">
            <a:extLst>
              <a:ext uri="{FF2B5EF4-FFF2-40B4-BE49-F238E27FC236}">
                <a16:creationId xmlns:a16="http://schemas.microsoft.com/office/drawing/2014/main" id="{72EA242E-1D29-2114-04AD-992EAB357393}"/>
              </a:ext>
            </a:extLst>
          </p:cNvPr>
          <p:cNvSpPr/>
          <p:nvPr/>
        </p:nvSpPr>
        <p:spPr>
          <a:xfrm>
            <a:off x="563150" y="2660276"/>
            <a:ext cx="2289479" cy="446163"/>
          </a:xfrm>
          <a:prstGeom prst="roundRect">
            <a:avLst/>
          </a:prstGeom>
          <a:solidFill>
            <a:srgbClr val="014067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05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Графіки захисту випускних робіт</a:t>
            </a:r>
            <a:endParaRPr kumimoji="0" lang="ru-UA" sz="7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Виноска: зі стрілкою вправо 31">
            <a:extLst>
              <a:ext uri="{FF2B5EF4-FFF2-40B4-BE49-F238E27FC236}">
                <a16:creationId xmlns:a16="http://schemas.microsoft.com/office/drawing/2014/main" id="{116C799A-B4D6-7FEE-176A-DE0FB8C506A9}"/>
              </a:ext>
            </a:extLst>
          </p:cNvPr>
          <p:cNvSpPr/>
          <p:nvPr/>
        </p:nvSpPr>
        <p:spPr>
          <a:xfrm>
            <a:off x="345097" y="5272785"/>
            <a:ext cx="2145775" cy="409356"/>
          </a:xfrm>
          <a:prstGeom prst="rightArrowCallout">
            <a:avLst>
              <a:gd name="adj1" fmla="val 18478"/>
              <a:gd name="adj2" fmla="val 38043"/>
              <a:gd name="adj3" fmla="val 25000"/>
              <a:gd name="adj4" fmla="val 84346"/>
            </a:avLst>
          </a:prstGeom>
          <a:solidFill>
            <a:srgbClr val="014067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1" u="none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ЗМІСТ НАВЧАННЯ</a:t>
            </a:r>
            <a:endParaRPr kumimoji="0" lang="ru-UA" sz="1050" b="0" i="0" u="none" strike="noStrike" kern="1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Прямокутник: округлені кути 32">
            <a:extLst>
              <a:ext uri="{FF2B5EF4-FFF2-40B4-BE49-F238E27FC236}">
                <a16:creationId xmlns:a16="http://schemas.microsoft.com/office/drawing/2014/main" id="{B063679B-8ADC-E7E0-3270-941AA2423FEF}"/>
              </a:ext>
            </a:extLst>
          </p:cNvPr>
          <p:cNvSpPr/>
          <p:nvPr/>
        </p:nvSpPr>
        <p:spPr>
          <a:xfrm>
            <a:off x="8853382" y="861621"/>
            <a:ext cx="3060975" cy="371868"/>
          </a:xfrm>
          <a:prstGeom prst="roundRect">
            <a:avLst/>
          </a:prstGeom>
          <a:solidFill>
            <a:srgbClr val="FF9966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Аудиторний фонд</a:t>
            </a:r>
            <a:endParaRPr kumimoji="0" lang="ru-UA" sz="11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Прямокутник: округлені кути 33">
            <a:extLst>
              <a:ext uri="{FF2B5EF4-FFF2-40B4-BE49-F238E27FC236}">
                <a16:creationId xmlns:a16="http://schemas.microsoft.com/office/drawing/2014/main" id="{E9F1C736-D36C-CC62-FDEC-FF05C9608FBB}"/>
              </a:ext>
            </a:extLst>
          </p:cNvPr>
          <p:cNvSpPr/>
          <p:nvPr/>
        </p:nvSpPr>
        <p:spPr>
          <a:xfrm>
            <a:off x="8853382" y="1287071"/>
            <a:ext cx="3060975" cy="371868"/>
          </a:xfrm>
          <a:prstGeom prst="roundRect">
            <a:avLst/>
          </a:prstGeom>
          <a:solidFill>
            <a:srgbClr val="FF9966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Укриття</a:t>
            </a:r>
            <a:endParaRPr kumimoji="0" lang="ru-UA" sz="11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Прямокутник: округлені кути 34">
            <a:extLst>
              <a:ext uri="{FF2B5EF4-FFF2-40B4-BE49-F238E27FC236}">
                <a16:creationId xmlns:a16="http://schemas.microsoft.com/office/drawing/2014/main" id="{1BDB4140-5A02-7A0B-2DD9-F21870637FF4}"/>
              </a:ext>
            </a:extLst>
          </p:cNvPr>
          <p:cNvSpPr/>
          <p:nvPr/>
        </p:nvSpPr>
        <p:spPr>
          <a:xfrm>
            <a:off x="3191597" y="865513"/>
            <a:ext cx="4731202" cy="176846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Принципи організації перманентного освітнього процесу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ru-UA" sz="10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Прямокутник: округлені кути 35">
            <a:extLst>
              <a:ext uri="{FF2B5EF4-FFF2-40B4-BE49-F238E27FC236}">
                <a16:creationId xmlns:a16="http://schemas.microsoft.com/office/drawing/2014/main" id="{3F70B7E5-232B-1821-DF28-2432C28348DC}"/>
              </a:ext>
            </a:extLst>
          </p:cNvPr>
          <p:cNvSpPr/>
          <p:nvPr/>
        </p:nvSpPr>
        <p:spPr>
          <a:xfrm>
            <a:off x="3258073" y="1162955"/>
            <a:ext cx="2301377" cy="4461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Безпека</a:t>
            </a:r>
          </a:p>
        </p:txBody>
      </p:sp>
      <p:sp>
        <p:nvSpPr>
          <p:cNvPr id="42" name="Прямокутник: округлені кути 36">
            <a:extLst>
              <a:ext uri="{FF2B5EF4-FFF2-40B4-BE49-F238E27FC236}">
                <a16:creationId xmlns:a16="http://schemas.microsoft.com/office/drawing/2014/main" id="{FDD68DA0-8DDE-05ED-3C7A-AB0694E41489}"/>
              </a:ext>
            </a:extLst>
          </p:cNvPr>
          <p:cNvSpPr/>
          <p:nvPr/>
        </p:nvSpPr>
        <p:spPr>
          <a:xfrm>
            <a:off x="5557198" y="1172308"/>
            <a:ext cx="2301377" cy="4461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Гнучкість</a:t>
            </a:r>
            <a:endParaRPr kumimoji="0" lang="ru-UA" sz="11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Прямокутник: округлені кути 37">
            <a:extLst>
              <a:ext uri="{FF2B5EF4-FFF2-40B4-BE49-F238E27FC236}">
                <a16:creationId xmlns:a16="http://schemas.microsoft.com/office/drawing/2014/main" id="{64CA762A-422A-A8D6-7315-C73B9F45B3F4}"/>
              </a:ext>
            </a:extLst>
          </p:cNvPr>
          <p:cNvSpPr/>
          <p:nvPr/>
        </p:nvSpPr>
        <p:spPr>
          <a:xfrm>
            <a:off x="3259199" y="1614178"/>
            <a:ext cx="2301377" cy="4461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Дистанційні технології</a:t>
            </a:r>
          </a:p>
        </p:txBody>
      </p:sp>
      <p:sp>
        <p:nvSpPr>
          <p:cNvPr id="44" name="Прямокутник: округлені кути 38">
            <a:extLst>
              <a:ext uri="{FF2B5EF4-FFF2-40B4-BE49-F238E27FC236}">
                <a16:creationId xmlns:a16="http://schemas.microsoft.com/office/drawing/2014/main" id="{9EE49053-4783-1838-AFE0-A78AEF5A468C}"/>
              </a:ext>
            </a:extLst>
          </p:cNvPr>
          <p:cNvSpPr/>
          <p:nvPr/>
        </p:nvSpPr>
        <p:spPr>
          <a:xfrm>
            <a:off x="5557198" y="1614179"/>
            <a:ext cx="2301377" cy="4461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Адаптація освітніх програм</a:t>
            </a:r>
            <a:endParaRPr kumimoji="0" lang="ru-UA" sz="10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Прямокутник: округлені кути 39">
            <a:extLst>
              <a:ext uri="{FF2B5EF4-FFF2-40B4-BE49-F238E27FC236}">
                <a16:creationId xmlns:a16="http://schemas.microsoft.com/office/drawing/2014/main" id="{E54C9F67-64F0-FB98-4E3D-147F7EAA4EC8}"/>
              </a:ext>
            </a:extLst>
          </p:cNvPr>
          <p:cNvSpPr/>
          <p:nvPr/>
        </p:nvSpPr>
        <p:spPr>
          <a:xfrm>
            <a:off x="3259199" y="2083565"/>
            <a:ext cx="2301377" cy="4461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Психологічна підтримка</a:t>
            </a:r>
          </a:p>
        </p:txBody>
      </p:sp>
      <p:sp>
        <p:nvSpPr>
          <p:cNvPr id="46" name="Прямокутник: округлені кути 40">
            <a:extLst>
              <a:ext uri="{FF2B5EF4-FFF2-40B4-BE49-F238E27FC236}">
                <a16:creationId xmlns:a16="http://schemas.microsoft.com/office/drawing/2014/main" id="{E3034AFC-19A5-1F77-CF70-9BD459872F2E}"/>
              </a:ext>
            </a:extLst>
          </p:cNvPr>
          <p:cNvSpPr/>
          <p:nvPr/>
        </p:nvSpPr>
        <p:spPr>
          <a:xfrm>
            <a:off x="5557198" y="2083566"/>
            <a:ext cx="2301377" cy="4461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Мобільність</a:t>
            </a:r>
            <a:endParaRPr kumimoji="0" lang="ru-UA" sz="11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Прямокутник: округлені кути 41">
            <a:extLst>
              <a:ext uri="{FF2B5EF4-FFF2-40B4-BE49-F238E27FC236}">
                <a16:creationId xmlns:a16="http://schemas.microsoft.com/office/drawing/2014/main" id="{CAB80D36-E7A9-76CA-DA2A-D8603632AA8B}"/>
              </a:ext>
            </a:extLst>
          </p:cNvPr>
          <p:cNvSpPr/>
          <p:nvPr/>
        </p:nvSpPr>
        <p:spPr>
          <a:xfrm>
            <a:off x="8853382" y="1751531"/>
            <a:ext cx="3060975" cy="974522"/>
          </a:xfrm>
          <a:prstGeom prst="roundRect">
            <a:avLst/>
          </a:prstGeom>
          <a:solidFill>
            <a:srgbClr val="FF9966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Форс-мажорні обставини </a:t>
            </a:r>
            <a:r>
              <a:rPr kumimoji="0" lang="uk-UA" sz="1400" b="0" i="1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(загроза обстрілів, екологічна небезпека, вартість енергоносіїв та комунальних послуг тощо) </a:t>
            </a:r>
            <a:endParaRPr kumimoji="0" lang="ru-UA" sz="1000" b="0" i="1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Прямокутник 42">
            <a:extLst>
              <a:ext uri="{FF2B5EF4-FFF2-40B4-BE49-F238E27FC236}">
                <a16:creationId xmlns:a16="http://schemas.microsoft.com/office/drawing/2014/main" id="{D93DB933-D91D-11E7-754F-FB5B62DFE9DE}"/>
              </a:ext>
            </a:extLst>
          </p:cNvPr>
          <p:cNvSpPr/>
          <p:nvPr/>
        </p:nvSpPr>
        <p:spPr>
          <a:xfrm>
            <a:off x="10146464" y="3811534"/>
            <a:ext cx="1606104" cy="1085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Навчальні та виробничі практики</a:t>
            </a:r>
            <a:endParaRPr kumimoji="0" lang="ru-UA" sz="11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Прямокутник: округлені кути 43">
            <a:extLst>
              <a:ext uri="{FF2B5EF4-FFF2-40B4-BE49-F238E27FC236}">
                <a16:creationId xmlns:a16="http://schemas.microsoft.com/office/drawing/2014/main" id="{9654DD1D-A4E7-7179-616E-F582D1B7E832}"/>
              </a:ext>
            </a:extLst>
          </p:cNvPr>
          <p:cNvSpPr/>
          <p:nvPr/>
        </p:nvSpPr>
        <p:spPr>
          <a:xfrm>
            <a:off x="10145558" y="3497210"/>
            <a:ext cx="1607009" cy="314324"/>
          </a:xfrm>
          <a:prstGeom prst="roundRect">
            <a:avLst/>
          </a:prstGeom>
          <a:solidFill>
            <a:srgbClr val="014067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6-10 тижнів</a:t>
            </a:r>
            <a:endParaRPr kumimoji="0" lang="ru-UA" sz="1800" b="1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Прямокутник: округлені кути 45">
            <a:extLst>
              <a:ext uri="{FF2B5EF4-FFF2-40B4-BE49-F238E27FC236}">
                <a16:creationId xmlns:a16="http://schemas.microsoft.com/office/drawing/2014/main" id="{E9B3FA3B-E625-994B-FE6D-FF6391590294}"/>
              </a:ext>
            </a:extLst>
          </p:cNvPr>
          <p:cNvSpPr/>
          <p:nvPr/>
        </p:nvSpPr>
        <p:spPr>
          <a:xfrm>
            <a:off x="10510275" y="5682141"/>
            <a:ext cx="1279384" cy="787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Навчальні та виробничі практики</a:t>
            </a:r>
            <a:endParaRPr kumimoji="0" lang="ru-UA" sz="11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Прямокутник: округлені кути 46">
            <a:extLst>
              <a:ext uri="{FF2B5EF4-FFF2-40B4-BE49-F238E27FC236}">
                <a16:creationId xmlns:a16="http://schemas.microsoft.com/office/drawing/2014/main" id="{D211852A-10B9-E80D-FA5E-E8062D43C16C}"/>
              </a:ext>
            </a:extLst>
          </p:cNvPr>
          <p:cNvSpPr/>
          <p:nvPr/>
        </p:nvSpPr>
        <p:spPr>
          <a:xfrm>
            <a:off x="10510274" y="5251849"/>
            <a:ext cx="1279384" cy="430291"/>
          </a:xfrm>
          <a:prstGeom prst="roundRect">
            <a:avLst/>
          </a:prstGeom>
          <a:solidFill>
            <a:srgbClr val="014067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4-8 тижнів</a:t>
            </a:r>
            <a:endParaRPr kumimoji="0" lang="ru-UA" sz="1800" b="1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2" name="Пряма зі стрілкою 3">
            <a:extLst>
              <a:ext uri="{FF2B5EF4-FFF2-40B4-BE49-F238E27FC236}">
                <a16:creationId xmlns:a16="http://schemas.microsoft.com/office/drawing/2014/main" id="{AC0C4F32-61C9-42DE-ADC3-B004EDD72EC5}"/>
              </a:ext>
            </a:extLst>
          </p:cNvPr>
          <p:cNvCxnSpPr>
            <a:cxnSpLocks/>
            <a:stCxn id="32" idx="3"/>
            <a:endCxn id="33" idx="1"/>
          </p:cNvCxnSpPr>
          <p:nvPr/>
        </p:nvCxnSpPr>
        <p:spPr>
          <a:xfrm>
            <a:off x="2876202" y="1610174"/>
            <a:ext cx="181323" cy="1404922"/>
          </a:xfrm>
          <a:prstGeom prst="straightConnector1">
            <a:avLst/>
          </a:prstGeom>
          <a:ln w="381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 зі стрілкою 6">
            <a:extLst>
              <a:ext uri="{FF2B5EF4-FFF2-40B4-BE49-F238E27FC236}">
                <a16:creationId xmlns:a16="http://schemas.microsoft.com/office/drawing/2014/main" id="{8BE3244A-C9C6-1347-A858-642AB5759E95}"/>
              </a:ext>
            </a:extLst>
          </p:cNvPr>
          <p:cNvCxnSpPr>
            <a:cxnSpLocks/>
            <a:stCxn id="38" idx="1"/>
            <a:endCxn id="33" idx="3"/>
          </p:cNvCxnSpPr>
          <p:nvPr/>
        </p:nvCxnSpPr>
        <p:spPr>
          <a:xfrm flipH="1">
            <a:off x="8005177" y="1047555"/>
            <a:ext cx="848205" cy="1967541"/>
          </a:xfrm>
          <a:prstGeom prst="straightConnector1">
            <a:avLst/>
          </a:prstGeom>
          <a:ln w="381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 зі стрілкою 7">
            <a:extLst>
              <a:ext uri="{FF2B5EF4-FFF2-40B4-BE49-F238E27FC236}">
                <a16:creationId xmlns:a16="http://schemas.microsoft.com/office/drawing/2014/main" id="{41782C4A-80A2-04D3-439E-8FB69BBF5653}"/>
              </a:ext>
            </a:extLst>
          </p:cNvPr>
          <p:cNvCxnSpPr>
            <a:cxnSpLocks/>
            <a:stCxn id="39" idx="1"/>
            <a:endCxn id="33" idx="3"/>
          </p:cNvCxnSpPr>
          <p:nvPr/>
        </p:nvCxnSpPr>
        <p:spPr>
          <a:xfrm flipH="1">
            <a:off x="8005177" y="1473005"/>
            <a:ext cx="848205" cy="1542091"/>
          </a:xfrm>
          <a:prstGeom prst="straightConnector1">
            <a:avLst/>
          </a:prstGeom>
          <a:ln w="381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 зі стрілкою 47">
            <a:extLst>
              <a:ext uri="{FF2B5EF4-FFF2-40B4-BE49-F238E27FC236}">
                <a16:creationId xmlns:a16="http://schemas.microsoft.com/office/drawing/2014/main" id="{2B46DC66-3578-6FD3-FB88-2E69FF32A12B}"/>
              </a:ext>
            </a:extLst>
          </p:cNvPr>
          <p:cNvCxnSpPr>
            <a:cxnSpLocks/>
            <a:endCxn id="33" idx="3"/>
          </p:cNvCxnSpPr>
          <p:nvPr/>
        </p:nvCxnSpPr>
        <p:spPr>
          <a:xfrm flipH="1">
            <a:off x="8005177" y="2083565"/>
            <a:ext cx="848205" cy="931531"/>
          </a:xfrm>
          <a:prstGeom prst="straightConnector1">
            <a:avLst/>
          </a:prstGeom>
          <a:ln w="381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 зі стрілкою 51">
            <a:extLst>
              <a:ext uri="{FF2B5EF4-FFF2-40B4-BE49-F238E27FC236}">
                <a16:creationId xmlns:a16="http://schemas.microsoft.com/office/drawing/2014/main" id="{82BB6F0C-C99F-C703-2D84-72791268FBB7}"/>
              </a:ext>
            </a:extLst>
          </p:cNvPr>
          <p:cNvCxnSpPr>
            <a:cxnSpLocks/>
          </p:cNvCxnSpPr>
          <p:nvPr/>
        </p:nvCxnSpPr>
        <p:spPr>
          <a:xfrm>
            <a:off x="278714" y="2890903"/>
            <a:ext cx="323218" cy="0"/>
          </a:xfrm>
          <a:prstGeom prst="straightConnector1">
            <a:avLst/>
          </a:prstGeom>
          <a:ln w="38100"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 зі стрілкою 52">
            <a:extLst>
              <a:ext uri="{FF2B5EF4-FFF2-40B4-BE49-F238E27FC236}">
                <a16:creationId xmlns:a16="http://schemas.microsoft.com/office/drawing/2014/main" id="{7E4F8A39-815B-A3E1-E754-86BD0B07BB0A}"/>
              </a:ext>
            </a:extLst>
          </p:cNvPr>
          <p:cNvCxnSpPr>
            <a:cxnSpLocks/>
          </p:cNvCxnSpPr>
          <p:nvPr/>
        </p:nvCxnSpPr>
        <p:spPr>
          <a:xfrm>
            <a:off x="1702988" y="2281703"/>
            <a:ext cx="161609" cy="0"/>
          </a:xfrm>
          <a:prstGeom prst="straightConnector1">
            <a:avLst/>
          </a:prstGeom>
          <a:ln w="38100"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 зі стрілкою 54">
            <a:extLst>
              <a:ext uri="{FF2B5EF4-FFF2-40B4-BE49-F238E27FC236}">
                <a16:creationId xmlns:a16="http://schemas.microsoft.com/office/drawing/2014/main" id="{D4991D53-9626-9232-9891-895FF1170339}"/>
              </a:ext>
            </a:extLst>
          </p:cNvPr>
          <p:cNvCxnSpPr>
            <a:cxnSpLocks/>
          </p:cNvCxnSpPr>
          <p:nvPr/>
        </p:nvCxnSpPr>
        <p:spPr>
          <a:xfrm>
            <a:off x="278714" y="2281703"/>
            <a:ext cx="323218" cy="0"/>
          </a:xfrm>
          <a:prstGeom prst="straightConnector1">
            <a:avLst/>
          </a:prstGeom>
          <a:ln w="38100"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 зі стрілкою 55">
            <a:extLst>
              <a:ext uri="{FF2B5EF4-FFF2-40B4-BE49-F238E27FC236}">
                <a16:creationId xmlns:a16="http://schemas.microsoft.com/office/drawing/2014/main" id="{6EA11B01-A032-299C-9643-37C7AFCBAA01}"/>
              </a:ext>
            </a:extLst>
          </p:cNvPr>
          <p:cNvCxnSpPr>
            <a:cxnSpLocks/>
          </p:cNvCxnSpPr>
          <p:nvPr/>
        </p:nvCxnSpPr>
        <p:spPr>
          <a:xfrm>
            <a:off x="278714" y="1916078"/>
            <a:ext cx="3448" cy="989991"/>
          </a:xfrm>
          <a:prstGeom prst="straightConnector1">
            <a:avLst/>
          </a:prstGeom>
          <a:ln w="38100"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 зі стрілкою 60">
            <a:extLst>
              <a:ext uri="{FF2B5EF4-FFF2-40B4-BE49-F238E27FC236}">
                <a16:creationId xmlns:a16="http://schemas.microsoft.com/office/drawing/2014/main" id="{A49D97B3-8582-8919-A8A8-B94AE9428A66}"/>
              </a:ext>
            </a:extLst>
          </p:cNvPr>
          <p:cNvCxnSpPr>
            <a:cxnSpLocks/>
          </p:cNvCxnSpPr>
          <p:nvPr/>
        </p:nvCxnSpPr>
        <p:spPr>
          <a:xfrm>
            <a:off x="1715817" y="1916078"/>
            <a:ext cx="0" cy="377216"/>
          </a:xfrm>
          <a:prstGeom prst="straightConnector1">
            <a:avLst/>
          </a:prstGeom>
          <a:ln w="38100"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Стрілка: вправо 62">
            <a:extLst>
              <a:ext uri="{FF2B5EF4-FFF2-40B4-BE49-F238E27FC236}">
                <a16:creationId xmlns:a16="http://schemas.microsoft.com/office/drawing/2014/main" id="{940A2854-3BC1-857D-DD69-531117087737}"/>
              </a:ext>
            </a:extLst>
          </p:cNvPr>
          <p:cNvSpPr/>
          <p:nvPr/>
        </p:nvSpPr>
        <p:spPr>
          <a:xfrm rot="5400000" flipV="1">
            <a:off x="5438387" y="2906862"/>
            <a:ext cx="185928" cy="806501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Прямокутник 63">
            <a:extLst>
              <a:ext uri="{FF2B5EF4-FFF2-40B4-BE49-F238E27FC236}">
                <a16:creationId xmlns:a16="http://schemas.microsoft.com/office/drawing/2014/main" id="{0BACE841-1CA6-E0D8-D121-8D86DDDA9161}"/>
              </a:ext>
            </a:extLst>
          </p:cNvPr>
          <p:cNvSpPr/>
          <p:nvPr/>
        </p:nvSpPr>
        <p:spPr>
          <a:xfrm>
            <a:off x="2490873" y="4870997"/>
            <a:ext cx="9261694" cy="273442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Самостійна робота на порталі 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elearn.nubip.edu.ua</a:t>
            </a:r>
            <a:endParaRPr kumimoji="0" lang="ru-UA" sz="11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3" name="Прямокутник 64">
            <a:extLst>
              <a:ext uri="{FF2B5EF4-FFF2-40B4-BE49-F238E27FC236}">
                <a16:creationId xmlns:a16="http://schemas.microsoft.com/office/drawing/2014/main" id="{645E9969-7DAB-62E1-3D62-25DDCFF572DE}"/>
              </a:ext>
            </a:extLst>
          </p:cNvPr>
          <p:cNvSpPr/>
          <p:nvPr/>
        </p:nvSpPr>
        <p:spPr>
          <a:xfrm>
            <a:off x="2527964" y="6448033"/>
            <a:ext cx="9256049" cy="273442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Самостійна робота на порталі 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elearn.nubip.edu.ua</a:t>
            </a:r>
            <a:endParaRPr kumimoji="0" lang="ru-UA" sz="11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69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3">
            <a:extLst>
              <a:ext uri="{FF2B5EF4-FFF2-40B4-BE49-F238E27FC236}">
                <a16:creationId xmlns:a16="http://schemas.microsoft.com/office/drawing/2014/main" id="{3EFA9B93-3A8B-1DE5-D141-561FC36CC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92" y="106438"/>
            <a:ext cx="9178333" cy="1005477"/>
          </a:xfrm>
          <a:solidFill>
            <a:schemeClr val="bg1"/>
          </a:solidFill>
        </p:spPr>
        <p:txBody>
          <a:bodyPr rtlCol="0" anchor="t">
            <a:noAutofit/>
          </a:bodyPr>
          <a:lstStyle/>
          <a:p>
            <a:pPr rtl="0"/>
            <a:r>
              <a:rPr lang="uk-UA" sz="3200" dirty="0"/>
              <a:t>ФОРМУЛА УСПІХУ ВИКЛАДАЧА</a:t>
            </a:r>
            <a:br>
              <a:rPr lang="uk-UA" sz="3200" dirty="0"/>
            </a:br>
            <a:r>
              <a:rPr lang="uk-UA" sz="2400" b="0" i="1" dirty="0"/>
              <a:t>в умовах воєнного стану</a:t>
            </a:r>
            <a:endParaRPr lang="ru-RU" sz="3200" b="0" i="1" dirty="0"/>
          </a:p>
        </p:txBody>
      </p:sp>
      <p:sp>
        <p:nvSpPr>
          <p:cNvPr id="4" name="Прямокутник: округлені кути 5">
            <a:extLst>
              <a:ext uri="{FF2B5EF4-FFF2-40B4-BE49-F238E27FC236}">
                <a16:creationId xmlns:a16="http://schemas.microsoft.com/office/drawing/2014/main" id="{247B39CC-1C60-C9F6-C920-0CB60652FFAF}"/>
              </a:ext>
            </a:extLst>
          </p:cNvPr>
          <p:cNvSpPr/>
          <p:nvPr/>
        </p:nvSpPr>
        <p:spPr>
          <a:xfrm>
            <a:off x="2722075" y="1082242"/>
            <a:ext cx="6053834" cy="533987"/>
          </a:xfrm>
          <a:prstGeom prst="round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Трудова дисципліна</a:t>
            </a:r>
            <a:endParaRPr kumimoji="0" lang="ru-UA" sz="14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Стрілка: п’ятикутник 12">
            <a:extLst>
              <a:ext uri="{FF2B5EF4-FFF2-40B4-BE49-F238E27FC236}">
                <a16:creationId xmlns:a16="http://schemas.microsoft.com/office/drawing/2014/main" id="{F0EB6DC1-D09F-8389-4A5C-95CC4CCED706}"/>
              </a:ext>
            </a:extLst>
          </p:cNvPr>
          <p:cNvSpPr/>
          <p:nvPr/>
        </p:nvSpPr>
        <p:spPr>
          <a:xfrm>
            <a:off x="291592" y="1907926"/>
            <a:ext cx="2427158" cy="533987"/>
          </a:xfrm>
          <a:prstGeom prst="homePlate">
            <a:avLst>
              <a:gd name="adj" fmla="val 114466"/>
            </a:avLst>
          </a:prstGeom>
          <a:solidFill>
            <a:srgbClr val="B5DE99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Мобільність</a:t>
            </a:r>
            <a:endParaRPr kumimoji="0" lang="uk-UA" sz="18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364472ED-EFD4-AA04-D4D2-E6DBC4374DDE}"/>
              </a:ext>
            </a:extLst>
          </p:cNvPr>
          <p:cNvSpPr/>
          <p:nvPr/>
        </p:nvSpPr>
        <p:spPr>
          <a:xfrm>
            <a:off x="2609043" y="6187488"/>
            <a:ext cx="6166866" cy="533987"/>
          </a:xfrm>
          <a:prstGeom prst="round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Самодисципліна</a:t>
            </a:r>
            <a:endParaRPr kumimoji="0" lang="ru-UA" sz="14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Стрілка: п’ятикутник 12">
            <a:extLst>
              <a:ext uri="{FF2B5EF4-FFF2-40B4-BE49-F238E27FC236}">
                <a16:creationId xmlns:a16="http://schemas.microsoft.com/office/drawing/2014/main" id="{5759F8E9-4629-75E0-F374-67D095B39287}"/>
              </a:ext>
            </a:extLst>
          </p:cNvPr>
          <p:cNvSpPr/>
          <p:nvPr/>
        </p:nvSpPr>
        <p:spPr>
          <a:xfrm>
            <a:off x="291592" y="2547618"/>
            <a:ext cx="2427158" cy="533987"/>
          </a:xfrm>
          <a:prstGeom prst="homePlate">
            <a:avLst>
              <a:gd name="adj" fmla="val 112771"/>
            </a:avLst>
          </a:prstGeom>
          <a:solidFill>
            <a:srgbClr val="B5DE99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Гнучкість</a:t>
            </a:r>
            <a:endParaRPr kumimoji="0" lang="uk-UA" sz="18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Стрілка: п’ятикутник 12">
            <a:extLst>
              <a:ext uri="{FF2B5EF4-FFF2-40B4-BE49-F238E27FC236}">
                <a16:creationId xmlns:a16="http://schemas.microsoft.com/office/drawing/2014/main" id="{CB452229-EC79-FFFF-5B16-ED25130DE2BD}"/>
              </a:ext>
            </a:extLst>
          </p:cNvPr>
          <p:cNvSpPr/>
          <p:nvPr/>
        </p:nvSpPr>
        <p:spPr>
          <a:xfrm>
            <a:off x="309379" y="3187310"/>
            <a:ext cx="2427158" cy="533987"/>
          </a:xfrm>
          <a:prstGeom prst="homePlate">
            <a:avLst>
              <a:gd name="adj" fmla="val 107684"/>
            </a:avLst>
          </a:prstGeom>
          <a:solidFill>
            <a:srgbClr val="B5DE99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Стресостійкість</a:t>
            </a:r>
            <a:endParaRPr kumimoji="0" lang="uk-UA" sz="18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Стрілка: п’ятикутник 12">
            <a:extLst>
              <a:ext uri="{FF2B5EF4-FFF2-40B4-BE49-F238E27FC236}">
                <a16:creationId xmlns:a16="http://schemas.microsoft.com/office/drawing/2014/main" id="{E547C11E-64D8-EAF4-2BCF-4AD6264A6B2B}"/>
              </a:ext>
            </a:extLst>
          </p:cNvPr>
          <p:cNvSpPr/>
          <p:nvPr/>
        </p:nvSpPr>
        <p:spPr>
          <a:xfrm>
            <a:off x="291592" y="4092578"/>
            <a:ext cx="2427158" cy="963272"/>
          </a:xfrm>
          <a:prstGeom prst="homePlate">
            <a:avLst>
              <a:gd name="adj" fmla="val 62958"/>
            </a:avLst>
          </a:prstGeom>
          <a:solidFill>
            <a:srgbClr val="92D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Сучасні інформаційні технології</a:t>
            </a:r>
            <a:endParaRPr kumimoji="0" lang="uk-UA" sz="18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Стрілка: п’ятикутник 12">
            <a:extLst>
              <a:ext uri="{FF2B5EF4-FFF2-40B4-BE49-F238E27FC236}">
                <a16:creationId xmlns:a16="http://schemas.microsoft.com/office/drawing/2014/main" id="{F9538DD0-E06F-FFC6-03CE-A69E443A5C1D}"/>
              </a:ext>
            </a:extLst>
          </p:cNvPr>
          <p:cNvSpPr/>
          <p:nvPr/>
        </p:nvSpPr>
        <p:spPr>
          <a:xfrm>
            <a:off x="309379" y="5240888"/>
            <a:ext cx="2427158" cy="616704"/>
          </a:xfrm>
          <a:prstGeom prst="homePlate">
            <a:avLst>
              <a:gd name="adj" fmla="val 82213"/>
            </a:avLst>
          </a:prstGeom>
          <a:solidFill>
            <a:srgbClr val="92D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Інноваційні методи викладання</a:t>
            </a:r>
            <a:endParaRPr kumimoji="0" lang="uk-UA" sz="18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C01919-8C8B-030C-4B43-410198929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175" y="1838852"/>
            <a:ext cx="2971834" cy="19799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AC1B2B-98C2-BEF6-EEE6-90C5B0942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175" y="4012995"/>
            <a:ext cx="2971834" cy="19762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878A26-38C4-F580-82B3-AAB8517A5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4683" y="1838852"/>
            <a:ext cx="2634559" cy="197591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F589702-8627-C685-8696-0D2A04DD7E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614" t="5066"/>
          <a:stretch/>
        </p:blipFill>
        <p:spPr>
          <a:xfrm>
            <a:off x="2924683" y="4012995"/>
            <a:ext cx="2634559" cy="1976269"/>
          </a:xfrm>
          <a:prstGeom prst="rect">
            <a:avLst/>
          </a:prstGeom>
        </p:spPr>
      </p:pic>
      <p:sp>
        <p:nvSpPr>
          <p:cNvPr id="15" name="Прямокутник: округлені кути 5">
            <a:extLst>
              <a:ext uri="{FF2B5EF4-FFF2-40B4-BE49-F238E27FC236}">
                <a16:creationId xmlns:a16="http://schemas.microsoft.com/office/drawing/2014/main" id="{10F1DE71-B0FB-FEDB-8DBA-8E3A414615AE}"/>
              </a:ext>
            </a:extLst>
          </p:cNvPr>
          <p:cNvSpPr/>
          <p:nvPr/>
        </p:nvSpPr>
        <p:spPr>
          <a:xfrm>
            <a:off x="9813958" y="2676141"/>
            <a:ext cx="2073240" cy="248433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Якість надання освітніх послуг</a:t>
            </a:r>
            <a:endParaRPr kumimoji="0" lang="ru-UA" sz="16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C0247AC4-DF9A-6173-9929-29D0840E0F56}"/>
              </a:ext>
            </a:extLst>
          </p:cNvPr>
          <p:cNvSpPr/>
          <p:nvPr/>
        </p:nvSpPr>
        <p:spPr>
          <a:xfrm rot="5400000">
            <a:off x="9003145" y="3586143"/>
            <a:ext cx="544676" cy="642796"/>
          </a:xfrm>
          <a:prstGeom prst="triangle">
            <a:avLst/>
          </a:prstGeom>
          <a:solidFill>
            <a:srgbClr val="B5DE99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1" i="0" u="none" strike="noStrike" kern="1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Равнобедренный треугольник 16">
            <a:extLst>
              <a:ext uri="{FF2B5EF4-FFF2-40B4-BE49-F238E27FC236}">
                <a16:creationId xmlns:a16="http://schemas.microsoft.com/office/drawing/2014/main" id="{59B6A803-C3BC-9B67-C026-BDA63F4308A5}"/>
              </a:ext>
            </a:extLst>
          </p:cNvPr>
          <p:cNvSpPr/>
          <p:nvPr/>
        </p:nvSpPr>
        <p:spPr>
          <a:xfrm>
            <a:off x="2942470" y="6001950"/>
            <a:ext cx="5495360" cy="181472"/>
          </a:xfrm>
          <a:prstGeom prst="triangle">
            <a:avLst>
              <a:gd name="adj" fmla="val 49177"/>
            </a:avLst>
          </a:prstGeom>
          <a:solidFill>
            <a:srgbClr val="B5DE99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1" i="0" u="none" strike="noStrike" kern="1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Равнобедренный треугольник 17">
            <a:extLst>
              <a:ext uri="{FF2B5EF4-FFF2-40B4-BE49-F238E27FC236}">
                <a16:creationId xmlns:a16="http://schemas.microsoft.com/office/drawing/2014/main" id="{21490910-DBA2-6FB4-E754-7A9F2CB1F4A4}"/>
              </a:ext>
            </a:extLst>
          </p:cNvPr>
          <p:cNvSpPr/>
          <p:nvPr/>
        </p:nvSpPr>
        <p:spPr>
          <a:xfrm flipV="1">
            <a:off x="2942470" y="1628915"/>
            <a:ext cx="5495360" cy="181472"/>
          </a:xfrm>
          <a:prstGeom prst="triangle">
            <a:avLst>
              <a:gd name="adj" fmla="val 49177"/>
            </a:avLst>
          </a:prstGeom>
          <a:solidFill>
            <a:srgbClr val="B5DE99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1" i="0" u="none" strike="noStrike" kern="1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22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номера слайда 3">
            <a:extLst>
              <a:ext uri="{FF2B5EF4-FFF2-40B4-BE49-F238E27FC236}">
                <a16:creationId xmlns:a16="http://schemas.microsoft.com/office/drawing/2014/main" id="{A4283F43-1AD7-EDD4-C152-FC9128565D8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46971" y="6356350"/>
            <a:ext cx="74022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9F50C-BE38-4BD0-BA84-9B090E1F2B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DC3344B5-196E-C8C7-E593-552F90EFC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244" y="209550"/>
            <a:ext cx="10672182" cy="843132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marR="0" lvl="0" indent="0" defTabSz="685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000" spc="-70">
                <a:solidFill>
                  <a:srgbClr val="00194C"/>
                </a:solidFill>
                <a:latin typeface="Calibri" panose="020F0502020204030204"/>
                <a:ea typeface="+mn-ea"/>
                <a:cs typeface="+mn-cs"/>
              </a:rPr>
              <a:t>ДИНАМІКА ЧИСЕЛЬНОСТІ НАУКОВО-ПЕДАГОГІЧНИХ ПРАЦІВНИКІВ,</a:t>
            </a:r>
            <a:br>
              <a:rPr lang="uk-UA" sz="3200" spc="-70">
                <a:solidFill>
                  <a:srgbClr val="00194C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uk-UA" sz="2400" b="0" i="1">
                <a:solidFill>
                  <a:srgbClr val="00194C"/>
                </a:solidFill>
                <a:latin typeface="Calibri" panose="020F0502020204030204"/>
                <a:ea typeface="+mn-ea"/>
                <a:cs typeface="+mn-cs"/>
              </a:rPr>
              <a:t>які викладають дисципліни англійською мовою</a:t>
            </a:r>
            <a:endParaRPr lang="uk-UA" sz="3200" b="0" i="1" dirty="0">
              <a:solidFill>
                <a:srgbClr val="00194C"/>
              </a:solidFill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Діаграма 1">
            <a:extLst>
              <a:ext uri="{FF2B5EF4-FFF2-40B4-BE49-F238E27FC236}">
                <a16:creationId xmlns:a16="http://schemas.microsoft.com/office/drawing/2014/main" id="{485935A5-EBD0-0322-BC8B-37DE3091E156}"/>
              </a:ext>
            </a:extLst>
          </p:cNvPr>
          <p:cNvGraphicFramePr/>
          <p:nvPr/>
        </p:nvGraphicFramePr>
        <p:xfrm>
          <a:off x="3466728" y="1331012"/>
          <a:ext cx="8268072" cy="5203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068327-62D2-CB2A-A03C-71894EF16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43" y="1331012"/>
            <a:ext cx="2801892" cy="18693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6CCAF3-5F68-6ACC-91D6-C36568266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4228312"/>
            <a:ext cx="1561728" cy="10419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46687D1-00DA-94FD-E288-9FAB6B8C0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146" y="3456787"/>
            <a:ext cx="1619675" cy="10806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25AD56-43EB-D4AC-DB2B-78B097853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146" y="4990540"/>
            <a:ext cx="1608086" cy="10728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AF4A96-D9EE-CD5E-DD10-286FC05507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1960" y="5689687"/>
            <a:ext cx="1544768" cy="103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9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322123" y="206307"/>
            <a:ext cx="7164527" cy="879543"/>
          </a:xfrm>
        </p:spPr>
        <p:txBody>
          <a:bodyPr>
            <a:normAutofit fontScale="90000"/>
          </a:bodyPr>
          <a:lstStyle/>
          <a:p>
            <a:r>
              <a:rPr lang="uk-UA" sz="3600" dirty="0"/>
              <a:t>ГРАФІК ОСВІТНЬОГО ПРОЦЕСУ</a:t>
            </a:r>
            <a:br>
              <a:rPr lang="uk-UA" dirty="0"/>
            </a:br>
            <a:r>
              <a:rPr lang="uk-UA" sz="2700" b="0" i="1" dirty="0"/>
              <a:t>на І семестр 2023-2024 </a:t>
            </a:r>
            <a:r>
              <a:rPr lang="uk-UA" sz="2700" b="0" i="1" dirty="0" err="1"/>
              <a:t>н.р</a:t>
            </a:r>
            <a:r>
              <a:rPr lang="uk-UA" sz="2700" b="0" i="1" dirty="0"/>
              <a:t>. (денна форма навчання)</a:t>
            </a:r>
            <a:endParaRPr lang="en-US" sz="2000" b="0" i="1" dirty="0">
              <a:solidFill>
                <a:srgbClr val="C00000"/>
              </a:solidFill>
            </a:endParaRPr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0636CFB4-23CD-90B4-30CD-9A853884DFC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46971" y="6356350"/>
            <a:ext cx="740227" cy="365125"/>
          </a:xfrm>
        </p:spPr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9F50C-BE38-4BD0-BA84-9B090E1F2B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Таблица 3">
            <a:extLst>
              <a:ext uri="{FF2B5EF4-FFF2-40B4-BE49-F238E27FC236}">
                <a16:creationId xmlns:a16="http://schemas.microsoft.com/office/drawing/2014/main" id="{61E26EB2-7C12-1668-F07F-027B5D81CF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062533"/>
              </p:ext>
            </p:extLst>
          </p:nvPr>
        </p:nvGraphicFramePr>
        <p:xfrm>
          <a:off x="371950" y="1309896"/>
          <a:ext cx="11448100" cy="5410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00382">
                  <a:extLst>
                    <a:ext uri="{9D8B030D-6E8A-4147-A177-3AD203B41FA5}">
                      <a16:colId xmlns:a16="http://schemas.microsoft.com/office/drawing/2014/main" val="2176227875"/>
                    </a:ext>
                  </a:extLst>
                </a:gridCol>
                <a:gridCol w="1897811">
                  <a:extLst>
                    <a:ext uri="{9D8B030D-6E8A-4147-A177-3AD203B41FA5}">
                      <a16:colId xmlns:a16="http://schemas.microsoft.com/office/drawing/2014/main" val="2497263401"/>
                    </a:ext>
                  </a:extLst>
                </a:gridCol>
                <a:gridCol w="1802921">
                  <a:extLst>
                    <a:ext uri="{9D8B030D-6E8A-4147-A177-3AD203B41FA5}">
                      <a16:colId xmlns:a16="http://schemas.microsoft.com/office/drawing/2014/main" val="1766027235"/>
                    </a:ext>
                  </a:extLst>
                </a:gridCol>
                <a:gridCol w="3046986">
                  <a:extLst>
                    <a:ext uri="{9D8B030D-6E8A-4147-A177-3AD203B41FA5}">
                      <a16:colId xmlns:a16="http://schemas.microsoft.com/office/drawing/2014/main" val="12922435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>
                          <a:solidFill>
                            <a:srgbClr val="014067"/>
                          </a:solidFill>
                          <a:effectLst/>
                        </a:rPr>
                        <a:t>Курс навчання, освітній ступінь</a:t>
                      </a:r>
                      <a:endParaRPr lang="en-US" sz="1400" dirty="0">
                        <a:solidFill>
                          <a:srgbClr val="01406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>
                          <a:solidFill>
                            <a:srgbClr val="014067"/>
                          </a:solidFill>
                          <a:effectLst/>
                        </a:rPr>
                        <a:t>(тривалість семестру)</a:t>
                      </a:r>
                      <a:endParaRPr lang="en-US" sz="1800" dirty="0">
                        <a:solidFill>
                          <a:srgbClr val="01406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60" marR="32260" marT="6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>
                          <a:solidFill>
                            <a:srgbClr val="014067"/>
                          </a:solidFill>
                          <a:effectLst/>
                        </a:rPr>
                        <a:t>Період </a:t>
                      </a:r>
                      <a:endParaRPr lang="en-US" sz="1400" dirty="0">
                        <a:solidFill>
                          <a:srgbClr val="01406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>
                          <a:solidFill>
                            <a:srgbClr val="014067"/>
                          </a:solidFill>
                          <a:effectLst/>
                        </a:rPr>
                        <a:t>очного навчання</a:t>
                      </a:r>
                      <a:endParaRPr lang="en-US" sz="1400" dirty="0">
                        <a:solidFill>
                          <a:srgbClr val="01406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60" marR="32260" marT="6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255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>
                          <a:solidFill>
                            <a:srgbClr val="014067"/>
                          </a:solidFill>
                          <a:effectLst/>
                        </a:rPr>
                        <a:t>Період дистанційного навчання </a:t>
                      </a:r>
                      <a:endParaRPr lang="en-US" sz="1400" dirty="0">
                        <a:solidFill>
                          <a:srgbClr val="01406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60" marR="32260" marT="6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>
                          <a:solidFill>
                            <a:srgbClr val="014067"/>
                          </a:solidFill>
                          <a:effectLst/>
                        </a:rPr>
                        <a:t>Зимова </a:t>
                      </a:r>
                      <a:br>
                        <a:rPr lang="uk-UA" sz="1800" kern="1200" dirty="0">
                          <a:solidFill>
                            <a:srgbClr val="014067"/>
                          </a:solidFill>
                          <a:effectLst/>
                        </a:rPr>
                      </a:br>
                      <a:r>
                        <a:rPr lang="uk-UA" sz="1800" kern="1200" dirty="0">
                          <a:solidFill>
                            <a:srgbClr val="014067"/>
                          </a:solidFill>
                          <a:effectLst/>
                        </a:rPr>
                        <a:t>екзаменаційна сесія</a:t>
                      </a:r>
                      <a:endParaRPr lang="en-US" sz="1400" dirty="0">
                        <a:solidFill>
                          <a:srgbClr val="014067"/>
                        </a:solidFill>
                        <a:effectLst/>
                      </a:endParaRPr>
                    </a:p>
                  </a:txBody>
                  <a:tcPr marL="32260" marR="32260" marT="6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0975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spc="-4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uk-UA" sz="1600" b="1" kern="1200" spc="-4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курс </a:t>
                      </a:r>
                      <a:r>
                        <a:rPr lang="uk-UA" sz="1600" b="1" kern="1200" dirty="0">
                          <a:solidFill>
                            <a:srgbClr val="01406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бакалаври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kern="1200" dirty="0">
                          <a:solidFill>
                            <a:srgbClr val="C00000"/>
                          </a:solidFill>
                          <a:effectLst/>
                        </a:rPr>
                        <a:t>1-6 курси </a:t>
                      </a:r>
                      <a:r>
                        <a:rPr lang="uk-UA" sz="1600" kern="1200" dirty="0">
                          <a:solidFill>
                            <a:srgbClr val="014067"/>
                          </a:solidFill>
                          <a:effectLst/>
                        </a:rPr>
                        <a:t>магістри ветеринарного спрямування </a:t>
                      </a:r>
                      <a:endParaRPr lang="en-US" sz="1600" kern="1200" dirty="0">
                        <a:solidFill>
                          <a:srgbClr val="014067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i="1" kern="1200" dirty="0">
                          <a:solidFill>
                            <a:srgbClr val="014067"/>
                          </a:solidFill>
                          <a:effectLst/>
                        </a:rPr>
                        <a:t>(15 тижнів)</a:t>
                      </a:r>
                      <a:endParaRPr lang="en-US" sz="1600" b="1" kern="1200" dirty="0">
                        <a:solidFill>
                          <a:srgbClr val="014067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260" marR="32260" marT="6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14067"/>
                          </a:solidFill>
                          <a:effectLst/>
                        </a:rPr>
                        <a:t>14.08-25.11.2023</a:t>
                      </a:r>
                      <a:endParaRPr lang="en-US" sz="1800" b="1" dirty="0">
                        <a:solidFill>
                          <a:srgbClr val="01406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i="1" kern="1200" dirty="0">
                          <a:solidFill>
                            <a:srgbClr val="014067"/>
                          </a:solidFill>
                          <a:effectLst/>
                        </a:rPr>
                        <a:t>(15 тижнів)</a:t>
                      </a:r>
                    </a:p>
                  </a:txBody>
                  <a:tcPr marL="32260" marR="32260" marT="6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i="1" kern="1200" dirty="0">
                          <a:solidFill>
                            <a:srgbClr val="014067"/>
                          </a:solidFill>
                          <a:effectLst/>
                        </a:rPr>
                        <a:t>-</a:t>
                      </a:r>
                    </a:p>
                  </a:txBody>
                  <a:tcPr marL="32260" marR="32260" marT="6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1406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r>
                        <a:rPr lang="uk-UA" sz="1800" b="1" kern="1200" dirty="0">
                          <a:solidFill>
                            <a:srgbClr val="01406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.1</a:t>
                      </a:r>
                      <a:r>
                        <a:rPr lang="ru-RU" sz="1800" b="1" kern="1200" dirty="0">
                          <a:solidFill>
                            <a:srgbClr val="01406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uk-UA" sz="1800" b="1" kern="1200" dirty="0">
                          <a:solidFill>
                            <a:srgbClr val="01406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800" b="1" kern="1200" dirty="0">
                          <a:solidFill>
                            <a:srgbClr val="01406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</a:t>
                      </a:r>
                      <a:r>
                        <a:rPr lang="uk-UA" sz="1800" b="1" kern="1200" dirty="0">
                          <a:solidFill>
                            <a:srgbClr val="01406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.12.2023 </a:t>
                      </a:r>
                      <a:endParaRPr lang="en-US" sz="1800" b="1" kern="1200" dirty="0">
                        <a:solidFill>
                          <a:srgbClr val="014067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i="1" kern="1200" dirty="0">
                          <a:solidFill>
                            <a:srgbClr val="01406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 тижні)</a:t>
                      </a:r>
                      <a:endParaRPr lang="en-US" sz="1200" i="1" dirty="0">
                        <a:solidFill>
                          <a:srgbClr val="01406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60" marR="32260" marT="6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5852547"/>
                  </a:ext>
                </a:extLst>
              </a:tr>
              <a:tr h="302475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kern="1200" spc="-40" dirty="0">
                          <a:solidFill>
                            <a:srgbClr val="C00000"/>
                          </a:solidFill>
                          <a:effectLst/>
                        </a:rPr>
                        <a:t>2 курс </a:t>
                      </a:r>
                      <a:r>
                        <a:rPr lang="uk-UA" sz="1600" kern="1200" spc="-40" dirty="0">
                          <a:solidFill>
                            <a:srgbClr val="014067"/>
                          </a:solidFill>
                          <a:effectLst/>
                        </a:rPr>
                        <a:t>бакалаври</a:t>
                      </a:r>
                      <a:endParaRPr lang="uk-UA" sz="1600" b="0" i="1" kern="1200" spc="-40" dirty="0">
                        <a:solidFill>
                          <a:srgbClr val="014067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spc="-4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uk-UA" sz="1600" b="1" kern="1200" spc="-4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курс СТ </a:t>
                      </a:r>
                      <a:r>
                        <a:rPr lang="uk-UA" sz="1600" b="1" kern="1200" dirty="0">
                          <a:solidFill>
                            <a:srgbClr val="01406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бакалаври </a:t>
                      </a:r>
                      <a:endParaRPr lang="en-US" sz="1600" b="1" kern="1200" dirty="0">
                        <a:solidFill>
                          <a:srgbClr val="014067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i="1" kern="1200" dirty="0">
                          <a:solidFill>
                            <a:srgbClr val="014067"/>
                          </a:solidFill>
                          <a:effectLst/>
                        </a:rPr>
                        <a:t>(15 тижнів)</a:t>
                      </a:r>
                      <a:endParaRPr lang="en-US" sz="1600" b="1" kern="1200" dirty="0">
                        <a:solidFill>
                          <a:srgbClr val="014067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260" marR="32260" marT="6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14067"/>
                          </a:solidFill>
                          <a:effectLst/>
                        </a:rPr>
                        <a:t>14.08-01.09.2023</a:t>
                      </a:r>
                      <a:endParaRPr lang="en-US" sz="1600" b="1" dirty="0">
                        <a:solidFill>
                          <a:srgbClr val="01406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i="1" kern="1200" dirty="0">
                          <a:solidFill>
                            <a:srgbClr val="014067"/>
                          </a:solidFill>
                          <a:effectLst/>
                        </a:rPr>
                        <a:t>(3 тижні)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kern="1200" dirty="0">
                          <a:solidFill>
                            <a:srgbClr val="014067"/>
                          </a:solidFill>
                          <a:effectLst/>
                        </a:rPr>
                        <a:t>30.10-25.11.2023</a:t>
                      </a:r>
                      <a:endParaRPr lang="en-US" sz="1600" b="1" dirty="0">
                        <a:solidFill>
                          <a:srgbClr val="014067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i="1" kern="1200" dirty="0">
                          <a:solidFill>
                            <a:srgbClr val="014067"/>
                          </a:solidFill>
                          <a:effectLst/>
                        </a:rPr>
                        <a:t>(4 тижні)</a:t>
                      </a:r>
                      <a:endParaRPr lang="uk-UA" sz="1600" i="1" kern="1200" dirty="0">
                        <a:solidFill>
                          <a:srgbClr val="014067"/>
                        </a:solidFill>
                        <a:effectLst/>
                      </a:endParaRPr>
                    </a:p>
                  </a:txBody>
                  <a:tcPr marL="32260" marR="32260" marT="6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solidFill>
                            <a:srgbClr val="014067"/>
                          </a:solidFill>
                          <a:effectLst/>
                        </a:rPr>
                        <a:t>04.09-27.10.2023</a:t>
                      </a:r>
                      <a:endParaRPr lang="en-US" sz="1800" b="1" dirty="0">
                        <a:solidFill>
                          <a:srgbClr val="01406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i="1" kern="1200" dirty="0">
                          <a:solidFill>
                            <a:srgbClr val="014067"/>
                          </a:solidFill>
                          <a:effectLst/>
                        </a:rPr>
                        <a:t>(</a:t>
                      </a:r>
                      <a:r>
                        <a:rPr lang="ru-RU" sz="1600" i="1" kern="1200" dirty="0">
                          <a:solidFill>
                            <a:srgbClr val="014067"/>
                          </a:solidFill>
                          <a:effectLst/>
                        </a:rPr>
                        <a:t>8</a:t>
                      </a:r>
                      <a:r>
                        <a:rPr lang="uk-UA" sz="1600" i="1" kern="1200" dirty="0">
                          <a:solidFill>
                            <a:srgbClr val="014067"/>
                          </a:solidFill>
                          <a:effectLst/>
                        </a:rPr>
                        <a:t> тижнів)</a:t>
                      </a:r>
                    </a:p>
                  </a:txBody>
                  <a:tcPr marL="32260" marR="32260" marT="6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14067"/>
                          </a:solidFill>
                          <a:effectLst/>
                        </a:rPr>
                        <a:t>27</a:t>
                      </a:r>
                      <a:r>
                        <a:rPr lang="uk-UA" sz="1800" b="1" dirty="0">
                          <a:solidFill>
                            <a:srgbClr val="014067"/>
                          </a:solidFill>
                          <a:effectLst/>
                        </a:rPr>
                        <a:t>.1</a:t>
                      </a:r>
                      <a:r>
                        <a:rPr lang="ru-RU" sz="1800" b="1" dirty="0">
                          <a:solidFill>
                            <a:srgbClr val="014067"/>
                          </a:solidFill>
                          <a:effectLst/>
                        </a:rPr>
                        <a:t>1</a:t>
                      </a:r>
                      <a:r>
                        <a:rPr lang="uk-UA" sz="1800" b="1" dirty="0">
                          <a:solidFill>
                            <a:srgbClr val="014067"/>
                          </a:solidFill>
                          <a:effectLst/>
                        </a:rPr>
                        <a:t>-</a:t>
                      </a:r>
                      <a:r>
                        <a:rPr lang="ru-RU" sz="1800" b="1" dirty="0">
                          <a:solidFill>
                            <a:srgbClr val="014067"/>
                          </a:solidFill>
                          <a:effectLst/>
                        </a:rPr>
                        <a:t>09</a:t>
                      </a:r>
                      <a:r>
                        <a:rPr lang="uk-UA" sz="1800" b="1" dirty="0">
                          <a:solidFill>
                            <a:srgbClr val="014067"/>
                          </a:solidFill>
                          <a:effectLst/>
                        </a:rPr>
                        <a:t>.12.2023 </a:t>
                      </a:r>
                      <a:endParaRPr lang="en-US" sz="1400" b="1" dirty="0">
                        <a:solidFill>
                          <a:srgbClr val="01406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i="1" dirty="0">
                          <a:solidFill>
                            <a:srgbClr val="014067"/>
                          </a:solidFill>
                          <a:effectLst/>
                        </a:rPr>
                        <a:t>(2 тижні)</a:t>
                      </a:r>
                      <a:endParaRPr lang="en-US" sz="1200" i="1" dirty="0">
                        <a:solidFill>
                          <a:srgbClr val="01406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60" marR="32260" marT="6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56003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kern="1200" spc="-40" dirty="0">
                          <a:solidFill>
                            <a:srgbClr val="C00000"/>
                          </a:solidFill>
                          <a:effectLst/>
                        </a:rPr>
                        <a:t>3 курс </a:t>
                      </a:r>
                      <a:r>
                        <a:rPr lang="uk-UA" sz="1600" kern="1200" spc="-40" dirty="0">
                          <a:solidFill>
                            <a:srgbClr val="014067"/>
                          </a:solidFill>
                          <a:effectLst/>
                        </a:rPr>
                        <a:t>бакалаври</a:t>
                      </a:r>
                      <a:endParaRPr lang="en-US" sz="1600" b="0" i="1" dirty="0">
                        <a:solidFill>
                          <a:srgbClr val="01406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b="0" i="1" kern="1200" dirty="0">
                          <a:solidFill>
                            <a:srgbClr val="014067"/>
                          </a:solidFill>
                          <a:effectLst/>
                        </a:rPr>
                        <a:t>(15 тижнів)</a:t>
                      </a:r>
                    </a:p>
                  </a:txBody>
                  <a:tcPr marL="32260" marR="32260" marT="6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solidFill>
                            <a:srgbClr val="014067"/>
                          </a:solidFill>
                          <a:effectLst/>
                        </a:rPr>
                        <a:t>02.10-27.10.2023</a:t>
                      </a:r>
                      <a:endParaRPr lang="en-US" sz="1800" b="1" dirty="0">
                        <a:solidFill>
                          <a:srgbClr val="01406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i="1" kern="1200" dirty="0">
                          <a:solidFill>
                            <a:srgbClr val="014067"/>
                          </a:solidFill>
                          <a:effectLst/>
                        </a:rPr>
                        <a:t>(4 тижні)</a:t>
                      </a:r>
                      <a:endParaRPr lang="uk-UA" sz="1800" i="1" kern="1200" dirty="0">
                        <a:solidFill>
                          <a:srgbClr val="014067"/>
                        </a:solidFill>
                        <a:effectLst/>
                      </a:endParaRPr>
                    </a:p>
                  </a:txBody>
                  <a:tcPr marL="32260" marR="32260" marT="6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14067"/>
                          </a:solidFill>
                          <a:effectLst/>
                        </a:rPr>
                        <a:t>14.08-30.09.2023</a:t>
                      </a:r>
                      <a:endParaRPr lang="en-US" sz="1600" b="1" dirty="0">
                        <a:solidFill>
                          <a:srgbClr val="01406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i="1" kern="1200" dirty="0">
                          <a:solidFill>
                            <a:srgbClr val="014067"/>
                          </a:solidFill>
                          <a:effectLst/>
                        </a:rPr>
                        <a:t>(7 тижнів)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kern="1200" dirty="0">
                          <a:solidFill>
                            <a:srgbClr val="014067"/>
                          </a:solidFill>
                          <a:effectLst/>
                        </a:rPr>
                        <a:t>30.10-25.11.2023</a:t>
                      </a:r>
                      <a:endParaRPr lang="en-US" sz="1600" b="1" dirty="0">
                        <a:solidFill>
                          <a:srgbClr val="014067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i="1" kern="1200" dirty="0">
                          <a:solidFill>
                            <a:srgbClr val="014067"/>
                          </a:solidFill>
                          <a:effectLst/>
                        </a:rPr>
                        <a:t>(4 тижні)</a:t>
                      </a:r>
                    </a:p>
                  </a:txBody>
                  <a:tcPr marL="32260" marR="32260" marT="6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27</a:t>
                      </a:r>
                      <a:r>
                        <a:rPr lang="uk-UA" sz="1800" b="1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.1</a:t>
                      </a:r>
                      <a:r>
                        <a:rPr lang="ru-RU" sz="1800" b="1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uk-UA" sz="1800" b="1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ru-RU" sz="1800" b="1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09</a:t>
                      </a:r>
                      <a:r>
                        <a:rPr lang="uk-UA" sz="1800" b="1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.12.2023 </a:t>
                      </a:r>
                      <a:endParaRPr lang="en-US" sz="1800" b="1" dirty="0">
                        <a:solidFill>
                          <a:srgbClr val="014067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i="1" dirty="0">
                          <a:solidFill>
                            <a:srgbClr val="014067"/>
                          </a:solidFill>
                          <a:effectLst/>
                          <a:latin typeface="+mn-lt"/>
                        </a:rPr>
                        <a:t>(2 тижні)</a:t>
                      </a:r>
                      <a:endParaRPr lang="en-US" sz="1100" i="1" dirty="0">
                        <a:solidFill>
                          <a:srgbClr val="01406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60" marR="32260" marT="6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63241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kern="1200" spc="-40" dirty="0">
                          <a:solidFill>
                            <a:srgbClr val="C00000"/>
                          </a:solidFill>
                          <a:effectLst/>
                        </a:rPr>
                        <a:t>4 курс </a:t>
                      </a:r>
                      <a:r>
                        <a:rPr lang="uk-UA" sz="1600" kern="1200" spc="-40" dirty="0">
                          <a:solidFill>
                            <a:srgbClr val="014067"/>
                          </a:solidFill>
                          <a:effectLst/>
                        </a:rPr>
                        <a:t>бакалаври</a:t>
                      </a:r>
                      <a:endParaRPr lang="en-US" sz="1600" b="0" i="1" dirty="0">
                        <a:solidFill>
                          <a:srgbClr val="01406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b="0" i="1" kern="1200" dirty="0">
                          <a:solidFill>
                            <a:srgbClr val="014067"/>
                          </a:solidFill>
                          <a:effectLst/>
                        </a:rPr>
                        <a:t>(15 тижнів)</a:t>
                      </a:r>
                    </a:p>
                  </a:txBody>
                  <a:tcPr marL="32260" marR="32260" marT="6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solidFill>
                            <a:srgbClr val="014067"/>
                          </a:solidFill>
                          <a:effectLst/>
                        </a:rPr>
                        <a:t>30.10-25.11.2023</a:t>
                      </a:r>
                      <a:endParaRPr lang="en-US" sz="1800" b="1" dirty="0">
                        <a:solidFill>
                          <a:srgbClr val="01406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i="1" kern="1200" dirty="0">
                          <a:solidFill>
                            <a:srgbClr val="014067"/>
                          </a:solidFill>
                          <a:effectLst/>
                        </a:rPr>
                        <a:t>(</a:t>
                      </a:r>
                      <a:r>
                        <a:rPr lang="ru-RU" sz="1600" i="1" kern="1200" dirty="0">
                          <a:solidFill>
                            <a:srgbClr val="014067"/>
                          </a:solidFill>
                          <a:effectLst/>
                        </a:rPr>
                        <a:t>4</a:t>
                      </a:r>
                      <a:r>
                        <a:rPr lang="uk-UA" sz="1600" i="1" kern="1200" dirty="0">
                          <a:solidFill>
                            <a:srgbClr val="014067"/>
                          </a:solidFill>
                          <a:effectLst/>
                        </a:rPr>
                        <a:t> тижні)</a:t>
                      </a:r>
                    </a:p>
                  </a:txBody>
                  <a:tcPr marL="32260" marR="32260" marT="6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14067"/>
                          </a:solidFill>
                          <a:effectLst/>
                        </a:rPr>
                        <a:t>14.08-27.10.2023</a:t>
                      </a:r>
                      <a:endParaRPr lang="en-US" sz="1800" b="1" dirty="0">
                        <a:solidFill>
                          <a:srgbClr val="01406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i="1" kern="1200" dirty="0">
                          <a:solidFill>
                            <a:srgbClr val="014067"/>
                          </a:solidFill>
                          <a:effectLst/>
                        </a:rPr>
                        <a:t>(11 тижнів)</a:t>
                      </a:r>
                    </a:p>
                  </a:txBody>
                  <a:tcPr marL="32260" marR="32260" marT="6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14067"/>
                          </a:solidFill>
                          <a:effectLst/>
                        </a:rPr>
                        <a:t>27</a:t>
                      </a:r>
                      <a:r>
                        <a:rPr lang="uk-UA" sz="1800" b="1" dirty="0">
                          <a:solidFill>
                            <a:srgbClr val="014067"/>
                          </a:solidFill>
                          <a:effectLst/>
                        </a:rPr>
                        <a:t>.1</a:t>
                      </a:r>
                      <a:r>
                        <a:rPr lang="ru-RU" sz="1800" b="1" dirty="0">
                          <a:solidFill>
                            <a:srgbClr val="014067"/>
                          </a:solidFill>
                          <a:effectLst/>
                        </a:rPr>
                        <a:t>1</a:t>
                      </a:r>
                      <a:r>
                        <a:rPr lang="uk-UA" sz="1800" b="1" dirty="0">
                          <a:solidFill>
                            <a:srgbClr val="014067"/>
                          </a:solidFill>
                          <a:effectLst/>
                        </a:rPr>
                        <a:t>-</a:t>
                      </a:r>
                      <a:r>
                        <a:rPr lang="ru-RU" sz="1800" b="1" dirty="0">
                          <a:solidFill>
                            <a:srgbClr val="014067"/>
                          </a:solidFill>
                          <a:effectLst/>
                        </a:rPr>
                        <a:t>09</a:t>
                      </a:r>
                      <a:r>
                        <a:rPr lang="uk-UA" sz="1800" b="1" dirty="0">
                          <a:solidFill>
                            <a:srgbClr val="014067"/>
                          </a:solidFill>
                          <a:effectLst/>
                        </a:rPr>
                        <a:t>.12.2023 </a:t>
                      </a:r>
                      <a:endParaRPr lang="en-US" sz="1400" b="1" dirty="0">
                        <a:solidFill>
                          <a:srgbClr val="01406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i="1" dirty="0">
                          <a:solidFill>
                            <a:srgbClr val="014067"/>
                          </a:solidFill>
                          <a:effectLst/>
                        </a:rPr>
                        <a:t>(2 тижні)</a:t>
                      </a:r>
                      <a:endParaRPr lang="en-US" sz="1200" i="1" dirty="0">
                        <a:solidFill>
                          <a:srgbClr val="01406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60" marR="32260" marT="6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8671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rgbClr val="C00000"/>
                          </a:solidFill>
                          <a:effectLst/>
                        </a:rPr>
                        <a:t>1 рік навчання </a:t>
                      </a:r>
                      <a:r>
                        <a:rPr lang="uk-UA" sz="1600" kern="1200" dirty="0">
                          <a:solidFill>
                            <a:srgbClr val="014067"/>
                          </a:solidFill>
                          <a:effectLst/>
                        </a:rPr>
                        <a:t>магістри ОПП і ОНП</a:t>
                      </a:r>
                      <a:endParaRPr lang="en-US" sz="1600" dirty="0">
                        <a:solidFill>
                          <a:srgbClr val="01406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b="0" i="1" kern="1200" dirty="0">
                          <a:solidFill>
                            <a:srgbClr val="014067"/>
                          </a:solidFill>
                          <a:effectLst/>
                        </a:rPr>
                        <a:t>(12 тижнів)</a:t>
                      </a:r>
                      <a:endParaRPr lang="en-US" sz="1600" b="0" i="1" dirty="0">
                        <a:solidFill>
                          <a:srgbClr val="01406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60" marR="32260" marT="6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14067"/>
                          </a:solidFill>
                          <a:effectLst/>
                        </a:rPr>
                        <a:t>04</a:t>
                      </a:r>
                      <a:r>
                        <a:rPr lang="uk-UA" sz="1800" b="1" dirty="0">
                          <a:solidFill>
                            <a:srgbClr val="014067"/>
                          </a:solidFill>
                          <a:effectLst/>
                        </a:rPr>
                        <a:t>.</a:t>
                      </a:r>
                      <a:r>
                        <a:rPr lang="ru-RU" sz="1800" b="1" dirty="0">
                          <a:solidFill>
                            <a:srgbClr val="014067"/>
                          </a:solidFill>
                          <a:effectLst/>
                        </a:rPr>
                        <a:t>09</a:t>
                      </a:r>
                      <a:r>
                        <a:rPr lang="uk-UA" sz="1800" b="1" dirty="0">
                          <a:solidFill>
                            <a:srgbClr val="014067"/>
                          </a:solidFill>
                          <a:effectLst/>
                        </a:rPr>
                        <a:t>-30.09.2023</a:t>
                      </a:r>
                      <a:endParaRPr lang="en-US" sz="1800" b="1" dirty="0">
                        <a:solidFill>
                          <a:srgbClr val="01406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i="1" kern="1200" dirty="0">
                          <a:solidFill>
                            <a:srgbClr val="014067"/>
                          </a:solidFill>
                          <a:effectLst/>
                        </a:rPr>
                        <a:t>(4 тижні)</a:t>
                      </a:r>
                      <a:endParaRPr lang="en-US" sz="1600" b="1" i="1" dirty="0">
                        <a:solidFill>
                          <a:srgbClr val="01406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60" marR="32260" marT="6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solidFill>
                            <a:srgbClr val="014067"/>
                          </a:solidFill>
                          <a:effectLst/>
                        </a:rPr>
                        <a:t>02.10-25.11.2023</a:t>
                      </a:r>
                      <a:endParaRPr lang="en-US" sz="1800" b="1" dirty="0">
                        <a:solidFill>
                          <a:srgbClr val="01406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i="1" kern="1200" dirty="0">
                          <a:solidFill>
                            <a:srgbClr val="014067"/>
                          </a:solidFill>
                          <a:effectLst/>
                        </a:rPr>
                        <a:t>(8 тижнів)</a:t>
                      </a:r>
                    </a:p>
                  </a:txBody>
                  <a:tcPr marL="32260" marR="32260" marT="6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14067"/>
                          </a:solidFill>
                          <a:effectLst/>
                        </a:rPr>
                        <a:t>27.11-09.12.2023</a:t>
                      </a:r>
                      <a:endParaRPr lang="en-US" sz="1400" b="1" dirty="0">
                        <a:solidFill>
                          <a:srgbClr val="01406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i="1" dirty="0">
                          <a:solidFill>
                            <a:srgbClr val="014067"/>
                          </a:solidFill>
                          <a:effectLst/>
                        </a:rPr>
                        <a:t>(2 тижні) </a:t>
                      </a:r>
                      <a:endParaRPr lang="en-US" sz="1200" i="1" dirty="0">
                        <a:solidFill>
                          <a:srgbClr val="01406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60" marR="32260" marT="6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36855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kern="1200" dirty="0">
                          <a:solidFill>
                            <a:srgbClr val="C00000"/>
                          </a:solidFill>
                          <a:effectLst/>
                        </a:rPr>
                        <a:t>2 рік навчання </a:t>
                      </a:r>
                      <a:r>
                        <a:rPr lang="uk-UA" sz="1600" kern="1200" dirty="0">
                          <a:solidFill>
                            <a:srgbClr val="014067"/>
                          </a:solidFill>
                          <a:effectLst/>
                        </a:rPr>
                        <a:t>магістри ОНП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i="1" kern="1200" dirty="0">
                          <a:solidFill>
                            <a:srgbClr val="014067"/>
                          </a:solidFill>
                          <a:effectLst/>
                        </a:rPr>
                        <a:t>(15 тижнів)</a:t>
                      </a:r>
                      <a:endParaRPr lang="en-US" sz="1600" b="0" i="1" dirty="0">
                        <a:solidFill>
                          <a:srgbClr val="01406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60" marR="32260" marT="6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rgbClr val="014067"/>
                          </a:solidFill>
                          <a:effectLst/>
                        </a:rPr>
                        <a:t>-</a:t>
                      </a:r>
                      <a:endParaRPr lang="uk-UA" sz="1600" b="0" i="1" kern="1200" dirty="0">
                        <a:solidFill>
                          <a:srgbClr val="014067"/>
                        </a:solidFill>
                        <a:effectLst/>
                      </a:endParaRPr>
                    </a:p>
                  </a:txBody>
                  <a:tcPr marL="32260" marR="32260" marT="6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solidFill>
                            <a:srgbClr val="014067"/>
                          </a:solidFill>
                          <a:effectLst/>
                        </a:rPr>
                        <a:t>14.08-25.11.2023</a:t>
                      </a:r>
                      <a:endParaRPr lang="en-US" sz="1800" b="1" dirty="0">
                        <a:solidFill>
                          <a:srgbClr val="01406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i="1" kern="1200" dirty="0">
                          <a:solidFill>
                            <a:srgbClr val="014067"/>
                          </a:solidFill>
                          <a:effectLst/>
                        </a:rPr>
                        <a:t>(</a:t>
                      </a:r>
                      <a:r>
                        <a:rPr lang="ru-RU" sz="1600" i="1" kern="1200" dirty="0">
                          <a:solidFill>
                            <a:srgbClr val="014067"/>
                          </a:solidFill>
                          <a:effectLst/>
                        </a:rPr>
                        <a:t>15</a:t>
                      </a:r>
                      <a:r>
                        <a:rPr lang="uk-UA" sz="1600" i="1" kern="1200" dirty="0">
                          <a:solidFill>
                            <a:srgbClr val="014067"/>
                          </a:solidFill>
                          <a:effectLst/>
                        </a:rPr>
                        <a:t> тижнів)</a:t>
                      </a:r>
                    </a:p>
                  </a:txBody>
                  <a:tcPr marL="32260" marR="32260" marT="6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14067"/>
                          </a:solidFill>
                          <a:effectLst/>
                        </a:rPr>
                        <a:t>27</a:t>
                      </a:r>
                      <a:r>
                        <a:rPr lang="uk-UA" sz="1800" b="1" dirty="0">
                          <a:solidFill>
                            <a:srgbClr val="014067"/>
                          </a:solidFill>
                          <a:effectLst/>
                        </a:rPr>
                        <a:t>.1</a:t>
                      </a:r>
                      <a:r>
                        <a:rPr lang="ru-RU" sz="1800" b="1" dirty="0">
                          <a:solidFill>
                            <a:srgbClr val="014067"/>
                          </a:solidFill>
                          <a:effectLst/>
                        </a:rPr>
                        <a:t>1</a:t>
                      </a:r>
                      <a:r>
                        <a:rPr lang="uk-UA" sz="1800" b="1" dirty="0">
                          <a:solidFill>
                            <a:srgbClr val="014067"/>
                          </a:solidFill>
                          <a:effectLst/>
                        </a:rPr>
                        <a:t>-</a:t>
                      </a:r>
                      <a:r>
                        <a:rPr lang="ru-RU" sz="1800" b="1" dirty="0">
                          <a:solidFill>
                            <a:srgbClr val="014067"/>
                          </a:solidFill>
                          <a:effectLst/>
                        </a:rPr>
                        <a:t>09</a:t>
                      </a:r>
                      <a:r>
                        <a:rPr lang="uk-UA" sz="1800" b="1" dirty="0">
                          <a:solidFill>
                            <a:srgbClr val="014067"/>
                          </a:solidFill>
                          <a:effectLst/>
                        </a:rPr>
                        <a:t>.12.2023 </a:t>
                      </a:r>
                      <a:endParaRPr lang="en-US" sz="1400" b="1" dirty="0">
                        <a:solidFill>
                          <a:srgbClr val="01406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i="1" dirty="0">
                          <a:solidFill>
                            <a:srgbClr val="014067"/>
                          </a:solidFill>
                          <a:effectLst/>
                        </a:rPr>
                        <a:t>(2 тижні)</a:t>
                      </a:r>
                      <a:endParaRPr lang="en-US" sz="1200" i="1" dirty="0">
                        <a:solidFill>
                          <a:srgbClr val="01406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60" marR="32260" marT="6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8925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rgbClr val="C00000"/>
                          </a:solidFill>
                          <a:effectLst/>
                        </a:rPr>
                        <a:t>2 рік навчання</a:t>
                      </a:r>
                      <a:r>
                        <a:rPr lang="uk-UA" sz="1600" kern="1200" dirty="0">
                          <a:solidFill>
                            <a:srgbClr val="014067"/>
                          </a:solidFill>
                          <a:effectLst/>
                        </a:rPr>
                        <a:t> магістри ОПП </a:t>
                      </a: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b="0" i="1" kern="1200" dirty="0">
                          <a:solidFill>
                            <a:srgbClr val="014067"/>
                          </a:solidFill>
                          <a:effectLst/>
                        </a:rPr>
                        <a:t>(</a:t>
                      </a:r>
                      <a:r>
                        <a:rPr lang="ru-RU" sz="1600" b="0" i="1" kern="1200" dirty="0">
                          <a:solidFill>
                            <a:srgbClr val="014067"/>
                          </a:solidFill>
                          <a:effectLst/>
                        </a:rPr>
                        <a:t>10 </a:t>
                      </a:r>
                      <a:r>
                        <a:rPr lang="uk-UA" sz="1600" b="0" i="1" kern="1200" dirty="0">
                          <a:solidFill>
                            <a:srgbClr val="014067"/>
                          </a:solidFill>
                          <a:effectLst/>
                        </a:rPr>
                        <a:t>тижнів)</a:t>
                      </a:r>
                      <a:endParaRPr lang="en-US" sz="1600" b="0" i="1" dirty="0">
                        <a:solidFill>
                          <a:srgbClr val="01406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60" marR="32260" marT="6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rgbClr val="014067"/>
                          </a:solidFill>
                          <a:effectLst/>
                        </a:rPr>
                        <a:t>-</a:t>
                      </a:r>
                      <a:endParaRPr lang="en-US" sz="1600" b="0" i="1" dirty="0">
                        <a:solidFill>
                          <a:srgbClr val="01406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60" marR="32260" marT="6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solidFill>
                            <a:srgbClr val="014067"/>
                          </a:solidFill>
                          <a:effectLst/>
                        </a:rPr>
                        <a:t>14.08-21.10.2023</a:t>
                      </a:r>
                      <a:endParaRPr lang="en-US" sz="1800" b="1" dirty="0">
                        <a:solidFill>
                          <a:srgbClr val="01406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i="1" kern="1200" dirty="0">
                          <a:solidFill>
                            <a:srgbClr val="014067"/>
                          </a:solidFill>
                          <a:effectLst/>
                        </a:rPr>
                        <a:t>(10 тижнів)</a:t>
                      </a:r>
                    </a:p>
                  </a:txBody>
                  <a:tcPr marL="32260" marR="32260" marT="6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rgbClr val="01406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23.10-04.11.2023</a:t>
                      </a:r>
                      <a:endParaRPr lang="uk-UA" sz="1600" kern="1200" dirty="0">
                        <a:solidFill>
                          <a:srgbClr val="014067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i="1" dirty="0">
                          <a:solidFill>
                            <a:srgbClr val="014067"/>
                          </a:solidFill>
                          <a:effectLst/>
                        </a:rPr>
                        <a:t>(</a:t>
                      </a:r>
                      <a:r>
                        <a:rPr lang="uk-UA" sz="1400" i="1" kern="1200" dirty="0">
                          <a:solidFill>
                            <a:srgbClr val="014067"/>
                          </a:solidFill>
                          <a:effectLst/>
                        </a:rPr>
                        <a:t>сесія 2 тижні)</a:t>
                      </a:r>
                      <a:endParaRPr lang="en-US" sz="1100" i="1" dirty="0">
                        <a:solidFill>
                          <a:srgbClr val="01406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1" kern="1200" dirty="0">
                          <a:solidFill>
                            <a:srgbClr val="014067"/>
                          </a:solidFill>
                          <a:effectLst/>
                        </a:rPr>
                        <a:t>06-25.11.2023 </a:t>
                      </a:r>
                      <a:r>
                        <a:rPr lang="uk-UA" sz="1200" i="1" kern="1200" dirty="0">
                          <a:solidFill>
                            <a:srgbClr val="014067"/>
                          </a:solidFill>
                          <a:effectLst/>
                        </a:rPr>
                        <a:t>(захист робіт - очно</a:t>
                      </a:r>
                      <a:r>
                        <a:rPr lang="uk-UA" sz="1200" i="1" dirty="0">
                          <a:solidFill>
                            <a:srgbClr val="014067"/>
                          </a:solidFill>
                          <a:effectLst/>
                        </a:rPr>
                        <a:t>)</a:t>
                      </a:r>
                      <a:endParaRPr lang="en-US" sz="1050" i="1" dirty="0">
                        <a:solidFill>
                          <a:srgbClr val="01406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14067"/>
                          </a:solidFill>
                          <a:effectLst/>
                        </a:rPr>
                        <a:t>До 30.11.2023 </a:t>
                      </a:r>
                      <a:r>
                        <a:rPr lang="uk-UA" sz="1200" i="1" dirty="0">
                          <a:solidFill>
                            <a:srgbClr val="014067"/>
                          </a:solidFill>
                          <a:effectLst/>
                        </a:rPr>
                        <a:t>вручення дипломів</a:t>
                      </a:r>
                      <a:endParaRPr lang="en-US" sz="1050" i="1" dirty="0">
                        <a:solidFill>
                          <a:srgbClr val="01406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60" marR="32260" marT="6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109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070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0636CFB4-23CD-90B4-30CD-9A853884DFC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46971" y="6356350"/>
            <a:ext cx="740227" cy="365125"/>
          </a:xfrm>
        </p:spPr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9F50C-BE38-4BD0-BA84-9B090E1F2B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Місце для номера слайда 7">
            <a:extLst>
              <a:ext uri="{FF2B5EF4-FFF2-40B4-BE49-F238E27FC236}">
                <a16:creationId xmlns:a16="http://schemas.microsoft.com/office/drawing/2014/main" id="{573B2C06-6243-ED60-51FF-410AA4D086F8}"/>
              </a:ext>
            </a:extLst>
          </p:cNvPr>
          <p:cNvSpPr txBox="1">
            <a:spLocks/>
          </p:cNvSpPr>
          <p:nvPr/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699F50C-BE38-4BD0-BA84-9B090E1F2B9B}" type="slidenum">
              <a:rPr lang="ru-RU" smtClean="0">
                <a:solidFill>
                  <a:srgbClr val="A5A5A5"/>
                </a:solidFill>
                <a:latin typeface="Calibri"/>
              </a:rPr>
              <a:pPr>
                <a:defRPr/>
              </a:pPr>
              <a:t>3</a:t>
            </a:fld>
            <a:endParaRPr lang="ru-RU">
              <a:solidFill>
                <a:srgbClr val="A5A5A5"/>
              </a:solidFill>
              <a:latin typeface="Calibri"/>
            </a:endParaRPr>
          </a:p>
        </p:txBody>
      </p:sp>
      <p:sp>
        <p:nvSpPr>
          <p:cNvPr id="8" name="Заголовок 10">
            <a:extLst>
              <a:ext uri="{FF2B5EF4-FFF2-40B4-BE49-F238E27FC236}">
                <a16:creationId xmlns:a16="http://schemas.microsoft.com/office/drawing/2014/main" id="{852366C2-10F4-1456-60E3-2306592B7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3" y="209550"/>
            <a:ext cx="10359094" cy="860125"/>
          </a:xfr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/>
              <a:t>ПЕРЕЛІК НАКАЗІВ</a:t>
            </a:r>
            <a:br>
              <a:rPr lang="ru-RU" sz="3200" dirty="0"/>
            </a:br>
            <a:r>
              <a:rPr lang="uk-UA" sz="2400" b="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щодо організації освітнього процесу в НУБіП України </a:t>
            </a:r>
            <a:r>
              <a:rPr lang="uk-UA" sz="2400" b="0" i="1" dirty="0">
                <a:effectLst/>
                <a:latin typeface="+mn-lt"/>
                <a:ea typeface="Calibri" panose="020F0502020204030204" pitchFamily="34" charset="0"/>
              </a:rPr>
              <a:t>на 202</a:t>
            </a:r>
            <a:r>
              <a:rPr lang="ru-RU" sz="2400" b="0" i="1" dirty="0">
                <a:effectLst/>
                <a:latin typeface="+mn-lt"/>
                <a:ea typeface="Calibri" panose="020F0502020204030204" pitchFamily="34" charset="0"/>
              </a:rPr>
              <a:t>3</a:t>
            </a:r>
            <a:r>
              <a:rPr lang="uk-UA" sz="2400" b="0" i="1" dirty="0">
                <a:effectLst/>
                <a:latin typeface="+mn-lt"/>
                <a:ea typeface="Calibri" panose="020F0502020204030204" pitchFamily="34" charset="0"/>
              </a:rPr>
              <a:t>-202</a:t>
            </a:r>
            <a:r>
              <a:rPr lang="ru-RU" sz="2400" b="0" i="1" dirty="0">
                <a:effectLst/>
                <a:latin typeface="+mn-lt"/>
                <a:ea typeface="Calibri" panose="020F0502020204030204" pitchFamily="34" charset="0"/>
              </a:rPr>
              <a:t>4</a:t>
            </a:r>
            <a:r>
              <a:rPr lang="uk-UA" sz="2400" b="0" i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uk-UA" sz="2400" b="0" i="1" dirty="0" err="1">
                <a:effectLst/>
                <a:latin typeface="+mn-lt"/>
                <a:ea typeface="Calibri" panose="020F0502020204030204" pitchFamily="34" charset="0"/>
              </a:rPr>
              <a:t>н.р</a:t>
            </a:r>
            <a:r>
              <a:rPr lang="uk-UA" sz="2400" b="0" i="1" dirty="0">
                <a:effectLst/>
                <a:latin typeface="+mn-lt"/>
                <a:ea typeface="Calibri" panose="020F0502020204030204" pitchFamily="34" charset="0"/>
              </a:rPr>
              <a:t>.</a:t>
            </a:r>
            <a:endParaRPr lang="uk-UA" sz="3200" b="0" i="1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DA7AE7-2B08-E066-134B-013580B87B5F}"/>
              </a:ext>
            </a:extLst>
          </p:cNvPr>
          <p:cNvSpPr txBox="1"/>
          <p:nvPr/>
        </p:nvSpPr>
        <p:spPr>
          <a:xfrm>
            <a:off x="160307" y="1245155"/>
            <a:ext cx="11871385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540385" algn="l"/>
              </a:tabLst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Про графік освітнього процесу у НУБіП України на 2023-2024 навчальний рік (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наказ </a:t>
            </a:r>
            <a:r>
              <a:rPr kumimoji="0" lang="uk-UA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№402 від 01.05.2023 р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.).</a:t>
            </a:r>
            <a:endParaRPr kumimoji="0" lang="ru-UA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540385" algn="l"/>
              </a:tabLst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Про затвердження «Графіка навчальної, методичної та організаційної роботи  деканатами факультетів та дирекціями ННІ, навчальним,  навчально-методичним та іншими відділами служби проректора з науково-педагогічної роботи протягом 2023/2024 навчального року» (</a:t>
            </a:r>
            <a:r>
              <a:rPr kumimoji="0" lang="uk-UA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наказ № 587 від 08.06.2023 р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.).</a:t>
            </a:r>
            <a:endParaRPr kumimoji="0" lang="ru-UA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540385" algn="l"/>
              </a:tabLst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Про перевірку готовності бомбосховищ та </a:t>
            </a:r>
            <a:r>
              <a:rPr kumimoji="0" lang="uk-U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укриттів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університету до нового на 2022-2023 навчальний рік (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наказ </a:t>
            </a:r>
            <a:r>
              <a:rPr kumimoji="0" lang="uk-UA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№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586 </a:t>
            </a:r>
            <a:r>
              <a:rPr kumimoji="0" lang="uk-UA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від 08.06.2023 р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.).</a:t>
            </a:r>
            <a:endParaRPr kumimoji="0" lang="ru-UA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540385" algn="l"/>
              </a:tabLst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Про щотижневий контроль за відвідуванням навчальних занять студентами у 1 семестрі 2023-2024 навчального року (</a:t>
            </a:r>
            <a:r>
              <a:rPr kumimoji="0" lang="uk-UA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наказ №580 від 08.06.2023 р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.).</a:t>
            </a:r>
            <a:endParaRPr kumimoji="0" lang="ru-UA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540385" algn="l"/>
              </a:tabLst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Про проведення зрізу знань студентів 1 курсу бакалаврату з профільних та природничих дисциплін (осінній вирівнюваний семестр) (</a:t>
            </a:r>
            <a:r>
              <a:rPr kumimoji="0" lang="uk-UA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№582 від 08.06.2023 р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.). </a:t>
            </a:r>
            <a:endParaRPr kumimoji="0" lang="ru-UA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540385" algn="l"/>
              </a:tabLst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Про затвердження складу постійно-діючої комісії з контролю за якістю освітнього процесу в НУБіП України (</a:t>
            </a:r>
            <a:r>
              <a:rPr kumimoji="0" lang="uk-UA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наказ 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№584</a:t>
            </a:r>
            <a:r>
              <a:rPr kumimoji="0" lang="uk-UA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від 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08.06</a:t>
            </a:r>
            <a:r>
              <a:rPr kumimoji="0" lang="uk-UA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.2023 р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.).</a:t>
            </a:r>
            <a:endParaRPr kumimoji="0" lang="ru-UA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540385" algn="l"/>
              </a:tabLst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Про організацію практичного навчання студентів у першому семестрі 202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/202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навчального року (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наказ </a:t>
            </a:r>
            <a:r>
              <a:rPr kumimoji="0" lang="uk-UA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№583 від 08.06.2023 р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.).</a:t>
            </a:r>
            <a:endParaRPr kumimoji="0" lang="ru-UA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540385" algn="l"/>
              </a:tabLst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Про підвищення якості надання освітніх послуг у НУБіП України в 2023-2024 </a:t>
            </a:r>
            <a:r>
              <a:rPr kumimoji="0" lang="uk-U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н.р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 (</a:t>
            </a:r>
            <a:r>
              <a:rPr kumimoji="0" lang="uk-UA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№581 від 08.06.2023 р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.).</a:t>
            </a:r>
            <a:endParaRPr kumimoji="0" lang="ru-UA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540385" algn="l"/>
              </a:tabLst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Про планування навчальних занять на 1 семестр 2023-2024 </a:t>
            </a:r>
            <a:r>
              <a:rPr kumimoji="0" lang="uk-U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н.р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 у класах на відкритому повітрі Ботанічного </a:t>
            </a:r>
            <a:r>
              <a:rPr kumimoji="0" lang="uk-U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сада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НУБіП України (</a:t>
            </a:r>
            <a:r>
              <a:rPr kumimoji="0" lang="uk-UA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№684 від 10.07.2023 р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.).</a:t>
            </a:r>
            <a:endParaRPr kumimoji="0" lang="ru-UA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540385" algn="l"/>
              </a:tabLst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Про створення комісії для оцінки рівня знань з іноземної мови у науково-педагогічних працівників (</a:t>
            </a:r>
            <a:r>
              <a:rPr kumimoji="0" lang="uk-UA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наказ №738 від 07.08.2023 р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.).</a:t>
            </a:r>
            <a:endParaRPr kumimoji="0" lang="ru-UA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>
                <a:tab pos="540385" algn="l"/>
              </a:tabLst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Про організацію науково-методичного семінару "Школа педагогічної майстерності"  (</a:t>
            </a:r>
            <a:r>
              <a:rPr kumimoji="0" lang="uk-UA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проєкт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kumimoji="0" lang="ru-UA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12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0636CFB4-23CD-90B4-30CD-9A853884DFC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46971" y="6356350"/>
            <a:ext cx="740227" cy="365125"/>
          </a:xfrm>
        </p:spPr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9F50C-BE38-4BD0-BA84-9B090E1F2B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3">
            <a:extLst>
              <a:ext uri="{FF2B5EF4-FFF2-40B4-BE49-F238E27FC236}">
                <a16:creationId xmlns:a16="http://schemas.microsoft.com/office/drawing/2014/main" id="{41A19542-D422-D341-FEB8-70A1FF344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796" y="86024"/>
            <a:ext cx="10471375" cy="929994"/>
          </a:xfrm>
          <a:noFill/>
        </p:spPr>
        <p:txBody>
          <a:bodyPr rtlCol="0">
            <a:noAutofit/>
          </a:bodyPr>
          <a:lstStyle/>
          <a:p>
            <a:pPr rtl="0"/>
            <a:r>
              <a:rPr lang="uk-UA" sz="3200" dirty="0"/>
              <a:t>Інструменти для забезпечення </a:t>
            </a:r>
            <a:br>
              <a:rPr lang="uk-UA" sz="3200" dirty="0"/>
            </a:br>
            <a:r>
              <a:rPr lang="uk-UA" sz="3200" dirty="0"/>
              <a:t>організації навчання студентів у НУБіП України</a:t>
            </a:r>
            <a:endParaRPr lang="uk-UA" sz="3200" b="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7A7870-C663-8415-30B0-1FE17DDBDB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038" t="10708" r="13750" b="5864"/>
          <a:stretch/>
        </p:blipFill>
        <p:spPr>
          <a:xfrm>
            <a:off x="5020491" y="1354572"/>
            <a:ext cx="2156283" cy="191389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20B624-2B2F-2B93-A348-CE170B2AB32B}"/>
              </a:ext>
            </a:extLst>
          </p:cNvPr>
          <p:cNvSpPr txBox="1"/>
          <p:nvPr/>
        </p:nvSpPr>
        <p:spPr>
          <a:xfrm>
            <a:off x="4744447" y="1016018"/>
            <a:ext cx="26569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https://elearn.nubip.edu.ua/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77FFAF-D862-27DD-F072-D8EF595681EB}"/>
              </a:ext>
            </a:extLst>
          </p:cNvPr>
          <p:cNvSpPr txBox="1"/>
          <p:nvPr/>
        </p:nvSpPr>
        <p:spPr>
          <a:xfrm>
            <a:off x="7949856" y="999714"/>
            <a:ext cx="34854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http://dspace.nubip.edu.ua:8080/jspui/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696EC4-2CD6-68EE-7B35-8D1EDCF23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4111" y="1338268"/>
            <a:ext cx="2451545" cy="211137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3969A7-D700-DC6C-562A-EB9C881E1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420" y="4431058"/>
            <a:ext cx="2713961" cy="15758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6C32F9-92F1-CED2-E74A-CCFA6C12447B}"/>
              </a:ext>
            </a:extLst>
          </p:cNvPr>
          <p:cNvSpPr txBox="1"/>
          <p:nvPr/>
        </p:nvSpPr>
        <p:spPr>
          <a:xfrm>
            <a:off x="3950818" y="4014409"/>
            <a:ext cx="42441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Освітні інструменти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Google</a:t>
            </a:r>
            <a:endParaRPr kumimoji="0" lang="uk-UA" sz="1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6F0373-7C8D-1735-1C9E-D76E97840E38}"/>
              </a:ext>
            </a:extLst>
          </p:cNvPr>
          <p:cNvSpPr txBox="1"/>
          <p:nvPr/>
        </p:nvSpPr>
        <p:spPr>
          <a:xfrm>
            <a:off x="4744447" y="3388352"/>
            <a:ext cx="26569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Навчально-інформаційний портал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2605EA-00F0-8508-E420-6BE56A584BC1}"/>
              </a:ext>
            </a:extLst>
          </p:cNvPr>
          <p:cNvSpPr txBox="1"/>
          <p:nvPr/>
        </p:nvSpPr>
        <p:spPr>
          <a:xfrm>
            <a:off x="8364111" y="3372048"/>
            <a:ext cx="26569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Електронна бібліотека НУБіП України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0662BB-E573-06C3-8907-DB52980AAD51}"/>
              </a:ext>
            </a:extLst>
          </p:cNvPr>
          <p:cNvSpPr txBox="1"/>
          <p:nvPr/>
        </p:nvSpPr>
        <p:spPr>
          <a:xfrm>
            <a:off x="8082951" y="3906417"/>
            <a:ext cx="30640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library@nubip.edu.ua</a:t>
            </a:r>
            <a:endParaRPr kumimoji="0" lang="uk-UA" sz="1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1A4A76-80A2-A8C0-916C-3B41E4CB7AC8}"/>
              </a:ext>
            </a:extLst>
          </p:cNvPr>
          <p:cNvSpPr txBox="1"/>
          <p:nvPr/>
        </p:nvSpPr>
        <p:spPr>
          <a:xfrm>
            <a:off x="8364111" y="6278751"/>
            <a:ext cx="26569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Наукова бібліотека </a:t>
            </a:r>
            <a:br>
              <a:rPr kumimoji="0" lang="uk-UA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uk-UA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НУБіП України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E7DFB4D-6926-1768-3DFC-DEF93CCCA8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4111" y="4336659"/>
            <a:ext cx="2548304" cy="191122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6CD40E-F4DE-90F3-0574-3E51055AFD47}"/>
              </a:ext>
            </a:extLst>
          </p:cNvPr>
          <p:cNvSpPr txBox="1"/>
          <p:nvPr/>
        </p:nvSpPr>
        <p:spPr>
          <a:xfrm>
            <a:off x="4384905" y="6006907"/>
            <a:ext cx="33189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Корпоративна пошта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Хмарне сховище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Google Meet	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Youtube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uk-UA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канал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656C5B69-74DA-AD63-15F6-47AD0C58B105}"/>
              </a:ext>
            </a:extLst>
          </p:cNvPr>
          <p:cNvSpPr txBox="1">
            <a:spLocks/>
          </p:cNvSpPr>
          <p:nvPr/>
        </p:nvSpPr>
        <p:spPr>
          <a:xfrm>
            <a:off x="3511527" y="5331592"/>
            <a:ext cx="485820" cy="537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9F50C-BE38-4BD0-BA84-9B090E1F2B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6" descr="Telegram владелец, кто создал Телеграмм, блокировка Telegram. TON, Gram.">
            <a:extLst>
              <a:ext uri="{FF2B5EF4-FFF2-40B4-BE49-F238E27FC236}">
                <a16:creationId xmlns:a16="http://schemas.microsoft.com/office/drawing/2014/main" id="{313407E4-23EF-4396-6F20-896A70381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2" r="23938" b="8489"/>
          <a:stretch/>
        </p:blipFill>
        <p:spPr bwMode="auto">
          <a:xfrm>
            <a:off x="3154733" y="2625861"/>
            <a:ext cx="670144" cy="80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7AB45CE-37DA-5B21-3B48-C941A40798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</a:blip>
          <a:srcRect l="9266" t="21432" r="10419" b="20203"/>
          <a:stretch/>
        </p:blipFill>
        <p:spPr>
          <a:xfrm>
            <a:off x="268871" y="1160253"/>
            <a:ext cx="1037478" cy="753931"/>
          </a:xfrm>
          <a:prstGeom prst="rect">
            <a:avLst/>
          </a:prstGeom>
        </p:spPr>
      </p:pic>
      <p:pic>
        <p:nvPicPr>
          <p:cNvPr id="19" name="Picture 8" descr="Zoom (ZM) - дивиденды компании, график стоимости акций. Прогноз цены Zoom  (ZM) :: РБК Инвестиции">
            <a:extLst>
              <a:ext uri="{FF2B5EF4-FFF2-40B4-BE49-F238E27FC236}">
                <a16:creationId xmlns:a16="http://schemas.microsoft.com/office/drawing/2014/main" id="{E1429FA6-7D4A-5DB7-F796-8C69C7F34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462" y="1106393"/>
            <a:ext cx="883058" cy="75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B009768-0108-CD52-503A-6E9C4CAA745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4711" y="2667250"/>
            <a:ext cx="810153" cy="376758"/>
          </a:xfrm>
          <a:prstGeom prst="rect">
            <a:avLst/>
          </a:prstGeom>
        </p:spPr>
      </p:pic>
      <p:pic>
        <p:nvPicPr>
          <p:cNvPr id="21" name="Picture 10" descr="WhatsApp Business не работает. Текущие проблемы и статус. | Downdetector">
            <a:extLst>
              <a:ext uri="{FF2B5EF4-FFF2-40B4-BE49-F238E27FC236}">
                <a16:creationId xmlns:a16="http://schemas.microsoft.com/office/drawing/2014/main" id="{17BEC84A-C973-7A37-9BF8-F591FCD54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3" b="25861"/>
          <a:stretch/>
        </p:blipFill>
        <p:spPr bwMode="auto">
          <a:xfrm>
            <a:off x="266633" y="2660887"/>
            <a:ext cx="1317452" cy="34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F11AD65-314A-CAB7-84F5-CBF96EEDB0A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52" t="18073" r="9094" b="17275"/>
          <a:stretch/>
        </p:blipFill>
        <p:spPr>
          <a:xfrm>
            <a:off x="289390" y="3091545"/>
            <a:ext cx="1087800" cy="35802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50B4390-8A66-7B5C-EE35-64364D765D3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619" t="32438" r="12076" b="24411"/>
          <a:stretch/>
        </p:blipFill>
        <p:spPr>
          <a:xfrm>
            <a:off x="1713651" y="3099744"/>
            <a:ext cx="1135143" cy="33452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C77FA33-164C-D84D-F986-DC40B0BAA7CC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7998" y="1088085"/>
            <a:ext cx="904719" cy="7539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AAF1F79-027F-C214-4C64-9B228F6F70FA}"/>
              </a:ext>
            </a:extLst>
          </p:cNvPr>
          <p:cNvSpPr txBox="1"/>
          <p:nvPr/>
        </p:nvSpPr>
        <p:spPr>
          <a:xfrm>
            <a:off x="356796" y="3541918"/>
            <a:ext cx="40005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Програмне забезпечення для індивідуального </a:t>
            </a:r>
            <a:r>
              <a:rPr kumimoji="0" lang="uk-UA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відеозв’язку</a:t>
            </a:r>
            <a:r>
              <a:rPr kumimoji="0" lang="uk-UA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розсилання файлів та спілкування у текстовому форматі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BBDBA26-EE5E-54FB-87C6-2F970409802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87" t="9032" r="12627" b="9032"/>
          <a:stretch/>
        </p:blipFill>
        <p:spPr>
          <a:xfrm>
            <a:off x="3258311" y="1108786"/>
            <a:ext cx="900677" cy="73323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0E51BFD-8594-684A-F37A-F8D5607AB80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13424" y="4856197"/>
            <a:ext cx="1489773" cy="86739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A363541-CAA8-3487-E2F6-CA02C4A5C9D4}"/>
              </a:ext>
            </a:extLst>
          </p:cNvPr>
          <p:cNvSpPr txBox="1"/>
          <p:nvPr/>
        </p:nvSpPr>
        <p:spPr>
          <a:xfrm>
            <a:off x="277452" y="1933885"/>
            <a:ext cx="40005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Програмне забезпечення для колективного </a:t>
            </a:r>
            <a:r>
              <a:rPr kumimoji="0" lang="uk-UA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відеозв’язку</a:t>
            </a:r>
            <a:endParaRPr kumimoji="0" lang="uk-UA" sz="1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D83347-06BF-F3DC-985B-D98260E453E5}"/>
              </a:ext>
            </a:extLst>
          </p:cNvPr>
          <p:cNvSpPr txBox="1"/>
          <p:nvPr/>
        </p:nvSpPr>
        <p:spPr>
          <a:xfrm>
            <a:off x="54929" y="6481630"/>
            <a:ext cx="40005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Авторські записи лекцій на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Youtube</a:t>
            </a:r>
            <a:endParaRPr kumimoji="0" lang="uk-UA" sz="1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A4A3F57-C814-61F4-AC94-E78860B09A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40288" y="5441093"/>
            <a:ext cx="1615660" cy="82593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43A57C4-D314-80AB-D6EE-07B64CF743E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4642" y="5347224"/>
            <a:ext cx="1480468" cy="86739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D4006F6-7E0B-CA1D-28A6-CEC7ACB2F6F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2140" y="5250410"/>
            <a:ext cx="1489922" cy="82593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AA065B7-A677-5454-BD6C-346428C0927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8799" y="4626291"/>
            <a:ext cx="971686" cy="48584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79120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322123" y="206307"/>
            <a:ext cx="7164527" cy="879543"/>
          </a:xfrm>
        </p:spPr>
        <p:txBody>
          <a:bodyPr>
            <a:normAutofit fontScale="90000"/>
          </a:bodyPr>
          <a:lstStyle/>
          <a:p>
            <a:r>
              <a:rPr lang="uk-UA" sz="3600" dirty="0"/>
              <a:t>РУБРИКА «ОСВІТНЯ ДІЯЛЬНІСТЬ»</a:t>
            </a:r>
            <a:br>
              <a:rPr lang="uk-UA" dirty="0"/>
            </a:br>
            <a:r>
              <a:rPr lang="uk-UA" sz="2700" b="0" i="1" dirty="0"/>
              <a:t>на офіційному сайті університету</a:t>
            </a:r>
            <a:endParaRPr lang="en-US" sz="2000" b="0" i="1" dirty="0">
              <a:solidFill>
                <a:srgbClr val="C00000"/>
              </a:solidFill>
            </a:endParaRPr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0636CFB4-23CD-90B4-30CD-9A853884DFC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46971" y="6356350"/>
            <a:ext cx="740227" cy="365125"/>
          </a:xfrm>
        </p:spPr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9F50C-BE38-4BD0-BA84-9B090E1F2B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69ABD8-036A-86E1-1F66-A90615F6D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23" y="1185127"/>
            <a:ext cx="6688083" cy="5672873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CFBE56-9CF8-9073-FA4C-840936585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777" y="1185127"/>
            <a:ext cx="4754389" cy="565969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95727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322123" y="206308"/>
            <a:ext cx="7164527" cy="552818"/>
          </a:xfrm>
        </p:spPr>
        <p:txBody>
          <a:bodyPr>
            <a:normAutofit/>
          </a:bodyPr>
          <a:lstStyle/>
          <a:p>
            <a:r>
              <a:rPr lang="uk-UA" sz="3200" dirty="0"/>
              <a:t>НАУКОВА БІБЛІОТЕКА</a:t>
            </a:r>
            <a:endParaRPr lang="en-US" sz="1800" b="0" i="1" dirty="0">
              <a:solidFill>
                <a:srgbClr val="C00000"/>
              </a:solidFill>
            </a:endParaRPr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0636CFB4-23CD-90B4-30CD-9A853884DFC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46971" y="6356350"/>
            <a:ext cx="740227" cy="365125"/>
          </a:xfrm>
        </p:spPr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9F50C-BE38-4BD0-BA84-9B090E1F2B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917B41-525B-FA40-2E80-1CC6F98BE963}"/>
              </a:ext>
            </a:extLst>
          </p:cNvPr>
          <p:cNvSpPr txBox="1"/>
          <p:nvPr/>
        </p:nvSpPr>
        <p:spPr>
          <a:xfrm>
            <a:off x="6819902" y="4898545"/>
            <a:ext cx="4334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solidFill>
                  <a:srgbClr val="002060"/>
                </a:solidFill>
              </a:rPr>
              <a:t>4. Розміщення авторської літератури у фондах бібліотеки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8A3832-A6E7-40A4-20C4-71E7B5C2D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819" y="1039781"/>
            <a:ext cx="2952712" cy="22145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08A103-53A9-3B08-E1F2-FA66F9D74B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583" y="3254315"/>
            <a:ext cx="3618961" cy="20934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391701-8C28-36D2-544E-6FF7647E74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531" y="2035115"/>
            <a:ext cx="3251200" cy="2438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ED91C5-6220-0EF9-2B3D-1404A6090E8F}"/>
              </a:ext>
            </a:extLst>
          </p:cNvPr>
          <p:cNvSpPr txBox="1"/>
          <p:nvPr/>
        </p:nvSpPr>
        <p:spPr>
          <a:xfrm>
            <a:off x="77638" y="3716831"/>
            <a:ext cx="2846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i="1" dirty="0">
                <a:solidFill>
                  <a:srgbClr val="002060"/>
                </a:solidFill>
              </a:rPr>
              <a:t>2. Визначення УДК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EB3FC9-97BE-893E-07E6-FFB095822910}"/>
              </a:ext>
            </a:extLst>
          </p:cNvPr>
          <p:cNvSpPr txBox="1"/>
          <p:nvPr/>
        </p:nvSpPr>
        <p:spPr>
          <a:xfrm>
            <a:off x="348000" y="1176327"/>
            <a:ext cx="29527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i="1" dirty="0">
                <a:solidFill>
                  <a:srgbClr val="002060"/>
                </a:solidFill>
              </a:rPr>
              <a:t>1. Надання періодичних видань, навчальної та наукової літератури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19D6F6-BA4C-8AEC-5E3A-80DEBCFBCB2D}"/>
              </a:ext>
            </a:extLst>
          </p:cNvPr>
          <p:cNvSpPr txBox="1"/>
          <p:nvPr/>
        </p:nvSpPr>
        <p:spPr>
          <a:xfrm>
            <a:off x="6812877" y="759126"/>
            <a:ext cx="43340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i="1" dirty="0">
                <a:solidFill>
                  <a:srgbClr val="002060"/>
                </a:solidFill>
              </a:rPr>
              <a:t>3. Перевірка на плагіат авторських рукописів навчальної літератури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BD98CCA-F752-A60C-7E08-F9C5CA352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489" y="2585906"/>
            <a:ext cx="3618961" cy="11309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7A7CC28-02D6-D1DD-7957-B165931E872C}"/>
              </a:ext>
            </a:extLst>
          </p:cNvPr>
          <p:cNvSpPr txBox="1"/>
          <p:nvPr/>
        </p:nvSpPr>
        <p:spPr>
          <a:xfrm>
            <a:off x="186906" y="5892320"/>
            <a:ext cx="54748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rgbClr val="C00000"/>
                </a:solidFill>
              </a:rPr>
              <a:t>Головний офіс </a:t>
            </a:r>
            <a:r>
              <a:rPr lang="uk-UA" sz="2400" i="1" dirty="0">
                <a:solidFill>
                  <a:srgbClr val="C00000"/>
                </a:solidFill>
              </a:rPr>
              <a:t>(корпус №4) </a:t>
            </a:r>
            <a:r>
              <a:rPr lang="uk-UA" sz="2400" b="1" i="1" dirty="0">
                <a:solidFill>
                  <a:srgbClr val="C00000"/>
                </a:solidFill>
              </a:rPr>
              <a:t>та 5 філій </a:t>
            </a:r>
            <a:r>
              <a:rPr lang="uk-UA" sz="2400" i="1" dirty="0">
                <a:solidFill>
                  <a:srgbClr val="C00000"/>
                </a:solidFill>
              </a:rPr>
              <a:t>(корпуси №1, 6, 10, 11 і 12)</a:t>
            </a:r>
          </a:p>
        </p:txBody>
      </p:sp>
    </p:spTree>
    <p:extLst>
      <p:ext uri="{BB962C8B-B14F-4D97-AF65-F5344CB8AC3E}">
        <p14:creationId xmlns:p14="http://schemas.microsoft.com/office/powerpoint/2010/main" val="191169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322123" y="206308"/>
            <a:ext cx="7164527" cy="552818"/>
          </a:xfrm>
        </p:spPr>
        <p:txBody>
          <a:bodyPr>
            <a:normAutofit fontScale="90000"/>
          </a:bodyPr>
          <a:lstStyle/>
          <a:p>
            <a:r>
              <a:rPr lang="uk-UA" sz="3200" dirty="0"/>
              <a:t>НАВЧАЛЬНО-ІНФОРМАЦІЙНИЙ ПОРТАЛ</a:t>
            </a:r>
            <a:endParaRPr lang="en-US" sz="1800" b="0" i="1" dirty="0">
              <a:solidFill>
                <a:srgbClr val="C00000"/>
              </a:solidFill>
            </a:endParaRPr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0636CFB4-23CD-90B4-30CD-9A853884DFC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46971" y="6356350"/>
            <a:ext cx="740227" cy="365125"/>
          </a:xfrm>
        </p:spPr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9F50C-BE38-4BD0-BA84-9B090E1F2B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917B41-525B-FA40-2E80-1CC6F98BE963}"/>
              </a:ext>
            </a:extLst>
          </p:cNvPr>
          <p:cNvSpPr txBox="1"/>
          <p:nvPr/>
        </p:nvSpPr>
        <p:spPr>
          <a:xfrm>
            <a:off x="242992" y="1115360"/>
            <a:ext cx="577387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AutoNum type="arabicPeriod"/>
            </a:pPr>
            <a:r>
              <a:rPr lang="uk-UA" sz="2400" b="1" i="1" dirty="0">
                <a:solidFill>
                  <a:srgbClr val="002060"/>
                </a:solidFill>
              </a:rPr>
              <a:t>Платформа для електронних навчальних курсів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uk-UA" sz="2400" b="1" i="1" dirty="0">
                <a:solidFill>
                  <a:srgbClr val="002060"/>
                </a:solidFill>
              </a:rPr>
              <a:t>Середовище для спілкування НПП та студентів у </a:t>
            </a:r>
            <a:r>
              <a:rPr lang="uk-UA" sz="2400" b="1" i="1" dirty="0" err="1">
                <a:solidFill>
                  <a:srgbClr val="002060"/>
                </a:solidFill>
              </a:rPr>
              <a:t>позааудиторний</a:t>
            </a:r>
            <a:r>
              <a:rPr lang="uk-UA" sz="2400" b="1" i="1" dirty="0">
                <a:solidFill>
                  <a:srgbClr val="002060"/>
                </a:solidFill>
              </a:rPr>
              <a:t> час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uk-UA" sz="2400" b="1" i="1" dirty="0">
                <a:solidFill>
                  <a:srgbClr val="002060"/>
                </a:solidFill>
              </a:rPr>
              <a:t>Інструмент для оцінювання академічних досягнень студентів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2AC1F9-894F-EE51-2B3D-F220716EC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891" y="1020079"/>
            <a:ext cx="5773878" cy="29168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4675F5-E72D-C5BB-52BE-070CC14A8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92" y="3872254"/>
            <a:ext cx="5978768" cy="27794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395FB1-563D-19F5-BD07-C920E6A94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2535" y="4129639"/>
            <a:ext cx="1911830" cy="25220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2CAF702-81D3-49E0-E307-BB0FBD8E3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4082" y="4129639"/>
            <a:ext cx="1988047" cy="252205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525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519113" y="209550"/>
            <a:ext cx="10359094" cy="860125"/>
          </a:xfr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/>
              <a:t>ОРГАНІЗАЦІЙНІ КРИТЕР</a:t>
            </a:r>
            <a:r>
              <a:rPr lang="uk-UA" sz="3200" dirty="0"/>
              <a:t>ІЇ,</a:t>
            </a:r>
            <a:br>
              <a:rPr lang="ru-RU" sz="3200" dirty="0"/>
            </a:br>
            <a:r>
              <a:rPr lang="uk-UA" sz="2400" b="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які мають виконати НПП протягом першого року роботи в університеті</a:t>
            </a:r>
            <a:endParaRPr lang="uk-UA" sz="3200" b="0" i="1" dirty="0">
              <a:latin typeface="+mn-lt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823FF124-21FD-2178-CE1E-ACA5B8EBC826}"/>
              </a:ext>
            </a:extLst>
          </p:cNvPr>
          <p:cNvSpPr/>
          <p:nvPr/>
        </p:nvSpPr>
        <p:spPr>
          <a:xfrm>
            <a:off x="612475" y="1283928"/>
            <a:ext cx="2009955" cy="72461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Корпоративна пошта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6240B596-BCCC-5243-22E9-969B12B0357E}"/>
              </a:ext>
            </a:extLst>
          </p:cNvPr>
          <p:cNvSpPr/>
          <p:nvPr/>
        </p:nvSpPr>
        <p:spPr>
          <a:xfrm>
            <a:off x="612475" y="4104766"/>
            <a:ext cx="3804250" cy="73324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Профіль на навчально-інформаційному порталі </a:t>
            </a:r>
            <a:r>
              <a:rPr lang="en-US" b="1" dirty="0" err="1">
                <a:solidFill>
                  <a:srgbClr val="002060"/>
                </a:solidFill>
              </a:rPr>
              <a:t>Elearn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303F970-E306-8055-58E4-3643A96A351C}"/>
              </a:ext>
            </a:extLst>
          </p:cNvPr>
          <p:cNvSpPr/>
          <p:nvPr/>
        </p:nvSpPr>
        <p:spPr>
          <a:xfrm>
            <a:off x="612475" y="2235741"/>
            <a:ext cx="2823713" cy="72461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Афіліація НПП у </a:t>
            </a:r>
            <a:r>
              <a:rPr lang="uk-UA" b="1" dirty="0" err="1">
                <a:solidFill>
                  <a:srgbClr val="002060"/>
                </a:solidFill>
              </a:rPr>
              <a:t>наукометричних</a:t>
            </a:r>
            <a:r>
              <a:rPr lang="uk-UA" b="1" dirty="0">
                <a:solidFill>
                  <a:srgbClr val="002060"/>
                </a:solidFill>
              </a:rPr>
              <a:t> базах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7D718AB4-5FDF-1FC7-0303-BAADC3616B18}"/>
              </a:ext>
            </a:extLst>
          </p:cNvPr>
          <p:cNvSpPr/>
          <p:nvPr/>
        </p:nvSpPr>
        <p:spPr>
          <a:xfrm>
            <a:off x="612475" y="5027792"/>
            <a:ext cx="4045790" cy="72461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Актуальна інформація у профілі </a:t>
            </a:r>
            <a:br>
              <a:rPr lang="uk-UA" b="1" dirty="0">
                <a:solidFill>
                  <a:srgbClr val="002060"/>
                </a:solidFill>
              </a:rPr>
            </a:br>
            <a:r>
              <a:rPr lang="uk-UA" b="1" dirty="0">
                <a:solidFill>
                  <a:srgbClr val="002060"/>
                </a:solidFill>
              </a:rPr>
              <a:t>на сторінці кафедри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4D941C1C-7658-CD9A-6F7D-A1A1FE2BB204}"/>
              </a:ext>
            </a:extLst>
          </p:cNvPr>
          <p:cNvSpPr/>
          <p:nvPr/>
        </p:nvSpPr>
        <p:spPr>
          <a:xfrm>
            <a:off x="612475" y="5966664"/>
            <a:ext cx="5969480" cy="72461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Ознайомлення з нормативною документацією університету щодо організації освітнього процесу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AED0E34-A790-5640-90EC-441A7F2713BA}"/>
              </a:ext>
            </a:extLst>
          </p:cNvPr>
          <p:cNvSpPr/>
          <p:nvPr/>
        </p:nvSpPr>
        <p:spPr>
          <a:xfrm>
            <a:off x="612475" y="3187552"/>
            <a:ext cx="3209027" cy="72461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Профіль для використання </a:t>
            </a:r>
            <a:r>
              <a:rPr lang="en-US" b="1" dirty="0">
                <a:solidFill>
                  <a:srgbClr val="002060"/>
                </a:solidFill>
              </a:rPr>
              <a:t>Zoom </a:t>
            </a:r>
            <a:r>
              <a:rPr lang="uk-UA" b="1" dirty="0">
                <a:solidFill>
                  <a:srgbClr val="002060"/>
                </a:solidFill>
              </a:rPr>
              <a:t>або </a:t>
            </a:r>
            <a:r>
              <a:rPr lang="en-US" b="1" dirty="0">
                <a:solidFill>
                  <a:srgbClr val="002060"/>
                </a:solidFill>
              </a:rPr>
              <a:t>Cisco Webex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8B42CA56-CAA2-4FCE-BD9E-32E30FE2A57A}"/>
              </a:ext>
            </a:extLst>
          </p:cNvPr>
          <p:cNvSpPr/>
          <p:nvPr/>
        </p:nvSpPr>
        <p:spPr>
          <a:xfrm flipH="1">
            <a:off x="3436188" y="1296867"/>
            <a:ext cx="8298612" cy="711680"/>
          </a:xfrm>
          <a:prstGeom prst="rightArrow">
            <a:avLst>
              <a:gd name="adj1" fmla="val 81515"/>
              <a:gd name="adj2" fmla="val 11898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Звернутися до </a:t>
            </a:r>
            <a:r>
              <a:rPr lang="ru-RU" b="1" dirty="0" err="1">
                <a:solidFill>
                  <a:srgbClr val="002060"/>
                </a:solidFill>
              </a:rPr>
              <a:t>Інформаційно-обчислювального</a:t>
            </a:r>
            <a:r>
              <a:rPr lang="ru-RU" b="1" dirty="0">
                <a:solidFill>
                  <a:srgbClr val="002060"/>
                </a:solidFill>
              </a:rPr>
              <a:t> центру </a:t>
            </a:r>
          </a:p>
          <a:p>
            <a:pPr algn="ctr"/>
            <a:r>
              <a:rPr lang="ru-RU" i="1" dirty="0">
                <a:solidFill>
                  <a:srgbClr val="002060"/>
                </a:solidFill>
              </a:rPr>
              <a:t>(</a:t>
            </a:r>
            <a:r>
              <a:rPr lang="uk-UA" i="1" dirty="0">
                <a:solidFill>
                  <a:srgbClr val="002060"/>
                </a:solidFill>
              </a:rPr>
              <a:t>керівник Теплюк Віктор Михайлович</a:t>
            </a:r>
            <a:r>
              <a:rPr lang="ru-RU" i="1" dirty="0">
                <a:solidFill>
                  <a:srgbClr val="002060"/>
                </a:solidFill>
              </a:rPr>
              <a:t>)</a:t>
            </a:r>
            <a:endParaRPr lang="uk-UA" i="1" dirty="0">
              <a:solidFill>
                <a:srgbClr val="002060"/>
              </a:solidFill>
            </a:endParaRPr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F11B4E23-B95E-84E2-A033-8563093D182F}"/>
              </a:ext>
            </a:extLst>
          </p:cNvPr>
          <p:cNvSpPr/>
          <p:nvPr/>
        </p:nvSpPr>
        <p:spPr>
          <a:xfrm flipH="1">
            <a:off x="3959525" y="2231380"/>
            <a:ext cx="7775274" cy="711680"/>
          </a:xfrm>
          <a:prstGeom prst="rightArrow">
            <a:avLst>
              <a:gd name="adj1" fmla="val 81515"/>
              <a:gd name="adj2" fmla="val 11898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Самостійно </a:t>
            </a:r>
            <a:r>
              <a:rPr lang="uk-UA" b="1" dirty="0" err="1">
                <a:solidFill>
                  <a:srgbClr val="002060"/>
                </a:solidFill>
              </a:rPr>
              <a:t>внести</a:t>
            </a:r>
            <a:r>
              <a:rPr lang="uk-UA" b="1" dirty="0">
                <a:solidFill>
                  <a:srgbClr val="002060"/>
                </a:solidFill>
              </a:rPr>
              <a:t> інформацію про нове місце роботи, взявши необхідну інформацію з офіційного сайту університету</a:t>
            </a:r>
            <a:endParaRPr lang="uk-UA" i="1" dirty="0">
              <a:solidFill>
                <a:srgbClr val="002060"/>
              </a:solidFill>
            </a:endParaRP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8C94ED37-1E57-C0FB-F4C0-E9F416F8AE18}"/>
              </a:ext>
            </a:extLst>
          </p:cNvPr>
          <p:cNvSpPr/>
          <p:nvPr/>
        </p:nvSpPr>
        <p:spPr>
          <a:xfrm flipH="1">
            <a:off x="4416724" y="3200491"/>
            <a:ext cx="7318074" cy="711680"/>
          </a:xfrm>
          <a:prstGeom prst="rightArrow">
            <a:avLst>
              <a:gd name="adj1" fmla="val 81515"/>
              <a:gd name="adj2" fmla="val 11898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Для </a:t>
            </a:r>
            <a:r>
              <a:rPr lang="en-US" b="1" dirty="0">
                <a:solidFill>
                  <a:srgbClr val="002060"/>
                </a:solidFill>
              </a:rPr>
              <a:t>Zoom </a:t>
            </a:r>
            <a:r>
              <a:rPr lang="uk-UA" b="1" dirty="0">
                <a:solidFill>
                  <a:srgbClr val="002060"/>
                </a:solidFill>
              </a:rPr>
              <a:t>необхідно зареєструвати акаунт через корпоративну пошту. Для </a:t>
            </a:r>
            <a:r>
              <a:rPr lang="en-US" b="1" dirty="0">
                <a:solidFill>
                  <a:srgbClr val="002060"/>
                </a:solidFill>
              </a:rPr>
              <a:t>Webex</a:t>
            </a:r>
            <a:r>
              <a:rPr lang="uk-UA" b="1" dirty="0">
                <a:solidFill>
                  <a:srgbClr val="002060"/>
                </a:solidFill>
              </a:rPr>
              <a:t> звернутися до відповідальних за ІКТ</a:t>
            </a:r>
            <a:endParaRPr lang="uk-UA" i="1" dirty="0">
              <a:solidFill>
                <a:srgbClr val="002060"/>
              </a:solidFill>
            </a:endParaRP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60C178A4-CE82-749C-ABEA-F54D44BA2172}"/>
              </a:ext>
            </a:extLst>
          </p:cNvPr>
          <p:cNvSpPr/>
          <p:nvPr/>
        </p:nvSpPr>
        <p:spPr>
          <a:xfrm flipH="1">
            <a:off x="5037825" y="4115548"/>
            <a:ext cx="6696973" cy="711680"/>
          </a:xfrm>
          <a:prstGeom prst="rightArrow">
            <a:avLst>
              <a:gd name="adj1" fmla="val 81515"/>
              <a:gd name="adj2" fmla="val 11898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Звернутися до відповідальних за ІКТ</a:t>
            </a:r>
            <a:endParaRPr lang="uk-UA" i="1" dirty="0">
              <a:solidFill>
                <a:srgbClr val="002060"/>
              </a:solidFill>
            </a:endParaRPr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2EA0C32B-4AEB-363C-4133-78B146A573AB}"/>
              </a:ext>
            </a:extLst>
          </p:cNvPr>
          <p:cNvSpPr/>
          <p:nvPr/>
        </p:nvSpPr>
        <p:spPr>
          <a:xfrm flipH="1">
            <a:off x="5279365" y="5040731"/>
            <a:ext cx="6455432" cy="711680"/>
          </a:xfrm>
          <a:prstGeom prst="rightArrow">
            <a:avLst>
              <a:gd name="adj1" fmla="val 81515"/>
              <a:gd name="adj2" fmla="val 11898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Надати інформацію відповідальному за сторінку кафедри</a:t>
            </a:r>
            <a:endParaRPr lang="uk-UA" i="1" dirty="0">
              <a:solidFill>
                <a:srgbClr val="002060"/>
              </a:solidFill>
            </a:endParaRPr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7BD3E56B-7B3B-38DA-21F5-8B0DACFB4904}"/>
              </a:ext>
            </a:extLst>
          </p:cNvPr>
          <p:cNvSpPr/>
          <p:nvPr/>
        </p:nvSpPr>
        <p:spPr>
          <a:xfrm flipH="1">
            <a:off x="7220309" y="5965914"/>
            <a:ext cx="4514490" cy="711680"/>
          </a:xfrm>
          <a:prstGeom prst="rightArrow">
            <a:avLst>
              <a:gd name="adj1" fmla="val 81515"/>
              <a:gd name="adj2" fmla="val 11898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Самостійно за покликанням </a:t>
            </a:r>
            <a:r>
              <a:rPr lang="en-US" i="1" dirty="0">
                <a:solidFill>
                  <a:srgbClr val="002060"/>
                </a:solidFill>
              </a:rPr>
              <a:t>https://nubip.edu.ua/node/12654</a:t>
            </a:r>
            <a:endParaRPr lang="uk-UA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04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0636CFB4-23CD-90B4-30CD-9A853884DFC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46971" y="6356350"/>
            <a:ext cx="740227" cy="365125"/>
          </a:xfrm>
        </p:spPr>
        <p:txBody>
          <a:bodyPr rtlCol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9F50C-BE38-4BD0-BA84-9B090E1F2B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FCC7DA-0FE6-CDCD-3443-9AFF63C40AF1}"/>
              </a:ext>
            </a:extLst>
          </p:cNvPr>
          <p:cNvSpPr txBox="1"/>
          <p:nvPr/>
        </p:nvSpPr>
        <p:spPr>
          <a:xfrm>
            <a:off x="345267" y="281794"/>
            <a:ext cx="10192967" cy="5355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СЕРЕДНІ КОЕФІЦІЄНТИ РЕЙТИНГУ ННІ ТА ФАКУЛЬТЕТІВ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194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7E3FF3EF-E782-0115-D9F2-2858A1871DBB}"/>
              </a:ext>
            </a:extLst>
          </p:cNvPr>
          <p:cNvGraphicFramePr>
            <a:graphicFrameLocks/>
          </p:cNvGraphicFramePr>
          <p:nvPr/>
        </p:nvGraphicFramePr>
        <p:xfrm>
          <a:off x="345266" y="1091392"/>
          <a:ext cx="11514774" cy="5484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5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532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7565">
                  <a:extLst>
                    <a:ext uri="{9D8B030D-6E8A-4147-A177-3AD203B41FA5}">
                      <a16:colId xmlns:a16="http://schemas.microsoft.com/office/drawing/2014/main" val="4249517669"/>
                    </a:ext>
                  </a:extLst>
                </a:gridCol>
                <a:gridCol w="9962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18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0070">
                  <a:extLst>
                    <a:ext uri="{9D8B030D-6E8A-4147-A177-3AD203B41FA5}">
                      <a16:colId xmlns:a16="http://schemas.microsoft.com/office/drawing/2014/main" val="1621578794"/>
                    </a:ext>
                  </a:extLst>
                </a:gridCol>
              </a:tblGrid>
              <a:tr h="1046862">
                <a:tc>
                  <a:txBody>
                    <a:bodyPr/>
                    <a:lstStyle/>
                    <a:p>
                      <a:pPr algn="ctr"/>
                      <a:r>
                        <a:rPr lang="uk-UA" sz="2000" b="1" i="0" u="none" strike="noStrike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№ з/п</a:t>
                      </a:r>
                      <a:endParaRPr lang="ru-RU" sz="2000" b="1" i="0" u="none" strike="noStrike" kern="1200" dirty="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i="0" u="none" strike="noStrike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ННІ / Факультет</a:t>
                      </a:r>
                      <a:endParaRPr lang="ru-RU" sz="2400" b="1" i="0" u="none" strike="noStrike" kern="1200" dirty="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2019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0" u="none" strike="noStrike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72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30000"/>
                        </a:lnSpc>
                      </a:pPr>
                      <a:r>
                        <a:rPr lang="uk-UA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4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i="0" u="none" strike="noStrike" dirty="0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Факультет </a:t>
                      </a:r>
                      <a:r>
                        <a:rPr lang="ru-RU" sz="1600" b="1" i="0" u="none" strike="noStrike" dirty="0" err="1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харчових</a:t>
                      </a:r>
                      <a:r>
                        <a:rPr lang="ru-RU" sz="1600" b="1" i="0" u="none" strike="noStrike" dirty="0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600" b="1" i="0" u="none" strike="noStrike" dirty="0" err="1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технологій</a:t>
                      </a:r>
                      <a:r>
                        <a:rPr lang="ru-RU" sz="1600" b="1" i="0" u="none" strike="noStrike" dirty="0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 та </a:t>
                      </a:r>
                      <a:r>
                        <a:rPr lang="ru-RU" sz="1600" b="1" i="0" u="none" strike="noStrike" dirty="0" err="1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управління</a:t>
                      </a:r>
                      <a:r>
                        <a:rPr lang="ru-RU" sz="1600" b="1" i="0" u="none" strike="noStrike" dirty="0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600" b="1" i="0" u="none" strike="noStrike" dirty="0" err="1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якістю</a:t>
                      </a:r>
                      <a:r>
                        <a:rPr lang="ru-RU" sz="1600" b="1" i="0" u="none" strike="noStrike" dirty="0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600" b="1" i="0" u="none" strike="noStrike" dirty="0" err="1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продукції</a:t>
                      </a:r>
                      <a:r>
                        <a:rPr lang="ru-RU" sz="1600" b="1" i="0" u="none" strike="noStrike" dirty="0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 АПК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2,02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372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30000"/>
                        </a:lnSpc>
                      </a:pPr>
                      <a:r>
                        <a:rPr lang="ru-RU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Економічний факультет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372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30000"/>
                        </a:lnSpc>
                      </a:pPr>
                      <a:r>
                        <a:rPr lang="uk-UA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4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Механіко-технологічний факультет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372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30000"/>
                        </a:lnSpc>
                      </a:pPr>
                      <a:r>
                        <a:rPr lang="uk-UA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4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ННІ лісового і садово-паркового господарства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372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30000"/>
                        </a:lnSpc>
                      </a:pPr>
                      <a:r>
                        <a:rPr lang="uk-UA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14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Факультет землевпорядкування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372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30000"/>
                        </a:lnSpc>
                      </a:pPr>
                      <a:r>
                        <a:rPr lang="uk-UA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4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Гуманітарно-педагогічний факультет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372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30000"/>
                        </a:lnSpc>
                      </a:pPr>
                      <a:r>
                        <a:rPr lang="uk-UA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ru-RU" sz="14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Факультет конструювання та дизайну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372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30000"/>
                        </a:lnSpc>
                      </a:pPr>
                      <a:r>
                        <a:rPr lang="uk-UA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ru-RU" sz="14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Факультет аграрного менеджменту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372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30000"/>
                        </a:lnSpc>
                      </a:pPr>
                      <a:r>
                        <a:rPr lang="uk-UA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14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ННІ енергетики, автоматики і енергозбереження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372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30000"/>
                        </a:lnSpc>
                      </a:pPr>
                      <a:r>
                        <a:rPr lang="uk-UA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ru-RU" sz="14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Агробіологічний факультет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372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30000"/>
                        </a:lnSpc>
                      </a:pPr>
                      <a:r>
                        <a:rPr lang="uk-UA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ru-RU" sz="14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Факультет тваринництва та водних біоресурсів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7372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30000"/>
                        </a:lnSpc>
                      </a:pPr>
                      <a:r>
                        <a:rPr lang="uk-UA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ru-RU" sz="14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Факультет інформаційних технологій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7372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30000"/>
                        </a:lnSpc>
                      </a:pPr>
                      <a:r>
                        <a:rPr lang="uk-UA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13</a:t>
                      </a:r>
                      <a:endParaRPr lang="ru-RU" sz="14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Факультет ветеринарної медицини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7372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30000"/>
                        </a:lnSpc>
                      </a:pPr>
                      <a:r>
                        <a:rPr lang="uk-UA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14</a:t>
                      </a:r>
                      <a:endParaRPr lang="ru-RU" sz="14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Юридичний факультет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7372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30000"/>
                        </a:lnSpc>
                      </a:pPr>
                      <a:r>
                        <a:rPr lang="uk-UA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ru-RU" sz="14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Факультет захисту рослин, біотехнологій та екології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7372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30000"/>
                        </a:lnSpc>
                      </a:pPr>
                      <a:r>
                        <a:rPr lang="uk-UA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16</a:t>
                      </a:r>
                      <a:endParaRPr lang="ru-RU" sz="14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ННІ неперервної освіти і туризму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UA" sz="1600" b="1" i="0" u="none" strike="noStrike" dirty="0">
                          <a:solidFill>
                            <a:srgbClr val="014067"/>
                          </a:solidFill>
                          <a:effectLst/>
                          <a:latin typeface="Calibri" panose="020F0502020204030204" pitchFamily="34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047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Тема Office">
  <a:themeElements>
    <a:clrScheme name="Custom 14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506_TF00951641.potx" id="{D61D9B98-77EB-4AFD-A5C1-4C81238E65A1}" vid="{ED9A72C6-E22F-4D0A-8A23-0B9FD3BEF397}"/>
    </a:ext>
  </a:extLst>
</a:theme>
</file>

<file path=ppt/theme/theme2.xml><?xml version="1.0" encoding="utf-8"?>
<a:theme xmlns:a="http://schemas.openxmlformats.org/drawingml/2006/main" name="4_Тема Office">
  <a:themeElements>
    <a:clrScheme name="Custom 14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506_TF00951641.potx" id="{D61D9B98-77EB-4AFD-A5C1-4C81238E65A1}" vid="{ED9A72C6-E22F-4D0A-8A23-0B9FD3BEF397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</TotalTime>
  <Words>1461</Words>
  <Application>Microsoft Office PowerPoint</Application>
  <PresentationFormat>Широкий екран</PresentationFormat>
  <Paragraphs>369</Paragraphs>
  <Slides>17</Slides>
  <Notes>15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2</vt:i4>
      </vt:variant>
      <vt:variant>
        <vt:lpstr>Вбудовані сервери OLE</vt:lpstr>
      </vt:variant>
      <vt:variant>
        <vt:i4>0</vt:i4>
      </vt:variant>
      <vt:variant>
        <vt:lpstr>Заголовки слайдів</vt:lpstr>
      </vt:variant>
      <vt:variant>
        <vt:i4>17</vt:i4>
      </vt:variant>
    </vt:vector>
  </HeadingPairs>
  <TitlesOfParts>
    <vt:vector size="25" baseType="lpstr">
      <vt:lpstr>Arial</vt:lpstr>
      <vt:lpstr>Arial Black</vt:lpstr>
      <vt:lpstr>Calibri</vt:lpstr>
      <vt:lpstr>Gill Sans SemiBold</vt:lpstr>
      <vt:lpstr>Micra</vt:lpstr>
      <vt:lpstr>Times New Roman</vt:lpstr>
      <vt:lpstr>1_Тема Office</vt:lpstr>
      <vt:lpstr>4_Тема Office</vt:lpstr>
      <vt:lpstr>Презентація PowerPoint</vt:lpstr>
      <vt:lpstr>ГРАФІК ОСВІТНЬОГО ПРОЦЕСУ на І семестр 2023-2024 н.р. (денна форма навчання)</vt:lpstr>
      <vt:lpstr>ПЕРЕЛІК НАКАЗІВ щодо організації освітнього процесу в НУБіП України на 2023-2024 н.р.</vt:lpstr>
      <vt:lpstr>Інструменти для забезпечення  організації навчання студентів у НУБіП України</vt:lpstr>
      <vt:lpstr>РУБРИКА «ОСВІТНЯ ДІЯЛЬНІСТЬ» на офіційному сайті університету</vt:lpstr>
      <vt:lpstr>НАУКОВА БІБЛІОТЕКА</vt:lpstr>
      <vt:lpstr>НАВЧАЛЬНО-ІНФОРМАЦІЙНИЙ ПОРТАЛ</vt:lpstr>
      <vt:lpstr>ОРГАНІЗАЦІЙНІ КРИТЕРІЇ, які мають виконати НПП протягом першого року роботи в університеті</vt:lpstr>
      <vt:lpstr>Презентація PowerPoint</vt:lpstr>
      <vt:lpstr>Презентація PowerPoint</vt:lpstr>
      <vt:lpstr>ЗАНЯТТЯ СТУДЕНТІВ в аудиторіях ботанічного саду</vt:lpstr>
      <vt:lpstr>Презентація PowerPoint</vt:lpstr>
      <vt:lpstr>Презентація PowerPoint</vt:lpstr>
      <vt:lpstr>КІЛЬКІСТЬ ОСВІТНІХ ПРОГРАМ</vt:lpstr>
      <vt:lpstr>МЕХАНІЗМ РЕАЛІЗАЦІЇ  перманентної освітньої діяльності в умовах воєнного стану</vt:lpstr>
      <vt:lpstr>ФОРМУЛА УСПІХУ ВИКЛАДАЧА в умовах воєнного стану</vt:lpstr>
      <vt:lpstr>ДИНАМІКА ЧИСЕЛЬНОСТІ НАУКОВО-ПЕДАГОГІЧНИХ ПРАЦІВНИКІВ, які викладають дисципліни англійською мовою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Magic Magic</dc:creator>
  <cp:lastModifiedBy>Ярослав Рудик</cp:lastModifiedBy>
  <cp:revision>13</cp:revision>
  <cp:lastPrinted>2023-09-02T08:15:10Z</cp:lastPrinted>
  <dcterms:created xsi:type="dcterms:W3CDTF">2023-08-26T12:55:21Z</dcterms:created>
  <dcterms:modified xsi:type="dcterms:W3CDTF">2023-09-13T13:11:18Z</dcterms:modified>
</cp:coreProperties>
</file>