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vsdx" ContentType="application/vnd.ms-visio.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59" r:id="rId1"/>
  </p:sldMasterIdLst>
  <p:notesMasterIdLst>
    <p:notesMasterId r:id="rId58"/>
  </p:notesMasterIdLst>
  <p:sldIdLst>
    <p:sldId id="256" r:id="rId2"/>
    <p:sldId id="260" r:id="rId3"/>
    <p:sldId id="430" r:id="rId4"/>
    <p:sldId id="275" r:id="rId5"/>
    <p:sldId id="434" r:id="rId6"/>
    <p:sldId id="431" r:id="rId7"/>
    <p:sldId id="432" r:id="rId8"/>
    <p:sldId id="433" r:id="rId9"/>
    <p:sldId id="274" r:id="rId10"/>
    <p:sldId id="397" r:id="rId11"/>
    <p:sldId id="377" r:id="rId12"/>
    <p:sldId id="381" r:id="rId13"/>
    <p:sldId id="382" r:id="rId14"/>
    <p:sldId id="383" r:id="rId15"/>
    <p:sldId id="404" r:id="rId16"/>
    <p:sldId id="403" r:id="rId17"/>
    <p:sldId id="402" r:id="rId18"/>
    <p:sldId id="406" r:id="rId19"/>
    <p:sldId id="407" r:id="rId20"/>
    <p:sldId id="408" r:id="rId21"/>
    <p:sldId id="409" r:id="rId22"/>
    <p:sldId id="410" r:id="rId23"/>
    <p:sldId id="411" r:id="rId24"/>
    <p:sldId id="425" r:id="rId25"/>
    <p:sldId id="412" r:id="rId26"/>
    <p:sldId id="413" r:id="rId27"/>
    <p:sldId id="423" r:id="rId28"/>
    <p:sldId id="416" r:id="rId29"/>
    <p:sldId id="420" r:id="rId30"/>
    <p:sldId id="419" r:id="rId31"/>
    <p:sldId id="418" r:id="rId32"/>
    <p:sldId id="417" r:id="rId33"/>
    <p:sldId id="421" r:id="rId34"/>
    <p:sldId id="422" r:id="rId35"/>
    <p:sldId id="424" r:id="rId36"/>
    <p:sldId id="426" r:id="rId37"/>
    <p:sldId id="427" r:id="rId38"/>
    <p:sldId id="428" r:id="rId39"/>
    <p:sldId id="429" r:id="rId40"/>
    <p:sldId id="385" r:id="rId41"/>
    <p:sldId id="384" r:id="rId42"/>
    <p:sldId id="388" r:id="rId43"/>
    <p:sldId id="387" r:id="rId44"/>
    <p:sldId id="386" r:id="rId45"/>
    <p:sldId id="392" r:id="rId46"/>
    <p:sldId id="391" r:id="rId47"/>
    <p:sldId id="390" r:id="rId48"/>
    <p:sldId id="389" r:id="rId49"/>
    <p:sldId id="396" r:id="rId50"/>
    <p:sldId id="367" r:id="rId51"/>
    <p:sldId id="379" r:id="rId52"/>
    <p:sldId id="380" r:id="rId53"/>
    <p:sldId id="348" r:id="rId54"/>
    <p:sldId id="374" r:id="rId55"/>
    <p:sldId id="405" r:id="rId56"/>
    <p:sldId id="311" r:id="rId57"/>
  </p:sldIdLst>
  <p:sldSz cx="9144000" cy="6858000" type="screen4x3"/>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Светлый стиль 2 — акцент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p:cViewPr varScale="1">
        <p:scale>
          <a:sx n="105" d="100"/>
          <a:sy n="105" d="100"/>
        </p:scale>
        <p:origin x="169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FE36207-DF60-4322-B4E4-5F6F365DC950}" type="datetimeFigureOut">
              <a:rPr lang="uk-UA" smtClean="0"/>
              <a:t>05.02.2020</a:t>
            </a:fld>
            <a:endParaRPr lang="uk-UA"/>
          </a:p>
        </p:txBody>
      </p:sp>
      <p:sp>
        <p:nvSpPr>
          <p:cNvPr id="4" name="Образ слайда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6" name="Нижний колонтитул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1DC0049-EFCA-47D8-8ABD-AE64ADCBB13D}" type="slidenum">
              <a:rPr lang="uk-UA" smtClean="0"/>
              <a:t>‹#›</a:t>
            </a:fld>
            <a:endParaRPr lang="uk-UA"/>
          </a:p>
        </p:txBody>
      </p:sp>
    </p:spTree>
    <p:extLst>
      <p:ext uri="{BB962C8B-B14F-4D97-AF65-F5344CB8AC3E}">
        <p14:creationId xmlns:p14="http://schemas.microsoft.com/office/powerpoint/2010/main" val="2385996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3886200" y="1267731"/>
            <a:ext cx="1371600" cy="548640"/>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71281" y="2091263"/>
            <a:ext cx="6801440" cy="2590800"/>
          </a:xfrm>
        </p:spPr>
        <p:txBody>
          <a:bodyPr tIns="45720" bIns="45720" anchor="ctr">
            <a:noAutofit/>
          </a:bodyPr>
          <a:lstStyle>
            <a:lvl1pPr algn="ctr">
              <a:lnSpc>
                <a:spcPct val="83000"/>
              </a:lnSpc>
              <a:defRPr lang="en-US" sz="6200" b="0" kern="1200" cap="all" spc="-100" baseline="0" dirty="0">
                <a:solidFill>
                  <a:schemeClr val="tx1">
                    <a:lumMod val="85000"/>
                    <a:lumOff val="15000"/>
                  </a:schemeClr>
                </a:solidFill>
                <a:effectLst/>
                <a:latin typeface="+mj-lt"/>
                <a:ea typeface="+mn-ea"/>
                <a:cs typeface="+mn-cs"/>
              </a:defRPr>
            </a:lvl1pPr>
          </a:lstStyle>
          <a:p>
            <a:r>
              <a:rPr lang="ru-RU"/>
              <a:t>Образец заголовка</a:t>
            </a:r>
            <a:endParaRPr lang="en-US" dirty="0"/>
          </a:p>
        </p:txBody>
      </p:sp>
      <p:sp>
        <p:nvSpPr>
          <p:cNvPr id="3" name="Subtitle 2"/>
          <p:cNvSpPr>
            <a:spLocks noGrp="1"/>
          </p:cNvSpPr>
          <p:nvPr>
            <p:ph type="subTitle" idx="1"/>
          </p:nvPr>
        </p:nvSpPr>
        <p:spPr>
          <a:xfrm>
            <a:off x="1171575" y="4682062"/>
            <a:ext cx="6803136" cy="502920"/>
          </a:xfrm>
        </p:spPr>
        <p:txBody>
          <a:bodyPr>
            <a:normAutofit/>
          </a:bodyPr>
          <a:lstStyle>
            <a:lvl1pPr marL="0" indent="0" algn="ctr">
              <a:spcBef>
                <a:spcPts val="0"/>
              </a:spcBef>
              <a:buNone/>
              <a:defRPr sz="1400" spc="80" baseline="0">
                <a:solidFill>
                  <a:schemeClr val="tx1"/>
                </a:solidFill>
              </a:defRPr>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vl6pPr marL="2286000" indent="0" algn="ctr">
              <a:buNone/>
              <a:defRPr sz="1400"/>
            </a:lvl6pPr>
            <a:lvl7pPr marL="2743200" indent="0" algn="ctr">
              <a:buNone/>
              <a:defRPr sz="1400"/>
            </a:lvl7pPr>
            <a:lvl8pPr marL="3200400" indent="0" algn="ctr">
              <a:buNone/>
              <a:defRPr sz="1400"/>
            </a:lvl8pPr>
            <a:lvl9pPr marL="3657600" indent="0" algn="ctr">
              <a:buNone/>
              <a:defRPr sz="1400"/>
            </a:lvl9pPr>
          </a:lstStyle>
          <a:p>
            <a:r>
              <a:rPr lang="ru-RU"/>
              <a:t>Образец подзаголовка</a:t>
            </a:r>
            <a:endParaRPr lang="en-US" dirty="0"/>
          </a:p>
        </p:txBody>
      </p:sp>
      <p:sp>
        <p:nvSpPr>
          <p:cNvPr id="20" name="Date Placeholder 19"/>
          <p:cNvSpPr>
            <a:spLocks noGrp="1"/>
          </p:cNvSpPr>
          <p:nvPr>
            <p:ph type="dt" sz="half" idx="10"/>
          </p:nvPr>
        </p:nvSpPr>
        <p:spPr>
          <a:xfrm>
            <a:off x="3931920" y="1327188"/>
            <a:ext cx="1280160" cy="457200"/>
          </a:xfrm>
        </p:spPr>
        <p:txBody>
          <a:bodyPr/>
          <a:lstStyle>
            <a:lvl1pPr algn="ctr">
              <a:defRPr sz="1100" spc="0" baseline="0">
                <a:solidFill>
                  <a:schemeClr val="tx1"/>
                </a:solidFill>
                <a:latin typeface="+mn-lt"/>
              </a:defRPr>
            </a:lvl1pPr>
          </a:lstStyle>
          <a:p>
            <a:fld id="{C413E404-6E4E-4001-815E-1F8309694CC2}" type="datetimeFigureOut">
              <a:rPr lang="ru-RU" smtClean="0"/>
              <a:t>05.02.2020</a:t>
            </a:fld>
            <a:endParaRPr lang="ru-RU"/>
          </a:p>
        </p:txBody>
      </p:sp>
      <p:sp>
        <p:nvSpPr>
          <p:cNvPr id="21" name="Footer Placeholder 20"/>
          <p:cNvSpPr>
            <a:spLocks noGrp="1"/>
          </p:cNvSpPr>
          <p:nvPr>
            <p:ph type="ftr" sz="quarter" idx="11"/>
          </p:nvPr>
        </p:nvSpPr>
        <p:spPr>
          <a:xfrm>
            <a:off x="1104936" y="5211060"/>
            <a:ext cx="4429125" cy="228600"/>
          </a:xfrm>
        </p:spPr>
        <p:txBody>
          <a:bodyPr/>
          <a:lstStyle>
            <a:lvl1pPr algn="l">
              <a:defRPr sz="900">
                <a:solidFill>
                  <a:schemeClr val="tx1">
                    <a:lumMod val="75000"/>
                    <a:lumOff val="25000"/>
                  </a:schemeClr>
                </a:solidFill>
              </a:defRPr>
            </a:lvl1pPr>
          </a:lstStyle>
          <a:p>
            <a:endParaRPr lang="ru-RU"/>
          </a:p>
        </p:txBody>
      </p:sp>
      <p:sp>
        <p:nvSpPr>
          <p:cNvPr id="22" name="Slide Number Placeholder 21"/>
          <p:cNvSpPr>
            <a:spLocks noGrp="1"/>
          </p:cNvSpPr>
          <p:nvPr>
            <p:ph type="sldNum" sz="quarter" idx="12"/>
          </p:nvPr>
        </p:nvSpPr>
        <p:spPr>
          <a:xfrm>
            <a:off x="6455190" y="5212080"/>
            <a:ext cx="1583911" cy="228600"/>
          </a:xfrm>
        </p:spPr>
        <p:txBody>
          <a:bodyPr/>
          <a:lstStyle>
            <a:lvl1pPr>
              <a:defRPr>
                <a:solidFill>
                  <a:schemeClr val="tx1">
                    <a:lumMod val="75000"/>
                    <a:lumOff val="25000"/>
                  </a:schemeClr>
                </a:solidFill>
              </a:defRPr>
            </a:lvl1pPr>
          </a:lstStyle>
          <a:p>
            <a:fld id="{0C205FC1-0806-4ED6-9973-E998F11C36E5}" type="slidenum">
              <a:rPr lang="ru-RU" smtClean="0"/>
              <a:t>‹#›</a:t>
            </a:fld>
            <a:endParaRPr lang="ru-RU"/>
          </a:p>
        </p:txBody>
      </p:sp>
    </p:spTree>
    <p:extLst>
      <p:ext uri="{BB962C8B-B14F-4D97-AF65-F5344CB8AC3E}">
        <p14:creationId xmlns:p14="http://schemas.microsoft.com/office/powerpoint/2010/main" val="256900014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413E404-6E4E-4001-815E-1F8309694CC2}" type="datetimeFigureOut">
              <a:rPr lang="ru-RU" smtClean="0"/>
              <a:t>05.02.2020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C205FC1-0806-4ED6-9973-E998F11C36E5}" type="slidenum">
              <a:rPr lang="ru-RU" smtClean="0"/>
              <a:t>‹#›</a:t>
            </a:fld>
            <a:endParaRPr lang="ru-RU"/>
          </a:p>
        </p:txBody>
      </p:sp>
    </p:spTree>
    <p:extLst>
      <p:ext uri="{BB962C8B-B14F-4D97-AF65-F5344CB8AC3E}">
        <p14:creationId xmlns:p14="http://schemas.microsoft.com/office/powerpoint/2010/main" val="3923508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0"/>
            <a:ext cx="1771650" cy="52578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762000"/>
            <a:ext cx="6057900" cy="52578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413E404-6E4E-4001-815E-1F8309694CC2}" type="datetimeFigureOut">
              <a:rPr lang="ru-RU" smtClean="0"/>
              <a:t>05.02.2020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C205FC1-0806-4ED6-9973-E998F11C36E5}" type="slidenum">
              <a:rPr lang="ru-RU" smtClean="0"/>
              <a:t>‹#›</a:t>
            </a:fld>
            <a:endParaRPr lang="ru-RU"/>
          </a:p>
        </p:txBody>
      </p:sp>
    </p:spTree>
    <p:extLst>
      <p:ext uri="{BB962C8B-B14F-4D97-AF65-F5344CB8AC3E}">
        <p14:creationId xmlns:p14="http://schemas.microsoft.com/office/powerpoint/2010/main" val="2313096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C413E404-6E4E-4001-815E-1F8309694CC2}" type="datetimeFigureOut">
              <a:rPr lang="ru-RU" smtClean="0"/>
              <a:t>05.02.2020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C205FC1-0806-4ED6-9973-E998F11C36E5}" type="slidenum">
              <a:rPr lang="ru-RU" smtClean="0"/>
              <a:t>‹#›</a:t>
            </a:fld>
            <a:endParaRPr lang="ru-RU"/>
          </a:p>
        </p:txBody>
      </p:sp>
    </p:spTree>
    <p:extLst>
      <p:ext uri="{BB962C8B-B14F-4D97-AF65-F5344CB8AC3E}">
        <p14:creationId xmlns:p14="http://schemas.microsoft.com/office/powerpoint/2010/main" val="2235295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9144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3886200" y="1267731"/>
            <a:ext cx="1371600" cy="548640"/>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172717" y="2094309"/>
            <a:ext cx="6803136" cy="2587752"/>
          </a:xfrm>
        </p:spPr>
        <p:txBody>
          <a:bodyPr anchor="ctr">
            <a:noAutofit/>
          </a:bodyPr>
          <a:lstStyle>
            <a:lvl1pPr algn="ctr">
              <a:lnSpc>
                <a:spcPct val="83000"/>
              </a:lnSpc>
              <a:defRPr lang="en-US" sz="6200" kern="1200" cap="all" spc="-100" baseline="0" dirty="0">
                <a:solidFill>
                  <a:schemeClr val="tx1">
                    <a:lumMod val="85000"/>
                    <a:lumOff val="15000"/>
                  </a:schemeClr>
                </a:solidFill>
                <a:effectLst/>
                <a:latin typeface="+mj-lt"/>
                <a:ea typeface="+mn-ea"/>
                <a:cs typeface="+mn-cs"/>
              </a:defRPr>
            </a:lvl1pPr>
          </a:lstStyle>
          <a:p>
            <a:r>
              <a:rPr lang="ru-RU"/>
              <a:t>Образец заголовка</a:t>
            </a:r>
            <a:endParaRPr lang="en-US" dirty="0"/>
          </a:p>
        </p:txBody>
      </p:sp>
      <p:sp>
        <p:nvSpPr>
          <p:cNvPr id="3" name="Text Placeholder 2"/>
          <p:cNvSpPr>
            <a:spLocks noGrp="1"/>
          </p:cNvSpPr>
          <p:nvPr>
            <p:ph type="body" idx="1"/>
          </p:nvPr>
        </p:nvSpPr>
        <p:spPr>
          <a:xfrm>
            <a:off x="1172718" y="4682062"/>
            <a:ext cx="6803136" cy="502920"/>
          </a:xfrm>
        </p:spPr>
        <p:txBody>
          <a:bodyPr anchor="t">
            <a:normAutofit/>
          </a:bodyPr>
          <a:lstStyle>
            <a:lvl1pPr marL="0" indent="0" algn="ctr">
              <a:buNone/>
              <a:defRPr sz="1400">
                <a:solidFill>
                  <a:schemeClr val="tx1"/>
                </a:solidFill>
                <a:effectLst/>
              </a:defRPr>
            </a:lvl1pPr>
            <a:lvl2pPr marL="457200" indent="0">
              <a:buNone/>
              <a:defRPr sz="1400">
                <a:solidFill>
                  <a:schemeClr val="tx1">
                    <a:tint val="75000"/>
                  </a:schemeClr>
                </a:solidFill>
              </a:defRPr>
            </a:lvl2pPr>
            <a:lvl3pPr marL="914400" indent="0">
              <a:buNone/>
              <a:defRPr sz="14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3931920" y="1325880"/>
            <a:ext cx="1280160" cy="457200"/>
          </a:xfrm>
        </p:spPr>
        <p:txBody>
          <a:bodyPr/>
          <a:lstStyle>
            <a:lvl1pPr algn="ctr">
              <a:defRPr lang="en-US" sz="1100" kern="1200" spc="0" baseline="0">
                <a:solidFill>
                  <a:schemeClr val="tx1"/>
                </a:solidFill>
                <a:latin typeface="+mn-lt"/>
                <a:ea typeface="+mn-ea"/>
                <a:cs typeface="+mn-cs"/>
              </a:defRPr>
            </a:lvl1pPr>
          </a:lstStyle>
          <a:p>
            <a:fld id="{C413E404-6E4E-4001-815E-1F8309694CC2}" type="datetimeFigureOut">
              <a:rPr lang="ru-RU" smtClean="0"/>
              <a:t>05.02.2020</a:t>
            </a:fld>
            <a:endParaRPr lang="ru-RU"/>
          </a:p>
        </p:txBody>
      </p:sp>
      <p:sp>
        <p:nvSpPr>
          <p:cNvPr id="5" name="Footer Placeholder 4"/>
          <p:cNvSpPr>
            <a:spLocks noGrp="1"/>
          </p:cNvSpPr>
          <p:nvPr>
            <p:ph type="ftr" sz="quarter" idx="11"/>
          </p:nvPr>
        </p:nvSpPr>
        <p:spPr>
          <a:xfrm>
            <a:off x="1104679" y="5211060"/>
            <a:ext cx="4430268" cy="228600"/>
          </a:xfrm>
        </p:spPr>
        <p:txBody>
          <a:bodyPr/>
          <a:lstStyle>
            <a:lvl1pPr algn="l">
              <a:defRPr/>
            </a:lvl1pPr>
          </a:lstStyle>
          <a:p>
            <a:endParaRPr lang="ru-RU"/>
          </a:p>
        </p:txBody>
      </p:sp>
      <p:sp>
        <p:nvSpPr>
          <p:cNvPr id="6" name="Slide Number Placeholder 5"/>
          <p:cNvSpPr>
            <a:spLocks noGrp="1"/>
          </p:cNvSpPr>
          <p:nvPr>
            <p:ph type="sldNum" sz="quarter" idx="12"/>
          </p:nvPr>
        </p:nvSpPr>
        <p:spPr>
          <a:xfrm>
            <a:off x="6453378" y="5211060"/>
            <a:ext cx="1584198" cy="228600"/>
          </a:xfrm>
        </p:spPr>
        <p:txBody>
          <a:bodyPr/>
          <a:lstStyle/>
          <a:p>
            <a:fld id="{0C205FC1-0806-4ED6-9973-E998F11C36E5}" type="slidenum">
              <a:rPr lang="ru-RU" smtClean="0"/>
              <a:t>‹#›</a:t>
            </a:fld>
            <a:endParaRPr lang="ru-RU"/>
          </a:p>
        </p:txBody>
      </p:sp>
    </p:spTree>
    <p:extLst>
      <p:ext uri="{BB962C8B-B14F-4D97-AF65-F5344CB8AC3E}">
        <p14:creationId xmlns:p14="http://schemas.microsoft.com/office/powerpoint/2010/main" val="174712420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73152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75488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C413E404-6E4E-4001-815E-1F8309694CC2}" type="datetimeFigureOut">
              <a:rPr lang="ru-RU" smtClean="0"/>
              <a:t>05.02.2020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C205FC1-0806-4ED6-9973-E998F11C36E5}" type="slidenum">
              <a:rPr lang="ru-RU" smtClean="0"/>
              <a:t>‹#›</a:t>
            </a:fld>
            <a:endParaRPr lang="ru-RU"/>
          </a:p>
        </p:txBody>
      </p:sp>
    </p:spTree>
    <p:extLst>
      <p:ext uri="{BB962C8B-B14F-4D97-AF65-F5344CB8AC3E}">
        <p14:creationId xmlns:p14="http://schemas.microsoft.com/office/powerpoint/2010/main" val="1815760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731520" y="2074334"/>
            <a:ext cx="365760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731520" y="2755898"/>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754880" y="2074334"/>
            <a:ext cx="365760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754880" y="2756581"/>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C413E404-6E4E-4001-815E-1F8309694CC2}" type="datetimeFigureOut">
              <a:rPr lang="ru-RU" smtClean="0"/>
              <a:t>05.02.2020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C205FC1-0806-4ED6-9973-E998F11C36E5}" type="slidenum">
              <a:rPr lang="ru-RU" smtClean="0"/>
              <a:t>‹#›</a:t>
            </a:fld>
            <a:endParaRPr lang="ru-RU"/>
          </a:p>
        </p:txBody>
      </p:sp>
    </p:spTree>
    <p:extLst>
      <p:ext uri="{BB962C8B-B14F-4D97-AF65-F5344CB8AC3E}">
        <p14:creationId xmlns:p14="http://schemas.microsoft.com/office/powerpoint/2010/main" val="2672482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C413E404-6E4E-4001-815E-1F8309694CC2}" type="datetimeFigureOut">
              <a:rPr lang="ru-RU" smtClean="0"/>
              <a:t>05.02.2020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C205FC1-0806-4ED6-9973-E998F11C36E5}" type="slidenum">
              <a:rPr lang="ru-RU" smtClean="0"/>
              <a:t>‹#›</a:t>
            </a:fld>
            <a:endParaRPr lang="ru-RU"/>
          </a:p>
        </p:txBody>
      </p:sp>
    </p:spTree>
    <p:extLst>
      <p:ext uri="{BB962C8B-B14F-4D97-AF65-F5344CB8AC3E}">
        <p14:creationId xmlns:p14="http://schemas.microsoft.com/office/powerpoint/2010/main" val="2978086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13E404-6E4E-4001-815E-1F8309694CC2}" type="datetimeFigureOut">
              <a:rPr lang="ru-RU" smtClean="0"/>
              <a:t>05.02.2020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0C205FC1-0806-4ED6-9973-E998F11C36E5}" type="slidenum">
              <a:rPr lang="ru-RU" smtClean="0"/>
              <a:t>‹#›</a:t>
            </a:fld>
            <a:endParaRPr lang="ru-RU"/>
          </a:p>
        </p:txBody>
      </p:sp>
    </p:spTree>
    <p:extLst>
      <p:ext uri="{BB962C8B-B14F-4D97-AF65-F5344CB8AC3E}">
        <p14:creationId xmlns:p14="http://schemas.microsoft.com/office/powerpoint/2010/main" val="4173258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6" name="Rectangle 15"/>
          <p:cNvSpPr/>
          <p:nvPr/>
        </p:nvSpPr>
        <p:spPr>
          <a:xfrm>
            <a:off x="184147" y="173736"/>
            <a:ext cx="6398514" cy="65105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7392"/>
            <a:ext cx="1823085" cy="1645920"/>
          </a:xfrm>
        </p:spPr>
        <p:txBody>
          <a:bodyPr anchor="b">
            <a:normAutofit/>
          </a:bodyPr>
          <a:lstStyle>
            <a:lvl1pPr algn="l" defTabSz="914400" rtl="0" eaLnBrk="1" latinLnBrk="0" hangingPunct="1">
              <a:lnSpc>
                <a:spcPct val="90000"/>
              </a:lnSpc>
              <a:spcBef>
                <a:spcPct val="0"/>
              </a:spcBef>
              <a:buNone/>
              <a:defRPr lang="en-US" sz="2400" b="0" kern="1200" cap="none" spc="0" baseline="0" dirty="0">
                <a:solidFill>
                  <a:srgbClr val="FFFFFF"/>
                </a:solidFill>
                <a:effectLst/>
                <a:latin typeface="+mj-lt"/>
                <a:ea typeface="+mn-ea"/>
                <a:cs typeface="+mn-cs"/>
              </a:defRPr>
            </a:lvl1pPr>
          </a:lstStyle>
          <a:p>
            <a:r>
              <a:rPr lang="ru-RU"/>
              <a:t>Образец заголовка</a:t>
            </a:r>
            <a:endParaRPr lang="en-US" dirty="0"/>
          </a:p>
        </p:txBody>
      </p:sp>
      <p:sp>
        <p:nvSpPr>
          <p:cNvPr id="3" name="Content Placeholder 2"/>
          <p:cNvSpPr>
            <a:spLocks noGrp="1"/>
          </p:cNvSpPr>
          <p:nvPr>
            <p:ph idx="1"/>
          </p:nvPr>
        </p:nvSpPr>
        <p:spPr>
          <a:xfrm>
            <a:off x="668976" y="907143"/>
            <a:ext cx="5428856" cy="5043714"/>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972300" y="2286000"/>
            <a:ext cx="1823085" cy="3505200"/>
          </a:xfrm>
        </p:spPr>
        <p:txBody>
          <a:bodyPr>
            <a:normAutofit/>
          </a:bodyPr>
          <a:lstStyle>
            <a:lvl1pPr marL="0" indent="0">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8" name="Date Placeholder 7"/>
          <p:cNvSpPr>
            <a:spLocks noGrp="1"/>
          </p:cNvSpPr>
          <p:nvPr>
            <p:ph type="dt" sz="half" idx="10"/>
          </p:nvPr>
        </p:nvSpPr>
        <p:spPr/>
        <p:txBody>
          <a:bodyPr/>
          <a:lstStyle/>
          <a:p>
            <a:fld id="{C413E404-6E4E-4001-815E-1F8309694CC2}" type="datetimeFigureOut">
              <a:rPr lang="ru-RU" smtClean="0"/>
              <a:t>05.02.2020</a:t>
            </a:fld>
            <a:endParaRPr lang="ru-RU"/>
          </a:p>
        </p:txBody>
      </p:sp>
      <p:sp>
        <p:nvSpPr>
          <p:cNvPr id="9" name="Footer Placeholder 8"/>
          <p:cNvSpPr>
            <a:spLocks noGrp="1"/>
          </p:cNvSpPr>
          <p:nvPr>
            <p:ph type="ftr" sz="quarter" idx="11"/>
          </p:nvPr>
        </p:nvSpPr>
        <p:spPr/>
        <p:txBody>
          <a:bodyPr/>
          <a:lstStyle>
            <a:lvl1pPr algn="r">
              <a:defRPr/>
            </a:lvl1pPr>
          </a:lstStyle>
          <a:p>
            <a:endParaRPr lang="ru-RU"/>
          </a:p>
        </p:txBody>
      </p:sp>
      <p:sp>
        <p:nvSpPr>
          <p:cNvPr id="11" name="Slide Number Placeholder 10"/>
          <p:cNvSpPr>
            <a:spLocks noGrp="1"/>
          </p:cNvSpPr>
          <p:nvPr>
            <p:ph type="sldNum" sz="quarter" idx="12"/>
          </p:nvPr>
        </p:nvSpPr>
        <p:spPr>
          <a:xfrm>
            <a:off x="7795258" y="6310086"/>
            <a:ext cx="1097280" cy="274320"/>
          </a:xfrm>
        </p:spPr>
        <p:txBody>
          <a:bodyPr/>
          <a:lstStyle>
            <a:lvl1pPr>
              <a:defRPr>
                <a:solidFill>
                  <a:srgbClr val="FFFFFF"/>
                </a:solidFill>
              </a:defRPr>
            </a:lvl1pPr>
          </a:lstStyle>
          <a:p>
            <a:fld id="{0C205FC1-0806-4ED6-9973-E998F11C36E5}" type="slidenum">
              <a:rPr lang="ru-RU" smtClean="0"/>
              <a:t>‹#›</a:t>
            </a:fld>
            <a:endParaRPr lang="ru-RU"/>
          </a:p>
        </p:txBody>
      </p:sp>
      <p:sp>
        <p:nvSpPr>
          <p:cNvPr id="12" name="Rectangle 11"/>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76466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4" name="Rectangle 13"/>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3504"/>
            <a:ext cx="1824228" cy="1645920"/>
          </a:xfrm>
        </p:spPr>
        <p:txBody>
          <a:bodyPr anchor="b">
            <a:noAutofit/>
          </a:bodyPr>
          <a:lstStyle>
            <a:lvl1pPr algn="l">
              <a:defRPr sz="2400" b="0">
                <a:solidFill>
                  <a:srgbClr val="FFFFFF"/>
                </a:solidFill>
                <a:latin typeface="+mj-lt"/>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171449" y="173736"/>
            <a:ext cx="6398514" cy="6510528"/>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972300" y="2286000"/>
            <a:ext cx="1824228" cy="3502152"/>
          </a:xfrm>
        </p:spPr>
        <p:txBody>
          <a:bodyPr>
            <a:normAutofit/>
          </a:bodyPr>
          <a:lstStyle>
            <a:lvl1pPr marL="0" indent="0" algn="l">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C413E404-6E4E-4001-815E-1F8309694CC2}" type="datetimeFigureOut">
              <a:rPr lang="ru-RU" smtClean="0"/>
              <a:t>05.02.2020</a:t>
            </a:fld>
            <a:endParaRPr lang="ru-RU"/>
          </a:p>
        </p:txBody>
      </p:sp>
      <p:sp>
        <p:nvSpPr>
          <p:cNvPr id="6" name="Footer Placeholder 5"/>
          <p:cNvSpPr>
            <a:spLocks noGrp="1"/>
          </p:cNvSpPr>
          <p:nvPr>
            <p:ph type="ftr" sz="quarter" idx="11"/>
          </p:nvPr>
        </p:nvSpPr>
        <p:spPr/>
        <p:txBody>
          <a:bodyPr/>
          <a:lstStyle>
            <a:lvl1pPr marL="0" algn="r" defTabSz="914400" rtl="0" eaLnBrk="1" latinLnBrk="0" hangingPunct="1">
              <a:defRPr lang="en-US" sz="9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ru-RU"/>
          </a:p>
        </p:txBody>
      </p:sp>
      <p:sp>
        <p:nvSpPr>
          <p:cNvPr id="7" name="Slide Number Placeholder 6"/>
          <p:cNvSpPr>
            <a:spLocks noGrp="1"/>
          </p:cNvSpPr>
          <p:nvPr>
            <p:ph type="sldNum" sz="quarter" idx="12"/>
          </p:nvPr>
        </p:nvSpPr>
        <p:spPr>
          <a:xfrm>
            <a:off x="7797546" y="6309360"/>
            <a:ext cx="1097280" cy="274320"/>
          </a:xfrm>
        </p:spPr>
        <p:txBody>
          <a:bodyPr/>
          <a:lstStyle>
            <a:lvl1pPr>
              <a:defRPr>
                <a:solidFill>
                  <a:srgbClr val="FFFFFF"/>
                </a:solidFill>
              </a:defRPr>
            </a:lvl1pPr>
          </a:lstStyle>
          <a:p>
            <a:fld id="{0C205FC1-0806-4ED6-9973-E998F11C36E5}" type="slidenum">
              <a:rPr lang="ru-RU" smtClean="0"/>
              <a:t>‹#›</a:t>
            </a:fld>
            <a:endParaRPr lang="ru-RU"/>
          </a:p>
        </p:txBody>
      </p:sp>
      <p:sp>
        <p:nvSpPr>
          <p:cNvPr id="11" name="Rectangle 10"/>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44149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76022" y="173736"/>
            <a:ext cx="8791956" cy="6510528"/>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731520" y="642594"/>
            <a:ext cx="7680960" cy="1371600"/>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731520" y="2103120"/>
            <a:ext cx="7680960" cy="393192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234768" y="6309360"/>
            <a:ext cx="2057400" cy="274320"/>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fld id="{B4C71EC6-210F-42DE-9C53-41977AD35B3D}" type="datetimeFigureOut">
              <a:rPr lang="ru-RU" smtClean="0">
                <a:solidFill>
                  <a:prstClr val="black">
                    <a:tint val="75000"/>
                  </a:prstClr>
                </a:solidFill>
              </a:rPr>
              <a:pPr/>
              <a:t>05.02.2020</a:t>
            </a:fld>
            <a:endParaRPr lang="ru-RU">
              <a:solidFill>
                <a:prstClr val="black">
                  <a:tint val="75000"/>
                </a:prstClr>
              </a:solidFill>
            </a:endParaRPr>
          </a:p>
        </p:txBody>
      </p:sp>
      <p:sp>
        <p:nvSpPr>
          <p:cNvPr id="5" name="Footer Placeholder 4"/>
          <p:cNvSpPr>
            <a:spLocks noGrp="1"/>
          </p:cNvSpPr>
          <p:nvPr>
            <p:ph type="ftr" sz="quarter" idx="3"/>
          </p:nvPr>
        </p:nvSpPr>
        <p:spPr>
          <a:xfrm>
            <a:off x="2596896" y="6309360"/>
            <a:ext cx="3950208" cy="274320"/>
          </a:xfrm>
          <a:prstGeom prst="rect">
            <a:avLst/>
          </a:prstGeom>
        </p:spPr>
        <p:txBody>
          <a:bodyPr vert="horz" lIns="91440" tIns="45720" rIns="91440" bIns="45720" rtlCol="0" anchor="b"/>
          <a:lstStyle>
            <a:lvl1pPr algn="ctr">
              <a:defRPr sz="900">
                <a:solidFill>
                  <a:schemeClr val="tx1">
                    <a:lumMod val="75000"/>
                    <a:lumOff val="25000"/>
                  </a:schemeClr>
                </a:solidFill>
              </a:defRPr>
            </a:lvl1pPr>
          </a:lstStyle>
          <a:p>
            <a:endParaRPr lang="ru-RU">
              <a:solidFill>
                <a:prstClr val="black">
                  <a:tint val="75000"/>
                </a:prstClr>
              </a:solidFill>
            </a:endParaRPr>
          </a:p>
        </p:txBody>
      </p:sp>
      <p:sp>
        <p:nvSpPr>
          <p:cNvPr id="6" name="Slide Number Placeholder 5"/>
          <p:cNvSpPr>
            <a:spLocks noGrp="1"/>
          </p:cNvSpPr>
          <p:nvPr>
            <p:ph type="sldNum" sz="quarter" idx="4"/>
          </p:nvPr>
        </p:nvSpPr>
        <p:spPr>
          <a:xfrm>
            <a:off x="7823382" y="6309360"/>
            <a:ext cx="1097280" cy="274320"/>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71216281"/>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Visio_Drawing.vsd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hool-box.ru/images/stories/prezentazii-_2014/shablony-dlya-prezentaziy-powerpoint-1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355"/>
            <a:ext cx="9144000" cy="688554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0" y="1459257"/>
            <a:ext cx="9144000" cy="1938992"/>
          </a:xfrm>
          <a:prstGeom prst="rect">
            <a:avLst/>
          </a:prstGeom>
        </p:spPr>
        <p:txBody>
          <a:bodyPr wrap="square">
            <a:spAutoFit/>
          </a:bodyPr>
          <a:lstStyle/>
          <a:p>
            <a:pPr algn="ctr"/>
            <a:r>
              <a:rPr lang="ru-RU" sz="4000" b="1" dirty="0" err="1">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rPr>
              <a:t>Презентація</a:t>
            </a:r>
            <a:r>
              <a:rPr lang="ru-RU" sz="4000" b="1"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rPr>
              <a:t> </a:t>
            </a:r>
            <a:r>
              <a:rPr lang="ru-RU" sz="4000" b="1" dirty="0" err="1">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rPr>
              <a:t>оновленої</a:t>
            </a:r>
            <a:r>
              <a:rPr lang="ru-RU" sz="4000" b="1"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rPr>
              <a:t> </a:t>
            </a:r>
            <a:r>
              <a:rPr lang="ru-RU" sz="4000" b="1" dirty="0" err="1">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rPr>
              <a:t>програми</a:t>
            </a:r>
            <a:r>
              <a:rPr lang="ru-RU" sz="4000" b="1"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rPr>
              <a:t> </a:t>
            </a:r>
            <a:r>
              <a:rPr lang="ru-RU" sz="4000" b="1" dirty="0" err="1">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rPr>
              <a:t>виховання</a:t>
            </a:r>
            <a:r>
              <a:rPr lang="ru-RU" sz="4000" b="1"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rPr>
              <a:t> студента </a:t>
            </a:r>
            <a:r>
              <a:rPr lang="ru-RU" sz="4000" b="1" dirty="0" err="1">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rPr>
              <a:t>НУБіП</a:t>
            </a:r>
            <a:r>
              <a:rPr lang="ru-RU" sz="4000" b="1"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rPr>
              <a:t> </a:t>
            </a:r>
            <a:r>
              <a:rPr lang="ru-RU" sz="4000" b="1" dirty="0" err="1">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rPr>
              <a:t>України</a:t>
            </a:r>
            <a:r>
              <a:rPr lang="ru-RU" sz="4000" b="1"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rPr>
              <a:t> «</a:t>
            </a:r>
            <a:r>
              <a:rPr lang="ru-RU" sz="4000" b="1" dirty="0" err="1">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rPr>
              <a:t>Громадянин</a:t>
            </a:r>
            <a:r>
              <a:rPr lang="ru-RU" sz="4000" b="1"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rPr>
              <a:t>, </a:t>
            </a:r>
            <a:r>
              <a:rPr lang="ru-RU" sz="4000" b="1" dirty="0" err="1">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rPr>
              <a:t>патріот</a:t>
            </a:r>
            <a:r>
              <a:rPr lang="ru-RU" sz="4000" b="1"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rPr>
              <a:t>, </a:t>
            </a:r>
            <a:r>
              <a:rPr lang="ru-RU" sz="4000" b="1" dirty="0" err="1">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rPr>
              <a:t>фахівець</a:t>
            </a:r>
            <a:r>
              <a:rPr lang="ru-RU" sz="4000" b="1"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rPr>
              <a:t>»</a:t>
            </a:r>
          </a:p>
        </p:txBody>
      </p:sp>
      <p:sp>
        <p:nvSpPr>
          <p:cNvPr id="5" name="TextBox 4"/>
          <p:cNvSpPr txBox="1"/>
          <p:nvPr/>
        </p:nvSpPr>
        <p:spPr>
          <a:xfrm>
            <a:off x="2087216" y="4005064"/>
            <a:ext cx="7056784" cy="830997"/>
          </a:xfrm>
          <a:prstGeom prst="rect">
            <a:avLst/>
          </a:prstGeom>
          <a:noFill/>
        </p:spPr>
        <p:txBody>
          <a:bodyPr wrap="square" rtlCol="0">
            <a:spAutoFit/>
          </a:bodyPr>
          <a:lstStyle/>
          <a:p>
            <a:pPr algn="r"/>
            <a:r>
              <a:rPr lang="uk-UA" sz="2400" b="1" u="sng" dirty="0">
                <a:latin typeface="Arial" panose="020B0604020202020204" pitchFamily="34" charset="0"/>
                <a:cs typeface="Arial" panose="020B0604020202020204" pitchFamily="34" charset="0"/>
              </a:rPr>
              <a:t>Доповідає</a:t>
            </a:r>
            <a:r>
              <a:rPr lang="uk-UA" sz="2400" b="1" dirty="0">
                <a:latin typeface="Arial" panose="020B0604020202020204" pitchFamily="34" charset="0"/>
                <a:cs typeface="Arial" panose="020B0604020202020204" pitchFamily="34" charset="0"/>
              </a:rPr>
              <a:t>: Директор ННЦ виховної роботи та соціального розвитку – Ржевський Г.М</a:t>
            </a:r>
            <a:r>
              <a:rPr lang="uk-UA" sz="2400" dirty="0">
                <a:latin typeface="Arial" panose="020B0604020202020204" pitchFamily="34" charset="0"/>
                <a:cs typeface="Arial" panose="020B0604020202020204" pitchFamily="34" charset="0"/>
              </a:rPr>
              <a:t>.</a:t>
            </a:r>
            <a:endParaRPr lang="ru-RU" sz="2400" dirty="0">
              <a:latin typeface="Arial" panose="020B0604020202020204" pitchFamily="34" charset="0"/>
              <a:cs typeface="Arial" panose="020B0604020202020204" pitchFamily="34" charset="0"/>
            </a:endParaRPr>
          </a:p>
        </p:txBody>
      </p:sp>
      <p:pic>
        <p:nvPicPr>
          <p:cNvPr id="2" name="Picture 2" descr="https://nubip.edu.ua/sites/all/themes/nauu/images/redesign2/nubip-logo-ger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7216" y="150476"/>
            <a:ext cx="5295900" cy="1190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209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467542" y="166326"/>
            <a:ext cx="792088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uk-UA" b="1" dirty="0"/>
              <a:t>Система управління виховною роботою в університеті</a:t>
            </a:r>
          </a:p>
        </p:txBody>
      </p:sp>
      <p:graphicFrame>
        <p:nvGraphicFramePr>
          <p:cNvPr id="5" name="Объект 4"/>
          <p:cNvGraphicFramePr>
            <a:graphicFrameLocks noChangeAspect="1"/>
          </p:cNvGraphicFramePr>
          <p:nvPr>
            <p:extLst>
              <p:ext uri="{D42A27DB-BD31-4B8C-83A1-F6EECF244321}">
                <p14:modId xmlns:p14="http://schemas.microsoft.com/office/powerpoint/2010/main" val="1086135542"/>
              </p:ext>
            </p:extLst>
          </p:nvPr>
        </p:nvGraphicFramePr>
        <p:xfrm>
          <a:off x="323526" y="548680"/>
          <a:ext cx="8568953" cy="6192688"/>
        </p:xfrm>
        <a:graphic>
          <a:graphicData uri="http://schemas.openxmlformats.org/presentationml/2006/ole">
            <mc:AlternateContent xmlns:mc="http://schemas.openxmlformats.org/markup-compatibility/2006">
              <mc:Choice xmlns:v="urn:schemas-microsoft-com:vml" Requires="v">
                <p:oleObj spid="_x0000_s1044" name="Visio" r:id="rId3" imgW="7381923" imgH="9820170" progId="Visio.Drawing.15">
                  <p:embed/>
                </p:oleObj>
              </mc:Choice>
              <mc:Fallback>
                <p:oleObj name="Visio" r:id="rId3" imgW="7381923" imgH="9820170"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6" y="548680"/>
                        <a:ext cx="8568953" cy="6192688"/>
                      </a:xfrm>
                      <a:prstGeom prst="rect">
                        <a:avLst/>
                      </a:prstGeom>
                      <a:noFill/>
                    </p:spPr>
                  </p:pic>
                </p:oleObj>
              </mc:Fallback>
            </mc:AlternateContent>
          </a:graphicData>
        </a:graphic>
      </p:graphicFrame>
    </p:spTree>
    <p:extLst>
      <p:ext uri="{BB962C8B-B14F-4D97-AF65-F5344CB8AC3E}">
        <p14:creationId xmlns:p14="http://schemas.microsoft.com/office/powerpoint/2010/main" val="699476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91790FB-0CA0-4186-B820-6B98EBB3E131}"/>
              </a:ext>
            </a:extLst>
          </p:cNvPr>
          <p:cNvSpPr>
            <a:spLocks noGrp="1"/>
          </p:cNvSpPr>
          <p:nvPr>
            <p:ph idx="1"/>
          </p:nvPr>
        </p:nvSpPr>
        <p:spPr>
          <a:xfrm>
            <a:off x="179512" y="1052736"/>
            <a:ext cx="8712968" cy="5550296"/>
          </a:xfrm>
          <a:solidFill>
            <a:srgbClr val="FFC000"/>
          </a:solidFill>
        </p:spPr>
        <p:txBody>
          <a:bodyPr>
            <a:normAutofit fontScale="92500" lnSpcReduction="20000"/>
          </a:bodyPr>
          <a:lstStyle/>
          <a:p>
            <a:pPr lvl="0">
              <a:spcBef>
                <a:spcPts val="0"/>
              </a:spcBef>
              <a:buFont typeface="Wingdings" panose="05000000000000000000" pitchFamily="2" charset="2"/>
              <a:buChar char="Ø"/>
            </a:pPr>
            <a:r>
              <a:rPr lang="uk-UA" b="1" spc="15" dirty="0">
                <a:latin typeface="Arial" panose="020B0604020202020204" pitchFamily="34" charset="0"/>
                <a:cs typeface="Arial" panose="020B0604020202020204" pitchFamily="34" charset="0"/>
              </a:rPr>
              <a:t>НУБІП України – це сучасний заклад освіти, адміністрація і колектив якого прагнуть досягти найвищого рівня як в змісті, так і у формах навчання, а також у створенні позитивного, </a:t>
            </a:r>
            <a:r>
              <a:rPr lang="uk-UA" b="1" spc="15" dirty="0" err="1">
                <a:latin typeface="Arial" panose="020B0604020202020204" pitchFamily="34" charset="0"/>
                <a:cs typeface="Arial" panose="020B0604020202020204" pitchFamily="34" charset="0"/>
              </a:rPr>
              <a:t>гуманістично</a:t>
            </a:r>
            <a:r>
              <a:rPr lang="uk-UA" b="1" spc="15" dirty="0">
                <a:latin typeface="Arial" panose="020B0604020202020204" pitchFamily="34" charset="0"/>
                <a:cs typeface="Arial" panose="020B0604020202020204" pitchFamily="34" charset="0"/>
              </a:rPr>
              <a:t>-орієнтованого культурного та психологічного середовища для студентів і викладачів;</a:t>
            </a:r>
          </a:p>
          <a:p>
            <a:pPr lvl="0">
              <a:spcBef>
                <a:spcPts val="0"/>
              </a:spcBef>
              <a:buFont typeface="Wingdings" panose="05000000000000000000" pitchFamily="2" charset="2"/>
              <a:buChar char="Ø"/>
            </a:pPr>
            <a:endParaRPr lang="uk-UA" b="1" spc="15" dirty="0">
              <a:latin typeface="Arial" panose="020B0604020202020204" pitchFamily="34" charset="0"/>
              <a:cs typeface="Arial" panose="020B0604020202020204" pitchFamily="34" charset="0"/>
            </a:endParaRPr>
          </a:p>
          <a:p>
            <a:pPr lvl="0">
              <a:spcBef>
                <a:spcPts val="0"/>
              </a:spcBef>
              <a:buFont typeface="Wingdings" panose="05000000000000000000" pitchFamily="2" charset="2"/>
              <a:buChar char="Ø"/>
            </a:pPr>
            <a:r>
              <a:rPr lang="uk-UA" b="1" spc="15" dirty="0">
                <a:latin typeface="Arial" panose="020B0604020202020204" pitchFamily="34" charset="0"/>
                <a:cs typeface="Arial" panose="020B0604020202020204" pitchFamily="34" charset="0"/>
              </a:rPr>
              <a:t>Фахова спрямованість не може бути повною характеристикою людських якостей особистості, рівня її духовних потреб, </a:t>
            </a:r>
            <a:r>
              <a:rPr lang="uk-UA" b="1" spc="15" dirty="0" err="1">
                <a:latin typeface="Arial" panose="020B0604020202020204" pitchFamily="34" charset="0"/>
                <a:cs typeface="Arial" panose="020B0604020202020204" pitchFamily="34" charset="0"/>
              </a:rPr>
              <a:t>смисложиттєвих</a:t>
            </a:r>
            <a:r>
              <a:rPr lang="uk-UA" b="1" spc="15" dirty="0">
                <a:latin typeface="Arial" panose="020B0604020202020204" pitchFamily="34" charset="0"/>
                <a:cs typeface="Arial" panose="020B0604020202020204" pitchFamily="34" charset="0"/>
              </a:rPr>
              <a:t> цінностей; </a:t>
            </a:r>
          </a:p>
          <a:p>
            <a:pPr lvl="0">
              <a:spcBef>
                <a:spcPts val="0"/>
              </a:spcBef>
              <a:buFont typeface="Wingdings" panose="05000000000000000000" pitchFamily="2" charset="2"/>
              <a:buChar char="Ø"/>
            </a:pPr>
            <a:endParaRPr lang="uk-UA" b="1" spc="15" dirty="0">
              <a:latin typeface="Arial" panose="020B0604020202020204" pitchFamily="34" charset="0"/>
              <a:cs typeface="Arial" panose="020B0604020202020204" pitchFamily="34" charset="0"/>
            </a:endParaRPr>
          </a:p>
          <a:p>
            <a:pPr marR="73660" lvl="0" algn="just">
              <a:lnSpc>
                <a:spcPct val="119000"/>
              </a:lnSpc>
              <a:spcBef>
                <a:spcPts val="0"/>
              </a:spcBef>
              <a:buSzPts val="1400"/>
              <a:buFont typeface="Wingdings" panose="05000000000000000000" pitchFamily="2" charset="2"/>
              <a:buChar char="Ø"/>
              <a:tabLst>
                <a:tab pos="761365" algn="l"/>
              </a:tabLst>
            </a:pPr>
            <a:r>
              <a:rPr lang="uk-UA" b="1" spc="15" dirty="0">
                <a:latin typeface="Arial" panose="020B0604020202020204" pitchFamily="34" charset="0"/>
                <a:ea typeface="Symbol" panose="05050102010706020507" pitchFamily="18" charset="2"/>
                <a:cs typeface="Arial" panose="020B0604020202020204" pitchFamily="34" charset="0"/>
              </a:rPr>
              <a:t>Людина</a:t>
            </a:r>
            <a:r>
              <a:rPr lang="uk-UA" b="1" spc="-40" dirty="0">
                <a:latin typeface="Arial" panose="020B0604020202020204" pitchFamily="34" charset="0"/>
                <a:ea typeface="Symbol" panose="05050102010706020507" pitchFamily="18" charset="2"/>
                <a:cs typeface="Arial" panose="020B0604020202020204" pitchFamily="34" charset="0"/>
              </a:rPr>
              <a:t> </a:t>
            </a:r>
            <a:r>
              <a:rPr lang="uk-UA" b="1" spc="15" dirty="0">
                <a:latin typeface="Arial" panose="020B0604020202020204" pitchFamily="34" charset="0"/>
                <a:ea typeface="Symbol" panose="05050102010706020507" pitchFamily="18" charset="2"/>
                <a:cs typeface="Arial" panose="020B0604020202020204" pitchFamily="34" charset="0"/>
              </a:rPr>
              <a:t>масштабніша</a:t>
            </a:r>
            <a:r>
              <a:rPr lang="uk-UA" b="1" spc="-45" dirty="0">
                <a:latin typeface="Arial" panose="020B0604020202020204" pitchFamily="34" charset="0"/>
                <a:ea typeface="Symbol" panose="05050102010706020507" pitchFamily="18" charset="2"/>
                <a:cs typeface="Arial" panose="020B0604020202020204" pitchFamily="34" charset="0"/>
              </a:rPr>
              <a:t> </a:t>
            </a:r>
            <a:r>
              <a:rPr lang="uk-UA" b="1" spc="15" dirty="0">
                <a:latin typeface="Arial" panose="020B0604020202020204" pitchFamily="34" charset="0"/>
                <a:ea typeface="Symbol" panose="05050102010706020507" pitchFamily="18" charset="2"/>
                <a:cs typeface="Arial" panose="020B0604020202020204" pitchFamily="34" charset="0"/>
              </a:rPr>
              <a:t>власної</a:t>
            </a:r>
            <a:r>
              <a:rPr lang="uk-UA" b="1" spc="-40" dirty="0">
                <a:latin typeface="Arial" panose="020B0604020202020204" pitchFamily="34" charset="0"/>
                <a:ea typeface="Symbol" panose="05050102010706020507" pitchFamily="18" charset="2"/>
                <a:cs typeface="Arial" panose="020B0604020202020204" pitchFamily="34" charset="0"/>
              </a:rPr>
              <a:t> </a:t>
            </a:r>
            <a:r>
              <a:rPr lang="uk-UA" b="1" spc="15" dirty="0">
                <a:latin typeface="Arial" panose="020B0604020202020204" pitchFamily="34" charset="0"/>
                <a:ea typeface="Symbol" panose="05050102010706020507" pitchFamily="18" charset="2"/>
                <a:cs typeface="Arial" panose="020B0604020202020204" pitchFamily="34" charset="0"/>
              </a:rPr>
              <a:t>професії;</a:t>
            </a:r>
          </a:p>
          <a:p>
            <a:pPr marL="0" marR="73660" lvl="0" indent="0" algn="just">
              <a:lnSpc>
                <a:spcPct val="119000"/>
              </a:lnSpc>
              <a:spcBef>
                <a:spcPts val="0"/>
              </a:spcBef>
              <a:buSzPts val="1400"/>
              <a:buNone/>
              <a:tabLst>
                <a:tab pos="761365" algn="l"/>
              </a:tabLst>
            </a:pPr>
            <a:endParaRPr lang="uk-UA" b="1" dirty="0">
              <a:latin typeface="Arial" panose="020B0604020202020204" pitchFamily="34" charset="0"/>
              <a:ea typeface="Symbol" panose="05050102010706020507" pitchFamily="18" charset="2"/>
              <a:cs typeface="Arial" panose="020B0604020202020204" pitchFamily="34" charset="0"/>
            </a:endParaRPr>
          </a:p>
          <a:p>
            <a:pPr marR="74295" lvl="0" algn="just">
              <a:lnSpc>
                <a:spcPct val="119000"/>
              </a:lnSpc>
              <a:spcBef>
                <a:spcPts val="0"/>
              </a:spcBef>
              <a:buSzPts val="1400"/>
              <a:buFont typeface="Wingdings" panose="05000000000000000000" pitchFamily="2" charset="2"/>
              <a:buChar char="Ø"/>
              <a:tabLst>
                <a:tab pos="761365" algn="l"/>
              </a:tabLst>
            </a:pPr>
            <a:r>
              <a:rPr lang="uk-UA" b="1" spc="15" dirty="0">
                <a:latin typeface="Arial" panose="020B0604020202020204" pitchFamily="34" charset="0"/>
                <a:ea typeface="Symbol" panose="05050102010706020507" pitchFamily="18" charset="2"/>
                <a:cs typeface="Arial" panose="020B0604020202020204" pitchFamily="34" charset="0"/>
              </a:rPr>
              <a:t>Спеціаліст</a:t>
            </a:r>
            <a:r>
              <a:rPr lang="uk-UA" b="1" spc="140" dirty="0">
                <a:latin typeface="Arial" panose="020B0604020202020204" pitchFamily="34" charset="0"/>
                <a:ea typeface="Symbol" panose="05050102010706020507" pitchFamily="18" charset="2"/>
                <a:cs typeface="Arial" panose="020B0604020202020204" pitchFamily="34" charset="0"/>
              </a:rPr>
              <a:t> </a:t>
            </a:r>
            <a:r>
              <a:rPr lang="uk-UA" b="1" spc="10" dirty="0">
                <a:latin typeface="Arial" panose="020B0604020202020204" pitchFamily="34" charset="0"/>
                <a:ea typeface="Symbol" panose="05050102010706020507" pitchFamily="18" charset="2"/>
                <a:cs typeface="Arial" panose="020B0604020202020204" pitchFamily="34" charset="0"/>
              </a:rPr>
              <a:t>має</a:t>
            </a:r>
            <a:r>
              <a:rPr lang="uk-UA" b="1" spc="140" dirty="0">
                <a:latin typeface="Arial" panose="020B0604020202020204" pitchFamily="34" charset="0"/>
                <a:ea typeface="Symbol" panose="05050102010706020507" pitchFamily="18" charset="2"/>
                <a:cs typeface="Arial" panose="020B0604020202020204" pitchFamily="34" charset="0"/>
              </a:rPr>
              <a:t> </a:t>
            </a:r>
            <a:r>
              <a:rPr lang="uk-UA" b="1" spc="15" dirty="0">
                <a:latin typeface="Arial" panose="020B0604020202020204" pitchFamily="34" charset="0"/>
                <a:ea typeface="Symbol" panose="05050102010706020507" pitchFamily="18" charset="2"/>
                <a:cs typeface="Arial" panose="020B0604020202020204" pitchFamily="34" charset="0"/>
              </a:rPr>
              <a:t>стати</a:t>
            </a:r>
            <a:r>
              <a:rPr lang="uk-UA" b="1" spc="140" dirty="0">
                <a:latin typeface="Arial" panose="020B0604020202020204" pitchFamily="34" charset="0"/>
                <a:ea typeface="Symbol" panose="05050102010706020507" pitchFamily="18" charset="2"/>
                <a:cs typeface="Arial" panose="020B0604020202020204" pitchFamily="34" charset="0"/>
              </a:rPr>
              <a:t> </a:t>
            </a:r>
            <a:r>
              <a:rPr lang="uk-UA" b="1" spc="10" dirty="0">
                <a:latin typeface="Arial" panose="020B0604020202020204" pitchFamily="34" charset="0"/>
                <a:ea typeface="Symbol" panose="05050102010706020507" pitchFamily="18" charset="2"/>
                <a:cs typeface="Arial" panose="020B0604020202020204" pitchFamily="34" charset="0"/>
              </a:rPr>
              <a:t>не</a:t>
            </a:r>
            <a:r>
              <a:rPr lang="uk-UA" b="1" spc="145" dirty="0">
                <a:latin typeface="Arial" panose="020B0604020202020204" pitchFamily="34" charset="0"/>
                <a:ea typeface="Symbol" panose="05050102010706020507" pitchFamily="18" charset="2"/>
                <a:cs typeface="Arial" panose="020B0604020202020204" pitchFamily="34" charset="0"/>
              </a:rPr>
              <a:t> </a:t>
            </a:r>
            <a:r>
              <a:rPr lang="uk-UA" b="1" spc="15" dirty="0">
                <a:latin typeface="Arial" panose="020B0604020202020204" pitchFamily="34" charset="0"/>
                <a:ea typeface="Symbol" panose="05050102010706020507" pitchFamily="18" charset="2"/>
                <a:cs typeface="Arial" panose="020B0604020202020204" pitchFamily="34" charset="0"/>
              </a:rPr>
              <a:t>просто</a:t>
            </a:r>
            <a:r>
              <a:rPr lang="uk-UA" b="1" spc="145" dirty="0">
                <a:latin typeface="Arial" panose="020B0604020202020204" pitchFamily="34" charset="0"/>
                <a:ea typeface="Symbol" panose="05050102010706020507" pitchFamily="18" charset="2"/>
                <a:cs typeface="Arial" panose="020B0604020202020204" pitchFamily="34" charset="0"/>
              </a:rPr>
              <a:t> </a:t>
            </a:r>
            <a:r>
              <a:rPr lang="uk-UA" b="1" spc="15" dirty="0">
                <a:latin typeface="Arial" panose="020B0604020202020204" pitchFamily="34" charset="0"/>
                <a:ea typeface="Symbol" panose="05050102010706020507" pitchFamily="18" charset="2"/>
                <a:cs typeface="Arial" panose="020B0604020202020204" pitchFamily="34" charset="0"/>
              </a:rPr>
              <a:t>професіоналом,</a:t>
            </a:r>
            <a:r>
              <a:rPr lang="uk-UA" b="1" spc="145" dirty="0">
                <a:latin typeface="Arial" panose="020B0604020202020204" pitchFamily="34" charset="0"/>
                <a:ea typeface="Symbol" panose="05050102010706020507" pitchFamily="18" charset="2"/>
                <a:cs typeface="Arial" panose="020B0604020202020204" pitchFamily="34" charset="0"/>
              </a:rPr>
              <a:t> </a:t>
            </a:r>
            <a:r>
              <a:rPr lang="uk-UA" b="1" dirty="0">
                <a:latin typeface="Arial" panose="020B0604020202020204" pitchFamily="34" charset="0"/>
                <a:ea typeface="Symbol" panose="05050102010706020507" pitchFamily="18" charset="2"/>
                <a:cs typeface="Arial" panose="020B0604020202020204" pitchFamily="34" charset="0"/>
              </a:rPr>
              <a:t>а</a:t>
            </a:r>
            <a:r>
              <a:rPr lang="uk-UA" b="1" spc="145" dirty="0">
                <a:latin typeface="Arial" panose="020B0604020202020204" pitchFamily="34" charset="0"/>
                <a:ea typeface="Symbol" panose="05050102010706020507" pitchFamily="18" charset="2"/>
                <a:cs typeface="Arial" panose="020B0604020202020204" pitchFamily="34" charset="0"/>
              </a:rPr>
              <a:t> </a:t>
            </a:r>
            <a:r>
              <a:rPr lang="uk-UA" b="1" spc="15" dirty="0">
                <a:latin typeface="Arial" panose="020B0604020202020204" pitchFamily="34" charset="0"/>
                <a:ea typeface="Symbol" panose="05050102010706020507" pitchFamily="18" charset="2"/>
                <a:cs typeface="Arial" panose="020B0604020202020204" pitchFamily="34" charset="0"/>
              </a:rPr>
              <a:t>передусім</a:t>
            </a:r>
            <a:r>
              <a:rPr lang="uk-UA" b="1" spc="200" dirty="0">
                <a:latin typeface="Arial" panose="020B0604020202020204" pitchFamily="34" charset="0"/>
                <a:ea typeface="Symbol" panose="05050102010706020507" pitchFamily="18" charset="2"/>
                <a:cs typeface="Arial" panose="020B0604020202020204" pitchFamily="34" charset="0"/>
              </a:rPr>
              <a:t> </a:t>
            </a:r>
            <a:r>
              <a:rPr lang="uk-UA" b="1" spc="15" dirty="0">
                <a:latin typeface="Arial" panose="020B0604020202020204" pitchFamily="34" charset="0"/>
                <a:ea typeface="Symbol" panose="05050102010706020507" pitchFamily="18" charset="2"/>
                <a:cs typeface="Arial" panose="020B0604020202020204" pitchFamily="34" charset="0"/>
              </a:rPr>
              <a:t>носієм</a:t>
            </a:r>
            <a:r>
              <a:rPr lang="uk-UA" b="1" spc="5" dirty="0">
                <a:latin typeface="Arial" panose="020B0604020202020204" pitchFamily="34" charset="0"/>
                <a:ea typeface="Symbol" panose="05050102010706020507" pitchFamily="18" charset="2"/>
                <a:cs typeface="Arial" panose="020B0604020202020204" pitchFamily="34" charset="0"/>
              </a:rPr>
              <a:t> </a:t>
            </a:r>
            <a:r>
              <a:rPr lang="uk-UA" b="1" spc="15" dirty="0">
                <a:latin typeface="Arial" panose="020B0604020202020204" pitchFamily="34" charset="0"/>
                <a:ea typeface="Symbol" panose="05050102010706020507" pitchFamily="18" charset="2"/>
                <a:cs typeface="Arial" panose="020B0604020202020204" pitchFamily="34" charset="0"/>
              </a:rPr>
              <a:t>загальнолюдської</a:t>
            </a:r>
            <a:r>
              <a:rPr lang="uk-UA" b="1" spc="5" dirty="0">
                <a:latin typeface="Arial" panose="020B0604020202020204" pitchFamily="34" charset="0"/>
                <a:ea typeface="Symbol" panose="05050102010706020507" pitchFamily="18" charset="2"/>
                <a:cs typeface="Arial" panose="020B0604020202020204" pitchFamily="34" charset="0"/>
              </a:rPr>
              <a:t> </a:t>
            </a:r>
            <a:r>
              <a:rPr lang="uk-UA" b="1" spc="15" dirty="0">
                <a:latin typeface="Arial" panose="020B0604020202020204" pitchFamily="34" charset="0"/>
                <a:ea typeface="Symbol" panose="05050102010706020507" pitchFamily="18" charset="2"/>
                <a:cs typeface="Arial" panose="020B0604020202020204" pitchFamily="34" charset="0"/>
              </a:rPr>
              <a:t>культури,</a:t>
            </a:r>
            <a:r>
              <a:rPr lang="uk-UA" b="1" spc="5" dirty="0">
                <a:latin typeface="Arial" panose="020B0604020202020204" pitchFamily="34" charset="0"/>
                <a:ea typeface="Symbol" panose="05050102010706020507" pitchFamily="18" charset="2"/>
                <a:cs typeface="Arial" panose="020B0604020202020204" pitchFamily="34" charset="0"/>
              </a:rPr>
              <a:t> </a:t>
            </a:r>
            <a:r>
              <a:rPr lang="uk-UA" b="1" spc="15" dirty="0">
                <a:latin typeface="Arial" panose="020B0604020202020204" pitchFamily="34" charset="0"/>
                <a:ea typeface="Symbol" panose="05050102010706020507" pitchFamily="18" charset="2"/>
                <a:cs typeface="Arial" panose="020B0604020202020204" pitchFamily="34" charset="0"/>
              </a:rPr>
              <a:t>представником</a:t>
            </a:r>
            <a:r>
              <a:rPr lang="uk-UA" b="1" spc="10" dirty="0">
                <a:latin typeface="Arial" panose="020B0604020202020204" pitchFamily="34" charset="0"/>
                <a:ea typeface="Symbol" panose="05050102010706020507" pitchFamily="18" charset="2"/>
                <a:cs typeface="Arial" panose="020B0604020202020204" pitchFamily="34" charset="0"/>
              </a:rPr>
              <a:t> </a:t>
            </a:r>
            <a:r>
              <a:rPr lang="uk-UA" b="1" spc="15" dirty="0">
                <a:latin typeface="Arial" panose="020B0604020202020204" pitchFamily="34" charset="0"/>
                <a:ea typeface="Symbol" panose="05050102010706020507" pitchFamily="18" charset="2"/>
                <a:cs typeface="Arial" panose="020B0604020202020204" pitchFamily="34" charset="0"/>
              </a:rPr>
              <a:t>інтелектуальної</a:t>
            </a:r>
            <a:r>
              <a:rPr lang="uk-UA" b="1" spc="10" dirty="0">
                <a:latin typeface="Arial" panose="020B0604020202020204" pitchFamily="34" charset="0"/>
                <a:ea typeface="Symbol" panose="05050102010706020507" pitchFamily="18" charset="2"/>
                <a:cs typeface="Arial" panose="020B0604020202020204" pitchFamily="34" charset="0"/>
              </a:rPr>
              <a:t> </a:t>
            </a:r>
            <a:r>
              <a:rPr lang="uk-UA" b="1" spc="20" dirty="0">
                <a:latin typeface="Arial" panose="020B0604020202020204" pitchFamily="34" charset="0"/>
                <a:ea typeface="Symbol" panose="05050102010706020507" pitchFamily="18" charset="2"/>
                <a:cs typeface="Arial" panose="020B0604020202020204" pitchFamily="34" charset="0"/>
              </a:rPr>
              <a:t>еліти</a:t>
            </a:r>
            <a:r>
              <a:rPr lang="uk-UA" b="1" spc="375" dirty="0">
                <a:latin typeface="Arial" panose="020B0604020202020204" pitchFamily="34" charset="0"/>
                <a:ea typeface="Symbol" panose="05050102010706020507" pitchFamily="18" charset="2"/>
                <a:cs typeface="Arial" panose="020B0604020202020204" pitchFamily="34" charset="0"/>
              </a:rPr>
              <a:t> </a:t>
            </a:r>
            <a:r>
              <a:rPr lang="uk-UA" b="1" spc="15" dirty="0">
                <a:latin typeface="Arial" panose="020B0604020202020204" pitchFamily="34" charset="0"/>
                <a:ea typeface="Symbol" panose="05050102010706020507" pitchFamily="18" charset="2"/>
                <a:cs typeface="Arial" panose="020B0604020202020204" pitchFamily="34" charset="0"/>
              </a:rPr>
              <a:t>України,</a:t>
            </a:r>
            <a:r>
              <a:rPr lang="uk-UA" b="1" spc="80" dirty="0">
                <a:latin typeface="Arial" panose="020B0604020202020204" pitchFamily="34" charset="0"/>
                <a:ea typeface="Symbol" panose="05050102010706020507" pitchFamily="18" charset="2"/>
                <a:cs typeface="Arial" panose="020B0604020202020204" pitchFamily="34" charset="0"/>
              </a:rPr>
              <a:t> </a:t>
            </a:r>
            <a:r>
              <a:rPr lang="uk-UA" b="1" spc="10" dirty="0">
                <a:latin typeface="Arial" panose="020B0604020202020204" pitchFamily="34" charset="0"/>
                <a:ea typeface="Symbol" panose="05050102010706020507" pitchFamily="18" charset="2"/>
                <a:cs typeface="Arial" panose="020B0604020202020204" pitchFamily="34" charset="0"/>
              </a:rPr>
              <a:t>яка</a:t>
            </a:r>
            <a:r>
              <a:rPr lang="uk-UA" b="1" spc="85" dirty="0">
                <a:latin typeface="Arial" panose="020B0604020202020204" pitchFamily="34" charset="0"/>
                <a:ea typeface="Symbol" panose="05050102010706020507" pitchFamily="18" charset="2"/>
                <a:cs typeface="Arial" panose="020B0604020202020204" pitchFamily="34" charset="0"/>
              </a:rPr>
              <a:t> </a:t>
            </a:r>
            <a:r>
              <a:rPr lang="uk-UA" b="1" spc="15" dirty="0">
                <a:latin typeface="Arial" panose="020B0604020202020204" pitchFamily="34" charset="0"/>
                <a:ea typeface="Symbol" panose="05050102010706020507" pitchFamily="18" charset="2"/>
                <a:cs typeface="Arial" panose="020B0604020202020204" pitchFamily="34" charset="0"/>
              </a:rPr>
              <a:t>акумулює,</a:t>
            </a:r>
            <a:r>
              <a:rPr lang="uk-UA" b="1" spc="85" dirty="0">
                <a:latin typeface="Arial" panose="020B0604020202020204" pitchFamily="34" charset="0"/>
                <a:ea typeface="Symbol" panose="05050102010706020507" pitchFamily="18" charset="2"/>
                <a:cs typeface="Arial" panose="020B0604020202020204" pitchFamily="34" charset="0"/>
              </a:rPr>
              <a:t> </a:t>
            </a:r>
            <a:r>
              <a:rPr lang="uk-UA" b="1" spc="10" dirty="0">
                <a:latin typeface="Arial" panose="020B0604020202020204" pitchFamily="34" charset="0"/>
                <a:ea typeface="Symbol" panose="05050102010706020507" pitchFamily="18" charset="2"/>
                <a:cs typeface="Arial" panose="020B0604020202020204" pitchFamily="34" charset="0"/>
              </a:rPr>
              <a:t>відтворює</a:t>
            </a:r>
            <a:r>
              <a:rPr lang="uk-UA" b="1" spc="85" dirty="0">
                <a:latin typeface="Arial" panose="020B0604020202020204" pitchFamily="34" charset="0"/>
                <a:ea typeface="Symbol" panose="05050102010706020507" pitchFamily="18" charset="2"/>
                <a:cs typeface="Arial" panose="020B0604020202020204" pitchFamily="34" charset="0"/>
              </a:rPr>
              <a:t> </a:t>
            </a:r>
            <a:r>
              <a:rPr lang="uk-UA" b="1" dirty="0">
                <a:latin typeface="Arial" panose="020B0604020202020204" pitchFamily="34" charset="0"/>
                <a:ea typeface="Symbol" panose="05050102010706020507" pitchFamily="18" charset="2"/>
                <a:cs typeface="Arial" panose="020B0604020202020204" pitchFamily="34" charset="0"/>
              </a:rPr>
              <a:t>і</a:t>
            </a:r>
            <a:r>
              <a:rPr lang="uk-UA" b="1" spc="85" dirty="0">
                <a:latin typeface="Arial" panose="020B0604020202020204" pitchFamily="34" charset="0"/>
                <a:ea typeface="Symbol" panose="05050102010706020507" pitchFamily="18" charset="2"/>
                <a:cs typeface="Arial" panose="020B0604020202020204" pitchFamily="34" charset="0"/>
              </a:rPr>
              <a:t> </a:t>
            </a:r>
            <a:r>
              <a:rPr lang="uk-UA" b="1" spc="15" dirty="0">
                <a:latin typeface="Arial" panose="020B0604020202020204" pitchFamily="34" charset="0"/>
                <a:ea typeface="Symbol" panose="05050102010706020507" pitchFamily="18" charset="2"/>
                <a:cs typeface="Arial" panose="020B0604020202020204" pitchFamily="34" charset="0"/>
              </a:rPr>
              <a:t>трансформує</a:t>
            </a:r>
            <a:r>
              <a:rPr lang="uk-UA" b="1" spc="80" dirty="0">
                <a:latin typeface="Arial" panose="020B0604020202020204" pitchFamily="34" charset="0"/>
                <a:ea typeface="Symbol" panose="05050102010706020507" pitchFamily="18" charset="2"/>
                <a:cs typeface="Arial" panose="020B0604020202020204" pitchFamily="34" charset="0"/>
              </a:rPr>
              <a:t> </a:t>
            </a:r>
            <a:r>
              <a:rPr lang="uk-UA" b="1" spc="10" dirty="0">
                <a:latin typeface="Arial" panose="020B0604020202020204" pitchFamily="34" charset="0"/>
                <a:ea typeface="Symbol" panose="05050102010706020507" pitchFamily="18" charset="2"/>
                <a:cs typeface="Arial" panose="020B0604020202020204" pitchFamily="34" charset="0"/>
              </a:rPr>
              <a:t>той</a:t>
            </a:r>
            <a:r>
              <a:rPr lang="uk-UA" b="1" dirty="0">
                <a:latin typeface="Arial" panose="020B0604020202020204" pitchFamily="34" charset="0"/>
                <a:ea typeface="Symbol" panose="05050102010706020507" pitchFamily="18" charset="2"/>
                <a:cs typeface="Arial" panose="020B0604020202020204" pitchFamily="34" charset="0"/>
              </a:rPr>
              <a:t> </a:t>
            </a:r>
            <a:r>
              <a:rPr lang="uk-UA" b="1" spc="90" dirty="0">
                <a:latin typeface="Arial" panose="020B0604020202020204" pitchFamily="34" charset="0"/>
                <a:ea typeface="Symbol" panose="05050102010706020507" pitchFamily="18" charset="2"/>
                <a:cs typeface="Arial" panose="020B0604020202020204" pitchFamily="34" charset="0"/>
              </a:rPr>
              <a:t> </a:t>
            </a:r>
            <a:r>
              <a:rPr lang="uk-UA" b="1" spc="15" dirty="0">
                <a:latin typeface="Arial" panose="020B0604020202020204" pitchFamily="34" charset="0"/>
                <a:ea typeface="Symbol" panose="05050102010706020507" pitchFamily="18" charset="2"/>
                <a:cs typeface="Arial" panose="020B0604020202020204" pitchFamily="34" charset="0"/>
              </a:rPr>
              <a:t>спектр</a:t>
            </a:r>
            <a:r>
              <a:rPr lang="uk-UA" b="1" spc="200" dirty="0">
                <a:latin typeface="Arial" panose="020B0604020202020204" pitchFamily="34" charset="0"/>
                <a:ea typeface="Symbol" panose="05050102010706020507" pitchFamily="18" charset="2"/>
                <a:cs typeface="Arial" panose="020B0604020202020204" pitchFamily="34" charset="0"/>
              </a:rPr>
              <a:t> </a:t>
            </a:r>
            <a:r>
              <a:rPr lang="uk-UA" b="1" spc="15" dirty="0">
                <a:latin typeface="Arial" panose="020B0604020202020204" pitchFamily="34" charset="0"/>
                <a:ea typeface="Symbol" panose="05050102010706020507" pitchFamily="18" charset="2"/>
                <a:cs typeface="Arial" panose="020B0604020202020204" pitchFamily="34" charset="0"/>
              </a:rPr>
              <a:t>культурного</a:t>
            </a:r>
            <a:r>
              <a:rPr lang="uk-UA" b="1" spc="250" dirty="0">
                <a:latin typeface="Arial" panose="020B0604020202020204" pitchFamily="34" charset="0"/>
                <a:ea typeface="Symbol" panose="05050102010706020507" pitchFamily="18" charset="2"/>
                <a:cs typeface="Arial" panose="020B0604020202020204" pitchFamily="34" charset="0"/>
              </a:rPr>
              <a:t> </a:t>
            </a:r>
            <a:r>
              <a:rPr lang="uk-UA" b="1" spc="15" dirty="0">
                <a:latin typeface="Arial" panose="020B0604020202020204" pitchFamily="34" charset="0"/>
                <a:ea typeface="Symbol" panose="05050102010706020507" pitchFamily="18" charset="2"/>
                <a:cs typeface="Arial" panose="020B0604020202020204" pitchFamily="34" charset="0"/>
              </a:rPr>
              <a:t>досвіду</a:t>
            </a:r>
            <a:r>
              <a:rPr lang="uk-UA" b="1" spc="245" dirty="0">
                <a:latin typeface="Arial" panose="020B0604020202020204" pitchFamily="34" charset="0"/>
                <a:ea typeface="Symbol" panose="05050102010706020507" pitchFamily="18" charset="2"/>
                <a:cs typeface="Arial" panose="020B0604020202020204" pitchFamily="34" charset="0"/>
              </a:rPr>
              <a:t> </a:t>
            </a:r>
            <a:r>
              <a:rPr lang="uk-UA" b="1" spc="15" dirty="0">
                <a:latin typeface="Arial" panose="020B0604020202020204" pitchFamily="34" charset="0"/>
                <a:ea typeface="Symbol" panose="05050102010706020507" pitchFamily="18" charset="2"/>
                <a:cs typeface="Arial" panose="020B0604020202020204" pitchFamily="34" charset="0"/>
              </a:rPr>
              <a:t>поколінь,</a:t>
            </a:r>
            <a:r>
              <a:rPr lang="uk-UA" b="1" spc="250" dirty="0">
                <a:latin typeface="Arial" panose="020B0604020202020204" pitchFamily="34" charset="0"/>
                <a:ea typeface="Symbol" panose="05050102010706020507" pitchFamily="18" charset="2"/>
                <a:cs typeface="Arial" panose="020B0604020202020204" pitchFamily="34" charset="0"/>
              </a:rPr>
              <a:t> </a:t>
            </a:r>
            <a:r>
              <a:rPr lang="uk-UA" b="1" spc="5" dirty="0">
                <a:latin typeface="Arial" panose="020B0604020202020204" pitchFamily="34" charset="0"/>
                <a:ea typeface="Symbol" panose="05050102010706020507" pitchFamily="18" charset="2"/>
                <a:cs typeface="Arial" panose="020B0604020202020204" pitchFamily="34" charset="0"/>
              </a:rPr>
              <a:t>що</a:t>
            </a:r>
            <a:r>
              <a:rPr lang="uk-UA" b="1" spc="255" dirty="0">
                <a:latin typeface="Arial" panose="020B0604020202020204" pitchFamily="34" charset="0"/>
                <a:ea typeface="Symbol" panose="05050102010706020507" pitchFamily="18" charset="2"/>
                <a:cs typeface="Arial" panose="020B0604020202020204" pitchFamily="34" charset="0"/>
              </a:rPr>
              <a:t> </a:t>
            </a:r>
            <a:r>
              <a:rPr lang="uk-UA" b="1" spc="10" dirty="0">
                <a:latin typeface="Arial" panose="020B0604020202020204" pitchFamily="34" charset="0"/>
                <a:ea typeface="Symbol" panose="05050102010706020507" pitchFamily="18" charset="2"/>
                <a:cs typeface="Arial" panose="020B0604020202020204" pitchFamily="34" charset="0"/>
              </a:rPr>
              <a:t>стало</a:t>
            </a:r>
            <a:r>
              <a:rPr lang="uk-UA" b="1" spc="250" dirty="0">
                <a:latin typeface="Arial" panose="020B0604020202020204" pitchFamily="34" charset="0"/>
                <a:ea typeface="Symbol" panose="05050102010706020507" pitchFamily="18" charset="2"/>
                <a:cs typeface="Arial" panose="020B0604020202020204" pitchFamily="34" charset="0"/>
              </a:rPr>
              <a:t> </a:t>
            </a:r>
            <a:r>
              <a:rPr lang="uk-UA" b="1" spc="15" dirty="0">
                <a:latin typeface="Arial" panose="020B0604020202020204" pitchFamily="34" charset="0"/>
                <a:ea typeface="Symbol" panose="05050102010706020507" pitchFamily="18" charset="2"/>
                <a:cs typeface="Arial" panose="020B0604020202020204" pitchFamily="34" charset="0"/>
              </a:rPr>
              <a:t>тяжіє</a:t>
            </a:r>
            <a:r>
              <a:rPr lang="uk-UA" b="1" spc="240" dirty="0">
                <a:latin typeface="Arial" panose="020B0604020202020204" pitchFamily="34" charset="0"/>
                <a:ea typeface="Symbol" panose="05050102010706020507" pitchFamily="18" charset="2"/>
                <a:cs typeface="Arial" panose="020B0604020202020204" pitchFamily="34" charset="0"/>
              </a:rPr>
              <a:t> </a:t>
            </a:r>
            <a:r>
              <a:rPr lang="uk-UA" b="1" spc="10" dirty="0">
                <a:latin typeface="Arial" panose="020B0604020202020204" pitchFamily="34" charset="0"/>
                <a:ea typeface="Symbol" panose="05050102010706020507" pitchFamily="18" charset="2"/>
                <a:cs typeface="Arial" panose="020B0604020202020204" pitchFamily="34" charset="0"/>
              </a:rPr>
              <a:t>до</a:t>
            </a:r>
            <a:r>
              <a:rPr lang="uk-UA" b="1" spc="250" dirty="0">
                <a:latin typeface="Arial" panose="020B0604020202020204" pitchFamily="34" charset="0"/>
                <a:ea typeface="Symbol" panose="05050102010706020507" pitchFamily="18" charset="2"/>
                <a:cs typeface="Arial" panose="020B0604020202020204" pitchFamily="34" charset="0"/>
              </a:rPr>
              <a:t> </a:t>
            </a:r>
            <a:r>
              <a:rPr lang="uk-UA" b="1" spc="15" dirty="0">
                <a:latin typeface="Arial" panose="020B0604020202020204" pitchFamily="34" charset="0"/>
                <a:ea typeface="Symbol" panose="05050102010706020507" pitchFamily="18" charset="2"/>
                <a:cs typeface="Arial" panose="020B0604020202020204" pitchFamily="34" charset="0"/>
              </a:rPr>
              <a:t>самозбереження,</a:t>
            </a:r>
            <a:r>
              <a:rPr lang="uk-UA" b="1" spc="255" dirty="0">
                <a:latin typeface="Arial" panose="020B0604020202020204" pitchFamily="34" charset="0"/>
                <a:ea typeface="Symbol" panose="05050102010706020507" pitchFamily="18" charset="2"/>
                <a:cs typeface="Arial" panose="020B0604020202020204" pitchFamily="34" charset="0"/>
              </a:rPr>
              <a:t> </a:t>
            </a:r>
            <a:r>
              <a:rPr lang="uk-UA" b="1" spc="10" dirty="0">
                <a:latin typeface="Arial" panose="020B0604020202020204" pitchFamily="34" charset="0"/>
                <a:ea typeface="Symbol" panose="05050102010706020507" pitchFamily="18" charset="2"/>
                <a:cs typeface="Arial" panose="020B0604020202020204" pitchFamily="34" charset="0"/>
              </a:rPr>
              <a:t>захисту</a:t>
            </a:r>
            <a:r>
              <a:rPr lang="uk-UA" b="1" spc="-15" dirty="0">
                <a:latin typeface="Arial" panose="020B0604020202020204" pitchFamily="34" charset="0"/>
                <a:ea typeface="Symbol" panose="05050102010706020507" pitchFamily="18" charset="2"/>
                <a:cs typeface="Arial" panose="020B0604020202020204" pitchFamily="34" charset="0"/>
              </a:rPr>
              <a:t> </a:t>
            </a:r>
            <a:r>
              <a:rPr lang="uk-UA" b="1" spc="15" dirty="0">
                <a:latin typeface="Arial" panose="020B0604020202020204" pitchFamily="34" charset="0"/>
                <a:ea typeface="Symbol" panose="05050102010706020507" pitchFamily="18" charset="2"/>
                <a:cs typeface="Arial" panose="020B0604020202020204" pitchFamily="34" charset="0"/>
              </a:rPr>
              <a:t>довкілля,</a:t>
            </a:r>
            <a:r>
              <a:rPr lang="uk-UA" b="1" spc="-15" dirty="0">
                <a:latin typeface="Arial" panose="020B0604020202020204" pitchFamily="34" charset="0"/>
                <a:ea typeface="Symbol" panose="05050102010706020507" pitchFamily="18" charset="2"/>
                <a:cs typeface="Arial" panose="020B0604020202020204" pitchFamily="34" charset="0"/>
              </a:rPr>
              <a:t> </a:t>
            </a:r>
            <a:r>
              <a:rPr lang="uk-UA" b="1" spc="10" dirty="0">
                <a:latin typeface="Arial" panose="020B0604020202020204" pitchFamily="34" charset="0"/>
                <a:ea typeface="Symbol" panose="05050102010706020507" pitchFamily="18" charset="2"/>
                <a:cs typeface="Arial" panose="020B0604020202020204" pitchFamily="34" charset="0"/>
              </a:rPr>
              <a:t>до</a:t>
            </a:r>
            <a:r>
              <a:rPr lang="uk-UA" b="1" spc="-15" dirty="0">
                <a:latin typeface="Arial" panose="020B0604020202020204" pitchFamily="34" charset="0"/>
                <a:ea typeface="Symbol" panose="05050102010706020507" pitchFamily="18" charset="2"/>
                <a:cs typeface="Arial" panose="020B0604020202020204" pitchFamily="34" charset="0"/>
              </a:rPr>
              <a:t> </a:t>
            </a:r>
            <a:r>
              <a:rPr lang="uk-UA" b="1" spc="10" dirty="0">
                <a:latin typeface="Arial" panose="020B0604020202020204" pitchFamily="34" charset="0"/>
                <a:ea typeface="Symbol" panose="05050102010706020507" pitchFamily="18" charset="2"/>
                <a:cs typeface="Arial" panose="020B0604020202020204" pitchFamily="34" charset="0"/>
              </a:rPr>
              <a:t>поступу</a:t>
            </a:r>
            <a:r>
              <a:rPr lang="uk-UA" b="1" spc="-10" dirty="0">
                <a:latin typeface="Arial" panose="020B0604020202020204" pitchFamily="34" charset="0"/>
                <a:ea typeface="Symbol" panose="05050102010706020507" pitchFamily="18" charset="2"/>
                <a:cs typeface="Arial" panose="020B0604020202020204" pitchFamily="34" charset="0"/>
              </a:rPr>
              <a:t> </a:t>
            </a:r>
            <a:r>
              <a:rPr lang="uk-UA" b="1" dirty="0">
                <a:latin typeface="Arial" panose="020B0604020202020204" pitchFamily="34" charset="0"/>
                <a:ea typeface="Symbol" panose="05050102010706020507" pitchFamily="18" charset="2"/>
                <a:cs typeface="Arial" panose="020B0604020202020204" pitchFamily="34" charset="0"/>
              </a:rPr>
              <a:t>і</a:t>
            </a:r>
            <a:r>
              <a:rPr lang="uk-UA" b="1" spc="-10" dirty="0">
                <a:latin typeface="Arial" panose="020B0604020202020204" pitchFamily="34" charset="0"/>
                <a:ea typeface="Symbol" panose="05050102010706020507" pitchFamily="18" charset="2"/>
                <a:cs typeface="Arial" panose="020B0604020202020204" pitchFamily="34" charset="0"/>
              </a:rPr>
              <a:t> </a:t>
            </a:r>
            <a:r>
              <a:rPr lang="uk-UA" b="1" spc="15" dirty="0">
                <a:latin typeface="Arial" panose="020B0604020202020204" pitchFamily="34" charset="0"/>
                <a:ea typeface="Symbol" panose="05050102010706020507" pitchFamily="18" charset="2"/>
                <a:cs typeface="Arial" panose="020B0604020202020204" pitchFamily="34" charset="0"/>
              </a:rPr>
              <a:t>досконалості;</a:t>
            </a:r>
          </a:p>
          <a:p>
            <a:pPr marR="74295" lvl="0" algn="just">
              <a:lnSpc>
                <a:spcPct val="119000"/>
              </a:lnSpc>
              <a:spcBef>
                <a:spcPts val="0"/>
              </a:spcBef>
              <a:buSzPts val="1400"/>
              <a:buFont typeface="Wingdings" panose="05000000000000000000" pitchFamily="2" charset="2"/>
              <a:buChar char="Ø"/>
              <a:tabLst>
                <a:tab pos="761365" algn="l"/>
              </a:tabLst>
            </a:pPr>
            <a:endParaRPr lang="uk-UA" b="1" spc="15" dirty="0">
              <a:latin typeface="Arial" panose="020B0604020202020204" pitchFamily="34" charset="0"/>
              <a:ea typeface="Symbol" panose="05050102010706020507" pitchFamily="18" charset="2"/>
              <a:cs typeface="Arial" panose="020B0604020202020204" pitchFamily="34" charset="0"/>
            </a:endParaRPr>
          </a:p>
          <a:p>
            <a:pPr lvl="0">
              <a:lnSpc>
                <a:spcPct val="110000"/>
              </a:lnSpc>
              <a:spcBef>
                <a:spcPts val="0"/>
              </a:spcBef>
              <a:buFont typeface="Wingdings" panose="05000000000000000000" pitchFamily="2" charset="2"/>
              <a:buChar char="Ø"/>
            </a:pPr>
            <a:r>
              <a:rPr lang="uk-UA" b="1" spc="15" dirty="0">
                <a:latin typeface="Arial" panose="020B0604020202020204" pitchFamily="34" charset="0"/>
                <a:cs typeface="Arial" panose="020B0604020202020204" pitchFamily="34" charset="0"/>
              </a:rPr>
              <a:t>Виховна робота у НУБІП України, враховуючи особливості людської психології, багатогранність її духовних потреб, має ґрунтуватися на необхідності збереження тих духовних пріоритетів, які є не тільки основою людяності, але й основою творчості;</a:t>
            </a:r>
          </a:p>
          <a:p>
            <a:pPr marL="0" lvl="0" indent="0">
              <a:lnSpc>
                <a:spcPct val="110000"/>
              </a:lnSpc>
              <a:spcBef>
                <a:spcPts val="0"/>
              </a:spcBef>
              <a:buNone/>
            </a:pPr>
            <a:endParaRPr lang="uk-UA" b="1" spc="15" dirty="0">
              <a:latin typeface="Arial" panose="020B0604020202020204" pitchFamily="34" charset="0"/>
              <a:cs typeface="Arial" panose="020B0604020202020204" pitchFamily="34" charset="0"/>
            </a:endParaRPr>
          </a:p>
          <a:p>
            <a:pPr lvl="0">
              <a:lnSpc>
                <a:spcPct val="110000"/>
              </a:lnSpc>
              <a:spcBef>
                <a:spcPts val="0"/>
              </a:spcBef>
              <a:buFont typeface="Wingdings" panose="05000000000000000000" pitchFamily="2" charset="2"/>
              <a:buChar char="Ø"/>
            </a:pPr>
            <a:r>
              <a:rPr lang="uk-UA" b="1" spc="15" dirty="0">
                <a:latin typeface="Arial" panose="020B0604020202020204" pitchFamily="34" charset="0"/>
                <a:cs typeface="Arial" panose="020B0604020202020204" pitchFamily="34" charset="0"/>
              </a:rPr>
              <a:t>Університет є водночас центром навчання, наукових досліджень  і культури.</a:t>
            </a:r>
          </a:p>
          <a:p>
            <a:pPr marR="74295" lvl="0" algn="just">
              <a:lnSpc>
                <a:spcPct val="119000"/>
              </a:lnSpc>
              <a:spcBef>
                <a:spcPts val="25"/>
              </a:spcBef>
              <a:buSzPts val="1400"/>
              <a:buFont typeface="Wingdings" panose="05000000000000000000" pitchFamily="2" charset="2"/>
              <a:buChar char="Ø"/>
              <a:tabLst>
                <a:tab pos="761365" algn="l"/>
              </a:tabLst>
            </a:pPr>
            <a:endParaRPr lang="uk-UA" b="1" dirty="0">
              <a:latin typeface="Times New Roman" panose="02020603050405020304" pitchFamily="18" charset="0"/>
              <a:ea typeface="Symbol" panose="05050102010706020507" pitchFamily="18" charset="2"/>
              <a:cs typeface="Times New Roman" panose="02020603050405020304" pitchFamily="18" charset="0"/>
            </a:endParaRPr>
          </a:p>
          <a:p>
            <a:endParaRPr lang="uk-UA" dirty="0"/>
          </a:p>
        </p:txBody>
      </p:sp>
      <p:sp>
        <p:nvSpPr>
          <p:cNvPr id="4" name="Прямоугольник 3">
            <a:extLst>
              <a:ext uri="{FF2B5EF4-FFF2-40B4-BE49-F238E27FC236}">
                <a16:creationId xmlns:a16="http://schemas.microsoft.com/office/drawing/2014/main" id="{35EAA84A-386B-4319-8A80-C6C7D79697B0}"/>
              </a:ext>
            </a:extLst>
          </p:cNvPr>
          <p:cNvSpPr/>
          <p:nvPr/>
        </p:nvSpPr>
        <p:spPr>
          <a:xfrm>
            <a:off x="395536" y="260648"/>
            <a:ext cx="8280920" cy="646331"/>
          </a:xfrm>
          <a:prstGeom prst="rect">
            <a:avLst/>
          </a:prstGeom>
          <a:solidFill>
            <a:schemeClr val="bg1"/>
          </a:solidFill>
        </p:spPr>
        <p:txBody>
          <a:bodyPr wrap="square">
            <a:spAutoFit/>
          </a:bodyPr>
          <a:lstStyle/>
          <a:p>
            <a:pPr lvl="0" algn="ctr">
              <a:spcBef>
                <a:spcPts val="900"/>
              </a:spcBef>
              <a:buClr>
                <a:prstClr val="black">
                  <a:lumMod val="85000"/>
                  <a:lumOff val="15000"/>
                </a:prstClr>
              </a:buClr>
            </a:pPr>
            <a:r>
              <a:rPr lang="ru-RU" b="1" spc="15" dirty="0">
                <a:solidFill>
                  <a:prstClr val="black"/>
                </a:solidFill>
                <a:latin typeface="Times New Roman" panose="02020603050405020304" pitchFamily="18" charset="0"/>
                <a:cs typeface="Times New Roman" panose="02020603050405020304" pitchFamily="18" charset="0"/>
              </a:rPr>
              <a:t>ЗМІСТ ФОРМИ  І НАПРЯМІВ ПОБУДОВИ  НАШОЇ СИСТЕМИ ВИХОВНОЇ РОБОТИ ҐРУНТУВАВСЯ НА ТЕЗАХ:</a:t>
            </a:r>
          </a:p>
        </p:txBody>
      </p:sp>
    </p:spTree>
    <p:extLst>
      <p:ext uri="{BB962C8B-B14F-4D97-AF65-F5344CB8AC3E}">
        <p14:creationId xmlns:p14="http://schemas.microsoft.com/office/powerpoint/2010/main" val="478977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03D1A12-C059-467B-9B0E-DF7E24B807CB}"/>
              </a:ext>
            </a:extLst>
          </p:cNvPr>
          <p:cNvSpPr>
            <a:spLocks noGrp="1"/>
          </p:cNvSpPr>
          <p:nvPr>
            <p:ph type="title"/>
          </p:nvPr>
        </p:nvSpPr>
        <p:spPr>
          <a:xfrm>
            <a:off x="401256" y="165824"/>
            <a:ext cx="8011224" cy="742896"/>
          </a:xfrm>
          <a:solidFill>
            <a:schemeClr val="bg1"/>
          </a:solidFill>
        </p:spPr>
        <p:txBody>
          <a:bodyPr>
            <a:noAutofit/>
          </a:bodyPr>
          <a:lstStyle/>
          <a:p>
            <a:pPr marL="74930" marR="72390" indent="457200" algn="ctr">
              <a:lnSpc>
                <a:spcPct val="100000"/>
              </a:lnSpc>
              <a:spcBef>
                <a:spcPts val="0"/>
              </a:spcBef>
            </a:pPr>
            <a:r>
              <a:rPr lang="ru-RU" sz="2400" b="1" spc="-10" dirty="0" err="1">
                <a:latin typeface="Arial" panose="020B0604020202020204" pitchFamily="34" charset="0"/>
                <a:ea typeface="Times New Roman" panose="02020603050405020304" pitchFamily="18" charset="0"/>
                <a:cs typeface="Arial" panose="020B0604020202020204" pitchFamily="34" charset="0"/>
              </a:rPr>
              <a:t>Програмою</a:t>
            </a:r>
            <a:r>
              <a:rPr lang="ru-RU" sz="2400" b="1" spc="-100" dirty="0">
                <a:latin typeface="Arial" panose="020B0604020202020204" pitchFamily="34" charset="0"/>
                <a:ea typeface="Times New Roman" panose="02020603050405020304" pitchFamily="18" charset="0"/>
                <a:cs typeface="Arial" panose="020B0604020202020204" pitchFamily="34" charset="0"/>
              </a:rPr>
              <a:t> </a:t>
            </a:r>
            <a:r>
              <a:rPr lang="ru-RU" sz="2400" b="1" spc="-10" dirty="0" err="1">
                <a:latin typeface="Arial" panose="020B0604020202020204" pitchFamily="34" charset="0"/>
                <a:ea typeface="Times New Roman" panose="02020603050405020304" pitchFamily="18" charset="0"/>
                <a:cs typeface="Arial" panose="020B0604020202020204" pitchFamily="34" charset="0"/>
              </a:rPr>
              <a:t>передбачаються</a:t>
            </a:r>
            <a:r>
              <a:rPr lang="ru-RU" sz="2400" b="1" spc="-100" dirty="0">
                <a:latin typeface="Arial" panose="020B0604020202020204" pitchFamily="34" charset="0"/>
                <a:ea typeface="Times New Roman" panose="02020603050405020304" pitchFamily="18" charset="0"/>
                <a:cs typeface="Arial" panose="020B0604020202020204" pitchFamily="34" charset="0"/>
              </a:rPr>
              <a:t> </a:t>
            </a:r>
            <a:r>
              <a:rPr lang="ru-RU" sz="2400" b="1" spc="-15" dirty="0" err="1">
                <a:latin typeface="Arial" panose="020B0604020202020204" pitchFamily="34" charset="0"/>
                <a:ea typeface="Times New Roman" panose="02020603050405020304" pitchFamily="18" charset="0"/>
                <a:cs typeface="Arial" panose="020B0604020202020204" pitchFamily="34" charset="0"/>
              </a:rPr>
              <a:t>такі</a:t>
            </a:r>
            <a:r>
              <a:rPr lang="ru-RU" sz="2400" b="1" spc="-90" dirty="0">
                <a:latin typeface="Arial" panose="020B0604020202020204" pitchFamily="34" charset="0"/>
                <a:ea typeface="Times New Roman" panose="02020603050405020304" pitchFamily="18" charset="0"/>
                <a:cs typeface="Arial" panose="020B0604020202020204" pitchFamily="34" charset="0"/>
              </a:rPr>
              <a:t> </a:t>
            </a:r>
            <a:r>
              <a:rPr lang="ru-RU" sz="2400" b="1" spc="-15" dirty="0" err="1">
                <a:latin typeface="Arial" panose="020B0604020202020204" pitchFamily="34" charset="0"/>
                <a:ea typeface="Times New Roman" panose="02020603050405020304" pitchFamily="18" charset="0"/>
                <a:cs typeface="Arial" panose="020B0604020202020204" pitchFamily="34" charset="0"/>
              </a:rPr>
              <a:t>напрями</a:t>
            </a:r>
            <a:r>
              <a:rPr lang="ru-RU" sz="2400" b="1" spc="-95" dirty="0">
                <a:latin typeface="Arial" panose="020B0604020202020204" pitchFamily="34" charset="0"/>
                <a:ea typeface="Times New Roman" panose="02020603050405020304" pitchFamily="18" charset="0"/>
                <a:cs typeface="Arial" panose="020B0604020202020204" pitchFamily="34" charset="0"/>
              </a:rPr>
              <a:t> </a:t>
            </a:r>
            <a:r>
              <a:rPr lang="ru-RU" sz="2400" b="1" spc="-10" dirty="0" err="1">
                <a:latin typeface="Arial" panose="020B0604020202020204" pitchFamily="34" charset="0"/>
                <a:ea typeface="Times New Roman" panose="02020603050405020304" pitchFamily="18" charset="0"/>
                <a:cs typeface="Arial" panose="020B0604020202020204" pitchFamily="34" charset="0"/>
              </a:rPr>
              <a:t>виховної</a:t>
            </a:r>
            <a:r>
              <a:rPr lang="ru-RU" sz="2400" b="1" spc="-90" dirty="0">
                <a:latin typeface="Arial" panose="020B0604020202020204" pitchFamily="34" charset="0"/>
                <a:ea typeface="Times New Roman" panose="02020603050405020304" pitchFamily="18" charset="0"/>
                <a:cs typeface="Arial" panose="020B0604020202020204" pitchFamily="34" charset="0"/>
              </a:rPr>
              <a:t> </a:t>
            </a:r>
            <a:r>
              <a:rPr lang="ru-RU" sz="2400" b="1" spc="-10" dirty="0" err="1">
                <a:latin typeface="Arial" panose="020B0604020202020204" pitchFamily="34" charset="0"/>
                <a:ea typeface="Times New Roman" panose="02020603050405020304" pitchFamily="18" charset="0"/>
                <a:cs typeface="Arial" panose="020B0604020202020204" pitchFamily="34" charset="0"/>
              </a:rPr>
              <a:t>діяльності</a:t>
            </a:r>
            <a:r>
              <a:rPr lang="ru-RU" sz="2400" b="1" spc="-10" dirty="0">
                <a:latin typeface="Arial" panose="020B0604020202020204" pitchFamily="34" charset="0"/>
                <a:ea typeface="Times New Roman" panose="02020603050405020304" pitchFamily="18" charset="0"/>
                <a:cs typeface="Arial" panose="020B0604020202020204" pitchFamily="34" charset="0"/>
              </a:rPr>
              <a:t>:</a:t>
            </a:r>
            <a:endParaRPr lang="uk-UA" sz="2400" b="1" dirty="0">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60174BB9-0230-4214-A931-559181B3B2D9}"/>
              </a:ext>
            </a:extLst>
          </p:cNvPr>
          <p:cNvSpPr>
            <a:spLocks noGrp="1"/>
          </p:cNvSpPr>
          <p:nvPr>
            <p:ph idx="1"/>
          </p:nvPr>
        </p:nvSpPr>
        <p:spPr>
          <a:xfrm>
            <a:off x="251520" y="908720"/>
            <a:ext cx="8640960" cy="5760640"/>
          </a:xfrm>
          <a:solidFill>
            <a:srgbClr val="FFC000"/>
          </a:solidFill>
        </p:spPr>
        <p:txBody>
          <a:bodyPr>
            <a:normAutofit lnSpcReduction="10000"/>
          </a:bodyPr>
          <a:lstStyle/>
          <a:p>
            <a:pPr marL="342900" lvl="0" indent="-342900">
              <a:spcBef>
                <a:spcPts val="610"/>
              </a:spcBef>
              <a:buSzPts val="1400"/>
              <a:buFont typeface="Symbol" panose="05050102010706020507" pitchFamily="18" charset="2"/>
              <a:buChar char=""/>
              <a:tabLst>
                <a:tab pos="759460" algn="l"/>
              </a:tabLst>
            </a:pPr>
            <a:r>
              <a:rPr lang="uk-UA" b="1" spc="15" dirty="0">
                <a:latin typeface="Arial" panose="020B0604020202020204" pitchFamily="34" charset="0"/>
                <a:ea typeface="Symbol" panose="05050102010706020507" pitchFamily="18" charset="2"/>
                <a:cs typeface="Arial" panose="020B0604020202020204" pitchFamily="34" charset="0"/>
              </a:rPr>
              <a:t>організаційно-методичне</a:t>
            </a:r>
            <a:r>
              <a:rPr lang="uk-UA" b="1" spc="-85" dirty="0">
                <a:latin typeface="Arial" panose="020B0604020202020204" pitchFamily="34" charset="0"/>
                <a:ea typeface="Symbol" panose="05050102010706020507" pitchFamily="18" charset="2"/>
                <a:cs typeface="Arial" panose="020B0604020202020204" pitchFamily="34" charset="0"/>
              </a:rPr>
              <a:t> </a:t>
            </a:r>
            <a:r>
              <a:rPr lang="uk-UA" b="1" spc="15" dirty="0">
                <a:latin typeface="Arial" panose="020B0604020202020204" pitchFamily="34" charset="0"/>
                <a:ea typeface="Symbol" panose="05050102010706020507" pitchFamily="18" charset="2"/>
                <a:cs typeface="Arial" panose="020B0604020202020204" pitchFamily="34" charset="0"/>
              </a:rPr>
              <a:t>забезпечення</a:t>
            </a:r>
            <a:r>
              <a:rPr lang="uk-UA" b="1" spc="-80" dirty="0">
                <a:latin typeface="Arial" panose="020B0604020202020204" pitchFamily="34" charset="0"/>
                <a:ea typeface="Symbol" panose="05050102010706020507" pitchFamily="18" charset="2"/>
                <a:cs typeface="Arial" panose="020B0604020202020204" pitchFamily="34" charset="0"/>
              </a:rPr>
              <a:t> </a:t>
            </a:r>
            <a:r>
              <a:rPr lang="uk-UA" b="1" spc="15" dirty="0">
                <a:latin typeface="Arial" panose="020B0604020202020204" pitchFamily="34" charset="0"/>
                <a:ea typeface="Symbol" panose="05050102010706020507" pitchFamily="18" charset="2"/>
                <a:cs typeface="Arial" panose="020B0604020202020204" pitchFamily="34" charset="0"/>
              </a:rPr>
              <a:t>виховного</a:t>
            </a:r>
            <a:r>
              <a:rPr lang="uk-UA" b="1" spc="-80" dirty="0">
                <a:latin typeface="Arial" panose="020B0604020202020204" pitchFamily="34" charset="0"/>
                <a:ea typeface="Symbol" panose="05050102010706020507" pitchFamily="18" charset="2"/>
                <a:cs typeface="Arial" panose="020B0604020202020204" pitchFamily="34" charset="0"/>
              </a:rPr>
              <a:t> </a:t>
            </a:r>
            <a:r>
              <a:rPr lang="uk-UA" b="1" spc="15" dirty="0">
                <a:latin typeface="Arial" panose="020B0604020202020204" pitchFamily="34" charset="0"/>
                <a:ea typeface="Symbol" panose="05050102010706020507" pitchFamily="18" charset="2"/>
                <a:cs typeface="Arial" panose="020B0604020202020204" pitchFamily="34" charset="0"/>
              </a:rPr>
              <a:t>процесу;</a:t>
            </a:r>
          </a:p>
          <a:p>
            <a:pPr marL="342900" lvl="0" indent="-342900">
              <a:spcBef>
                <a:spcPts val="610"/>
              </a:spcBef>
              <a:buSzPts val="1400"/>
              <a:buFont typeface="Symbol" panose="05050102010706020507" pitchFamily="18" charset="2"/>
              <a:buChar char=""/>
              <a:tabLst>
                <a:tab pos="759460" algn="l"/>
              </a:tabLst>
            </a:pPr>
            <a:r>
              <a:rPr lang="uk-UA" b="1" spc="15" dirty="0">
                <a:latin typeface="Arial" panose="020B0604020202020204" pitchFamily="34" charset="0"/>
                <a:ea typeface="Symbol" panose="05050102010706020507" pitchFamily="18" charset="2"/>
                <a:cs typeface="Arial" panose="020B0604020202020204" pitchFamily="34" charset="0"/>
              </a:rPr>
              <a:t>заходи</a:t>
            </a:r>
            <a:r>
              <a:rPr lang="uk-UA" b="1" spc="5" dirty="0">
                <a:latin typeface="Arial" panose="020B0604020202020204" pitchFamily="34" charset="0"/>
                <a:ea typeface="Symbol" panose="05050102010706020507" pitchFamily="18" charset="2"/>
                <a:cs typeface="Arial" panose="020B0604020202020204" pitchFamily="34" charset="0"/>
              </a:rPr>
              <a:t> </a:t>
            </a:r>
            <a:r>
              <a:rPr lang="uk-UA" b="1" dirty="0">
                <a:latin typeface="Arial" panose="020B0604020202020204" pitchFamily="34" charset="0"/>
                <a:ea typeface="Symbol" panose="05050102010706020507" pitchFamily="18" charset="2"/>
                <a:cs typeface="Arial" panose="020B0604020202020204" pitchFamily="34" charset="0"/>
              </a:rPr>
              <a:t>з </a:t>
            </a:r>
            <a:r>
              <a:rPr lang="uk-UA" b="1" spc="15" dirty="0">
                <a:latin typeface="Arial" panose="020B0604020202020204" pitchFamily="34" charset="0"/>
                <a:ea typeface="Symbol" panose="05050102010706020507" pitchFamily="18" charset="2"/>
                <a:cs typeface="Arial" panose="020B0604020202020204" pitchFamily="34" charset="0"/>
              </a:rPr>
              <a:t>адаптації</a:t>
            </a:r>
            <a:r>
              <a:rPr lang="uk-UA" b="1" spc="5" dirty="0">
                <a:latin typeface="Arial" panose="020B0604020202020204" pitchFamily="34" charset="0"/>
                <a:ea typeface="Symbol" panose="05050102010706020507" pitchFamily="18" charset="2"/>
                <a:cs typeface="Arial" panose="020B0604020202020204" pitchFamily="34" charset="0"/>
              </a:rPr>
              <a:t> </a:t>
            </a:r>
            <a:r>
              <a:rPr lang="uk-UA" b="1" spc="15" dirty="0">
                <a:latin typeface="Arial" panose="020B0604020202020204" pitchFamily="34" charset="0"/>
                <a:ea typeface="Symbol" panose="05050102010706020507" pitchFamily="18" charset="2"/>
                <a:cs typeface="Arial" panose="020B0604020202020204" pitchFamily="34" charset="0"/>
              </a:rPr>
              <a:t>студентів</a:t>
            </a:r>
            <a:r>
              <a:rPr lang="uk-UA" b="1" dirty="0">
                <a:latin typeface="Arial" panose="020B0604020202020204" pitchFamily="34" charset="0"/>
                <a:ea typeface="Symbol" panose="05050102010706020507" pitchFamily="18" charset="2"/>
                <a:cs typeface="Arial" panose="020B0604020202020204" pitchFamily="34" charset="0"/>
              </a:rPr>
              <a:t> І</a:t>
            </a:r>
            <a:r>
              <a:rPr lang="uk-UA" b="1" spc="5" dirty="0">
                <a:latin typeface="Arial" panose="020B0604020202020204" pitchFamily="34" charset="0"/>
                <a:ea typeface="Symbol" panose="05050102010706020507" pitchFamily="18" charset="2"/>
                <a:cs typeface="Arial" panose="020B0604020202020204" pitchFamily="34" charset="0"/>
              </a:rPr>
              <a:t> </a:t>
            </a:r>
            <a:r>
              <a:rPr lang="uk-UA" b="1" spc="10" dirty="0">
                <a:latin typeface="Arial" panose="020B0604020202020204" pitchFamily="34" charset="0"/>
                <a:ea typeface="Symbol" panose="05050102010706020507" pitchFamily="18" charset="2"/>
                <a:cs typeface="Arial" panose="020B0604020202020204" pitchFamily="34" charset="0"/>
              </a:rPr>
              <a:t>курсу</a:t>
            </a:r>
            <a:r>
              <a:rPr lang="uk-UA" b="1" spc="5" dirty="0">
                <a:latin typeface="Arial" panose="020B0604020202020204" pitchFamily="34" charset="0"/>
                <a:ea typeface="Symbol" panose="05050102010706020507" pitchFamily="18" charset="2"/>
                <a:cs typeface="Arial" panose="020B0604020202020204" pitchFamily="34" charset="0"/>
              </a:rPr>
              <a:t> </a:t>
            </a:r>
            <a:r>
              <a:rPr lang="uk-UA" b="1" spc="10" dirty="0">
                <a:latin typeface="Arial" panose="020B0604020202020204" pitchFamily="34" charset="0"/>
                <a:ea typeface="Symbol" panose="05050102010706020507" pitchFamily="18" charset="2"/>
                <a:cs typeface="Arial" panose="020B0604020202020204" pitchFamily="34" charset="0"/>
              </a:rPr>
              <a:t>до умов</a:t>
            </a:r>
            <a:r>
              <a:rPr lang="uk-UA" b="1" spc="5" dirty="0">
                <a:latin typeface="Arial" panose="020B0604020202020204" pitchFamily="34" charset="0"/>
                <a:ea typeface="Symbol" panose="05050102010706020507" pitchFamily="18" charset="2"/>
                <a:cs typeface="Arial" panose="020B0604020202020204" pitchFamily="34" charset="0"/>
              </a:rPr>
              <a:t> </a:t>
            </a:r>
            <a:r>
              <a:rPr lang="uk-UA" b="1" spc="15" dirty="0">
                <a:latin typeface="Arial" panose="020B0604020202020204" pitchFamily="34" charset="0"/>
                <a:ea typeface="Symbol" panose="05050102010706020507" pitchFamily="18" charset="2"/>
                <a:cs typeface="Arial" panose="020B0604020202020204" pitchFamily="34" charset="0"/>
              </a:rPr>
              <a:t>навчання</a:t>
            </a:r>
            <a:r>
              <a:rPr lang="uk-UA" b="1" spc="-5" dirty="0">
                <a:latin typeface="Arial" panose="020B0604020202020204" pitchFamily="34" charset="0"/>
                <a:ea typeface="Symbol" panose="05050102010706020507" pitchFamily="18" charset="2"/>
                <a:cs typeface="Arial" panose="020B0604020202020204" pitchFamily="34" charset="0"/>
              </a:rPr>
              <a:t> </a:t>
            </a:r>
            <a:r>
              <a:rPr lang="uk-UA" b="1" dirty="0">
                <a:latin typeface="Arial" panose="020B0604020202020204" pitchFamily="34" charset="0"/>
                <a:ea typeface="Symbol" panose="05050102010706020507" pitchFamily="18" charset="2"/>
                <a:cs typeface="Arial" panose="020B0604020202020204" pitchFamily="34" charset="0"/>
              </a:rPr>
              <a:t>у</a:t>
            </a:r>
            <a:r>
              <a:rPr lang="uk-UA" b="1" spc="10" dirty="0">
                <a:latin typeface="Arial" panose="020B0604020202020204" pitchFamily="34" charset="0"/>
                <a:ea typeface="Symbol" panose="05050102010706020507" pitchFamily="18" charset="2"/>
                <a:cs typeface="Arial" panose="020B0604020202020204" pitchFamily="34" charset="0"/>
              </a:rPr>
              <a:t> НУБІП України;</a:t>
            </a:r>
            <a:endParaRPr lang="uk-UA" b="1" dirty="0">
              <a:latin typeface="Arial" panose="020B0604020202020204" pitchFamily="34" charset="0"/>
              <a:ea typeface="Symbol" panose="05050102010706020507" pitchFamily="18" charset="2"/>
              <a:cs typeface="Arial" panose="020B0604020202020204" pitchFamily="34" charset="0"/>
            </a:endParaRPr>
          </a:p>
          <a:p>
            <a:pPr marL="342900" marR="73660" lvl="0" indent="-342900">
              <a:lnSpc>
                <a:spcPct val="118000"/>
              </a:lnSpc>
              <a:spcBef>
                <a:spcPts val="615"/>
              </a:spcBef>
              <a:buSzPts val="1400"/>
              <a:buFont typeface="Symbol" panose="05050102010706020507" pitchFamily="18" charset="2"/>
              <a:buChar char=""/>
              <a:tabLst>
                <a:tab pos="759460" algn="l"/>
              </a:tabLst>
            </a:pPr>
            <a:r>
              <a:rPr lang="uk-UA" b="1" spc="15" dirty="0">
                <a:latin typeface="Arial" panose="020B0604020202020204" pitchFamily="34" charset="0"/>
                <a:ea typeface="Symbol" panose="05050102010706020507" pitchFamily="18" charset="2"/>
                <a:cs typeface="Arial" panose="020B0604020202020204" pitchFamily="34" charset="0"/>
              </a:rPr>
              <a:t>культурно-просвітницька</a:t>
            </a:r>
            <a:r>
              <a:rPr lang="uk-UA" b="1" spc="345" dirty="0">
                <a:latin typeface="Arial" panose="020B0604020202020204" pitchFamily="34" charset="0"/>
                <a:ea typeface="Symbol" panose="05050102010706020507" pitchFamily="18" charset="2"/>
                <a:cs typeface="Arial" panose="020B0604020202020204" pitchFamily="34" charset="0"/>
              </a:rPr>
              <a:t> </a:t>
            </a:r>
            <a:r>
              <a:rPr lang="uk-UA" b="1" spc="15" dirty="0">
                <a:latin typeface="Arial" panose="020B0604020202020204" pitchFamily="34" charset="0"/>
                <a:ea typeface="Symbol" panose="05050102010706020507" pitchFamily="18" charset="2"/>
                <a:cs typeface="Arial" panose="020B0604020202020204" pitchFamily="34" charset="0"/>
              </a:rPr>
              <a:t>робота</a:t>
            </a:r>
            <a:r>
              <a:rPr lang="uk-UA" b="1" spc="345" dirty="0">
                <a:latin typeface="Arial" panose="020B0604020202020204" pitchFamily="34" charset="0"/>
                <a:ea typeface="Symbol" panose="05050102010706020507" pitchFamily="18" charset="2"/>
                <a:cs typeface="Arial" panose="020B0604020202020204" pitchFamily="34" charset="0"/>
              </a:rPr>
              <a:t> </a:t>
            </a:r>
            <a:r>
              <a:rPr lang="uk-UA" b="1" spc="10" dirty="0">
                <a:latin typeface="Arial" panose="020B0604020202020204" pitchFamily="34" charset="0"/>
                <a:ea typeface="Symbol" panose="05050102010706020507" pitchFamily="18" charset="2"/>
                <a:cs typeface="Arial" panose="020B0604020202020204" pitchFamily="34" charset="0"/>
              </a:rPr>
              <a:t>та</a:t>
            </a:r>
            <a:r>
              <a:rPr lang="uk-UA" b="1" dirty="0">
                <a:latin typeface="Arial" panose="020B0604020202020204" pitchFamily="34" charset="0"/>
                <a:ea typeface="Symbol" panose="05050102010706020507" pitchFamily="18" charset="2"/>
                <a:cs typeface="Arial" panose="020B0604020202020204" pitchFamily="34" charset="0"/>
              </a:rPr>
              <a:t> </a:t>
            </a:r>
            <a:r>
              <a:rPr lang="uk-UA" b="1" spc="5" dirty="0">
                <a:latin typeface="Arial" panose="020B0604020202020204" pitchFamily="34" charset="0"/>
                <a:ea typeface="Symbol" panose="05050102010706020507" pitchFamily="18" charset="2"/>
                <a:cs typeface="Arial" panose="020B0604020202020204" pitchFamily="34" charset="0"/>
              </a:rPr>
              <a:t> </a:t>
            </a:r>
            <a:r>
              <a:rPr lang="uk-UA" b="1" spc="15" dirty="0">
                <a:latin typeface="Arial" panose="020B0604020202020204" pitchFamily="34" charset="0"/>
                <a:ea typeface="Symbol" panose="05050102010706020507" pitchFamily="18" charset="2"/>
                <a:cs typeface="Arial" panose="020B0604020202020204" pitchFamily="34" charset="0"/>
              </a:rPr>
              <a:t>організація</a:t>
            </a:r>
            <a:r>
              <a:rPr lang="uk-UA" b="1" dirty="0">
                <a:latin typeface="Arial" panose="020B0604020202020204" pitchFamily="34" charset="0"/>
                <a:ea typeface="Symbol" panose="05050102010706020507" pitchFamily="18" charset="2"/>
                <a:cs typeface="Arial" panose="020B0604020202020204" pitchFamily="34" charset="0"/>
              </a:rPr>
              <a:t> </a:t>
            </a:r>
            <a:r>
              <a:rPr lang="uk-UA" b="1" spc="5" dirty="0">
                <a:latin typeface="Arial" panose="020B0604020202020204" pitchFamily="34" charset="0"/>
                <a:ea typeface="Symbol" panose="05050102010706020507" pitchFamily="18" charset="2"/>
                <a:cs typeface="Arial" panose="020B0604020202020204" pitchFamily="34" charset="0"/>
              </a:rPr>
              <a:t> </a:t>
            </a:r>
            <a:r>
              <a:rPr lang="uk-UA" b="1" spc="20" dirty="0">
                <a:latin typeface="Arial" panose="020B0604020202020204" pitchFamily="34" charset="0"/>
                <a:ea typeface="Symbol" panose="05050102010706020507" pitchFamily="18" charset="2"/>
                <a:cs typeface="Arial" panose="020B0604020202020204" pitchFamily="34" charset="0"/>
              </a:rPr>
              <a:t>студентського</a:t>
            </a:r>
            <a:r>
              <a:rPr lang="uk-UA" b="1" spc="255" dirty="0">
                <a:latin typeface="Arial" panose="020B0604020202020204" pitchFamily="34" charset="0"/>
                <a:ea typeface="Symbol" panose="05050102010706020507" pitchFamily="18" charset="2"/>
                <a:cs typeface="Arial" panose="020B0604020202020204" pitchFamily="34" charset="0"/>
              </a:rPr>
              <a:t> </a:t>
            </a:r>
            <a:r>
              <a:rPr lang="uk-UA" b="1" spc="10" dirty="0">
                <a:latin typeface="Arial" panose="020B0604020202020204" pitchFamily="34" charset="0"/>
                <a:ea typeface="Symbol" panose="05050102010706020507" pitchFamily="18" charset="2"/>
                <a:cs typeface="Arial" panose="020B0604020202020204" pitchFamily="34" charset="0"/>
              </a:rPr>
              <a:t>дозвілля;</a:t>
            </a:r>
            <a:endParaRPr lang="uk-UA" b="1" dirty="0">
              <a:latin typeface="Arial" panose="020B0604020202020204" pitchFamily="34" charset="0"/>
              <a:ea typeface="Symbol" panose="05050102010706020507" pitchFamily="18" charset="2"/>
              <a:cs typeface="Arial" panose="020B0604020202020204" pitchFamily="34" charset="0"/>
            </a:endParaRPr>
          </a:p>
          <a:p>
            <a:pPr marL="342900" marR="73660" lvl="0" indent="-342900">
              <a:lnSpc>
                <a:spcPct val="117000"/>
              </a:lnSpc>
              <a:spcBef>
                <a:spcPts val="335"/>
              </a:spcBef>
              <a:buSzPts val="1400"/>
              <a:buFont typeface="Symbol" panose="05050102010706020507" pitchFamily="18" charset="2"/>
              <a:buChar char=""/>
              <a:tabLst>
                <a:tab pos="759460" algn="l"/>
              </a:tabLst>
            </a:pPr>
            <a:r>
              <a:rPr lang="uk-UA" b="1" spc="15" dirty="0">
                <a:latin typeface="Arial" panose="020B0604020202020204" pitchFamily="34" charset="0"/>
                <a:ea typeface="Symbol" panose="05050102010706020507" pitchFamily="18" charset="2"/>
                <a:cs typeface="Arial" panose="020B0604020202020204" pitchFamily="34" charset="0"/>
              </a:rPr>
              <a:t>культурно-просвітницька</a:t>
            </a:r>
            <a:r>
              <a:rPr lang="uk-UA" b="1" spc="330" dirty="0">
                <a:latin typeface="Arial" panose="020B0604020202020204" pitchFamily="34" charset="0"/>
                <a:ea typeface="Symbol" panose="05050102010706020507" pitchFamily="18" charset="2"/>
                <a:cs typeface="Arial" panose="020B0604020202020204" pitchFamily="34" charset="0"/>
              </a:rPr>
              <a:t> </a:t>
            </a:r>
            <a:r>
              <a:rPr lang="uk-UA" b="1" spc="15" dirty="0">
                <a:latin typeface="Arial" panose="020B0604020202020204" pitchFamily="34" charset="0"/>
                <a:ea typeface="Symbol" panose="05050102010706020507" pitchFamily="18" charset="2"/>
                <a:cs typeface="Arial" panose="020B0604020202020204" pitchFamily="34" charset="0"/>
              </a:rPr>
              <a:t>робота</a:t>
            </a:r>
            <a:r>
              <a:rPr lang="uk-UA" b="1" spc="340" dirty="0">
                <a:latin typeface="Arial" panose="020B0604020202020204" pitchFamily="34" charset="0"/>
                <a:ea typeface="Symbol" panose="05050102010706020507" pitchFamily="18" charset="2"/>
                <a:cs typeface="Arial" panose="020B0604020202020204" pitchFamily="34" charset="0"/>
              </a:rPr>
              <a:t> </a:t>
            </a:r>
            <a:r>
              <a:rPr lang="uk-UA" b="1" spc="20" dirty="0">
                <a:latin typeface="Arial" panose="020B0604020202020204" pitchFamily="34" charset="0"/>
                <a:ea typeface="Symbol" panose="05050102010706020507" pitchFamily="18" charset="2"/>
                <a:cs typeface="Arial" panose="020B0604020202020204" pitchFamily="34" charset="0"/>
              </a:rPr>
              <a:t>бібліотеки</a:t>
            </a:r>
            <a:r>
              <a:rPr lang="uk-UA" b="1" spc="255" dirty="0">
                <a:latin typeface="Arial" panose="020B0604020202020204" pitchFamily="34" charset="0"/>
                <a:ea typeface="Symbol" panose="05050102010706020507" pitchFamily="18" charset="2"/>
                <a:cs typeface="Arial" panose="020B0604020202020204" pitchFamily="34" charset="0"/>
              </a:rPr>
              <a:t> </a:t>
            </a:r>
            <a:r>
              <a:rPr lang="uk-UA" b="1" spc="10" dirty="0">
                <a:latin typeface="Arial" panose="020B0604020202020204" pitchFamily="34" charset="0"/>
                <a:ea typeface="Symbol" panose="05050102010706020507" pitchFamily="18" charset="2"/>
                <a:cs typeface="Arial" panose="020B0604020202020204" pitchFamily="34" charset="0"/>
              </a:rPr>
              <a:t>НУБІП України;</a:t>
            </a:r>
            <a:endParaRPr lang="uk-UA" b="1" dirty="0">
              <a:latin typeface="Arial" panose="020B0604020202020204" pitchFamily="34" charset="0"/>
              <a:ea typeface="Symbol" panose="05050102010706020507" pitchFamily="18" charset="2"/>
              <a:cs typeface="Arial" panose="020B0604020202020204" pitchFamily="34" charset="0"/>
            </a:endParaRPr>
          </a:p>
          <a:p>
            <a:pPr marL="342900" lvl="0" indent="-342900">
              <a:spcBef>
                <a:spcPts val="340"/>
              </a:spcBef>
              <a:buSzPts val="1400"/>
              <a:buFont typeface="Symbol" panose="05050102010706020507" pitchFamily="18" charset="2"/>
              <a:buChar char=""/>
              <a:tabLst>
                <a:tab pos="759460" algn="l"/>
              </a:tabLst>
            </a:pPr>
            <a:r>
              <a:rPr lang="uk-UA" b="1" spc="15" dirty="0">
                <a:latin typeface="Arial" panose="020B0604020202020204" pitchFamily="34" charset="0"/>
                <a:ea typeface="Symbol" panose="05050102010706020507" pitchFamily="18" charset="2"/>
                <a:cs typeface="Arial" panose="020B0604020202020204" pitchFamily="34" charset="0"/>
              </a:rPr>
              <a:t>екологічне</a:t>
            </a:r>
            <a:r>
              <a:rPr lang="uk-UA" b="1" spc="-40" dirty="0">
                <a:latin typeface="Arial" panose="020B0604020202020204" pitchFamily="34" charset="0"/>
                <a:ea typeface="Symbol" panose="05050102010706020507" pitchFamily="18" charset="2"/>
                <a:cs typeface="Arial" panose="020B0604020202020204" pitchFamily="34" charset="0"/>
              </a:rPr>
              <a:t> </a:t>
            </a:r>
            <a:r>
              <a:rPr lang="uk-UA" b="1" spc="15" dirty="0">
                <a:latin typeface="Arial" panose="020B0604020202020204" pitchFamily="34" charset="0"/>
                <a:ea typeface="Symbol" panose="05050102010706020507" pitchFamily="18" charset="2"/>
                <a:cs typeface="Arial" panose="020B0604020202020204" pitchFamily="34" charset="0"/>
              </a:rPr>
              <a:t>виховання</a:t>
            </a:r>
            <a:r>
              <a:rPr lang="uk-UA" b="1" spc="-30" dirty="0">
                <a:latin typeface="Arial" panose="020B0604020202020204" pitchFamily="34" charset="0"/>
                <a:ea typeface="Symbol" panose="05050102010706020507" pitchFamily="18" charset="2"/>
                <a:cs typeface="Arial" panose="020B0604020202020204" pitchFamily="34" charset="0"/>
              </a:rPr>
              <a:t> </a:t>
            </a:r>
            <a:r>
              <a:rPr lang="uk-UA" b="1" dirty="0">
                <a:latin typeface="Arial" panose="020B0604020202020204" pitchFamily="34" charset="0"/>
                <a:ea typeface="Symbol" panose="05050102010706020507" pitchFamily="18" charset="2"/>
                <a:cs typeface="Arial" panose="020B0604020202020204" pitchFamily="34" charset="0"/>
              </a:rPr>
              <a:t>і</a:t>
            </a:r>
            <a:r>
              <a:rPr lang="uk-UA" b="1" spc="-30" dirty="0">
                <a:latin typeface="Arial" panose="020B0604020202020204" pitchFamily="34" charset="0"/>
                <a:ea typeface="Symbol" panose="05050102010706020507" pitchFamily="18" charset="2"/>
                <a:cs typeface="Arial" panose="020B0604020202020204" pitchFamily="34" charset="0"/>
              </a:rPr>
              <a:t> </a:t>
            </a:r>
            <a:r>
              <a:rPr lang="uk-UA" b="1" spc="15" dirty="0">
                <a:latin typeface="Arial" panose="020B0604020202020204" pitchFamily="34" charset="0"/>
                <a:ea typeface="Symbol" panose="05050102010706020507" pitchFamily="18" charset="2"/>
                <a:cs typeface="Arial" panose="020B0604020202020204" pitchFamily="34" charset="0"/>
              </a:rPr>
              <a:t>захист</a:t>
            </a:r>
            <a:r>
              <a:rPr lang="uk-UA" b="1" spc="-30" dirty="0">
                <a:latin typeface="Arial" panose="020B0604020202020204" pitchFamily="34" charset="0"/>
                <a:ea typeface="Symbol" panose="05050102010706020507" pitchFamily="18" charset="2"/>
                <a:cs typeface="Arial" panose="020B0604020202020204" pitchFamily="34" charset="0"/>
              </a:rPr>
              <a:t> </a:t>
            </a:r>
            <a:r>
              <a:rPr lang="uk-UA" b="1" spc="15" dirty="0">
                <a:latin typeface="Arial" panose="020B0604020202020204" pitchFamily="34" charset="0"/>
                <a:ea typeface="Symbol" panose="05050102010706020507" pitchFamily="18" charset="2"/>
                <a:cs typeface="Arial" panose="020B0604020202020204" pitchFamily="34" charset="0"/>
              </a:rPr>
              <a:t>навколишнього</a:t>
            </a:r>
            <a:r>
              <a:rPr lang="uk-UA" b="1" spc="-25" dirty="0">
                <a:latin typeface="Arial" panose="020B0604020202020204" pitchFamily="34" charset="0"/>
                <a:ea typeface="Symbol" panose="05050102010706020507" pitchFamily="18" charset="2"/>
                <a:cs typeface="Arial" panose="020B0604020202020204" pitchFamily="34" charset="0"/>
              </a:rPr>
              <a:t> </a:t>
            </a:r>
            <a:r>
              <a:rPr lang="uk-UA" b="1" spc="15" dirty="0">
                <a:latin typeface="Arial" panose="020B0604020202020204" pitchFamily="34" charset="0"/>
                <a:ea typeface="Symbol" panose="05050102010706020507" pitchFamily="18" charset="2"/>
                <a:cs typeface="Arial" panose="020B0604020202020204" pitchFamily="34" charset="0"/>
              </a:rPr>
              <a:t>середовища;</a:t>
            </a:r>
            <a:endParaRPr lang="uk-UA" b="1" dirty="0">
              <a:latin typeface="Arial" panose="020B0604020202020204" pitchFamily="34" charset="0"/>
              <a:ea typeface="Symbol" panose="05050102010706020507" pitchFamily="18" charset="2"/>
              <a:cs typeface="Arial" panose="020B0604020202020204" pitchFamily="34" charset="0"/>
            </a:endParaRPr>
          </a:p>
          <a:p>
            <a:pPr marL="342900" lvl="0" indent="-342900">
              <a:spcBef>
                <a:spcPts val="615"/>
              </a:spcBef>
              <a:buSzPts val="1400"/>
              <a:buFont typeface="Symbol" panose="05050102010706020507" pitchFamily="18" charset="2"/>
              <a:buChar char=""/>
              <a:tabLst>
                <a:tab pos="759460" algn="l"/>
              </a:tabLst>
            </a:pPr>
            <a:r>
              <a:rPr lang="uk-UA" b="1" spc="15" dirty="0" err="1">
                <a:latin typeface="Arial" panose="020B0604020202020204" pitchFamily="34" charset="0"/>
                <a:ea typeface="Symbol" panose="05050102010706020507" pitchFamily="18" charset="2"/>
                <a:cs typeface="Arial" panose="020B0604020202020204" pitchFamily="34" charset="0"/>
              </a:rPr>
              <a:t>оздоровчо</a:t>
            </a:r>
            <a:r>
              <a:rPr lang="uk-UA" b="1" spc="15" dirty="0">
                <a:latin typeface="Arial" panose="020B0604020202020204" pitchFamily="34" charset="0"/>
                <a:ea typeface="Symbol" panose="05050102010706020507" pitchFamily="18" charset="2"/>
                <a:cs typeface="Arial" panose="020B0604020202020204" pitchFamily="34" charset="0"/>
              </a:rPr>
              <a:t>-спортивна</a:t>
            </a:r>
            <a:r>
              <a:rPr lang="uk-UA" b="1" spc="-140" dirty="0">
                <a:latin typeface="Arial" panose="020B0604020202020204" pitchFamily="34" charset="0"/>
                <a:ea typeface="Symbol" panose="05050102010706020507" pitchFamily="18" charset="2"/>
                <a:cs typeface="Arial" panose="020B0604020202020204" pitchFamily="34" charset="0"/>
              </a:rPr>
              <a:t> </a:t>
            </a:r>
            <a:r>
              <a:rPr lang="uk-UA" b="1" spc="15" dirty="0">
                <a:latin typeface="Arial" panose="020B0604020202020204" pitchFamily="34" charset="0"/>
                <a:ea typeface="Symbol" panose="05050102010706020507" pitchFamily="18" charset="2"/>
                <a:cs typeface="Arial" panose="020B0604020202020204" pitchFamily="34" charset="0"/>
              </a:rPr>
              <a:t>робота;</a:t>
            </a:r>
            <a:endParaRPr lang="uk-UA" b="1" dirty="0">
              <a:latin typeface="Arial" panose="020B0604020202020204" pitchFamily="34" charset="0"/>
              <a:ea typeface="Symbol" panose="05050102010706020507" pitchFamily="18" charset="2"/>
              <a:cs typeface="Arial" panose="020B0604020202020204" pitchFamily="34" charset="0"/>
            </a:endParaRPr>
          </a:p>
          <a:p>
            <a:pPr marL="342900" lvl="0" indent="-342900">
              <a:spcBef>
                <a:spcPts val="615"/>
              </a:spcBef>
              <a:buSzPts val="1400"/>
              <a:buFont typeface="Symbol" panose="05050102010706020507" pitchFamily="18" charset="2"/>
              <a:buChar char=""/>
              <a:tabLst>
                <a:tab pos="759460" algn="l"/>
              </a:tabLst>
            </a:pPr>
            <a:r>
              <a:rPr lang="uk-UA" b="1" spc="15" dirty="0">
                <a:latin typeface="Arial" panose="020B0604020202020204" pitchFamily="34" charset="0"/>
                <a:ea typeface="Symbol" panose="05050102010706020507" pitchFamily="18" charset="2"/>
                <a:cs typeface="Arial" panose="020B0604020202020204" pitchFamily="34" charset="0"/>
              </a:rPr>
              <a:t>матеріально-технічне</a:t>
            </a:r>
            <a:r>
              <a:rPr lang="uk-UA" b="1" spc="-75" dirty="0">
                <a:latin typeface="Arial" panose="020B0604020202020204" pitchFamily="34" charset="0"/>
                <a:ea typeface="Symbol" panose="05050102010706020507" pitchFamily="18" charset="2"/>
                <a:cs typeface="Arial" panose="020B0604020202020204" pitchFamily="34" charset="0"/>
              </a:rPr>
              <a:t> </a:t>
            </a:r>
            <a:r>
              <a:rPr lang="uk-UA" b="1" spc="15" dirty="0">
                <a:latin typeface="Arial" panose="020B0604020202020204" pitchFamily="34" charset="0"/>
                <a:ea typeface="Symbol" panose="05050102010706020507" pitchFamily="18" charset="2"/>
                <a:cs typeface="Arial" panose="020B0604020202020204" pitchFamily="34" charset="0"/>
              </a:rPr>
              <a:t>забезпечення</a:t>
            </a:r>
            <a:r>
              <a:rPr lang="uk-UA" b="1" spc="-75" dirty="0">
                <a:latin typeface="Arial" panose="020B0604020202020204" pitchFamily="34" charset="0"/>
                <a:ea typeface="Symbol" panose="05050102010706020507" pitchFamily="18" charset="2"/>
                <a:cs typeface="Arial" panose="020B0604020202020204" pitchFamily="34" charset="0"/>
              </a:rPr>
              <a:t> </a:t>
            </a:r>
            <a:r>
              <a:rPr lang="uk-UA" b="1" spc="15" dirty="0">
                <a:latin typeface="Arial" panose="020B0604020202020204" pitchFamily="34" charset="0"/>
                <a:ea typeface="Symbol" panose="05050102010706020507" pitchFamily="18" charset="2"/>
                <a:cs typeface="Arial" panose="020B0604020202020204" pitchFamily="34" charset="0"/>
              </a:rPr>
              <a:t>виховного</a:t>
            </a:r>
            <a:r>
              <a:rPr lang="uk-UA" b="1" spc="-70" dirty="0">
                <a:latin typeface="Arial" panose="020B0604020202020204" pitchFamily="34" charset="0"/>
                <a:ea typeface="Symbol" panose="05050102010706020507" pitchFamily="18" charset="2"/>
                <a:cs typeface="Arial" panose="020B0604020202020204" pitchFamily="34" charset="0"/>
              </a:rPr>
              <a:t> </a:t>
            </a:r>
            <a:r>
              <a:rPr lang="uk-UA" b="1" spc="15" dirty="0">
                <a:latin typeface="Arial" panose="020B0604020202020204" pitchFamily="34" charset="0"/>
                <a:ea typeface="Symbol" panose="05050102010706020507" pitchFamily="18" charset="2"/>
                <a:cs typeface="Arial" panose="020B0604020202020204" pitchFamily="34" charset="0"/>
              </a:rPr>
              <a:t>процесу;</a:t>
            </a:r>
            <a:endParaRPr lang="uk-UA" b="1" dirty="0">
              <a:latin typeface="Arial" panose="020B0604020202020204" pitchFamily="34" charset="0"/>
              <a:ea typeface="Symbol" panose="05050102010706020507" pitchFamily="18" charset="2"/>
              <a:cs typeface="Arial" panose="020B0604020202020204" pitchFamily="34" charset="0"/>
            </a:endParaRPr>
          </a:p>
          <a:p>
            <a:pPr marL="342900" lvl="0" indent="-342900">
              <a:spcBef>
                <a:spcPts val="615"/>
              </a:spcBef>
              <a:buSzPts val="1400"/>
              <a:buFont typeface="Symbol" panose="05050102010706020507" pitchFamily="18" charset="2"/>
              <a:buChar char=""/>
              <a:tabLst>
                <a:tab pos="759460" algn="l"/>
              </a:tabLst>
            </a:pPr>
            <a:r>
              <a:rPr lang="uk-UA" b="1" spc="15" dirty="0">
                <a:latin typeface="Arial" panose="020B0604020202020204" pitchFamily="34" charset="0"/>
                <a:ea typeface="Symbol" panose="05050102010706020507" pitchFamily="18" charset="2"/>
                <a:cs typeface="Arial" panose="020B0604020202020204" pitchFamily="34" charset="0"/>
              </a:rPr>
              <a:t>робота</a:t>
            </a:r>
            <a:r>
              <a:rPr lang="uk-UA" b="1" spc="-30" dirty="0">
                <a:latin typeface="Arial" panose="020B0604020202020204" pitchFamily="34" charset="0"/>
                <a:ea typeface="Symbol" panose="05050102010706020507" pitchFamily="18" charset="2"/>
                <a:cs typeface="Arial" panose="020B0604020202020204" pitchFamily="34" charset="0"/>
              </a:rPr>
              <a:t> </a:t>
            </a:r>
            <a:r>
              <a:rPr lang="uk-UA" b="1" dirty="0">
                <a:latin typeface="Arial" panose="020B0604020202020204" pitchFamily="34" charset="0"/>
                <a:ea typeface="Symbol" panose="05050102010706020507" pitchFamily="18" charset="2"/>
                <a:cs typeface="Arial" panose="020B0604020202020204" pitchFamily="34" charset="0"/>
              </a:rPr>
              <a:t>з</a:t>
            </a:r>
            <a:r>
              <a:rPr lang="uk-UA" b="1" spc="-30" dirty="0">
                <a:latin typeface="Arial" panose="020B0604020202020204" pitchFamily="34" charset="0"/>
                <a:ea typeface="Symbol" panose="05050102010706020507" pitchFamily="18" charset="2"/>
                <a:cs typeface="Arial" panose="020B0604020202020204" pitchFamily="34" charset="0"/>
              </a:rPr>
              <a:t> </a:t>
            </a:r>
            <a:r>
              <a:rPr lang="uk-UA" b="1" spc="15" dirty="0">
                <a:latin typeface="Arial" panose="020B0604020202020204" pitchFamily="34" charset="0"/>
                <a:ea typeface="Symbol" panose="05050102010706020507" pitchFamily="18" charset="2"/>
                <a:cs typeface="Arial" panose="020B0604020202020204" pitchFamily="34" charset="0"/>
              </a:rPr>
              <a:t>іноземними</a:t>
            </a:r>
            <a:r>
              <a:rPr lang="uk-UA" b="1" spc="-20" dirty="0">
                <a:latin typeface="Arial" panose="020B0604020202020204" pitchFamily="34" charset="0"/>
                <a:ea typeface="Symbol" panose="05050102010706020507" pitchFamily="18" charset="2"/>
                <a:cs typeface="Arial" panose="020B0604020202020204" pitchFamily="34" charset="0"/>
              </a:rPr>
              <a:t> </a:t>
            </a:r>
            <a:r>
              <a:rPr lang="uk-UA" b="1" spc="15" dirty="0">
                <a:latin typeface="Arial" panose="020B0604020202020204" pitchFamily="34" charset="0"/>
                <a:ea typeface="Symbol" panose="05050102010706020507" pitchFamily="18" charset="2"/>
                <a:cs typeface="Arial" panose="020B0604020202020204" pitchFamily="34" charset="0"/>
              </a:rPr>
              <a:t>студентами;</a:t>
            </a:r>
            <a:endParaRPr lang="uk-UA" b="1" dirty="0">
              <a:latin typeface="Arial" panose="020B0604020202020204" pitchFamily="34" charset="0"/>
              <a:ea typeface="Symbol" panose="05050102010706020507" pitchFamily="18" charset="2"/>
              <a:cs typeface="Arial" panose="020B0604020202020204" pitchFamily="34" charset="0"/>
            </a:endParaRPr>
          </a:p>
          <a:p>
            <a:pPr marL="342900" indent="-342900">
              <a:spcBef>
                <a:spcPts val="610"/>
              </a:spcBef>
              <a:buSzPts val="1400"/>
              <a:buFont typeface="Symbol" panose="05050102010706020507" pitchFamily="18" charset="2"/>
              <a:buChar char=""/>
              <a:tabLst>
                <a:tab pos="759460" algn="l"/>
              </a:tabLst>
            </a:pPr>
            <a:r>
              <a:rPr lang="uk-UA" b="1" spc="15" dirty="0">
                <a:latin typeface="Arial" panose="020B0604020202020204" pitchFamily="34" charset="0"/>
                <a:ea typeface="Symbol" panose="05050102010706020507" pitchFamily="18" charset="2"/>
                <a:cs typeface="Arial" panose="020B0604020202020204" pitchFamily="34" charset="0"/>
              </a:rPr>
              <a:t>робота</a:t>
            </a:r>
            <a:r>
              <a:rPr lang="uk-UA" b="1" spc="-45" dirty="0">
                <a:latin typeface="Arial" panose="020B0604020202020204" pitchFamily="34" charset="0"/>
                <a:ea typeface="Symbol" panose="05050102010706020507" pitchFamily="18" charset="2"/>
                <a:cs typeface="Arial" panose="020B0604020202020204" pitchFamily="34" charset="0"/>
              </a:rPr>
              <a:t> </a:t>
            </a:r>
            <a:r>
              <a:rPr lang="uk-UA" b="1" spc="15" dirty="0">
                <a:latin typeface="Arial" panose="020B0604020202020204" pitchFamily="34" charset="0"/>
                <a:ea typeface="Symbol" panose="05050102010706020507" pitchFamily="18" charset="2"/>
                <a:cs typeface="Arial" panose="020B0604020202020204" pitchFamily="34" charset="0"/>
              </a:rPr>
              <a:t>інституту</a:t>
            </a:r>
            <a:r>
              <a:rPr lang="uk-UA" b="1" spc="-40" dirty="0">
                <a:latin typeface="Arial" panose="020B0604020202020204" pitchFamily="34" charset="0"/>
                <a:ea typeface="Symbol" panose="05050102010706020507" pitchFamily="18" charset="2"/>
                <a:cs typeface="Arial" panose="020B0604020202020204" pitchFamily="34" charset="0"/>
              </a:rPr>
              <a:t> </a:t>
            </a:r>
            <a:r>
              <a:rPr lang="uk-UA" b="1" spc="15" dirty="0">
                <a:latin typeface="Arial" panose="020B0604020202020204" pitchFamily="34" charset="0"/>
                <a:ea typeface="Symbol" panose="05050102010706020507" pitchFamily="18" charset="2"/>
                <a:cs typeface="Arial" panose="020B0604020202020204" pitchFamily="34" charset="0"/>
              </a:rPr>
              <a:t>наставників-кураторів;</a:t>
            </a:r>
            <a:endParaRPr lang="uk-UA" b="1" dirty="0">
              <a:latin typeface="Arial" panose="020B0604020202020204" pitchFamily="34" charset="0"/>
              <a:ea typeface="Symbol" panose="05050102010706020507" pitchFamily="18" charset="2"/>
              <a:cs typeface="Arial" panose="020B0604020202020204" pitchFamily="34" charset="0"/>
            </a:endParaRPr>
          </a:p>
          <a:p>
            <a:pPr marL="342900" marR="77470" lvl="0" indent="-342900">
              <a:lnSpc>
                <a:spcPct val="118000"/>
              </a:lnSpc>
              <a:spcBef>
                <a:spcPts val="615"/>
              </a:spcBef>
              <a:buSzPts val="1400"/>
              <a:buFont typeface="Symbol" panose="05050102010706020507" pitchFamily="18" charset="2"/>
              <a:buChar char=""/>
              <a:tabLst>
                <a:tab pos="759460" algn="l"/>
              </a:tabLst>
            </a:pPr>
            <a:r>
              <a:rPr lang="uk-UA" b="1" spc="15" dirty="0">
                <a:latin typeface="Arial" panose="020B0604020202020204" pitchFamily="34" charset="0"/>
                <a:ea typeface="Symbol" panose="05050102010706020507" pitchFamily="18" charset="2"/>
                <a:cs typeface="Arial" panose="020B0604020202020204" pitchFamily="34" charset="0"/>
              </a:rPr>
              <a:t>правове</a:t>
            </a:r>
            <a:r>
              <a:rPr lang="uk-UA" b="1" dirty="0">
                <a:latin typeface="Arial" panose="020B0604020202020204" pitchFamily="34" charset="0"/>
                <a:ea typeface="Symbol" panose="05050102010706020507" pitchFamily="18" charset="2"/>
                <a:cs typeface="Arial" panose="020B0604020202020204" pitchFamily="34" charset="0"/>
              </a:rPr>
              <a:t> </a:t>
            </a:r>
            <a:r>
              <a:rPr lang="uk-UA" b="1" spc="75" dirty="0">
                <a:latin typeface="Arial" panose="020B0604020202020204" pitchFamily="34" charset="0"/>
                <a:ea typeface="Symbol" panose="05050102010706020507" pitchFamily="18" charset="2"/>
                <a:cs typeface="Arial" panose="020B0604020202020204" pitchFamily="34" charset="0"/>
              </a:rPr>
              <a:t> </a:t>
            </a:r>
            <a:r>
              <a:rPr lang="uk-UA" b="1" spc="15" dirty="0">
                <a:latin typeface="Arial" panose="020B0604020202020204" pitchFamily="34" charset="0"/>
                <a:ea typeface="Symbol" panose="05050102010706020507" pitchFamily="18" charset="2"/>
                <a:cs typeface="Arial" panose="020B0604020202020204" pitchFamily="34" charset="0"/>
              </a:rPr>
              <a:t>виховання</a:t>
            </a:r>
            <a:r>
              <a:rPr lang="uk-UA" b="1" dirty="0">
                <a:latin typeface="Arial" panose="020B0604020202020204" pitchFamily="34" charset="0"/>
                <a:ea typeface="Symbol" panose="05050102010706020507" pitchFamily="18" charset="2"/>
                <a:cs typeface="Arial" panose="020B0604020202020204" pitchFamily="34" charset="0"/>
              </a:rPr>
              <a:t> </a:t>
            </a:r>
            <a:r>
              <a:rPr lang="uk-UA" b="1" spc="70" dirty="0">
                <a:latin typeface="Arial" panose="020B0604020202020204" pitchFamily="34" charset="0"/>
                <a:ea typeface="Symbol" panose="05050102010706020507" pitchFamily="18" charset="2"/>
                <a:cs typeface="Arial" panose="020B0604020202020204" pitchFamily="34" charset="0"/>
              </a:rPr>
              <a:t> </a:t>
            </a:r>
            <a:r>
              <a:rPr lang="uk-UA" b="1" spc="10" dirty="0">
                <a:latin typeface="Arial" panose="020B0604020202020204" pitchFamily="34" charset="0"/>
                <a:ea typeface="Symbol" panose="05050102010706020507" pitchFamily="18" charset="2"/>
                <a:cs typeface="Arial" panose="020B0604020202020204" pitchFamily="34" charset="0"/>
              </a:rPr>
              <a:t>та</a:t>
            </a:r>
            <a:r>
              <a:rPr lang="uk-UA" b="1" dirty="0">
                <a:latin typeface="Arial" panose="020B0604020202020204" pitchFamily="34" charset="0"/>
                <a:ea typeface="Symbol" panose="05050102010706020507" pitchFamily="18" charset="2"/>
                <a:cs typeface="Arial" panose="020B0604020202020204" pitchFamily="34" charset="0"/>
              </a:rPr>
              <a:t> </a:t>
            </a:r>
            <a:r>
              <a:rPr lang="uk-UA" b="1" spc="75" dirty="0">
                <a:latin typeface="Arial" panose="020B0604020202020204" pitchFamily="34" charset="0"/>
                <a:ea typeface="Symbol" panose="05050102010706020507" pitchFamily="18" charset="2"/>
                <a:cs typeface="Arial" panose="020B0604020202020204" pitchFamily="34" charset="0"/>
              </a:rPr>
              <a:t> </a:t>
            </a:r>
            <a:r>
              <a:rPr lang="uk-UA" b="1" spc="15" dirty="0">
                <a:latin typeface="Arial" panose="020B0604020202020204" pitchFamily="34" charset="0"/>
                <a:ea typeface="Symbol" panose="05050102010706020507" pitchFamily="18" charset="2"/>
                <a:cs typeface="Arial" panose="020B0604020202020204" pitchFamily="34" charset="0"/>
              </a:rPr>
              <a:t>забезпечення</a:t>
            </a:r>
            <a:r>
              <a:rPr lang="uk-UA" b="1" dirty="0">
                <a:latin typeface="Arial" panose="020B0604020202020204" pitchFamily="34" charset="0"/>
                <a:ea typeface="Symbol" panose="05050102010706020507" pitchFamily="18" charset="2"/>
                <a:cs typeface="Arial" panose="020B0604020202020204" pitchFamily="34" charset="0"/>
              </a:rPr>
              <a:t> </a:t>
            </a:r>
            <a:r>
              <a:rPr lang="uk-UA" b="1" spc="70" dirty="0">
                <a:latin typeface="Arial" panose="020B0604020202020204" pitchFamily="34" charset="0"/>
                <a:ea typeface="Symbol" panose="05050102010706020507" pitchFamily="18" charset="2"/>
                <a:cs typeface="Arial" panose="020B0604020202020204" pitchFamily="34" charset="0"/>
              </a:rPr>
              <a:t> </a:t>
            </a:r>
            <a:r>
              <a:rPr lang="uk-UA" b="1" spc="15" dirty="0">
                <a:latin typeface="Arial" panose="020B0604020202020204" pitchFamily="34" charset="0"/>
                <a:ea typeface="Symbol" panose="05050102010706020507" pitchFamily="18" charset="2"/>
                <a:cs typeface="Arial" panose="020B0604020202020204" pitchFamily="34" charset="0"/>
              </a:rPr>
              <a:t>охорони</a:t>
            </a:r>
            <a:r>
              <a:rPr lang="uk-UA" b="1" dirty="0">
                <a:latin typeface="Arial" panose="020B0604020202020204" pitchFamily="34" charset="0"/>
                <a:ea typeface="Symbol" panose="05050102010706020507" pitchFamily="18" charset="2"/>
                <a:cs typeface="Arial" panose="020B0604020202020204" pitchFamily="34" charset="0"/>
              </a:rPr>
              <a:t> </a:t>
            </a:r>
            <a:r>
              <a:rPr lang="uk-UA" b="1" spc="80" dirty="0">
                <a:latin typeface="Arial" panose="020B0604020202020204" pitchFamily="34" charset="0"/>
                <a:ea typeface="Symbol" panose="05050102010706020507" pitchFamily="18" charset="2"/>
                <a:cs typeface="Arial" panose="020B0604020202020204" pitchFamily="34" charset="0"/>
              </a:rPr>
              <a:t> </a:t>
            </a:r>
            <a:r>
              <a:rPr lang="uk-UA" b="1" spc="15" dirty="0">
                <a:latin typeface="Arial" panose="020B0604020202020204" pitchFamily="34" charset="0"/>
                <a:ea typeface="Symbol" panose="05050102010706020507" pitchFamily="18" charset="2"/>
                <a:cs typeface="Arial" panose="020B0604020202020204" pitchFamily="34" charset="0"/>
              </a:rPr>
              <a:t>правопорядку</a:t>
            </a:r>
            <a:r>
              <a:rPr lang="uk-UA" b="1" dirty="0">
                <a:latin typeface="Arial" panose="020B0604020202020204" pitchFamily="34" charset="0"/>
                <a:ea typeface="Symbol" panose="05050102010706020507" pitchFamily="18" charset="2"/>
                <a:cs typeface="Arial" panose="020B0604020202020204" pitchFamily="34" charset="0"/>
              </a:rPr>
              <a:t> </a:t>
            </a:r>
            <a:r>
              <a:rPr lang="uk-UA" b="1" spc="80" dirty="0">
                <a:latin typeface="Arial" panose="020B0604020202020204" pitchFamily="34" charset="0"/>
                <a:ea typeface="Symbol" panose="05050102010706020507" pitchFamily="18" charset="2"/>
                <a:cs typeface="Arial" panose="020B0604020202020204" pitchFamily="34" charset="0"/>
              </a:rPr>
              <a:t> </a:t>
            </a:r>
            <a:r>
              <a:rPr lang="uk-UA" b="1" dirty="0">
                <a:latin typeface="Arial" panose="020B0604020202020204" pitchFamily="34" charset="0"/>
                <a:ea typeface="Symbol" panose="05050102010706020507" pitchFamily="18" charset="2"/>
                <a:cs typeface="Arial" panose="020B0604020202020204" pitchFamily="34" charset="0"/>
              </a:rPr>
              <a:t>в</a:t>
            </a:r>
            <a:r>
              <a:rPr lang="uk-UA" b="1" spc="235" dirty="0">
                <a:latin typeface="Arial" panose="020B0604020202020204" pitchFamily="34" charset="0"/>
                <a:ea typeface="Symbol" panose="05050102010706020507" pitchFamily="18" charset="2"/>
                <a:cs typeface="Arial" panose="020B0604020202020204" pitchFamily="34" charset="0"/>
              </a:rPr>
              <a:t> </a:t>
            </a:r>
            <a:r>
              <a:rPr lang="uk-UA" b="1" spc="15" dirty="0">
                <a:latin typeface="Arial" panose="020B0604020202020204" pitchFamily="34" charset="0"/>
                <a:ea typeface="Symbol" panose="05050102010706020507" pitchFamily="18" charset="2"/>
                <a:cs typeface="Arial" panose="020B0604020202020204" pitchFamily="34" charset="0"/>
              </a:rPr>
              <a:t>гуртожитках</a:t>
            </a:r>
            <a:r>
              <a:rPr lang="uk-UA" b="1" spc="-10" dirty="0">
                <a:latin typeface="Arial" panose="020B0604020202020204" pitchFamily="34" charset="0"/>
                <a:ea typeface="Symbol" panose="05050102010706020507" pitchFamily="18" charset="2"/>
                <a:cs typeface="Arial" panose="020B0604020202020204" pitchFamily="34" charset="0"/>
              </a:rPr>
              <a:t> </a:t>
            </a:r>
            <a:r>
              <a:rPr lang="uk-UA" b="1" spc="5" dirty="0">
                <a:latin typeface="Arial" panose="020B0604020202020204" pitchFamily="34" charset="0"/>
                <a:ea typeface="Symbol" panose="05050102010706020507" pitchFamily="18" charset="2"/>
                <a:cs typeface="Arial" panose="020B0604020202020204" pitchFamily="34" charset="0"/>
              </a:rPr>
              <a:t>та</a:t>
            </a:r>
            <a:r>
              <a:rPr lang="uk-UA" b="1" spc="-15" dirty="0">
                <a:latin typeface="Arial" panose="020B0604020202020204" pitchFamily="34" charset="0"/>
                <a:ea typeface="Symbol" panose="05050102010706020507" pitchFamily="18" charset="2"/>
                <a:cs typeface="Arial" panose="020B0604020202020204" pitchFamily="34" charset="0"/>
              </a:rPr>
              <a:t> </a:t>
            </a:r>
            <a:r>
              <a:rPr lang="uk-UA" b="1" spc="10" dirty="0">
                <a:latin typeface="Arial" panose="020B0604020202020204" pitchFamily="34" charset="0"/>
                <a:ea typeface="Symbol" panose="05050102010706020507" pitchFamily="18" charset="2"/>
                <a:cs typeface="Arial" panose="020B0604020202020204" pitchFamily="34" charset="0"/>
              </a:rPr>
              <a:t>на</a:t>
            </a:r>
            <a:r>
              <a:rPr lang="uk-UA" b="1" spc="-5" dirty="0">
                <a:latin typeface="Arial" panose="020B0604020202020204" pitchFamily="34" charset="0"/>
                <a:ea typeface="Symbol" panose="05050102010706020507" pitchFamily="18" charset="2"/>
                <a:cs typeface="Arial" panose="020B0604020202020204" pitchFamily="34" charset="0"/>
              </a:rPr>
              <a:t> </a:t>
            </a:r>
            <a:r>
              <a:rPr lang="uk-UA" b="1" spc="15" dirty="0">
                <a:latin typeface="Arial" panose="020B0604020202020204" pitchFamily="34" charset="0"/>
                <a:ea typeface="Symbol" panose="05050102010706020507" pitchFamily="18" charset="2"/>
                <a:cs typeface="Arial" panose="020B0604020202020204" pitchFamily="34" charset="0"/>
              </a:rPr>
              <a:t>території</a:t>
            </a:r>
            <a:r>
              <a:rPr lang="uk-UA" b="1" spc="-5" dirty="0">
                <a:latin typeface="Arial" panose="020B0604020202020204" pitchFamily="34" charset="0"/>
                <a:ea typeface="Symbol" panose="05050102010706020507" pitchFamily="18" charset="2"/>
                <a:cs typeface="Arial" panose="020B0604020202020204" pitchFamily="34" charset="0"/>
              </a:rPr>
              <a:t> </a:t>
            </a:r>
            <a:r>
              <a:rPr lang="uk-UA" b="1" spc="10" dirty="0">
                <a:latin typeface="Arial" panose="020B0604020202020204" pitchFamily="34" charset="0"/>
                <a:ea typeface="Symbol" panose="05050102010706020507" pitchFamily="18" charset="2"/>
                <a:cs typeface="Arial" panose="020B0604020202020204" pitchFamily="34" charset="0"/>
              </a:rPr>
              <a:t>НУБІП України;</a:t>
            </a:r>
            <a:endParaRPr lang="uk-UA" b="1" dirty="0">
              <a:latin typeface="Arial" panose="020B0604020202020204" pitchFamily="34" charset="0"/>
              <a:ea typeface="Symbol" panose="05050102010706020507" pitchFamily="18" charset="2"/>
              <a:cs typeface="Arial" panose="020B0604020202020204" pitchFamily="34" charset="0"/>
            </a:endParaRPr>
          </a:p>
          <a:p>
            <a:pPr marL="342900" lvl="0" indent="-342900">
              <a:spcBef>
                <a:spcPts val="335"/>
              </a:spcBef>
              <a:buSzPts val="1400"/>
              <a:buFont typeface="Symbol" panose="05050102010706020507" pitchFamily="18" charset="2"/>
              <a:buChar char=""/>
              <a:tabLst>
                <a:tab pos="759460" algn="l"/>
              </a:tabLst>
            </a:pPr>
            <a:r>
              <a:rPr lang="uk-UA" b="1" spc="15" dirty="0">
                <a:latin typeface="Arial" panose="020B0604020202020204" pitchFamily="34" charset="0"/>
                <a:ea typeface="Symbol" panose="05050102010706020507" pitchFamily="18" charset="2"/>
                <a:cs typeface="Arial" panose="020B0604020202020204" pitchFamily="34" charset="0"/>
              </a:rPr>
              <a:t>гуманізація</a:t>
            </a:r>
            <a:r>
              <a:rPr lang="uk-UA" b="1" spc="-55" dirty="0">
                <a:latin typeface="Arial" panose="020B0604020202020204" pitchFamily="34" charset="0"/>
                <a:ea typeface="Symbol" panose="05050102010706020507" pitchFamily="18" charset="2"/>
                <a:cs typeface="Arial" panose="020B0604020202020204" pitchFamily="34" charset="0"/>
              </a:rPr>
              <a:t> </a:t>
            </a:r>
            <a:r>
              <a:rPr lang="uk-UA" b="1" spc="10" dirty="0">
                <a:latin typeface="Arial" panose="020B0604020202020204" pitchFamily="34" charset="0"/>
                <a:ea typeface="Symbol" panose="05050102010706020507" pitchFamily="18" charset="2"/>
                <a:cs typeface="Arial" panose="020B0604020202020204" pitchFamily="34" charset="0"/>
              </a:rPr>
              <a:t>та</a:t>
            </a:r>
            <a:r>
              <a:rPr lang="uk-UA" b="1" spc="-60" dirty="0">
                <a:latin typeface="Arial" panose="020B0604020202020204" pitchFamily="34" charset="0"/>
                <a:ea typeface="Symbol" panose="05050102010706020507" pitchFamily="18" charset="2"/>
                <a:cs typeface="Arial" panose="020B0604020202020204" pitchFamily="34" charset="0"/>
              </a:rPr>
              <a:t> </a:t>
            </a:r>
            <a:r>
              <a:rPr lang="uk-UA" b="1" spc="15" dirty="0">
                <a:latin typeface="Arial" panose="020B0604020202020204" pitchFamily="34" charset="0"/>
                <a:ea typeface="Symbol" panose="05050102010706020507" pitchFamily="18" charset="2"/>
                <a:cs typeface="Arial" panose="020B0604020202020204" pitchFamily="34" charset="0"/>
              </a:rPr>
              <a:t>гуманітаризація</a:t>
            </a:r>
            <a:r>
              <a:rPr lang="uk-UA" b="1" spc="-55" dirty="0">
                <a:latin typeface="Arial" panose="020B0604020202020204" pitchFamily="34" charset="0"/>
                <a:ea typeface="Symbol" panose="05050102010706020507" pitchFamily="18" charset="2"/>
                <a:cs typeface="Arial" panose="020B0604020202020204" pitchFamily="34" charset="0"/>
              </a:rPr>
              <a:t> </a:t>
            </a:r>
            <a:r>
              <a:rPr lang="uk-UA" b="1" spc="15" dirty="0">
                <a:latin typeface="Arial" panose="020B0604020202020204" pitchFamily="34" charset="0"/>
                <a:ea typeface="Symbol" panose="05050102010706020507" pitchFamily="18" charset="2"/>
                <a:cs typeface="Arial" panose="020B0604020202020204" pitchFamily="34" charset="0"/>
              </a:rPr>
              <a:t>навчально-виховного</a:t>
            </a:r>
            <a:r>
              <a:rPr lang="uk-UA" b="1" spc="-50" dirty="0">
                <a:latin typeface="Arial" panose="020B0604020202020204" pitchFamily="34" charset="0"/>
                <a:ea typeface="Symbol" panose="05050102010706020507" pitchFamily="18" charset="2"/>
                <a:cs typeface="Arial" panose="020B0604020202020204" pitchFamily="34" charset="0"/>
              </a:rPr>
              <a:t> </a:t>
            </a:r>
            <a:r>
              <a:rPr lang="uk-UA" b="1" spc="15" dirty="0">
                <a:latin typeface="Arial" panose="020B0604020202020204" pitchFamily="34" charset="0"/>
                <a:ea typeface="Symbol" panose="05050102010706020507" pitchFamily="18" charset="2"/>
                <a:cs typeface="Arial" panose="020B0604020202020204" pitchFamily="34" charset="0"/>
              </a:rPr>
              <a:t>процесу.</a:t>
            </a:r>
            <a:endParaRPr lang="uk-UA" b="1" dirty="0">
              <a:latin typeface="Arial" panose="020B0604020202020204" pitchFamily="34" charset="0"/>
              <a:ea typeface="Symbol" panose="05050102010706020507" pitchFamily="18" charset="2"/>
              <a:cs typeface="Arial" panose="020B0604020202020204" pitchFamily="34" charset="0"/>
            </a:endParaRPr>
          </a:p>
          <a:p>
            <a:pPr marL="342900" marR="73025" lvl="0" indent="-342900">
              <a:lnSpc>
                <a:spcPct val="118000"/>
              </a:lnSpc>
              <a:spcBef>
                <a:spcPts val="615"/>
              </a:spcBef>
              <a:buSzPts val="1400"/>
              <a:buFont typeface="Symbol" panose="05050102010706020507" pitchFamily="18" charset="2"/>
              <a:buChar char=""/>
              <a:tabLst>
                <a:tab pos="759460" algn="l"/>
              </a:tabLst>
            </a:pPr>
            <a:r>
              <a:rPr lang="uk-UA" b="1" spc="-5" dirty="0">
                <a:latin typeface="Arial" panose="020B0604020202020204" pitchFamily="34" charset="0"/>
                <a:ea typeface="Symbol" panose="05050102010706020507" pitchFamily="18" charset="2"/>
                <a:cs typeface="Arial" panose="020B0604020202020204" pitchFamily="34" charset="0"/>
              </a:rPr>
              <a:t>соціологічні</a:t>
            </a:r>
            <a:r>
              <a:rPr lang="uk-UA" b="1" dirty="0">
                <a:latin typeface="Arial" panose="020B0604020202020204" pitchFamily="34" charset="0"/>
                <a:ea typeface="Symbol" panose="05050102010706020507" pitchFamily="18" charset="2"/>
                <a:cs typeface="Arial" panose="020B0604020202020204" pitchFamily="34" charset="0"/>
              </a:rPr>
              <a:t> </a:t>
            </a:r>
            <a:r>
              <a:rPr lang="uk-UA" b="1" spc="55" dirty="0">
                <a:latin typeface="Arial" panose="020B0604020202020204" pitchFamily="34" charset="0"/>
                <a:ea typeface="Symbol" panose="05050102010706020507" pitchFamily="18" charset="2"/>
                <a:cs typeface="Arial" panose="020B0604020202020204" pitchFamily="34" charset="0"/>
              </a:rPr>
              <a:t> </a:t>
            </a:r>
            <a:r>
              <a:rPr lang="uk-UA" b="1" dirty="0">
                <a:latin typeface="Arial" panose="020B0604020202020204" pitchFamily="34" charset="0"/>
                <a:ea typeface="Symbol" panose="05050102010706020507" pitchFamily="18" charset="2"/>
                <a:cs typeface="Arial" panose="020B0604020202020204" pitchFamily="34" charset="0"/>
              </a:rPr>
              <a:t>дослідження </a:t>
            </a:r>
            <a:r>
              <a:rPr lang="uk-UA" b="1" spc="55" dirty="0">
                <a:latin typeface="Arial" panose="020B0604020202020204" pitchFamily="34" charset="0"/>
                <a:ea typeface="Symbol" panose="05050102010706020507" pitchFamily="18" charset="2"/>
                <a:cs typeface="Arial" panose="020B0604020202020204" pitchFamily="34" charset="0"/>
              </a:rPr>
              <a:t> </a:t>
            </a:r>
            <a:r>
              <a:rPr lang="uk-UA" b="1" dirty="0">
                <a:latin typeface="Arial" panose="020B0604020202020204" pitchFamily="34" charset="0"/>
                <a:ea typeface="Symbol" panose="05050102010706020507" pitchFamily="18" charset="2"/>
                <a:cs typeface="Arial" panose="020B0604020202020204" pitchFamily="34" charset="0"/>
              </a:rPr>
              <a:t>та </a:t>
            </a:r>
            <a:r>
              <a:rPr lang="uk-UA" b="1" spc="55" dirty="0">
                <a:latin typeface="Arial" panose="020B0604020202020204" pitchFamily="34" charset="0"/>
                <a:ea typeface="Symbol" panose="05050102010706020507" pitchFamily="18" charset="2"/>
                <a:cs typeface="Arial" panose="020B0604020202020204" pitchFamily="34" charset="0"/>
              </a:rPr>
              <a:t> </a:t>
            </a:r>
            <a:r>
              <a:rPr lang="uk-UA" b="1" spc="-5" dirty="0">
                <a:latin typeface="Arial" panose="020B0604020202020204" pitchFamily="34" charset="0"/>
                <a:ea typeface="Symbol" panose="05050102010706020507" pitchFamily="18" charset="2"/>
                <a:cs typeface="Arial" panose="020B0604020202020204" pitchFamily="34" charset="0"/>
              </a:rPr>
              <a:t>соціально-психологічний</a:t>
            </a:r>
            <a:r>
              <a:rPr lang="uk-UA" b="1" dirty="0">
                <a:latin typeface="Arial" panose="020B0604020202020204" pitchFamily="34" charset="0"/>
                <a:ea typeface="Symbol" panose="05050102010706020507" pitchFamily="18" charset="2"/>
                <a:cs typeface="Arial" panose="020B0604020202020204" pitchFamily="34" charset="0"/>
              </a:rPr>
              <a:t> </a:t>
            </a:r>
            <a:r>
              <a:rPr lang="uk-UA" b="1" spc="55" dirty="0">
                <a:latin typeface="Arial" panose="020B0604020202020204" pitchFamily="34" charset="0"/>
                <a:ea typeface="Symbol" panose="05050102010706020507" pitchFamily="18" charset="2"/>
                <a:cs typeface="Arial" panose="020B0604020202020204" pitchFamily="34" charset="0"/>
              </a:rPr>
              <a:t> </a:t>
            </a:r>
            <a:r>
              <a:rPr lang="uk-UA" b="1" spc="-5" dirty="0">
                <a:latin typeface="Arial" panose="020B0604020202020204" pitchFamily="34" charset="0"/>
                <a:ea typeface="Symbol" panose="05050102010706020507" pitchFamily="18" charset="2"/>
                <a:cs typeface="Arial" panose="020B0604020202020204" pitchFamily="34" charset="0"/>
              </a:rPr>
              <a:t>супровід</a:t>
            </a:r>
            <a:r>
              <a:rPr lang="uk-UA" b="1" spc="375" dirty="0">
                <a:latin typeface="Arial" panose="020B0604020202020204" pitchFamily="34" charset="0"/>
                <a:ea typeface="Symbol" panose="05050102010706020507" pitchFamily="18" charset="2"/>
                <a:cs typeface="Arial" panose="020B0604020202020204" pitchFamily="34" charset="0"/>
              </a:rPr>
              <a:t> </a:t>
            </a:r>
            <a:r>
              <a:rPr lang="uk-UA" b="1" spc="-5" dirty="0">
                <a:latin typeface="Arial" panose="020B0604020202020204" pitchFamily="34" charset="0"/>
                <a:ea typeface="Symbol" panose="05050102010706020507" pitchFamily="18" charset="2"/>
                <a:cs typeface="Arial" panose="020B0604020202020204" pitchFamily="34" charset="0"/>
              </a:rPr>
              <a:t>навчально-виховного</a:t>
            </a:r>
            <a:r>
              <a:rPr lang="uk-UA" b="1" spc="-185" dirty="0">
                <a:latin typeface="Arial" panose="020B0604020202020204" pitchFamily="34" charset="0"/>
                <a:ea typeface="Symbol" panose="05050102010706020507" pitchFamily="18" charset="2"/>
                <a:cs typeface="Arial" panose="020B0604020202020204" pitchFamily="34" charset="0"/>
              </a:rPr>
              <a:t> </a:t>
            </a:r>
            <a:r>
              <a:rPr lang="uk-UA" b="1" dirty="0">
                <a:latin typeface="Arial" panose="020B0604020202020204" pitchFamily="34" charset="0"/>
                <a:ea typeface="Symbol" panose="05050102010706020507" pitchFamily="18" charset="2"/>
                <a:cs typeface="Arial" panose="020B0604020202020204" pitchFamily="34" charset="0"/>
              </a:rPr>
              <a:t>процесу;</a:t>
            </a:r>
          </a:p>
          <a:p>
            <a:pPr marL="342900" lvl="0" indent="-342900">
              <a:spcBef>
                <a:spcPts val="335"/>
              </a:spcBef>
              <a:buSzPts val="1400"/>
              <a:buFont typeface="Symbol" panose="05050102010706020507" pitchFamily="18" charset="2"/>
              <a:buChar char=""/>
              <a:tabLst>
                <a:tab pos="759460" algn="l"/>
              </a:tabLst>
            </a:pPr>
            <a:r>
              <a:rPr lang="uk-UA" b="1" spc="15" dirty="0">
                <a:latin typeface="Arial" panose="020B0604020202020204" pitchFamily="34" charset="0"/>
                <a:ea typeface="Symbol" panose="05050102010706020507" pitchFamily="18" charset="2"/>
                <a:cs typeface="Arial" panose="020B0604020202020204" pitchFamily="34" charset="0"/>
              </a:rPr>
              <a:t>робота</a:t>
            </a:r>
            <a:r>
              <a:rPr lang="uk-UA" b="1" spc="-40" dirty="0">
                <a:latin typeface="Arial" panose="020B0604020202020204" pitchFamily="34" charset="0"/>
                <a:ea typeface="Symbol" panose="05050102010706020507" pitchFamily="18" charset="2"/>
                <a:cs typeface="Arial" panose="020B0604020202020204" pitchFamily="34" charset="0"/>
              </a:rPr>
              <a:t> центру </a:t>
            </a:r>
            <a:r>
              <a:rPr lang="uk-UA" b="1" spc="15" dirty="0">
                <a:latin typeface="Arial" panose="020B0604020202020204" pitchFamily="34" charset="0"/>
                <a:ea typeface="Symbol" panose="05050102010706020507" pitchFamily="18" charset="2"/>
                <a:cs typeface="Arial" panose="020B0604020202020204" pitchFamily="34" charset="0"/>
              </a:rPr>
              <a:t>психологічної</a:t>
            </a:r>
            <a:r>
              <a:rPr lang="uk-UA" b="1" spc="-45" dirty="0">
                <a:latin typeface="Arial" panose="020B0604020202020204" pitchFamily="34" charset="0"/>
                <a:ea typeface="Symbol" panose="05050102010706020507" pitchFamily="18" charset="2"/>
                <a:cs typeface="Arial" panose="020B0604020202020204" pitchFamily="34" charset="0"/>
              </a:rPr>
              <a:t> </a:t>
            </a:r>
            <a:r>
              <a:rPr lang="uk-UA" b="1" spc="15" dirty="0">
                <a:latin typeface="Arial" panose="020B0604020202020204" pitchFamily="34" charset="0"/>
                <a:ea typeface="Symbol" panose="05050102010706020507" pitchFamily="18" charset="2"/>
                <a:cs typeface="Arial" panose="020B0604020202020204" pitchFamily="34" charset="0"/>
              </a:rPr>
              <a:t>служби підтримки;</a:t>
            </a:r>
            <a:endParaRPr lang="uk-UA" b="1" dirty="0">
              <a:latin typeface="Arial" panose="020B0604020202020204" pitchFamily="34" charset="0"/>
              <a:ea typeface="Symbol" panose="05050102010706020507" pitchFamily="18" charset="2"/>
              <a:cs typeface="Arial" panose="020B0604020202020204" pitchFamily="34" charset="0"/>
            </a:endParaRPr>
          </a:p>
          <a:p>
            <a:pPr marL="342900" lvl="0" indent="-342900">
              <a:spcBef>
                <a:spcPts val="615"/>
              </a:spcBef>
              <a:buSzPts val="1400"/>
              <a:buFont typeface="Symbol" panose="05050102010706020507" pitchFamily="18" charset="2"/>
              <a:buChar char=""/>
              <a:tabLst>
                <a:tab pos="759460" algn="l"/>
              </a:tabLst>
            </a:pPr>
            <a:r>
              <a:rPr lang="uk-UA" b="1" spc="15" dirty="0">
                <a:latin typeface="Arial" panose="020B0604020202020204" pitchFamily="34" charset="0"/>
                <a:ea typeface="Symbol" panose="05050102010706020507" pitchFamily="18" charset="2"/>
                <a:cs typeface="Arial" panose="020B0604020202020204" pitchFamily="34" charset="0"/>
              </a:rPr>
              <a:t>Співпраця з </a:t>
            </a:r>
            <a:r>
              <a:rPr lang="uk-UA" b="1" spc="-55" dirty="0">
                <a:latin typeface="Arial" panose="020B0604020202020204" pitchFamily="34" charset="0"/>
                <a:ea typeface="Symbol" panose="05050102010706020507" pitchFamily="18" charset="2"/>
                <a:cs typeface="Arial" panose="020B0604020202020204" pitchFamily="34" charset="0"/>
              </a:rPr>
              <a:t> </a:t>
            </a:r>
            <a:r>
              <a:rPr lang="uk-UA" b="1" spc="15" dirty="0">
                <a:latin typeface="Arial" panose="020B0604020202020204" pitchFamily="34" charset="0"/>
                <a:ea typeface="Symbol" panose="05050102010706020507" pitchFamily="18" charset="2"/>
                <a:cs typeface="Arial" panose="020B0604020202020204" pitchFamily="34" charset="0"/>
              </a:rPr>
              <a:t>органами</a:t>
            </a:r>
            <a:r>
              <a:rPr lang="uk-UA" b="1" spc="-50" dirty="0">
                <a:latin typeface="Arial" panose="020B0604020202020204" pitchFamily="34" charset="0"/>
                <a:ea typeface="Symbol" panose="05050102010706020507" pitchFamily="18" charset="2"/>
                <a:cs typeface="Arial" panose="020B0604020202020204" pitchFamily="34" charset="0"/>
              </a:rPr>
              <a:t> </a:t>
            </a:r>
            <a:r>
              <a:rPr lang="uk-UA" b="1" spc="15" dirty="0">
                <a:latin typeface="Arial" panose="020B0604020202020204" pitchFamily="34" charset="0"/>
                <a:ea typeface="Symbol" panose="05050102010706020507" pitchFamily="18" charset="2"/>
                <a:cs typeface="Arial" panose="020B0604020202020204" pitchFamily="34" charset="0"/>
              </a:rPr>
              <a:t>студентського</a:t>
            </a:r>
            <a:r>
              <a:rPr lang="uk-UA" b="1" spc="-50" dirty="0">
                <a:latin typeface="Arial" panose="020B0604020202020204" pitchFamily="34" charset="0"/>
                <a:ea typeface="Symbol" panose="05050102010706020507" pitchFamily="18" charset="2"/>
                <a:cs typeface="Arial" panose="020B0604020202020204" pitchFamily="34" charset="0"/>
              </a:rPr>
              <a:t> </a:t>
            </a:r>
            <a:r>
              <a:rPr lang="uk-UA" b="1" spc="15" dirty="0">
                <a:latin typeface="Arial" panose="020B0604020202020204" pitchFamily="34" charset="0"/>
                <a:ea typeface="Symbol" panose="05050102010706020507" pitchFamily="18" charset="2"/>
                <a:cs typeface="Arial" panose="020B0604020202020204" pitchFamily="34" charset="0"/>
              </a:rPr>
              <a:t>самоврядування.</a:t>
            </a:r>
            <a:endParaRPr lang="uk-UA" b="1" dirty="0">
              <a:latin typeface="Arial" panose="020B0604020202020204" pitchFamily="34" charset="0"/>
              <a:ea typeface="Symbol" panose="05050102010706020507" pitchFamily="18" charset="2"/>
              <a:cs typeface="Arial" panose="020B0604020202020204" pitchFamily="34" charset="0"/>
            </a:endParaRPr>
          </a:p>
        </p:txBody>
      </p:sp>
    </p:spTree>
    <p:extLst>
      <p:ext uri="{BB962C8B-B14F-4D97-AF65-F5344CB8AC3E}">
        <p14:creationId xmlns:p14="http://schemas.microsoft.com/office/powerpoint/2010/main" val="1211339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4D8AE1F-4759-40BB-96E1-6E612A04A6A3}"/>
              </a:ext>
            </a:extLst>
          </p:cNvPr>
          <p:cNvSpPr>
            <a:spLocks noGrp="1"/>
          </p:cNvSpPr>
          <p:nvPr>
            <p:ph type="title"/>
          </p:nvPr>
        </p:nvSpPr>
        <p:spPr>
          <a:xfrm>
            <a:off x="712430" y="260648"/>
            <a:ext cx="7680960" cy="720080"/>
          </a:xfrm>
          <a:solidFill>
            <a:schemeClr val="bg1"/>
          </a:solidFill>
        </p:spPr>
        <p:txBody>
          <a:bodyPr>
            <a:normAutofit/>
          </a:bodyPr>
          <a:lstStyle/>
          <a:p>
            <a:pPr algn="ctr"/>
            <a:r>
              <a:rPr lang="uk-UA" b="1" dirty="0">
                <a:latin typeface="Arial" panose="020B0604020202020204" pitchFamily="34" charset="0"/>
                <a:cs typeface="Arial" panose="020B0604020202020204" pitchFamily="34" charset="0"/>
              </a:rPr>
              <a:t>Очікувані результати:</a:t>
            </a:r>
            <a:endParaRPr lang="uk-UA" dirty="0"/>
          </a:p>
        </p:txBody>
      </p:sp>
      <p:sp>
        <p:nvSpPr>
          <p:cNvPr id="3" name="Объект 2">
            <a:extLst>
              <a:ext uri="{FF2B5EF4-FFF2-40B4-BE49-F238E27FC236}">
                <a16:creationId xmlns:a16="http://schemas.microsoft.com/office/drawing/2014/main" id="{07A6E694-D698-4C2B-B564-74D8C807863B}"/>
              </a:ext>
            </a:extLst>
          </p:cNvPr>
          <p:cNvSpPr>
            <a:spLocks noGrp="1"/>
          </p:cNvSpPr>
          <p:nvPr>
            <p:ph idx="1"/>
          </p:nvPr>
        </p:nvSpPr>
        <p:spPr>
          <a:xfrm>
            <a:off x="179512" y="1124744"/>
            <a:ext cx="8784976" cy="5544616"/>
          </a:xfrm>
          <a:solidFill>
            <a:srgbClr val="FFC000"/>
          </a:solidFill>
        </p:spPr>
        <p:txBody>
          <a:bodyPr>
            <a:noAutofit/>
          </a:bodyPr>
          <a:lstStyle/>
          <a:p>
            <a:pPr>
              <a:buFont typeface="Wingdings" panose="05000000000000000000" pitchFamily="2" charset="2"/>
              <a:buChar char="Ø"/>
            </a:pPr>
            <a:r>
              <a:rPr lang="uk-UA" sz="1300" b="1" dirty="0">
                <a:latin typeface="Arial" panose="020B0604020202020204" pitchFamily="34" charset="0"/>
                <a:cs typeface="Arial" panose="020B0604020202020204" pitchFamily="34" charset="0"/>
              </a:rPr>
              <a:t>збереження системи соціально-гуманітарної роботи університету;</a:t>
            </a:r>
          </a:p>
          <a:p>
            <a:pPr>
              <a:buFont typeface="Wingdings" panose="05000000000000000000" pitchFamily="2" charset="2"/>
              <a:buChar char="Ø"/>
            </a:pPr>
            <a:r>
              <a:rPr lang="uk-UA" sz="1300" b="1" dirty="0">
                <a:latin typeface="Arial" panose="020B0604020202020204" pitchFamily="34" charset="0"/>
                <a:cs typeface="Arial" panose="020B0604020202020204" pitchFamily="34" charset="0"/>
              </a:rPr>
              <a:t>формування на факультетах і в підрозділах НУБіП України особливого мікроклімату теплоти й довіри, доброзичливості та взаєморозуміння, співробітництва та взаємодопомоги, спрямованого на створення внутрішньої єдності всіх членів колективу та взаємної підтримки один одного на всіх рівнях.</a:t>
            </a:r>
          </a:p>
          <a:p>
            <a:pPr>
              <a:buFont typeface="Wingdings" panose="05000000000000000000" pitchFamily="2" charset="2"/>
              <a:buChar char="Ø"/>
            </a:pPr>
            <a:r>
              <a:rPr lang="uk-UA" sz="1300" b="1" dirty="0">
                <a:latin typeface="Arial" panose="020B0604020202020204" pitchFamily="34" charset="0"/>
                <a:cs typeface="Arial" panose="020B0604020202020204" pitchFamily="34" charset="0"/>
              </a:rPr>
              <a:t>упродовж 2020 - 2025 років змістити акцент соціально-гуманітарної роботи на органи студентського самоврядування (</a:t>
            </a:r>
            <a:r>
              <a:rPr lang="uk-UA" sz="1300" b="1" dirty="0" err="1">
                <a:latin typeface="Arial" panose="020B0604020202020204" pitchFamily="34" charset="0"/>
                <a:cs typeface="Arial" panose="020B0604020202020204" pitchFamily="34" charset="0"/>
              </a:rPr>
              <a:t>студорганізація</a:t>
            </a:r>
            <a:r>
              <a:rPr lang="uk-UA" sz="1300" b="1" dirty="0">
                <a:latin typeface="Arial" panose="020B0604020202020204" pitchFamily="34" charset="0"/>
                <a:cs typeface="Arial" panose="020B0604020202020204" pitchFamily="34" charset="0"/>
              </a:rPr>
              <a:t>, </a:t>
            </a:r>
            <a:r>
              <a:rPr lang="uk-UA" sz="1300" b="1" dirty="0" err="1">
                <a:latin typeface="Arial" panose="020B0604020202020204" pitchFamily="34" charset="0"/>
                <a:cs typeface="Arial" panose="020B0604020202020204" pitchFamily="34" charset="0"/>
              </a:rPr>
              <a:t>студпрофком</a:t>
            </a:r>
            <a:r>
              <a:rPr lang="uk-UA" sz="1300" b="1" dirty="0">
                <a:latin typeface="Arial" panose="020B0604020202020204" pitchFamily="34" charset="0"/>
                <a:cs typeface="Arial" panose="020B0604020202020204" pitchFamily="34" charset="0"/>
              </a:rPr>
              <a:t>, спортивні гуртки, культурологічних гуртків тощо) зі збереженням координації роботи ректоратом;</a:t>
            </a:r>
          </a:p>
          <a:p>
            <a:pPr>
              <a:buFont typeface="Wingdings" panose="05000000000000000000" pitchFamily="2" charset="2"/>
              <a:buChar char="Ø"/>
            </a:pPr>
            <a:r>
              <a:rPr lang="uk-UA" sz="1300" b="1" dirty="0">
                <a:latin typeface="Arial" panose="020B0604020202020204" pitchFamily="34" charset="0"/>
                <a:cs typeface="Arial" panose="020B0604020202020204" pitchFamily="34" charset="0"/>
              </a:rPr>
              <a:t>з метою заохочення участі студента в соціально-гуманітарній роботі запровадити систему нарахування балів для отримання преференцій (стипендії, іменні стипендії, оздоровлення тощо);</a:t>
            </a:r>
          </a:p>
          <a:p>
            <a:pPr>
              <a:buFont typeface="Wingdings" panose="05000000000000000000" pitchFamily="2" charset="2"/>
              <a:buChar char="Ø"/>
            </a:pPr>
            <a:r>
              <a:rPr lang="uk-UA" sz="1300" b="1" dirty="0">
                <a:latin typeface="Arial" panose="020B0604020202020204" pitchFamily="34" charset="0"/>
                <a:cs typeface="Arial" panose="020B0604020202020204" pitchFamily="34" charset="0"/>
              </a:rPr>
              <a:t>удосконалення, примноження та пропаганда університетських культурних традицій, упровадження системи університетських відзнак, упорядкування університетської території та створення «місць пам’яті» ( музеї-кімнати, меморіальні дошки тощо); </a:t>
            </a:r>
          </a:p>
          <a:p>
            <a:pPr>
              <a:buFont typeface="Wingdings" panose="05000000000000000000" pitchFamily="2" charset="2"/>
              <a:buChar char="Ø"/>
            </a:pPr>
            <a:r>
              <a:rPr lang="uk-UA" sz="1300" b="1" dirty="0">
                <a:latin typeface="Arial" panose="020B0604020202020204" pitchFamily="34" charset="0"/>
                <a:cs typeface="Arial" panose="020B0604020202020204" pitchFamily="34" charset="0"/>
              </a:rPr>
              <a:t>піднесення ролі університету як інтелектуального та культурного центру: створення в університеті нових музеїв, регулярне проведення концертів професійних музикантів та співаків, а також фестивалів аматорів;</a:t>
            </a:r>
          </a:p>
          <a:p>
            <a:pPr>
              <a:buFont typeface="Wingdings" panose="05000000000000000000" pitchFamily="2" charset="2"/>
              <a:buChar char="Ø"/>
            </a:pPr>
            <a:r>
              <a:rPr lang="uk-UA" sz="1300" b="1" dirty="0">
                <a:latin typeface="Arial" panose="020B0604020202020204" pitchFamily="34" charset="0"/>
                <a:cs typeface="Arial" panose="020B0604020202020204" pitchFamily="34" charset="0"/>
              </a:rPr>
              <a:t>залучення студентів до участі в державних молодіжних програмах, патріотичних та </a:t>
            </a:r>
            <a:r>
              <a:rPr lang="uk-UA" sz="1300" b="1" dirty="0" err="1">
                <a:latin typeface="Arial" panose="020B0604020202020204" pitchFamily="34" charset="0"/>
                <a:cs typeface="Arial" panose="020B0604020202020204" pitchFamily="34" charset="0"/>
              </a:rPr>
              <a:t>мистецько</a:t>
            </a:r>
            <a:r>
              <a:rPr lang="uk-UA" sz="1300" b="1" dirty="0">
                <a:latin typeface="Arial" panose="020B0604020202020204" pitchFamily="34" charset="0"/>
                <a:cs typeface="Arial" panose="020B0604020202020204" pitchFamily="34" charset="0"/>
              </a:rPr>
              <a:t>-культурологічних проектах як регіонального, так і міжнародного рівня.</a:t>
            </a:r>
          </a:p>
          <a:p>
            <a:pPr>
              <a:buFont typeface="Wingdings" panose="05000000000000000000" pitchFamily="2" charset="2"/>
              <a:buChar char="Ø"/>
            </a:pPr>
            <a:r>
              <a:rPr lang="uk-UA" sz="1300" b="1" dirty="0">
                <a:latin typeface="Arial" panose="020B0604020202020204" pitchFamily="34" charset="0"/>
                <a:cs typeface="Arial" panose="020B0604020202020204" pitchFamily="34" charset="0"/>
              </a:rPr>
              <a:t>інтеграція традиційних і нових форм соціально-гуманітарної роботи – принцип, що передбачає не лише наслідування кращих зразків виховної діяльності, але й упровадження нових, які б гармонійно поєднувались із традиційними;</a:t>
            </a:r>
          </a:p>
          <a:p>
            <a:pPr>
              <a:buFont typeface="Wingdings" panose="05000000000000000000" pitchFamily="2" charset="2"/>
              <a:buChar char="Ø"/>
            </a:pPr>
            <a:r>
              <a:rPr lang="uk-UA" sz="1300" b="1" dirty="0">
                <a:latin typeface="Arial" panose="020B0604020202020204" pitchFamily="34" charset="0"/>
                <a:cs typeface="Arial" panose="020B0604020202020204" pitchFamily="34" charset="0"/>
              </a:rPr>
              <a:t>активізація та урізноманітнення роботи студентського парламенту (фото та кіно студія, клуб аматорської пісні, студентський театр, клуб інтелектуальних ігор, волонтерський центр, тощо).</a:t>
            </a:r>
          </a:p>
        </p:txBody>
      </p:sp>
    </p:spTree>
    <p:extLst>
      <p:ext uri="{BB962C8B-B14F-4D97-AF65-F5344CB8AC3E}">
        <p14:creationId xmlns:p14="http://schemas.microsoft.com/office/powerpoint/2010/main" val="4029253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5516" y="260648"/>
            <a:ext cx="8712968" cy="864096"/>
          </a:xfrm>
          <a:solidFill>
            <a:schemeClr val="bg1"/>
          </a:solidFill>
        </p:spPr>
        <p:txBody>
          <a:bodyPr>
            <a:normAutofit/>
          </a:bodyPr>
          <a:lstStyle/>
          <a:p>
            <a:pPr marL="182880" lvl="0" indent="-182880" algn="ctr">
              <a:lnSpc>
                <a:spcPct val="110000"/>
              </a:lnSpc>
              <a:spcBef>
                <a:spcPts val="900"/>
              </a:spcBef>
            </a:pPr>
            <a:r>
              <a:rPr lang="uk-UA" sz="2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ОРГАНІЗАЦІЙНІ ЗАСАДИ ВИХОВНОЇ РОБОТИ В УНІВЕРСИТЕТІ</a:t>
            </a:r>
            <a:endParaRPr lang="uk-UA" sz="2200" dirty="0"/>
          </a:p>
        </p:txBody>
      </p:sp>
      <p:sp>
        <p:nvSpPr>
          <p:cNvPr id="3" name="Объект 2"/>
          <p:cNvSpPr>
            <a:spLocks noGrp="1"/>
          </p:cNvSpPr>
          <p:nvPr>
            <p:ph idx="1"/>
          </p:nvPr>
        </p:nvSpPr>
        <p:spPr>
          <a:xfrm>
            <a:off x="215516" y="1196752"/>
            <a:ext cx="8604956" cy="5400600"/>
          </a:xfrm>
          <a:solidFill>
            <a:srgbClr val="FFC000"/>
          </a:solidFill>
        </p:spPr>
        <p:txBody>
          <a:bodyPr>
            <a:normAutofit fontScale="92500"/>
          </a:bodyPr>
          <a:lstStyle/>
          <a:p>
            <a:pPr marL="3175" indent="355600" algn="just">
              <a:lnSpc>
                <a:spcPct val="110000"/>
              </a:lnSpc>
              <a:buFont typeface="Wingdings" panose="05000000000000000000" pitchFamily="2" charset="2"/>
              <a:buChar char="Ø"/>
            </a:pPr>
            <a:r>
              <a:rPr lang="uk-UA" dirty="0">
                <a:solidFill>
                  <a:srgbClr val="000000"/>
                </a:solidFill>
                <a:latin typeface="Arial" panose="020B0604020202020204" pitchFamily="34" charset="0"/>
                <a:ea typeface="Calibri" panose="020F0502020204030204" pitchFamily="34" charset="0"/>
                <a:cs typeface="Arial" panose="020B0604020202020204" pitchFamily="34" charset="0"/>
              </a:rPr>
              <a:t>Що слід розуміти під поняттям «організація»? </a:t>
            </a:r>
            <a:r>
              <a:rPr lang="uk-UA" b="1" dirty="0">
                <a:solidFill>
                  <a:srgbClr val="000000"/>
                </a:solidFill>
                <a:latin typeface="Arial" panose="020B0604020202020204" pitchFamily="34" charset="0"/>
                <a:ea typeface="Calibri" panose="020F0502020204030204" pitchFamily="34" charset="0"/>
                <a:cs typeface="Arial" panose="020B0604020202020204" pitchFamily="34" charset="0"/>
              </a:rPr>
              <a:t>Організовувати (від </a:t>
            </a:r>
            <a:r>
              <a:rPr lang="uk-UA" b="1" dirty="0" err="1">
                <a:solidFill>
                  <a:srgbClr val="000000"/>
                </a:solidFill>
                <a:latin typeface="Arial" panose="020B0604020202020204" pitchFamily="34" charset="0"/>
                <a:ea typeface="Calibri" panose="020F0502020204030204" pitchFamily="34" charset="0"/>
                <a:cs typeface="Arial" panose="020B0604020202020204" pitchFamily="34" charset="0"/>
              </a:rPr>
              <a:t>грец</a:t>
            </a:r>
            <a:r>
              <a:rPr lang="uk-UA" b="1" dirty="0">
                <a:solidFill>
                  <a:srgbClr val="000000"/>
                </a:solidFill>
                <a:latin typeface="Arial" panose="020B0604020202020204" pitchFamily="34" charset="0"/>
                <a:ea typeface="Calibri" panose="020F0502020204030204" pitchFamily="34" charset="0"/>
                <a:cs typeface="Arial" panose="020B0604020202020204" pitchFamily="34" charset="0"/>
              </a:rPr>
              <a:t>. - інструмент)</a:t>
            </a:r>
            <a:r>
              <a:rPr lang="uk-UA" dirty="0">
                <a:solidFill>
                  <a:srgbClr val="000000"/>
                </a:solidFill>
                <a:latin typeface="Arial" panose="020B0604020202020204" pitchFamily="34" charset="0"/>
                <a:ea typeface="Calibri" panose="020F0502020204030204" pitchFamily="34" charset="0"/>
                <a:cs typeface="Arial" panose="020B0604020202020204" pitchFamily="34" charset="0"/>
              </a:rPr>
              <a:t> означає об’єднувати зусилля, у реалізації визначеної мети, упорядковувати, надавати довершеної форми, робити стрункішим, дієвішим, ефективніше досягати поставлених цілей, правильно застосовуючи наявні засоби. </a:t>
            </a:r>
          </a:p>
          <a:p>
            <a:pPr marL="3175" indent="355600" algn="just">
              <a:lnSpc>
                <a:spcPct val="110000"/>
              </a:lnSpc>
              <a:buFont typeface="Wingdings" panose="05000000000000000000" pitchFamily="2" charset="2"/>
              <a:buChar char="Ø"/>
            </a:pPr>
            <a:r>
              <a:rPr lang="uk-UA" dirty="0">
                <a:solidFill>
                  <a:srgbClr val="000000"/>
                </a:solidFill>
                <a:latin typeface="Arial" panose="020B0604020202020204" pitchFamily="34" charset="0"/>
                <a:ea typeface="Calibri" panose="020F0502020204030204" pitchFamily="34" charset="0"/>
                <a:cs typeface="Arial" panose="020B0604020202020204" pitchFamily="34" charset="0"/>
              </a:rPr>
              <a:t>Організація будь-якої роботи передбачає планування, здійснення, контроль, стимулювання і координацію. </a:t>
            </a:r>
          </a:p>
          <a:p>
            <a:pPr marL="3175" indent="355600" algn="just">
              <a:lnSpc>
                <a:spcPct val="110000"/>
              </a:lnSpc>
              <a:buFont typeface="Wingdings" panose="05000000000000000000" pitchFamily="2" charset="2"/>
              <a:buChar char="Ø"/>
            </a:pPr>
            <a:r>
              <a:rPr lang="uk-UA" dirty="0">
                <a:solidFill>
                  <a:srgbClr val="000000"/>
                </a:solidFill>
                <a:latin typeface="Arial" panose="020B0604020202020204" pitchFamily="34" charset="0"/>
                <a:ea typeface="Calibri" panose="020F0502020204030204" pitchFamily="34" charset="0"/>
                <a:cs typeface="Arial" panose="020B0604020202020204" pitchFamily="34" charset="0"/>
              </a:rPr>
              <a:t>Організація ж виховної роботи, окрім цього,</a:t>
            </a:r>
            <a:r>
              <a:rPr lang="uk-UA"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uk-UA" dirty="0">
                <a:solidFill>
                  <a:srgbClr val="000000"/>
                </a:solidFill>
                <a:latin typeface="Arial" panose="020B0604020202020204" pitchFamily="34" charset="0"/>
                <a:ea typeface="Calibri" panose="020F0502020204030204" pitchFamily="34" charset="0"/>
                <a:cs typeface="Arial" panose="020B0604020202020204" pitchFamily="34" charset="0"/>
              </a:rPr>
              <a:t>включає оволодіння найновішими знаннями з теорії і методики виховання, передовим педагогічним досвідом та використання їх у формуванні гармонійно і всебічно розвиненої особистості майбутнього фахівця, оперуючи при цьому наявними можливостями як вищого навчального закладу, так і досяжного середовища, у частині підбору оптимальних методів, форм, засобів виховання, консолідуючи зусилля головних суб’єктів виховної роботи університетського освітнього середовища (професорсько-викладацький склад, наставники академічних груп, студентське самоврядування, молодіжні громадські організації, колективи художньої самодіяльності, сім’я тощо). </a:t>
            </a:r>
            <a:endParaRPr lang="uk-UA" sz="1200" dirty="0">
              <a:latin typeface="Arial" panose="020B0604020202020204" pitchFamily="34" charset="0"/>
              <a:ea typeface="Calibri" panose="020F0502020204030204" pitchFamily="34" charset="0"/>
              <a:cs typeface="Arial" panose="020B0604020202020204" pitchFamily="34" charset="0"/>
            </a:endParaRPr>
          </a:p>
          <a:p>
            <a:pPr marL="3175" indent="355600" algn="just">
              <a:buFont typeface="Wingdings" panose="05000000000000000000" pitchFamily="2" charset="2"/>
              <a:buChar char="Ø"/>
            </a:pPr>
            <a:r>
              <a:rPr lang="uk-UA" dirty="0">
                <a:solidFill>
                  <a:srgbClr val="000000"/>
                </a:solidFill>
                <a:latin typeface="Arial" panose="020B0604020202020204" pitchFamily="34" charset="0"/>
                <a:ea typeface="Calibri" panose="020F0502020204030204" pitchFamily="34" charset="0"/>
                <a:cs typeface="Arial" panose="020B0604020202020204" pitchFamily="34" charset="0"/>
              </a:rPr>
              <a:t>Отже, організовувати виховну роботу, означає надавати їй системності й комплексності.</a:t>
            </a:r>
            <a:endParaRPr lang="uk-U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3548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188640"/>
            <a:ext cx="6768752" cy="576064"/>
          </a:xfrm>
          <a:solidFill>
            <a:schemeClr val="bg1"/>
          </a:solidFill>
        </p:spPr>
        <p:txBody>
          <a:bodyPr>
            <a:noAutofit/>
          </a:bodyPr>
          <a:lstStyle/>
          <a:p>
            <a:pPr algn="ctr"/>
            <a:r>
              <a:rPr lang="uk-UA" sz="2400" b="1" dirty="0">
                <a:latin typeface="Arial" panose="020B0604020202020204" pitchFamily="34" charset="0"/>
                <a:cs typeface="Arial" panose="020B0604020202020204" pitchFamily="34" charset="0"/>
              </a:rPr>
              <a:t>Вихідні принципи роботи </a:t>
            </a:r>
            <a:br>
              <a:rPr lang="uk-UA" sz="2400" b="1" dirty="0">
                <a:latin typeface="Arial" panose="020B0604020202020204" pitchFamily="34" charset="0"/>
                <a:cs typeface="Arial" panose="020B0604020202020204" pitchFamily="34" charset="0"/>
              </a:rPr>
            </a:br>
            <a:r>
              <a:rPr lang="uk-UA" sz="2400" b="1" dirty="0">
                <a:latin typeface="Arial" panose="020B0604020202020204" pitchFamily="34" charset="0"/>
                <a:cs typeface="Arial" panose="020B0604020202020204" pitchFamily="34" charset="0"/>
              </a:rPr>
              <a:t>наставника академічної групи</a:t>
            </a:r>
            <a:endParaRPr lang="uk-UA" sz="2400" dirty="0">
              <a:latin typeface="Arial" panose="020B0604020202020204" pitchFamily="34" charset="0"/>
              <a:cs typeface="Arial" panose="020B0604020202020204" pitchFamily="34" charset="0"/>
            </a:endParaRPr>
          </a:p>
        </p:txBody>
      </p:sp>
      <p:graphicFrame>
        <p:nvGraphicFramePr>
          <p:cNvPr id="8" name="Таблица 7"/>
          <p:cNvGraphicFramePr>
            <a:graphicFrameLocks noGrp="1"/>
          </p:cNvGraphicFramePr>
          <p:nvPr>
            <p:extLst>
              <p:ext uri="{D42A27DB-BD31-4B8C-83A1-F6EECF244321}">
                <p14:modId xmlns:p14="http://schemas.microsoft.com/office/powerpoint/2010/main" val="3763630169"/>
              </p:ext>
            </p:extLst>
          </p:nvPr>
        </p:nvGraphicFramePr>
        <p:xfrm>
          <a:off x="251520" y="836711"/>
          <a:ext cx="8568952" cy="5886380"/>
        </p:xfrm>
        <a:graphic>
          <a:graphicData uri="http://schemas.openxmlformats.org/drawingml/2006/table">
            <a:tbl>
              <a:tblPr firstRow="1" firstCol="1" lastRow="1" lastCol="1" bandRow="1" bandCol="1"/>
              <a:tblGrid>
                <a:gridCol w="2890910">
                  <a:extLst>
                    <a:ext uri="{9D8B030D-6E8A-4147-A177-3AD203B41FA5}">
                      <a16:colId xmlns:a16="http://schemas.microsoft.com/office/drawing/2014/main" val="20000"/>
                    </a:ext>
                  </a:extLst>
                </a:gridCol>
                <a:gridCol w="5678042">
                  <a:extLst>
                    <a:ext uri="{9D8B030D-6E8A-4147-A177-3AD203B41FA5}">
                      <a16:colId xmlns:a16="http://schemas.microsoft.com/office/drawing/2014/main" val="20001"/>
                    </a:ext>
                  </a:extLst>
                </a:gridCol>
              </a:tblGrid>
              <a:tr h="201771">
                <a:tc>
                  <a:txBody>
                    <a:bodyPr/>
                    <a:lstStyle/>
                    <a:p>
                      <a:pPr marL="72000" algn="ctr">
                        <a:lnSpc>
                          <a:spcPct val="115000"/>
                        </a:lnSpc>
                        <a:spcAft>
                          <a:spcPts val="0"/>
                        </a:spcAft>
                      </a:pPr>
                      <a:r>
                        <a:rPr lang="uk-UA" sz="1200" b="1"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Принципи</a:t>
                      </a:r>
                      <a:endParaRPr lang="uk-UA"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72000" algn="ctr">
                        <a:lnSpc>
                          <a:spcPct val="115000"/>
                        </a:lnSpc>
                        <a:spcAft>
                          <a:spcPts val="0"/>
                        </a:spcAft>
                      </a:pPr>
                      <a:r>
                        <a:rPr lang="uk-UA" sz="1200" b="1"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Зміст</a:t>
                      </a:r>
                      <a:r>
                        <a:rPr lang="uk-UA" sz="1200" b="1"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b="1"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принципів</a:t>
                      </a:r>
                      <a:endParaRPr lang="uk-UA"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642724">
                <a:tc>
                  <a:txBody>
                    <a:bodyPr/>
                    <a:lstStyle/>
                    <a:p>
                      <a:pPr marL="72000">
                        <a:lnSpc>
                          <a:spcPct val="115000"/>
                        </a:lnSpc>
                        <a:spcAft>
                          <a:spcPts val="0"/>
                        </a:spcAft>
                      </a:pPr>
                      <a:r>
                        <a:rPr lang="uk-UA" sz="1200" b="1"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Принцип</a:t>
                      </a:r>
                      <a:r>
                        <a:rPr lang="uk-UA"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b="1"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отримання</a:t>
                      </a:r>
                      <a:r>
                        <a:rPr lang="uk-UA"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b="1"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всебічної</a:t>
                      </a:r>
                      <a:r>
                        <a:rPr lang="uk-UA"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b="1"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інформації</a:t>
                      </a:r>
                      <a:r>
                        <a:rPr lang="uk-UA" sz="1200" b="1" spc="215"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як про </a:t>
                      </a:r>
                      <a:r>
                        <a:rPr lang="uk-UA" sz="1200" b="1"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окремого</a:t>
                      </a:r>
                      <a:r>
                        <a:rPr lang="uk-UA"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b="1"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студента</a:t>
                      </a:r>
                      <a:r>
                        <a:rPr lang="uk-UA"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так і про </a:t>
                      </a:r>
                      <a:r>
                        <a:rPr lang="uk-UA" sz="1200" b="1"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групу</a:t>
                      </a:r>
                      <a:endParaRPr lang="uk-UA" sz="12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72000">
                        <a:lnSpc>
                          <a:spcPct val="100000"/>
                        </a:lnSpc>
                        <a:spcAft>
                          <a:spcPts val="0"/>
                        </a:spcAft>
                      </a:pP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Зібрана інформація</a:t>
                      </a: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має</a:t>
                      </a: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відображати</a:t>
                      </a:r>
                      <a:r>
                        <a:rPr lang="uk-UA" sz="1200" spc="235"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соціально-демографічні</a:t>
                      </a: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дані,</a:t>
                      </a: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схильності,</a:t>
                      </a:r>
                      <a:r>
                        <a:rPr lang="uk-UA" sz="1200" spc="285"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інтереси,</a:t>
                      </a: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прагнення,</a:t>
                      </a: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спрямованість,</a:t>
                      </a: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статус,</a:t>
                      </a:r>
                      <a:r>
                        <a:rPr lang="uk-UA" sz="1200" spc="225"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авторитет,</a:t>
                      </a: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риси</a:t>
                      </a:r>
                      <a:r>
                        <a:rPr lang="uk-UA" sz="1200" spc="-1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характеру</a:t>
                      </a:r>
                      <a:r>
                        <a:rPr lang="uk-UA" sz="1200" spc="-25"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та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ін.</a:t>
                      </a:r>
                      <a:endParaRPr lang="uk-UA"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1"/>
                  </a:ext>
                </a:extLst>
              </a:tr>
              <a:tr h="490229">
                <a:tc>
                  <a:txBody>
                    <a:bodyPr/>
                    <a:lstStyle/>
                    <a:p>
                      <a:pPr marL="72000">
                        <a:lnSpc>
                          <a:spcPct val="115000"/>
                        </a:lnSpc>
                        <a:spcAft>
                          <a:spcPts val="0"/>
                        </a:spcAft>
                      </a:pPr>
                      <a:r>
                        <a:rPr lang="uk-UA" sz="1200" b="1"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Принцип</a:t>
                      </a:r>
                      <a:r>
                        <a:rPr lang="uk-UA"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b="1"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відкритості</a:t>
                      </a:r>
                      <a:r>
                        <a:rPr lang="uk-UA"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b="1"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планування</a:t>
                      </a:r>
                      <a:r>
                        <a:rPr lang="uk-UA"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та</a:t>
                      </a:r>
                      <a:r>
                        <a:rPr lang="uk-UA" sz="1200" b="1" spc="145"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b="1"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послідовності</a:t>
                      </a:r>
                      <a:r>
                        <a:rPr lang="uk-UA"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b="1"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роботи</a:t>
                      </a:r>
                      <a:endParaRPr lang="uk-UA" sz="12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72000">
                        <a:lnSpc>
                          <a:spcPct val="100000"/>
                        </a:lnSpc>
                        <a:spcAft>
                          <a:spcPts val="0"/>
                        </a:spcAft>
                      </a:pP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Плани</a:t>
                      </a: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мають</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обговорюватися</a:t>
                      </a: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в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групі,</a:t>
                      </a: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бути</a:t>
                      </a:r>
                      <a:r>
                        <a:rPr lang="uk-UA" sz="1200" spc="195"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реальними</a:t>
                      </a: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та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враховувати</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внутрішні</a:t>
                      </a: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і</a:t>
                      </a:r>
                      <a:r>
                        <a:rPr lang="uk-UA" sz="1200" spc="135"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зовнішні</a:t>
                      </a: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резерви</a:t>
                      </a: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групи,</a:t>
                      </a: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бути</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конкретними</a:t>
                      </a:r>
                      <a:r>
                        <a:rPr lang="uk-UA" sz="1200" spc="215"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і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послідовними.</a:t>
                      </a:r>
                      <a:endParaRPr lang="uk-UA"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2"/>
                  </a:ext>
                </a:extLst>
              </a:tr>
              <a:tr h="642724">
                <a:tc>
                  <a:txBody>
                    <a:bodyPr/>
                    <a:lstStyle/>
                    <a:p>
                      <a:pPr marL="72000">
                        <a:lnSpc>
                          <a:spcPct val="115000"/>
                        </a:lnSpc>
                        <a:spcAft>
                          <a:spcPts val="0"/>
                        </a:spcAft>
                      </a:pPr>
                      <a:r>
                        <a:rPr lang="uk-UA" sz="1200" b="1"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Принцип</a:t>
                      </a:r>
                      <a:r>
                        <a:rPr lang="uk-UA"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b="1"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актуалізації,</a:t>
                      </a:r>
                      <a:r>
                        <a:rPr lang="uk-UA"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b="1"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диференціації</a:t>
                      </a:r>
                      <a:r>
                        <a:rPr lang="uk-UA"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та</a:t>
                      </a:r>
                      <a:r>
                        <a:rPr lang="uk-UA" sz="1200" b="1" spc="165"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b="1"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індивідуалізації</a:t>
                      </a:r>
                      <a:r>
                        <a:rPr lang="uk-UA"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b="1"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завдань</a:t>
                      </a:r>
                      <a:r>
                        <a:rPr lang="uk-UA"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та впливів на</a:t>
                      </a:r>
                      <a:r>
                        <a:rPr lang="uk-UA" sz="1200" b="1" spc="155"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b="1"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студентів</a:t>
                      </a:r>
                      <a:endParaRPr lang="uk-UA" sz="12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72000">
                        <a:lnSpc>
                          <a:spcPct val="100000"/>
                        </a:lnSpc>
                        <a:spcAft>
                          <a:spcPts val="0"/>
                        </a:spcAft>
                      </a:pP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Планування</a:t>
                      </a: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роботи в </a:t>
                      </a:r>
                      <a:r>
                        <a:rPr lang="uk-UA" sz="1200" spc="-10" dirty="0">
                          <a:solidFill>
                            <a:srgbClr val="000000"/>
                          </a:solidFill>
                          <a:effectLst/>
                          <a:latin typeface="Arial" panose="020B0604020202020204" pitchFamily="34" charset="0"/>
                          <a:ea typeface="Calibri" panose="020F0502020204030204" pitchFamily="34" charset="0"/>
                          <a:cs typeface="Arial" panose="020B0604020202020204" pitchFamily="34" charset="0"/>
                        </a:rPr>
                        <a:t>групі</a:t>
                      </a: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із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врахуванням</a:t>
                      </a:r>
                      <a:r>
                        <a:rPr lang="uk-UA" sz="1200" spc="15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можливості</a:t>
                      </a: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її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членів,</a:t>
                      </a: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розподіл</a:t>
                      </a:r>
                      <a:r>
                        <a:rPr lang="uk-UA" sz="1200" spc="-1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посильних</a:t>
                      </a:r>
                      <a:r>
                        <a:rPr lang="uk-UA" sz="1200" spc="165"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завдань</a:t>
                      </a: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між</a:t>
                      </a: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членами</a:t>
                      </a: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групи,</a:t>
                      </a: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робота</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з</a:t>
                      </a:r>
                      <a:r>
                        <a:rPr lang="uk-UA" sz="1200" spc="105"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проблемними</a:t>
                      </a: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студентами.</a:t>
                      </a:r>
                      <a:endParaRPr lang="uk-UA"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3"/>
                  </a:ext>
                </a:extLst>
              </a:tr>
              <a:tr h="597824">
                <a:tc>
                  <a:txBody>
                    <a:bodyPr/>
                    <a:lstStyle/>
                    <a:p>
                      <a:pPr marL="72000">
                        <a:lnSpc>
                          <a:spcPct val="115000"/>
                        </a:lnSpc>
                        <a:spcAft>
                          <a:spcPts val="0"/>
                        </a:spcAft>
                      </a:pPr>
                      <a:r>
                        <a:rPr lang="uk-UA" sz="1200" b="1" spc="-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Принцип</a:t>
                      </a:r>
                      <a:r>
                        <a:rPr lang="uk-UA"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uk-UA" sz="1200" b="1" spc="-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інтеграції</a:t>
                      </a:r>
                      <a:r>
                        <a:rPr lang="uk-UA" sz="1200" b="1"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uk-UA" sz="1200" b="1" spc="-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зусиль</a:t>
                      </a:r>
                      <a:r>
                        <a:rPr lang="uk-UA"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uk-UA" sz="1200" b="1" spc="-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різних</a:t>
                      </a:r>
                      <a:r>
                        <a:rPr lang="uk-UA" sz="1200" b="1"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uk-UA" sz="1200" b="1" spc="-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суб’єктів</a:t>
                      </a:r>
                      <a:r>
                        <a:rPr lang="uk-UA" sz="1200" b="1" spc="20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uk-UA" sz="1200" b="1" spc="-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навчально-виховного</a:t>
                      </a:r>
                      <a:r>
                        <a:rPr lang="uk-UA" sz="1200" b="1"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uk-UA" sz="1200" b="1" spc="-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процесу</a:t>
                      </a:r>
                      <a:endParaRPr lang="uk-UA" sz="12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72000">
                        <a:lnSpc>
                          <a:spcPct val="100000"/>
                        </a:lnSpc>
                        <a:spcAft>
                          <a:spcPts val="0"/>
                        </a:spcAft>
                      </a:pP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Залучення</a:t>
                      </a: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психолога,</a:t>
                      </a: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колег</a:t>
                      </a: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по роботі,</a:t>
                      </a:r>
                      <a:r>
                        <a:rPr lang="uk-UA" sz="1200" spc="135"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батьків,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адміністрації,</a:t>
                      </a: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академічної</a:t>
                      </a: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spc="-10" dirty="0">
                          <a:solidFill>
                            <a:srgbClr val="000000"/>
                          </a:solidFill>
                          <a:effectLst/>
                          <a:latin typeface="Arial" panose="020B0604020202020204" pitchFamily="34" charset="0"/>
                          <a:ea typeface="Calibri" panose="020F0502020204030204" pitchFamily="34" charset="0"/>
                          <a:cs typeface="Arial" panose="020B0604020202020204" pitchFamily="34" charset="0"/>
                        </a:rPr>
                        <a:t>групи</a:t>
                      </a:r>
                      <a:r>
                        <a:rPr lang="uk-UA" sz="1200" spc="225"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для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досягнення</a:t>
                      </a: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позитивних</a:t>
                      </a:r>
                      <a:r>
                        <a:rPr lang="uk-UA" sz="1200" spc="1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результатів</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у</a:t>
                      </a:r>
                      <a:r>
                        <a:rPr lang="uk-UA" sz="1200" spc="145"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навчанні</a:t>
                      </a: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та</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 вихованні</a:t>
                      </a: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студента,</a:t>
                      </a: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його</a:t>
                      </a:r>
                      <a:r>
                        <a:rPr lang="uk-UA" sz="1200" spc="135"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професійному</a:t>
                      </a:r>
                      <a:r>
                        <a:rPr lang="uk-UA" sz="1200" spc="-3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становленні.</a:t>
                      </a:r>
                      <a:endParaRPr lang="uk-UA"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4"/>
                  </a:ext>
                </a:extLst>
              </a:tr>
              <a:tr h="599316">
                <a:tc>
                  <a:txBody>
                    <a:bodyPr/>
                    <a:lstStyle/>
                    <a:p>
                      <a:pPr marL="72000">
                        <a:lnSpc>
                          <a:spcPct val="115000"/>
                        </a:lnSpc>
                        <a:spcAft>
                          <a:spcPts val="0"/>
                        </a:spcAft>
                      </a:pPr>
                      <a:r>
                        <a:rPr lang="uk-UA" sz="1200" b="1"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Принцип</a:t>
                      </a:r>
                      <a:r>
                        <a:rPr lang="uk-UA"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b="1"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взаємної</a:t>
                      </a:r>
                      <a:r>
                        <a:rPr lang="uk-UA"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b="1"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відповідальності</a:t>
                      </a:r>
                      <a:r>
                        <a:rPr lang="uk-UA" sz="1200" b="1" spc="215"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b="1"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наставника</a:t>
                      </a:r>
                      <a:r>
                        <a:rPr lang="uk-UA"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і </a:t>
                      </a:r>
                      <a:r>
                        <a:rPr lang="uk-UA" sz="1200" b="1"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студентів</a:t>
                      </a:r>
                      <a:endParaRPr lang="uk-UA" sz="12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72000">
                        <a:lnSpc>
                          <a:spcPct val="100000"/>
                        </a:lnSpc>
                        <a:spcAft>
                          <a:spcPts val="0"/>
                        </a:spcAft>
                      </a:pP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Відповідальність</a:t>
                      </a:r>
                      <a:r>
                        <a:rPr lang="uk-UA" sz="1200" spc="-1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за</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 створення</a:t>
                      </a: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позитивного</a:t>
                      </a:r>
                      <a:r>
                        <a:rPr lang="uk-UA" sz="1200" spc="275"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ставлення</a:t>
                      </a: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до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навчання,</a:t>
                      </a: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організації</a:t>
                      </a:r>
                      <a:endParaRPr lang="uk-UA" sz="1200" dirty="0">
                        <a:effectLst/>
                        <a:latin typeface="Arial" panose="020B0604020202020204" pitchFamily="34" charset="0"/>
                        <a:ea typeface="Calibri" panose="020F0502020204030204" pitchFamily="34" charset="0"/>
                        <a:cs typeface="Arial" panose="020B0604020202020204" pitchFamily="34" charset="0"/>
                      </a:endParaRPr>
                    </a:p>
                    <a:p>
                      <a:pPr marL="72000">
                        <a:lnSpc>
                          <a:spcPct val="100000"/>
                        </a:lnSpc>
                        <a:spcAft>
                          <a:spcPts val="0"/>
                        </a:spcAft>
                      </a:pP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вільного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часу</a:t>
                      </a:r>
                      <a:r>
                        <a:rPr lang="uk-UA" sz="1200" spc="-25"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та дозвілля, морально-</a:t>
                      </a:r>
                      <a:r>
                        <a:rPr lang="uk-UA" sz="1200" spc="125"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психологічний</a:t>
                      </a: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клімат</a:t>
                      </a: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в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групі,</a:t>
                      </a: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реалізацію</a:t>
                      </a:r>
                      <a:r>
                        <a:rPr lang="uk-UA" sz="1200" spc="215"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планів</a:t>
                      </a: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роботи.</a:t>
                      </a:r>
                      <a:endParaRPr lang="uk-UA"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5"/>
                  </a:ext>
                </a:extLst>
              </a:tr>
              <a:tr h="958592">
                <a:tc>
                  <a:txBody>
                    <a:bodyPr/>
                    <a:lstStyle/>
                    <a:p>
                      <a:pPr marL="72000">
                        <a:lnSpc>
                          <a:spcPct val="115000"/>
                        </a:lnSpc>
                        <a:spcAft>
                          <a:spcPts val="0"/>
                        </a:spcAft>
                      </a:pPr>
                      <a:r>
                        <a:rPr lang="uk-UA" sz="1200" b="1"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Принцип</a:t>
                      </a:r>
                      <a:r>
                        <a:rPr lang="uk-UA" sz="1200" b="1" spc="-1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b="1"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контролю</a:t>
                      </a:r>
                      <a:r>
                        <a:rPr lang="uk-UA"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за</a:t>
                      </a:r>
                      <a:r>
                        <a:rPr lang="uk-UA" sz="1200" b="1"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 роботою</a:t>
                      </a:r>
                      <a:r>
                        <a:rPr lang="uk-UA"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та</a:t>
                      </a:r>
                      <a:r>
                        <a:rPr lang="uk-UA" sz="1200" b="1" spc="145"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b="1"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стимулювання</a:t>
                      </a:r>
                      <a:r>
                        <a:rPr lang="uk-UA"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b="1"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діяльності</a:t>
                      </a:r>
                      <a:endParaRPr lang="uk-UA" sz="12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72000">
                        <a:lnSpc>
                          <a:spcPct val="100000"/>
                        </a:lnSpc>
                        <a:spcAft>
                          <a:spcPts val="0"/>
                        </a:spcAft>
                      </a:pP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Регулярний</a:t>
                      </a:r>
                      <a:r>
                        <a:rPr lang="uk-UA" sz="1200" spc="1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контроль</a:t>
                      </a:r>
                      <a:r>
                        <a:rPr lang="uk-UA" sz="1200" spc="-1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за</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 відвідуванням</a:t>
                      </a:r>
                      <a:r>
                        <a:rPr lang="uk-UA" sz="1200" spc="21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занять,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моніторинг</a:t>
                      </a: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якості</a:t>
                      </a: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навчання</a:t>
                      </a: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і</a:t>
                      </a:r>
                      <a:r>
                        <a:rPr lang="uk-UA" sz="1200" spc="115"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дисципліни</a:t>
                      </a: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студентів</a:t>
                      </a:r>
                      <a:r>
                        <a:rPr lang="uk-UA" sz="1200" spc="2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у</a:t>
                      </a:r>
                      <a:r>
                        <a:rPr lang="uk-UA" sz="1200" spc="-15"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різних</a:t>
                      </a:r>
                      <a:r>
                        <a:rPr lang="uk-UA" sz="1200" spc="1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сферах</a:t>
                      </a:r>
                      <a:r>
                        <a:rPr lang="uk-UA" sz="1200" spc="165"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життєдіяльності,</a:t>
                      </a: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в</a:t>
                      </a:r>
                      <a:r>
                        <a:rPr lang="uk-UA" sz="1200" spc="-15"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т.ч</a:t>
                      </a: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і в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гуртожитку,</a:t>
                      </a:r>
                      <a:r>
                        <a:rPr lang="uk-UA" sz="1200" spc="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своєчасна корекція</a:t>
                      </a: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поведінки</a:t>
                      </a:r>
                      <a:r>
                        <a:rPr lang="uk-UA" sz="1200" spc="-1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та</a:t>
                      </a:r>
                      <a:r>
                        <a:rPr lang="uk-UA" sz="1200" spc="215"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профілактика негативних</a:t>
                      </a:r>
                      <a:r>
                        <a:rPr lang="uk-UA" sz="1200" spc="1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явищ,</a:t>
                      </a: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таких</a:t>
                      </a:r>
                      <a:r>
                        <a:rPr lang="uk-UA" sz="1200" spc="1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як</a:t>
                      </a:r>
                      <a:r>
                        <a:rPr lang="uk-UA" sz="1200" spc="165"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зловживання</a:t>
                      </a: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алкоголю,</a:t>
                      </a:r>
                      <a:r>
                        <a:rPr lang="uk-UA" sz="1200" spc="-15"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наркотиків,</a:t>
                      </a:r>
                      <a:r>
                        <a:rPr lang="uk-UA" sz="1200" spc="245"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пропозиції</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до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адміністрації</a:t>
                      </a: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щодо</a:t>
                      </a:r>
                      <a:r>
                        <a:rPr lang="uk-UA" sz="1200" spc="145"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заохочення</a:t>
                      </a: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або</a:t>
                      </a:r>
                      <a:r>
                        <a:rPr lang="uk-UA" sz="1200" spc="-15"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покарання</a:t>
                      </a: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студентів.</a:t>
                      </a:r>
                      <a:endParaRPr lang="uk-UA"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6"/>
                  </a:ext>
                </a:extLst>
              </a:tr>
              <a:tr h="820463">
                <a:tc>
                  <a:txBody>
                    <a:bodyPr/>
                    <a:lstStyle/>
                    <a:p>
                      <a:pPr marL="72000">
                        <a:lnSpc>
                          <a:spcPct val="115000"/>
                        </a:lnSpc>
                        <a:spcAft>
                          <a:spcPts val="0"/>
                        </a:spcAft>
                      </a:pPr>
                      <a:r>
                        <a:rPr lang="uk-UA" sz="1200" b="1"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Принцип</a:t>
                      </a:r>
                      <a:r>
                        <a:rPr lang="uk-UA" sz="1200" b="1" spc="-1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b="1"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підтримки</a:t>
                      </a:r>
                      <a:r>
                        <a:rPr lang="uk-UA"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b="1"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студентів</a:t>
                      </a:r>
                      <a:endParaRPr lang="uk-UA" sz="12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72000">
                        <a:lnSpc>
                          <a:spcPct val="100000"/>
                        </a:lnSpc>
                        <a:spcAft>
                          <a:spcPts val="0"/>
                        </a:spcAft>
                      </a:pP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Активна</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 взаємодія</a:t>
                      </a: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наставника</a:t>
                      </a: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з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органами</a:t>
                      </a:r>
                      <a:r>
                        <a:rPr lang="uk-UA" sz="1200" spc="175"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студентського</a:t>
                      </a: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самоврядування,</a:t>
                      </a: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сприяння</a:t>
                      </a:r>
                      <a:r>
                        <a:rPr lang="uk-UA" sz="1200" spc="1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у</a:t>
                      </a:r>
                      <a:r>
                        <a:rPr lang="uk-UA" sz="1200" spc="24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реалізації</a:t>
                      </a: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різних заходів,</a:t>
                      </a: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залучення</a:t>
                      </a:r>
                      <a:r>
                        <a:rPr lang="uk-UA" sz="1200" spc="205"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студентів</a:t>
                      </a: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до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науково-дослідної</a:t>
                      </a: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роботи,</a:t>
                      </a:r>
                      <a:r>
                        <a:rPr lang="uk-UA" sz="1200" spc="23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проведення</a:t>
                      </a: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індивідуально-</a:t>
                      </a:r>
                      <a:r>
                        <a:rPr lang="uk-UA" sz="1200" spc="17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консультативної</a:t>
                      </a: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роботи,</a:t>
                      </a: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допомагати</a:t>
                      </a:r>
                      <a:r>
                        <a:rPr lang="uk-UA" sz="1200" spc="15"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у</a:t>
                      </a:r>
                      <a:r>
                        <a:rPr lang="uk-UA" sz="1200" spc="225"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вирішенні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складних</a:t>
                      </a:r>
                      <a:r>
                        <a:rPr lang="uk-UA" sz="1200" spc="1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життєвих</a:t>
                      </a:r>
                      <a:r>
                        <a:rPr lang="uk-UA" sz="1200" spc="1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проблем,</a:t>
                      </a:r>
                      <a:r>
                        <a:rPr lang="uk-UA" sz="1200" spc="115"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адаптації.</a:t>
                      </a:r>
                      <a:endParaRPr lang="uk-UA"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7"/>
                  </a:ext>
                </a:extLst>
              </a:tr>
              <a:tr h="468836">
                <a:tc>
                  <a:txBody>
                    <a:bodyPr/>
                    <a:lstStyle/>
                    <a:p>
                      <a:pPr marL="72000">
                        <a:lnSpc>
                          <a:spcPct val="115000"/>
                        </a:lnSpc>
                        <a:spcAft>
                          <a:spcPts val="0"/>
                        </a:spcAft>
                      </a:pPr>
                      <a:r>
                        <a:rPr lang="uk-UA" sz="1200" b="1"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Принцип</a:t>
                      </a:r>
                      <a:r>
                        <a:rPr lang="uk-UA"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b="1"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доцільної</a:t>
                      </a:r>
                      <a:r>
                        <a:rPr lang="uk-UA"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b="1"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організації</a:t>
                      </a:r>
                      <a:r>
                        <a:rPr lang="uk-UA"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b="1"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вільного</a:t>
                      </a:r>
                      <a:r>
                        <a:rPr lang="uk-UA" sz="1200" b="1" spc="225"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часу</a:t>
                      </a:r>
                      <a:r>
                        <a:rPr lang="uk-UA" sz="1200" b="1" spc="-25"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та дозвілля</a:t>
                      </a:r>
                      <a:endParaRPr lang="uk-UA" sz="12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72000">
                        <a:lnSpc>
                          <a:spcPct val="100000"/>
                        </a:lnSpc>
                        <a:spcAft>
                          <a:spcPts val="0"/>
                        </a:spcAft>
                      </a:pP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Виявляти</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здібності</a:t>
                      </a: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студентів,</a:t>
                      </a: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залучати</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до</a:t>
                      </a:r>
                      <a:r>
                        <a:rPr lang="uk-UA" sz="1200" spc="195"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участі</a:t>
                      </a:r>
                      <a:r>
                        <a:rPr lang="uk-UA" sz="1200" spc="25"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у</a:t>
                      </a:r>
                      <a:r>
                        <a:rPr lang="uk-UA" sz="1200" spc="-25"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громадському</a:t>
                      </a:r>
                      <a:r>
                        <a:rPr lang="uk-UA" sz="1200" spc="-15"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житті </a:t>
                      </a:r>
                      <a:r>
                        <a:rPr lang="uk-UA" sz="1200" spc="-10" dirty="0">
                          <a:solidFill>
                            <a:srgbClr val="000000"/>
                          </a:solidFill>
                          <a:effectLst/>
                          <a:latin typeface="Arial" panose="020B0604020202020204" pitchFamily="34" charset="0"/>
                          <a:ea typeface="Calibri" panose="020F0502020204030204" pitchFamily="34" charset="0"/>
                          <a:cs typeface="Arial" panose="020B0604020202020204" pitchFamily="34" charset="0"/>
                        </a:rPr>
                        <a:t>вишу,</a:t>
                      </a:r>
                      <a:r>
                        <a:rPr lang="uk-UA" sz="1200" spc="135"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культурно-масових</a:t>
                      </a:r>
                      <a:r>
                        <a:rPr lang="uk-UA" sz="1200" spc="1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та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спортивно-</a:t>
                      </a:r>
                      <a:r>
                        <a:rPr lang="uk-UA" sz="1200" spc="19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оздоровчих</a:t>
                      </a:r>
                      <a:r>
                        <a:rPr lang="uk-UA" sz="1200" spc="1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заходах,</a:t>
                      </a: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роботі</a:t>
                      </a: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в бібліотеці.</a:t>
                      </a:r>
                      <a:endParaRPr lang="uk-UA"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8"/>
                  </a:ext>
                </a:extLst>
              </a:tr>
              <a:tr h="422248">
                <a:tc>
                  <a:txBody>
                    <a:bodyPr/>
                    <a:lstStyle/>
                    <a:p>
                      <a:pPr marL="72000">
                        <a:lnSpc>
                          <a:spcPct val="115000"/>
                        </a:lnSpc>
                        <a:spcAft>
                          <a:spcPts val="0"/>
                        </a:spcAft>
                      </a:pPr>
                      <a:r>
                        <a:rPr lang="uk-UA" sz="1200" b="1"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Принцип</a:t>
                      </a:r>
                      <a:r>
                        <a:rPr lang="uk-UA" sz="1200" b="1" spc="-1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b="1"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звітності</a:t>
                      </a:r>
                      <a:r>
                        <a:rPr lang="uk-UA"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за</a:t>
                      </a:r>
                      <a:r>
                        <a:rPr lang="uk-UA" sz="1200" b="1"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 результатами</a:t>
                      </a:r>
                      <a:r>
                        <a:rPr lang="uk-UA"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роботи</a:t>
                      </a:r>
                      <a:endParaRPr lang="uk-UA" sz="12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72000">
                        <a:lnSpc>
                          <a:spcPct val="100000"/>
                        </a:lnSpc>
                        <a:spcAft>
                          <a:spcPts val="0"/>
                        </a:spcAft>
                      </a:pP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Звітувати</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про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підсумки</a:t>
                      </a: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якості</a:t>
                      </a: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навчання</a:t>
                      </a: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і</a:t>
                      </a:r>
                      <a:r>
                        <a:rPr lang="uk-UA" sz="1200" spc="155"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дисципліну</a:t>
                      </a:r>
                      <a:r>
                        <a:rPr lang="uk-UA" sz="1200" spc="-4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k-UA" sz="12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студентів.</a:t>
                      </a:r>
                      <a:endParaRPr lang="uk-UA"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682743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8640960" cy="1008112"/>
          </a:xfrm>
        </p:spPr>
        <p:txBody>
          <a:bodyPr>
            <a:normAutofit/>
          </a:bodyPr>
          <a:lstStyle/>
          <a:p>
            <a:pPr algn="ctr"/>
            <a:r>
              <a:rPr lang="uk-UA" sz="2200" b="1" dirty="0">
                <a:solidFill>
                  <a:srgbClr val="000000"/>
                </a:solidFill>
                <a:latin typeface="Arial" panose="020B0604020202020204" pitchFamily="34" charset="0"/>
                <a:ea typeface="Times New Roman" panose="02020603050405020304" pitchFamily="18" charset="0"/>
                <a:cs typeface="Arial" panose="020B0604020202020204" pitchFamily="34" charset="0"/>
              </a:rPr>
              <a:t>Приблизну схему заходів організаційно-виховної роботи наставника академічної групи студентів можна подати в такому вигляді:</a:t>
            </a:r>
            <a:endParaRPr lang="uk-UA" sz="2200" dirty="0"/>
          </a:p>
        </p:txBody>
      </p:sp>
      <p:sp>
        <p:nvSpPr>
          <p:cNvPr id="3" name="Объект 2"/>
          <p:cNvSpPr>
            <a:spLocks noGrp="1"/>
          </p:cNvSpPr>
          <p:nvPr>
            <p:ph idx="1"/>
          </p:nvPr>
        </p:nvSpPr>
        <p:spPr>
          <a:xfrm>
            <a:off x="323528" y="1052736"/>
            <a:ext cx="8496944" cy="5544616"/>
          </a:xfrm>
          <a:solidFill>
            <a:srgbClr val="FFC000"/>
          </a:solidFill>
        </p:spPr>
        <p:txBody>
          <a:bodyPr>
            <a:normAutofit fontScale="92500" lnSpcReduction="20000"/>
          </a:bodyPr>
          <a:lstStyle/>
          <a:p>
            <a:pPr marL="3175" indent="260350" algn="just">
              <a:lnSpc>
                <a:spcPct val="120000"/>
              </a:lnSpc>
              <a:spcBef>
                <a:spcPts val="0"/>
              </a:spcBef>
              <a:buFont typeface="Wingdings" panose="05000000000000000000" pitchFamily="2" charset="2"/>
              <a:buChar char="Ø"/>
            </a:pPr>
            <a:r>
              <a:rPr lang="uk-UA" dirty="0">
                <a:solidFill>
                  <a:srgbClr val="000000"/>
                </a:solidFill>
                <a:latin typeface="Arial" panose="020B0604020202020204" pitchFamily="34" charset="0"/>
                <a:ea typeface="Times New Roman" panose="02020603050405020304" pitchFamily="18" charset="0"/>
                <a:cs typeface="Arial" panose="020B0604020202020204" pitchFamily="34" charset="0"/>
              </a:rPr>
              <a:t>знайомство з групою студентів (зустрічі, індивідуальні бесіди, групові збори);</a:t>
            </a:r>
            <a:endParaRPr lang="uk-UA" sz="1200" dirty="0">
              <a:latin typeface="Arial" panose="020B0604020202020204" pitchFamily="34" charset="0"/>
              <a:ea typeface="Calibri" panose="020F0502020204030204" pitchFamily="34" charset="0"/>
              <a:cs typeface="Arial" panose="020B0604020202020204" pitchFamily="34" charset="0"/>
            </a:endParaRPr>
          </a:p>
          <a:p>
            <a:pPr marL="3175" indent="260350" algn="just">
              <a:lnSpc>
                <a:spcPct val="120000"/>
              </a:lnSpc>
              <a:spcBef>
                <a:spcPts val="0"/>
              </a:spcBef>
              <a:buFont typeface="Wingdings" panose="05000000000000000000" pitchFamily="2" charset="2"/>
              <a:buChar char="Ø"/>
            </a:pPr>
            <a:r>
              <a:rPr lang="uk-UA" dirty="0">
                <a:solidFill>
                  <a:srgbClr val="000000"/>
                </a:solidFill>
                <a:latin typeface="Arial" panose="020B0604020202020204" pitchFamily="34" charset="0"/>
                <a:ea typeface="Times New Roman" panose="02020603050405020304" pitchFamily="18" charset="0"/>
                <a:cs typeface="Arial" panose="020B0604020202020204" pitchFamily="34" charset="0"/>
              </a:rPr>
              <a:t>відвідування гуртожитків (не менше від одного разу на місяць), наявність розгорнутого списку студентів групи із зазначенням прізвища, імені та по батькові, прізвищ батьків та їхніх адрес, телефонів, номерів кімнат студентів тощо;</a:t>
            </a:r>
            <a:endParaRPr lang="uk-UA" sz="1200" dirty="0">
              <a:latin typeface="Arial" panose="020B0604020202020204" pitchFamily="34" charset="0"/>
              <a:ea typeface="Calibri" panose="020F0502020204030204" pitchFamily="34" charset="0"/>
              <a:cs typeface="Arial" panose="020B0604020202020204" pitchFamily="34" charset="0"/>
            </a:endParaRPr>
          </a:p>
          <a:p>
            <a:pPr marL="3175" indent="260350" algn="just">
              <a:lnSpc>
                <a:spcPct val="120000"/>
              </a:lnSpc>
              <a:spcBef>
                <a:spcPts val="0"/>
              </a:spcBef>
              <a:buFont typeface="Wingdings" panose="05000000000000000000" pitchFamily="2" charset="2"/>
              <a:buChar char="Ø"/>
            </a:pPr>
            <a:r>
              <a:rPr lang="uk-UA" dirty="0">
                <a:solidFill>
                  <a:srgbClr val="000000"/>
                </a:solidFill>
                <a:latin typeface="Arial" panose="020B0604020202020204" pitchFamily="34" charset="0"/>
                <a:ea typeface="Times New Roman" panose="02020603050405020304" pitchFamily="18" charset="0"/>
                <a:cs typeface="Arial" panose="020B0604020202020204" pitchFamily="34" charset="0"/>
              </a:rPr>
              <a:t>обговорення питань успішності й дисципліни (забезпечення навчальними посібниками, іншою літературою; </a:t>
            </a:r>
          </a:p>
          <a:p>
            <a:pPr marL="3175" indent="260350" algn="just">
              <a:lnSpc>
                <a:spcPct val="120000"/>
              </a:lnSpc>
              <a:spcBef>
                <a:spcPts val="0"/>
              </a:spcBef>
              <a:buFont typeface="Wingdings" panose="05000000000000000000" pitchFamily="2" charset="2"/>
              <a:buChar char="Ø"/>
            </a:pPr>
            <a:r>
              <a:rPr lang="uk-UA" dirty="0">
                <a:solidFill>
                  <a:srgbClr val="000000"/>
                </a:solidFill>
                <a:latin typeface="Arial" panose="020B0604020202020204" pitchFamily="34" charset="0"/>
                <a:ea typeface="Times New Roman" panose="02020603050405020304" pitchFamily="18" charset="0"/>
                <a:cs typeface="Arial" panose="020B0604020202020204" pitchFamily="34" charset="0"/>
              </a:rPr>
              <a:t>організація консультацій; </a:t>
            </a:r>
          </a:p>
          <a:p>
            <a:pPr marL="3175" indent="260350" algn="just">
              <a:lnSpc>
                <a:spcPct val="120000"/>
              </a:lnSpc>
              <a:spcBef>
                <a:spcPts val="0"/>
              </a:spcBef>
              <a:buFont typeface="Wingdings" panose="05000000000000000000" pitchFamily="2" charset="2"/>
              <a:buChar char="Ø"/>
            </a:pPr>
            <a:r>
              <a:rPr lang="uk-UA" dirty="0">
                <a:solidFill>
                  <a:srgbClr val="000000"/>
                </a:solidFill>
                <a:latin typeface="Arial" panose="020B0604020202020204" pitchFamily="34" charset="0"/>
                <a:ea typeface="Times New Roman" panose="02020603050405020304" pitchFamily="18" charset="0"/>
                <a:cs typeface="Arial" panose="020B0604020202020204" pitchFamily="34" charset="0"/>
              </a:rPr>
              <a:t>аналіз роботи студентів в бібліотеці, взаємовідносин з викладачами та ін.);</a:t>
            </a:r>
            <a:endParaRPr lang="uk-UA" sz="1200" dirty="0">
              <a:latin typeface="Arial" panose="020B0604020202020204" pitchFamily="34" charset="0"/>
              <a:ea typeface="Calibri" panose="020F0502020204030204" pitchFamily="34" charset="0"/>
              <a:cs typeface="Arial" panose="020B0604020202020204" pitchFamily="34" charset="0"/>
            </a:endParaRPr>
          </a:p>
          <a:p>
            <a:pPr marL="3175" indent="260350" algn="just">
              <a:lnSpc>
                <a:spcPct val="120000"/>
              </a:lnSpc>
              <a:spcBef>
                <a:spcPts val="0"/>
              </a:spcBef>
              <a:buFont typeface="Wingdings" panose="05000000000000000000" pitchFamily="2" charset="2"/>
              <a:buChar char="Ø"/>
            </a:pPr>
            <a:r>
              <a:rPr lang="uk-UA" dirty="0">
                <a:solidFill>
                  <a:srgbClr val="000000"/>
                </a:solidFill>
                <a:latin typeface="Arial" panose="020B0604020202020204" pitchFamily="34" charset="0"/>
                <a:ea typeface="Times New Roman" panose="02020603050405020304" pitchFamily="18" charset="0"/>
                <a:cs typeface="Arial" panose="020B0604020202020204" pitchFamily="34" charset="0"/>
              </a:rPr>
              <a:t>індивідуальна робота;</a:t>
            </a:r>
            <a:endParaRPr lang="uk-UA" sz="1200" dirty="0">
              <a:latin typeface="Arial" panose="020B0604020202020204" pitchFamily="34" charset="0"/>
              <a:ea typeface="Calibri" panose="020F0502020204030204" pitchFamily="34" charset="0"/>
              <a:cs typeface="Arial" panose="020B0604020202020204" pitchFamily="34" charset="0"/>
            </a:endParaRPr>
          </a:p>
          <a:p>
            <a:pPr marL="3175" indent="260350" algn="just">
              <a:lnSpc>
                <a:spcPct val="120000"/>
              </a:lnSpc>
              <a:spcBef>
                <a:spcPts val="0"/>
              </a:spcBef>
              <a:buFont typeface="Wingdings" panose="05000000000000000000" pitchFamily="2" charset="2"/>
              <a:buChar char="Ø"/>
            </a:pPr>
            <a:r>
              <a:rPr lang="uk-UA" dirty="0">
                <a:solidFill>
                  <a:srgbClr val="000000"/>
                </a:solidFill>
                <a:latin typeface="Arial" panose="020B0604020202020204" pitchFamily="34" charset="0"/>
                <a:ea typeface="Times New Roman" panose="02020603050405020304" pitchFamily="18" charset="0"/>
                <a:cs typeface="Arial" panose="020B0604020202020204" pitchFamily="34" charset="0"/>
              </a:rPr>
              <a:t>зустрічі з цікавими і видатними людьми України, ветеранами Другої світової війни та праці;</a:t>
            </a:r>
            <a:endParaRPr lang="uk-UA" sz="1200" dirty="0">
              <a:latin typeface="Arial" panose="020B0604020202020204" pitchFamily="34" charset="0"/>
              <a:ea typeface="Calibri" panose="020F0502020204030204" pitchFamily="34" charset="0"/>
              <a:cs typeface="Arial" panose="020B0604020202020204" pitchFamily="34" charset="0"/>
            </a:endParaRPr>
          </a:p>
          <a:p>
            <a:pPr marL="3175" indent="260350" algn="just">
              <a:lnSpc>
                <a:spcPct val="120000"/>
              </a:lnSpc>
              <a:spcBef>
                <a:spcPts val="0"/>
              </a:spcBef>
              <a:buFont typeface="Wingdings" panose="05000000000000000000" pitchFamily="2" charset="2"/>
              <a:buChar char="Ø"/>
            </a:pPr>
            <a:r>
              <a:rPr lang="uk-UA" dirty="0">
                <a:solidFill>
                  <a:srgbClr val="000000"/>
                </a:solidFill>
                <a:latin typeface="Arial" panose="020B0604020202020204" pitchFamily="34" charset="0"/>
                <a:ea typeface="Times New Roman" panose="02020603050405020304" pitchFamily="18" charset="0"/>
                <a:cs typeface="Arial" panose="020B0604020202020204" pitchFamily="34" charset="0"/>
              </a:rPr>
              <a:t>екскурсійна робота, культпоходи в театри, відвідування художніх та інших виставок тощо;</a:t>
            </a:r>
            <a:endParaRPr lang="uk-UA" sz="1200" dirty="0">
              <a:latin typeface="Arial" panose="020B0604020202020204" pitchFamily="34" charset="0"/>
              <a:ea typeface="Calibri" panose="020F0502020204030204" pitchFamily="34" charset="0"/>
              <a:cs typeface="Arial" panose="020B0604020202020204" pitchFamily="34" charset="0"/>
            </a:endParaRPr>
          </a:p>
          <a:p>
            <a:pPr marL="3175" indent="260350" algn="just">
              <a:lnSpc>
                <a:spcPct val="120000"/>
              </a:lnSpc>
              <a:spcBef>
                <a:spcPts val="0"/>
              </a:spcBef>
              <a:buFont typeface="Wingdings" panose="05000000000000000000" pitchFamily="2" charset="2"/>
              <a:buChar char="Ø"/>
            </a:pPr>
            <a:r>
              <a:rPr lang="uk-UA" dirty="0">
                <a:solidFill>
                  <a:srgbClr val="000000"/>
                </a:solidFill>
                <a:latin typeface="Arial" panose="020B0604020202020204" pitchFamily="34" charset="0"/>
                <a:ea typeface="Times New Roman" panose="02020603050405020304" pitchFamily="18" charset="0"/>
                <a:cs typeface="Arial" panose="020B0604020202020204" pitchFamily="34" charset="0"/>
              </a:rPr>
              <a:t>участь у спортивних змаганнях факультету, університету і за його межами;</a:t>
            </a:r>
            <a:endParaRPr lang="uk-UA" sz="1200" dirty="0">
              <a:latin typeface="Arial" panose="020B0604020202020204" pitchFamily="34" charset="0"/>
              <a:ea typeface="Calibri" panose="020F0502020204030204" pitchFamily="34" charset="0"/>
              <a:cs typeface="Arial" panose="020B0604020202020204" pitchFamily="34" charset="0"/>
            </a:endParaRPr>
          </a:p>
          <a:p>
            <a:pPr marL="3175" indent="260350" algn="just">
              <a:lnSpc>
                <a:spcPct val="120000"/>
              </a:lnSpc>
              <a:spcBef>
                <a:spcPts val="0"/>
              </a:spcBef>
              <a:buFont typeface="Wingdings" panose="05000000000000000000" pitchFamily="2" charset="2"/>
              <a:buChar char="Ø"/>
            </a:pPr>
            <a:r>
              <a:rPr lang="uk-UA" dirty="0">
                <a:solidFill>
                  <a:srgbClr val="000000"/>
                </a:solidFill>
                <a:latin typeface="Arial" panose="020B0604020202020204" pitchFamily="34" charset="0"/>
                <a:ea typeface="Times New Roman" panose="02020603050405020304" pitchFamily="18" charset="0"/>
                <a:cs typeface="Arial" panose="020B0604020202020204" pitchFamily="34" charset="0"/>
              </a:rPr>
              <a:t>участь у факультетських, загальноуніверситетських заходах, художній самодіяльності;</a:t>
            </a:r>
            <a:endParaRPr lang="uk-UA" sz="1200" dirty="0">
              <a:latin typeface="Arial" panose="020B0604020202020204" pitchFamily="34" charset="0"/>
              <a:ea typeface="Calibri" panose="020F0502020204030204" pitchFamily="34" charset="0"/>
              <a:cs typeface="Arial" panose="020B0604020202020204" pitchFamily="34" charset="0"/>
            </a:endParaRPr>
          </a:p>
          <a:p>
            <a:pPr marL="3175" indent="260350" algn="just">
              <a:lnSpc>
                <a:spcPct val="120000"/>
              </a:lnSpc>
              <a:spcBef>
                <a:spcPts val="0"/>
              </a:spcBef>
              <a:buFont typeface="Wingdings" panose="05000000000000000000" pitchFamily="2" charset="2"/>
              <a:buChar char="Ø"/>
            </a:pPr>
            <a:r>
              <a:rPr lang="uk-UA" dirty="0">
                <a:solidFill>
                  <a:srgbClr val="000000"/>
                </a:solidFill>
                <a:latin typeface="Arial" panose="020B0604020202020204" pitchFamily="34" charset="0"/>
                <a:ea typeface="Times New Roman" panose="02020603050405020304" pitchFamily="18" charset="0"/>
                <a:cs typeface="Arial" panose="020B0604020202020204" pitchFamily="34" charset="0"/>
              </a:rPr>
              <a:t>планування, організація і проведення позааудиторної виховної роботи зі студентами;</a:t>
            </a:r>
            <a:endParaRPr lang="uk-UA" sz="1200" dirty="0">
              <a:latin typeface="Arial" panose="020B0604020202020204" pitchFamily="34" charset="0"/>
              <a:ea typeface="Calibri" panose="020F0502020204030204" pitchFamily="34" charset="0"/>
              <a:cs typeface="Arial" panose="020B0604020202020204" pitchFamily="34" charset="0"/>
            </a:endParaRPr>
          </a:p>
          <a:p>
            <a:pPr marL="3175" indent="260350">
              <a:lnSpc>
                <a:spcPct val="120000"/>
              </a:lnSpc>
              <a:spcBef>
                <a:spcPts val="0"/>
              </a:spcBef>
              <a:buFont typeface="Wingdings" panose="05000000000000000000" pitchFamily="2" charset="2"/>
              <a:buChar char="Ø"/>
            </a:pPr>
            <a:r>
              <a:rPr lang="uk-UA" dirty="0">
                <a:solidFill>
                  <a:srgbClr val="000000"/>
                </a:solidFill>
                <a:latin typeface="Arial" panose="020B0604020202020204" pitchFamily="34" charset="0"/>
                <a:ea typeface="Times New Roman" panose="02020603050405020304" pitchFamily="18" charset="0"/>
                <a:cs typeface="Arial" panose="020B0604020202020204" pitchFamily="34" charset="0"/>
              </a:rPr>
              <a:t>складання письмових звітів про організаційно-виховну роботи зі студентами академічної групи за навчальний рік (подавати звіти заступникові директора інституту/декана факультету з навчально-виховної роботи).</a:t>
            </a:r>
            <a:endParaRPr lang="uk-U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8494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0"/>
            <a:ext cx="8568952" cy="692696"/>
          </a:xfrm>
        </p:spPr>
        <p:txBody>
          <a:bodyPr>
            <a:normAutofit/>
          </a:bodyPr>
          <a:lstStyle/>
          <a:p>
            <a:pPr algn="ctr"/>
            <a:r>
              <a:rPr lang="uk-UA"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Планування виховної роботи наставників зумовлено:</a:t>
            </a:r>
            <a:endParaRPr lang="uk-UA" sz="2200" dirty="0"/>
          </a:p>
        </p:txBody>
      </p:sp>
      <p:sp>
        <p:nvSpPr>
          <p:cNvPr id="3" name="Объект 2"/>
          <p:cNvSpPr>
            <a:spLocks noGrp="1"/>
          </p:cNvSpPr>
          <p:nvPr>
            <p:ph idx="1"/>
          </p:nvPr>
        </p:nvSpPr>
        <p:spPr>
          <a:xfrm>
            <a:off x="179512" y="548680"/>
            <a:ext cx="8856984" cy="6192688"/>
          </a:xfrm>
          <a:solidFill>
            <a:srgbClr val="FFC000"/>
          </a:solidFill>
        </p:spPr>
        <p:txBody>
          <a:bodyPr>
            <a:noAutofit/>
          </a:bodyPr>
          <a:lstStyle/>
          <a:p>
            <a:pPr lvl="1" algn="just">
              <a:lnSpc>
                <a:spcPct val="120000"/>
              </a:lnSpc>
              <a:spcBef>
                <a:spcPts val="0"/>
              </a:spcBef>
              <a:buSzPts val="1000"/>
              <a:buFont typeface="Wingdings" panose="05000000000000000000" pitchFamily="2" charset="2"/>
              <a:buChar char="Ø"/>
              <a:tabLst>
                <a:tab pos="457200" algn="l"/>
              </a:tabLst>
            </a:pPr>
            <a:r>
              <a:rPr lang="uk-UA" sz="14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методами та завданнями виховної роботи наставника;</a:t>
            </a:r>
            <a:endParaRPr lang="uk-UA" sz="1400" b="1" i="1" dirty="0">
              <a:latin typeface="Arial" panose="020B0604020202020204" pitchFamily="34" charset="0"/>
              <a:ea typeface="Calibri" panose="020F0502020204030204" pitchFamily="34" charset="0"/>
              <a:cs typeface="Arial" panose="020B0604020202020204" pitchFamily="34" charset="0"/>
            </a:endParaRPr>
          </a:p>
          <a:p>
            <a:pPr lvl="1" algn="just">
              <a:lnSpc>
                <a:spcPct val="120000"/>
              </a:lnSpc>
              <a:spcBef>
                <a:spcPts val="0"/>
              </a:spcBef>
              <a:buSzPts val="1000"/>
              <a:buFont typeface="Wingdings" panose="05000000000000000000" pitchFamily="2" charset="2"/>
              <a:buChar char="Ø"/>
              <a:tabLst>
                <a:tab pos="457200" algn="l"/>
              </a:tabLst>
            </a:pPr>
            <a:r>
              <a:rPr lang="uk-UA" sz="14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обов’язками наставника;</a:t>
            </a:r>
            <a:endParaRPr lang="uk-UA" sz="1400" b="1" i="1" dirty="0">
              <a:latin typeface="Arial" panose="020B0604020202020204" pitchFamily="34" charset="0"/>
              <a:ea typeface="Calibri" panose="020F0502020204030204" pitchFamily="34" charset="0"/>
              <a:cs typeface="Arial" panose="020B0604020202020204" pitchFamily="34" charset="0"/>
            </a:endParaRPr>
          </a:p>
          <a:p>
            <a:pPr lvl="1" algn="just">
              <a:lnSpc>
                <a:spcPct val="120000"/>
              </a:lnSpc>
              <a:spcBef>
                <a:spcPts val="0"/>
              </a:spcBef>
              <a:buSzPts val="1000"/>
              <a:buFont typeface="Wingdings" panose="05000000000000000000" pitchFamily="2" charset="2"/>
              <a:buChar char="Ø"/>
              <a:tabLst>
                <a:tab pos="457200" algn="l"/>
              </a:tabLst>
            </a:pPr>
            <a:r>
              <a:rPr lang="uk-UA" sz="14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правами наставника та мірою його відповідальності.</a:t>
            </a:r>
            <a:endParaRPr lang="uk-UA" sz="1400" b="1" i="1" dirty="0">
              <a:latin typeface="Arial" panose="020B0604020202020204" pitchFamily="34" charset="0"/>
              <a:ea typeface="Calibri" panose="020F0502020204030204" pitchFamily="34" charset="0"/>
              <a:cs typeface="Arial" panose="020B0604020202020204" pitchFamily="34" charset="0"/>
            </a:endParaRPr>
          </a:p>
          <a:p>
            <a:pPr indent="0" algn="just">
              <a:lnSpc>
                <a:spcPct val="120000"/>
              </a:lnSpc>
              <a:spcBef>
                <a:spcPts val="0"/>
              </a:spcBef>
              <a:buNone/>
            </a:pPr>
            <a:r>
              <a:rPr lang="uk-UA" sz="14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План роботи наставника передбачає:</a:t>
            </a:r>
            <a:r>
              <a:rPr lang="uk-UA"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uk-UA" sz="1400" dirty="0">
              <a:latin typeface="Arial" panose="020B0604020202020204" pitchFamily="34" charset="0"/>
              <a:ea typeface="Calibri" panose="020F0502020204030204" pitchFamily="34" charset="0"/>
              <a:cs typeface="Arial" panose="020B0604020202020204" pitchFamily="34" charset="0"/>
            </a:endParaRPr>
          </a:p>
          <a:p>
            <a:pPr indent="0" algn="just">
              <a:lnSpc>
                <a:spcPct val="120000"/>
              </a:lnSpc>
              <a:spcBef>
                <a:spcPts val="0"/>
              </a:spcBef>
              <a:buNone/>
            </a:pPr>
            <a:r>
              <a:rPr lang="uk-UA" sz="14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1. Організаційні заходи</a:t>
            </a:r>
            <a:endParaRPr lang="uk-UA" sz="1400" dirty="0">
              <a:latin typeface="Arial" panose="020B0604020202020204" pitchFamily="34" charset="0"/>
              <a:ea typeface="Calibri" panose="020F0502020204030204" pitchFamily="34" charset="0"/>
              <a:cs typeface="Arial" panose="020B0604020202020204" pitchFamily="34" charset="0"/>
            </a:endParaRPr>
          </a:p>
          <a:p>
            <a:pPr marL="342900" lvl="0" indent="193675" algn="just">
              <a:lnSpc>
                <a:spcPct val="120000"/>
              </a:lnSpc>
              <a:spcBef>
                <a:spcPts val="0"/>
              </a:spcBef>
              <a:buSzPts val="1000"/>
              <a:buFont typeface="Symbol" panose="05050102010706020507" pitchFamily="18" charset="2"/>
              <a:buChar char=""/>
              <a:tabLst>
                <a:tab pos="457200" algn="l"/>
              </a:tabLst>
            </a:pPr>
            <a:r>
              <a:rPr lang="uk-UA"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допомога студентам академічної групи в навчальній діяльності, формування у них навичок самостійної роботи;</a:t>
            </a:r>
            <a:endParaRPr lang="uk-UA" sz="1400" dirty="0">
              <a:latin typeface="Arial" panose="020B0604020202020204" pitchFamily="34" charset="0"/>
              <a:ea typeface="Calibri" panose="020F0502020204030204" pitchFamily="34" charset="0"/>
              <a:cs typeface="Arial" panose="020B0604020202020204" pitchFamily="34" charset="0"/>
            </a:endParaRPr>
          </a:p>
          <a:p>
            <a:pPr marL="342900" lvl="0" indent="193675" algn="just">
              <a:lnSpc>
                <a:spcPct val="120000"/>
              </a:lnSpc>
              <a:spcBef>
                <a:spcPts val="0"/>
              </a:spcBef>
              <a:buSzPts val="1000"/>
              <a:buFont typeface="Symbol" panose="05050102010706020507" pitchFamily="18" charset="2"/>
              <a:buChar char=""/>
              <a:tabLst>
                <a:tab pos="457200" algn="l"/>
              </a:tabLst>
            </a:pPr>
            <a:r>
              <a:rPr lang="uk-UA"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робота наставника з формування в групі здорового морально-психологічного клімату;</a:t>
            </a:r>
            <a:endParaRPr lang="uk-UA" sz="1400" dirty="0">
              <a:latin typeface="Arial" panose="020B0604020202020204" pitchFamily="34" charset="0"/>
              <a:ea typeface="Calibri" panose="020F0502020204030204" pitchFamily="34" charset="0"/>
              <a:cs typeface="Arial" panose="020B0604020202020204" pitchFamily="34" charset="0"/>
            </a:endParaRPr>
          </a:p>
          <a:p>
            <a:pPr marL="342900" lvl="0" indent="193675" algn="just">
              <a:lnSpc>
                <a:spcPct val="120000"/>
              </a:lnSpc>
              <a:spcBef>
                <a:spcPts val="0"/>
              </a:spcBef>
              <a:buSzPts val="1000"/>
              <a:buFont typeface="Symbol" panose="05050102010706020507" pitchFamily="18" charset="2"/>
              <a:buChar char=""/>
              <a:tabLst>
                <a:tab pos="457200" algn="l"/>
              </a:tabLst>
            </a:pPr>
            <a:r>
              <a:rPr lang="uk-UA"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організація культурно-просвітницької роботи в академічній групі;</a:t>
            </a:r>
            <a:endParaRPr lang="uk-UA" sz="1400" dirty="0">
              <a:latin typeface="Arial" panose="020B0604020202020204" pitchFamily="34" charset="0"/>
              <a:ea typeface="Calibri" panose="020F0502020204030204" pitchFamily="34" charset="0"/>
              <a:cs typeface="Arial" panose="020B0604020202020204" pitchFamily="34" charset="0"/>
            </a:endParaRPr>
          </a:p>
          <a:p>
            <a:pPr marL="342900" lvl="0" indent="193675" algn="just">
              <a:lnSpc>
                <a:spcPct val="120000"/>
              </a:lnSpc>
              <a:spcBef>
                <a:spcPts val="0"/>
              </a:spcBef>
              <a:buSzPts val="1000"/>
              <a:buFont typeface="Symbol" panose="05050102010706020507" pitchFamily="18" charset="2"/>
              <a:buChar char=""/>
              <a:tabLst>
                <a:tab pos="457200" algn="l"/>
              </a:tabLst>
            </a:pPr>
            <a:r>
              <a:rPr lang="uk-UA"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робота наставника з проведення наставницьких годин.</a:t>
            </a:r>
            <a:endParaRPr lang="uk-UA" sz="1400" dirty="0">
              <a:latin typeface="Arial" panose="020B0604020202020204" pitchFamily="34" charset="0"/>
              <a:ea typeface="Calibri" panose="020F0502020204030204" pitchFamily="34" charset="0"/>
              <a:cs typeface="Arial" panose="020B0604020202020204" pitchFamily="34" charset="0"/>
            </a:endParaRPr>
          </a:p>
          <a:p>
            <a:pPr indent="0" algn="just">
              <a:lnSpc>
                <a:spcPct val="120000"/>
              </a:lnSpc>
              <a:spcBef>
                <a:spcPts val="0"/>
              </a:spcBef>
              <a:buNone/>
            </a:pPr>
            <a:r>
              <a:rPr lang="uk-UA" sz="14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2. Заходи контролю:</a:t>
            </a:r>
            <a:endParaRPr lang="uk-UA" sz="1400" dirty="0">
              <a:latin typeface="Arial" panose="020B0604020202020204" pitchFamily="34" charset="0"/>
              <a:ea typeface="Calibri" panose="020F0502020204030204" pitchFamily="34" charset="0"/>
              <a:cs typeface="Arial" panose="020B0604020202020204" pitchFamily="34" charset="0"/>
            </a:endParaRPr>
          </a:p>
          <a:p>
            <a:pPr marL="342900" lvl="0" indent="193675" algn="just">
              <a:lnSpc>
                <a:spcPct val="120000"/>
              </a:lnSpc>
              <a:spcBef>
                <a:spcPts val="0"/>
              </a:spcBef>
              <a:buSzPts val="1000"/>
              <a:buFont typeface="Symbol" panose="05050102010706020507" pitchFamily="18" charset="2"/>
              <a:buChar char=""/>
              <a:tabLst>
                <a:tab pos="457200" algn="l"/>
              </a:tabLst>
            </a:pPr>
            <a:r>
              <a:rPr lang="uk-UA"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контроль за систематичною навчальною діяльністю студентів, відвідуванням студентами занять, своєчасним виконанням ними завдань поточної атестації, складанням заліків та іспитів;</a:t>
            </a:r>
            <a:endParaRPr lang="uk-UA" sz="1400" dirty="0">
              <a:latin typeface="Arial" panose="020B0604020202020204" pitchFamily="34" charset="0"/>
              <a:ea typeface="Calibri" panose="020F0502020204030204" pitchFamily="34" charset="0"/>
              <a:cs typeface="Arial" panose="020B0604020202020204" pitchFamily="34" charset="0"/>
            </a:endParaRPr>
          </a:p>
          <a:p>
            <a:pPr marL="342900" lvl="0" indent="193675" algn="just">
              <a:lnSpc>
                <a:spcPct val="120000"/>
              </a:lnSpc>
              <a:spcBef>
                <a:spcPts val="0"/>
              </a:spcBef>
              <a:buSzPts val="1000"/>
              <a:buFont typeface="Symbol" panose="05050102010706020507" pitchFamily="18" charset="2"/>
              <a:buChar char=""/>
              <a:tabLst>
                <a:tab pos="457200" algn="l"/>
              </a:tabLst>
            </a:pPr>
            <a:r>
              <a:rPr lang="uk-UA"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відвідування наставником студентів, які проживають у гуртожитках, з метою вивчення умов проживання і контролю за виконанням студентами Правил внутрішнього розпорядку у НУБІП України;</a:t>
            </a:r>
            <a:endParaRPr lang="uk-UA" sz="1400" dirty="0">
              <a:latin typeface="Arial" panose="020B0604020202020204" pitchFamily="34" charset="0"/>
              <a:ea typeface="Calibri" panose="020F0502020204030204" pitchFamily="34" charset="0"/>
              <a:cs typeface="Arial" panose="020B0604020202020204" pitchFamily="34" charset="0"/>
            </a:endParaRPr>
          </a:p>
          <a:p>
            <a:pPr marL="342900" lvl="0" indent="193675" algn="just">
              <a:lnSpc>
                <a:spcPct val="120000"/>
              </a:lnSpc>
              <a:spcBef>
                <a:spcPts val="0"/>
              </a:spcBef>
              <a:buSzPts val="1000"/>
              <a:buFont typeface="Symbol" panose="05050102010706020507" pitchFamily="18" charset="2"/>
              <a:buChar char=""/>
              <a:tabLst>
                <a:tab pos="457200" algn="l"/>
              </a:tabLst>
            </a:pPr>
            <a:r>
              <a:rPr lang="uk-UA"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піклування наставника про соціальні умови життя і побут студентів, які проживають за межами гуртожитків;</a:t>
            </a:r>
            <a:endParaRPr lang="uk-UA" sz="1400" dirty="0">
              <a:latin typeface="Arial" panose="020B0604020202020204" pitchFamily="34" charset="0"/>
              <a:ea typeface="Calibri" panose="020F0502020204030204" pitchFamily="34" charset="0"/>
              <a:cs typeface="Arial" panose="020B0604020202020204" pitchFamily="34" charset="0"/>
            </a:endParaRPr>
          </a:p>
          <a:p>
            <a:pPr marL="342900" lvl="0" indent="193675" algn="just">
              <a:lnSpc>
                <a:spcPct val="120000"/>
              </a:lnSpc>
              <a:spcBef>
                <a:spcPts val="0"/>
              </a:spcBef>
              <a:buSzPts val="1000"/>
              <a:buFont typeface="Symbol" panose="05050102010706020507" pitchFamily="18" charset="2"/>
              <a:buChar char=""/>
              <a:tabLst>
                <a:tab pos="457200" algn="l"/>
              </a:tabLst>
            </a:pPr>
            <a:r>
              <a:rPr lang="uk-UA"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співпраця наставника із представниками студентського самоврядування (староста, профорг, студентська рада);</a:t>
            </a:r>
            <a:endParaRPr lang="uk-UA" sz="1400" dirty="0">
              <a:latin typeface="Arial" panose="020B0604020202020204" pitchFamily="34" charset="0"/>
              <a:ea typeface="Calibri" panose="020F0502020204030204" pitchFamily="34" charset="0"/>
              <a:cs typeface="Arial" panose="020B0604020202020204" pitchFamily="34" charset="0"/>
            </a:endParaRPr>
          </a:p>
          <a:p>
            <a:pPr marL="342900" lvl="0" indent="193675" algn="just">
              <a:lnSpc>
                <a:spcPct val="120000"/>
              </a:lnSpc>
              <a:spcBef>
                <a:spcPts val="0"/>
              </a:spcBef>
              <a:buSzPts val="1000"/>
              <a:buFont typeface="Symbol" panose="05050102010706020507" pitchFamily="18" charset="2"/>
              <a:buChar char=""/>
              <a:tabLst>
                <a:tab pos="457200" algn="l"/>
              </a:tabLst>
            </a:pPr>
            <a:r>
              <a:rPr lang="uk-UA"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співпраця наставника з адміністрацією інституту, факультету, студмістечка;</a:t>
            </a:r>
            <a:endParaRPr lang="uk-UA" sz="1400" dirty="0">
              <a:latin typeface="Arial" panose="020B0604020202020204" pitchFamily="34" charset="0"/>
              <a:ea typeface="Calibri" panose="020F0502020204030204" pitchFamily="34" charset="0"/>
              <a:cs typeface="Arial" panose="020B0604020202020204" pitchFamily="34" charset="0"/>
            </a:endParaRPr>
          </a:p>
          <a:p>
            <a:pPr marL="342900" lvl="0" indent="193675" algn="just">
              <a:lnSpc>
                <a:spcPct val="120000"/>
              </a:lnSpc>
              <a:spcBef>
                <a:spcPts val="0"/>
              </a:spcBef>
              <a:buSzPts val="1000"/>
              <a:buFont typeface="Symbol" panose="05050102010706020507" pitchFamily="18" charset="2"/>
              <a:buChar char=""/>
              <a:tabLst>
                <a:tab pos="457200" algn="l"/>
              </a:tabLst>
            </a:pPr>
            <a:r>
              <a:rPr lang="uk-UA"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співпраця наставника з батьками студентів;</a:t>
            </a:r>
            <a:endParaRPr lang="uk-UA" sz="1400" dirty="0">
              <a:latin typeface="Arial" panose="020B0604020202020204" pitchFamily="34" charset="0"/>
              <a:ea typeface="Calibri" panose="020F0502020204030204" pitchFamily="34" charset="0"/>
              <a:cs typeface="Arial" panose="020B0604020202020204" pitchFamily="34" charset="0"/>
            </a:endParaRPr>
          </a:p>
          <a:p>
            <a:pPr marL="342900" lvl="0" indent="193675" algn="just">
              <a:lnSpc>
                <a:spcPct val="120000"/>
              </a:lnSpc>
              <a:spcBef>
                <a:spcPts val="0"/>
              </a:spcBef>
              <a:buSzPts val="1000"/>
              <a:buFont typeface="Symbol" panose="05050102010706020507" pitchFamily="18" charset="2"/>
              <a:buChar char=""/>
              <a:tabLst>
                <a:tab pos="457200" algn="l"/>
              </a:tabLst>
            </a:pPr>
            <a:r>
              <a:rPr lang="uk-UA"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співпраця наставника зі Службою психологічної підтримки.</a:t>
            </a:r>
            <a:endParaRPr lang="uk-UA" sz="1400" dirty="0">
              <a:latin typeface="Arial" panose="020B0604020202020204" pitchFamily="34" charset="0"/>
              <a:ea typeface="Calibri" panose="020F0502020204030204" pitchFamily="34" charset="0"/>
              <a:cs typeface="Arial" panose="020B0604020202020204" pitchFamily="34" charset="0"/>
            </a:endParaRPr>
          </a:p>
          <a:p>
            <a:pPr indent="0" algn="just">
              <a:lnSpc>
                <a:spcPct val="120000"/>
              </a:lnSpc>
              <a:spcBef>
                <a:spcPts val="0"/>
              </a:spcBef>
              <a:buNone/>
            </a:pPr>
            <a:endParaRPr lang="uk-UA"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4152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476672"/>
            <a:ext cx="8712968" cy="6192688"/>
          </a:xfrm>
          <a:solidFill>
            <a:srgbClr val="FFC000"/>
          </a:solidFill>
        </p:spPr>
        <p:txBody>
          <a:bodyPr>
            <a:noAutofit/>
          </a:bodyPr>
          <a:lstStyle/>
          <a:p>
            <a:pPr lvl="0" indent="0" algn="just">
              <a:lnSpc>
                <a:spcPct val="120000"/>
              </a:lnSpc>
              <a:spcBef>
                <a:spcPts val="0"/>
              </a:spcBef>
              <a:buClr>
                <a:prstClr val="black">
                  <a:lumMod val="85000"/>
                  <a:lumOff val="15000"/>
                </a:prstClr>
              </a:buClr>
              <a:buNone/>
            </a:pPr>
            <a:r>
              <a:rPr lang="uk-UA" sz="14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3. Заходи, що стимулюють самовиховання студентської молоді:</a:t>
            </a:r>
            <a:endParaRPr lang="uk-UA" sz="1400" b="1"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342900" lvl="0" indent="193675" algn="just">
              <a:lnSpc>
                <a:spcPct val="120000"/>
              </a:lnSpc>
              <a:spcBef>
                <a:spcPts val="0"/>
              </a:spcBef>
              <a:buClr>
                <a:prstClr val="black">
                  <a:lumMod val="85000"/>
                  <a:lumOff val="15000"/>
                </a:prstClr>
              </a:buClr>
              <a:buSzPts val="1000"/>
              <a:buFont typeface="Symbol" panose="05050102010706020507" pitchFamily="18" charset="2"/>
              <a:buChar char=""/>
              <a:tabLst>
                <a:tab pos="457200" algn="l"/>
              </a:tabLst>
            </a:pPr>
            <a:r>
              <a:rPr lang="uk-UA"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виховання у студентів потреб опановувати та засвоювати духовні й культурні цінності (загальнолюдські, національні, громадянські, родинні, особистісні);</a:t>
            </a:r>
            <a:endParaRPr lang="uk-UA" sz="14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342900" lvl="0" indent="193675" algn="just">
              <a:lnSpc>
                <a:spcPct val="120000"/>
              </a:lnSpc>
              <a:spcBef>
                <a:spcPts val="0"/>
              </a:spcBef>
              <a:buClr>
                <a:prstClr val="black">
                  <a:lumMod val="85000"/>
                  <a:lumOff val="15000"/>
                </a:prstClr>
              </a:buClr>
              <a:buSzPts val="1000"/>
              <a:buFont typeface="Symbol" panose="05050102010706020507" pitchFamily="18" charset="2"/>
              <a:buChar char=""/>
              <a:tabLst>
                <a:tab pos="457200" algn="l"/>
              </a:tabLst>
            </a:pPr>
            <a:r>
              <a:rPr lang="uk-UA"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залучення студентів групи до участі в наукових, культурних, спортивних та громадських заходах;</a:t>
            </a:r>
            <a:endParaRPr lang="uk-UA" sz="14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342900" lvl="0" indent="193675" algn="just">
              <a:lnSpc>
                <a:spcPct val="120000"/>
              </a:lnSpc>
              <a:spcBef>
                <a:spcPts val="0"/>
              </a:spcBef>
              <a:buClr>
                <a:prstClr val="black">
                  <a:lumMod val="85000"/>
                  <a:lumOff val="15000"/>
                </a:prstClr>
              </a:buClr>
              <a:buSzPts val="1000"/>
              <a:buFont typeface="Symbol" panose="05050102010706020507" pitchFamily="18" charset="2"/>
              <a:buChar char=""/>
              <a:tabLst>
                <a:tab pos="457200" algn="l"/>
              </a:tabLst>
            </a:pPr>
            <a:r>
              <a:rPr lang="uk-UA"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допомога наставника при вирішенні індивідуальних та колективних морально-психологічних проблем, які виникають у студентів.</a:t>
            </a:r>
            <a:endParaRPr lang="uk-UA" sz="14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indent="0" algn="just">
              <a:lnSpc>
                <a:spcPct val="120000"/>
              </a:lnSpc>
              <a:spcBef>
                <a:spcPts val="0"/>
              </a:spcBef>
              <a:buClr>
                <a:prstClr val="black">
                  <a:lumMod val="85000"/>
                  <a:lumOff val="15000"/>
                </a:prstClr>
              </a:buClr>
              <a:buNone/>
            </a:pPr>
            <a:r>
              <a:rPr lang="uk-UA" sz="14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4. Профілактичні заходи:</a:t>
            </a:r>
            <a:endParaRPr lang="uk-UA" sz="1400" b="1"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342900" lvl="0" indent="193675" algn="just">
              <a:lnSpc>
                <a:spcPct val="120000"/>
              </a:lnSpc>
              <a:spcBef>
                <a:spcPts val="0"/>
              </a:spcBef>
              <a:buClr>
                <a:prstClr val="black">
                  <a:lumMod val="85000"/>
                  <a:lumOff val="15000"/>
                </a:prstClr>
              </a:buClr>
              <a:buSzPts val="1000"/>
              <a:buFont typeface="Symbol" panose="05050102010706020507" pitchFamily="18" charset="2"/>
              <a:buChar char=""/>
              <a:tabLst>
                <a:tab pos="457200" algn="l"/>
              </a:tabLst>
            </a:pPr>
            <a:r>
              <a:rPr lang="uk-UA"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профілактика порушень студентами Правил внутрішнього розпорядку у НУБІП України та чинного законодавства України;</a:t>
            </a:r>
            <a:endParaRPr lang="uk-UA" sz="14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342900" lvl="0" indent="193675" algn="just">
              <a:lnSpc>
                <a:spcPct val="120000"/>
              </a:lnSpc>
              <a:spcBef>
                <a:spcPts val="0"/>
              </a:spcBef>
              <a:buClr>
                <a:prstClr val="black">
                  <a:lumMod val="85000"/>
                  <a:lumOff val="15000"/>
                </a:prstClr>
              </a:buClr>
              <a:buSzPts val="1000"/>
              <a:buFont typeface="Symbol" panose="05050102010706020507" pitchFamily="18" charset="2"/>
              <a:buChar char=""/>
              <a:tabLst>
                <a:tab pos="457200" algn="l"/>
              </a:tabLst>
            </a:pPr>
            <a:r>
              <a:rPr lang="uk-UA"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пропагування у студентському середовищі здорового способу життя та мовленнєвої культури;</a:t>
            </a:r>
            <a:endParaRPr lang="uk-UA" sz="14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342900" lvl="0" indent="193675" algn="just">
              <a:lnSpc>
                <a:spcPct val="120000"/>
              </a:lnSpc>
              <a:spcBef>
                <a:spcPts val="0"/>
              </a:spcBef>
              <a:buClr>
                <a:prstClr val="black">
                  <a:lumMod val="85000"/>
                  <a:lumOff val="15000"/>
                </a:prstClr>
              </a:buClr>
              <a:buSzPts val="1000"/>
              <a:buFont typeface="Symbol" panose="05050102010706020507" pitchFamily="18" charset="2"/>
              <a:buChar char=""/>
              <a:tabLst>
                <a:tab pos="457200" algn="l"/>
              </a:tabLst>
            </a:pPr>
            <a:r>
              <a:rPr lang="uk-UA"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профілактика й попередження паління, алкоголізму, наркоманії та СНІДу.</a:t>
            </a:r>
            <a:endParaRPr lang="uk-UA" sz="14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indent="0" algn="just">
              <a:lnSpc>
                <a:spcPct val="120000"/>
              </a:lnSpc>
              <a:spcBef>
                <a:spcPts val="0"/>
              </a:spcBef>
              <a:buClr>
                <a:prstClr val="black">
                  <a:lumMod val="85000"/>
                  <a:lumOff val="15000"/>
                </a:prstClr>
              </a:buClr>
              <a:buNone/>
            </a:pPr>
            <a:r>
              <a:rPr lang="uk-UA" sz="14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5. Культурно-просвітницька діяльність:</a:t>
            </a:r>
            <a:endParaRPr lang="uk-UA" sz="1400" b="1"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342900" lvl="0" indent="193675" algn="just">
              <a:lnSpc>
                <a:spcPct val="120000"/>
              </a:lnSpc>
              <a:spcBef>
                <a:spcPts val="0"/>
              </a:spcBef>
              <a:buClr>
                <a:prstClr val="black">
                  <a:lumMod val="85000"/>
                  <a:lumOff val="15000"/>
                </a:prstClr>
              </a:buClr>
              <a:buSzPts val="1000"/>
              <a:buFont typeface="Symbol" panose="05050102010706020507" pitchFamily="18" charset="2"/>
              <a:buChar char=""/>
              <a:tabLst>
                <a:tab pos="457200" algn="l"/>
              </a:tabLst>
            </a:pPr>
            <a:r>
              <a:rPr lang="uk-UA"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співпраця наставника з кафедрою культурології та центром виховної роботи та студентських справ;</a:t>
            </a:r>
            <a:endParaRPr lang="uk-UA" sz="14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342900" lvl="0" indent="193675" algn="just">
              <a:lnSpc>
                <a:spcPct val="120000"/>
              </a:lnSpc>
              <a:spcBef>
                <a:spcPts val="0"/>
              </a:spcBef>
              <a:buClr>
                <a:prstClr val="black">
                  <a:lumMod val="85000"/>
                  <a:lumOff val="15000"/>
                </a:prstClr>
              </a:buClr>
              <a:buSzPts val="1000"/>
              <a:buFont typeface="Symbol" panose="05050102010706020507" pitchFamily="18" charset="2"/>
              <a:buChar char=""/>
              <a:tabLst>
                <a:tab pos="457200" algn="l"/>
              </a:tabLst>
            </a:pPr>
            <a:r>
              <a:rPr lang="uk-UA"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заохочення студентів до участі та їхня підтримка різноманітних заходів, що їх організовує ННЦ ВР і СР;</a:t>
            </a:r>
            <a:endParaRPr lang="uk-UA" sz="14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342900" lvl="0" indent="193675" algn="just">
              <a:lnSpc>
                <a:spcPct val="120000"/>
              </a:lnSpc>
              <a:spcBef>
                <a:spcPts val="0"/>
              </a:spcBef>
              <a:buClr>
                <a:prstClr val="black">
                  <a:lumMod val="85000"/>
                  <a:lumOff val="15000"/>
                </a:prstClr>
              </a:buClr>
              <a:buSzPts val="1000"/>
              <a:buFont typeface="Symbol" panose="05050102010706020507" pitchFamily="18" charset="2"/>
              <a:buChar char=""/>
              <a:tabLst>
                <a:tab pos="457200" algn="l"/>
              </a:tabLst>
            </a:pPr>
            <a:r>
              <a:rPr lang="uk-UA"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співпраця з ТОВ “Просвіта”;</a:t>
            </a:r>
            <a:endParaRPr lang="uk-UA" sz="14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342900" lvl="0" indent="193675" algn="just">
              <a:lnSpc>
                <a:spcPct val="120000"/>
              </a:lnSpc>
              <a:spcBef>
                <a:spcPts val="0"/>
              </a:spcBef>
              <a:buClr>
                <a:prstClr val="black">
                  <a:lumMod val="85000"/>
                  <a:lumOff val="15000"/>
                </a:prstClr>
              </a:buClr>
              <a:buSzPts val="1000"/>
              <a:buFont typeface="Symbol" panose="05050102010706020507" pitchFamily="18" charset="2"/>
              <a:buChar char=""/>
              <a:tabLst>
                <a:tab pos="457200" algn="l"/>
              </a:tabLst>
            </a:pPr>
            <a:r>
              <a:rPr lang="uk-UA"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інформування та участь у мистецькому житті міста й області.</a:t>
            </a:r>
            <a:endParaRPr lang="uk-UA" sz="14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spcBef>
                <a:spcPts val="0"/>
              </a:spcBef>
              <a:buClr>
                <a:prstClr val="black">
                  <a:lumMod val="85000"/>
                  <a:lumOff val="15000"/>
                </a:prstClr>
              </a:buClr>
              <a:buNone/>
            </a:pPr>
            <a:endParaRPr lang="uk-UA" sz="14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lvl="0" indent="0" algn="ctr">
              <a:lnSpc>
                <a:spcPct val="120000"/>
              </a:lnSpc>
              <a:spcBef>
                <a:spcPts val="0"/>
              </a:spcBef>
              <a:buClr>
                <a:prstClr val="black">
                  <a:lumMod val="85000"/>
                  <a:lumOff val="15000"/>
                </a:prstClr>
              </a:buClr>
              <a:buNone/>
            </a:pPr>
            <a:r>
              <a:rPr lang="uk-UA" sz="1400" b="1" dirty="0">
                <a:solidFill>
                  <a:srgbClr val="000000"/>
                </a:solidFill>
                <a:latin typeface="Arial" panose="020B0604020202020204" pitchFamily="34" charset="0"/>
                <a:ea typeface="Times New Roman" panose="02020603050405020304" pitchFamily="18" charset="0"/>
                <a:cs typeface="Arial" panose="020B0604020202020204" pitchFamily="34" charset="0"/>
              </a:rPr>
              <a:t>Наставником розробляється і реалізується система практичних заходів з реалізації мети, завдань і напрямів виховання студентів (план роботи наставника) на відповідний термін (на навчальний рік).</a:t>
            </a:r>
            <a:endParaRPr lang="uk-UA" sz="1400" b="1" dirty="0"/>
          </a:p>
        </p:txBody>
      </p:sp>
    </p:spTree>
    <p:extLst>
      <p:ext uri="{BB962C8B-B14F-4D97-AF65-F5344CB8AC3E}">
        <p14:creationId xmlns:p14="http://schemas.microsoft.com/office/powerpoint/2010/main" val="3993835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Объект 3"/>
          <p:cNvPicPr>
            <a:picLocks noGrp="1"/>
          </p:cNvPicPr>
          <p:nvPr>
            <p:ph idx="1"/>
          </p:nvPr>
        </p:nvPicPr>
        <p:blipFill>
          <a:blip r:embed="rId2"/>
          <a:stretch>
            <a:fillRect/>
          </a:stretch>
        </p:blipFill>
        <p:spPr>
          <a:xfrm>
            <a:off x="323528" y="260648"/>
            <a:ext cx="8568952" cy="6336704"/>
          </a:xfrm>
          <a:prstGeom prst="rect">
            <a:avLst/>
          </a:prstGeom>
        </p:spPr>
      </p:pic>
    </p:spTree>
    <p:extLst>
      <p:ext uri="{BB962C8B-B14F-4D97-AF65-F5344CB8AC3E}">
        <p14:creationId xmlns:p14="http://schemas.microsoft.com/office/powerpoint/2010/main" val="1410947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a:extLst>
              <a:ext uri="{FF2B5EF4-FFF2-40B4-BE49-F238E27FC236}">
                <a16:creationId xmlns:a16="http://schemas.microsoft.com/office/drawing/2014/main" id="{3443EEFF-D998-468F-A083-A6067C4D347F}"/>
              </a:ext>
            </a:extLst>
          </p:cNvPr>
          <p:cNvSpPr>
            <a:spLocks noGrp="1"/>
          </p:cNvSpPr>
          <p:nvPr>
            <p:ph idx="1"/>
          </p:nvPr>
        </p:nvSpPr>
        <p:spPr>
          <a:xfrm>
            <a:off x="1979712" y="348688"/>
            <a:ext cx="6931240" cy="2648264"/>
          </a:xfrm>
        </p:spPr>
        <p:txBody>
          <a:bodyPr>
            <a:normAutofit fontScale="62500" lnSpcReduction="20000"/>
          </a:bodyPr>
          <a:lstStyle/>
          <a:p>
            <a:pPr marL="0" indent="0" algn="just">
              <a:spcBef>
                <a:spcPts val="0"/>
              </a:spcBef>
              <a:buNone/>
            </a:pPr>
            <a:r>
              <a:rPr lang="uk-UA" sz="4000" b="1" i="1" dirty="0">
                <a:latin typeface="Arial" panose="020B0604020202020204" pitchFamily="34" charset="0"/>
                <a:ea typeface="Times New Roman" panose="02020603050405020304" pitchFamily="18" charset="0"/>
                <a:cs typeface="Arial" panose="020B0604020202020204" pitchFamily="34" charset="0"/>
              </a:rPr>
              <a:t>Мета</a:t>
            </a:r>
            <a:r>
              <a:rPr lang="uk-UA" sz="2800" b="1" i="1" dirty="0">
                <a:latin typeface="Arial" panose="020B0604020202020204" pitchFamily="34" charset="0"/>
                <a:ea typeface="Times New Roman" panose="02020603050405020304" pitchFamily="18" charset="0"/>
                <a:cs typeface="Arial" panose="020B0604020202020204" pitchFamily="34" charset="0"/>
              </a:rPr>
              <a:t> </a:t>
            </a:r>
            <a:r>
              <a:rPr lang="uk-UA" sz="2800" dirty="0">
                <a:latin typeface="Arial" panose="020B0604020202020204" pitchFamily="34" charset="0"/>
                <a:ea typeface="Times New Roman" panose="02020603050405020304" pitchFamily="18" charset="0"/>
                <a:cs typeface="Arial" panose="020B0604020202020204" pitchFamily="34" charset="0"/>
              </a:rPr>
              <a:t>– </a:t>
            </a:r>
            <a:r>
              <a:rPr lang="uk-UA" sz="4000" dirty="0">
                <a:solidFill>
                  <a:srgbClr val="000000"/>
                </a:solidFill>
                <a:latin typeface="Arial" panose="020B0604020202020204" pitchFamily="34" charset="0"/>
                <a:cs typeface="Arial" panose="020B0604020202020204" pitchFamily="34" charset="0"/>
              </a:rPr>
              <a:t>покращення діяльності наставників академічних груп, посилення їхньої теоретичної і методичної підготовки та зростання рівня психолого-педагогічної майстерності, а також забезпечення реалізації програми виховання студента «Громадянин, патріот, фахівець».</a:t>
            </a:r>
          </a:p>
        </p:txBody>
      </p:sp>
      <p:pic>
        <p:nvPicPr>
          <p:cNvPr id="3" name="Рисунок 2">
            <a:extLst>
              <a:ext uri="{FF2B5EF4-FFF2-40B4-BE49-F238E27FC236}">
                <a16:creationId xmlns:a16="http://schemas.microsoft.com/office/drawing/2014/main" id="{88DEB7D0-74F8-4358-B0D9-565F46519A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124" y="348688"/>
            <a:ext cx="1542976" cy="1738564"/>
          </a:xfrm>
          <a:prstGeom prst="rect">
            <a:avLst/>
          </a:prstGeom>
        </p:spPr>
      </p:pic>
      <p:sp>
        <p:nvSpPr>
          <p:cNvPr id="2" name="Прямоугольник 1">
            <a:extLst>
              <a:ext uri="{FF2B5EF4-FFF2-40B4-BE49-F238E27FC236}">
                <a16:creationId xmlns:a16="http://schemas.microsoft.com/office/drawing/2014/main" id="{D48F8B77-B5C1-4B86-90D9-29F8F6E272CA}"/>
              </a:ext>
            </a:extLst>
          </p:cNvPr>
          <p:cNvSpPr/>
          <p:nvPr/>
        </p:nvSpPr>
        <p:spPr>
          <a:xfrm>
            <a:off x="303436" y="2996952"/>
            <a:ext cx="8568952" cy="3108543"/>
          </a:xfrm>
          <a:prstGeom prst="rect">
            <a:avLst/>
          </a:prstGeom>
        </p:spPr>
        <p:txBody>
          <a:bodyPr wrap="square">
            <a:spAutoFit/>
          </a:bodyPr>
          <a:lstStyle/>
          <a:p>
            <a:pPr algn="just"/>
            <a:r>
              <a:rPr lang="uk-UA" sz="2800" b="1" i="1" dirty="0">
                <a:latin typeface="Arial" panose="020B0604020202020204" pitchFamily="34" charset="0"/>
                <a:ea typeface="Times New Roman" panose="02020603050405020304" pitchFamily="18" charset="0"/>
                <a:cs typeface="Arial" panose="020B0604020202020204" pitchFamily="34" charset="0"/>
              </a:rPr>
              <a:t>Завдання:</a:t>
            </a:r>
            <a:endParaRPr lang="uk-UA" sz="2800" dirty="0">
              <a:latin typeface="Arial" panose="020B0604020202020204" pitchFamily="34" charset="0"/>
              <a:ea typeface="Times New Roman" panose="02020603050405020304" pitchFamily="18" charset="0"/>
              <a:cs typeface="Arial" panose="020B0604020202020204" pitchFamily="34" charset="0"/>
            </a:endParaRPr>
          </a:p>
          <a:p>
            <a:pPr lvl="0" indent="206375" algn="just" eaLnBrk="0" fontAlgn="base" hangingPunct="0">
              <a:spcBef>
                <a:spcPct val="0"/>
              </a:spcBef>
              <a:spcAft>
                <a:spcPct val="0"/>
              </a:spcAft>
            </a:pPr>
            <a:r>
              <a:rPr lang="uk-UA" altLang="uk-UA" sz="2800" dirty="0">
                <a:solidFill>
                  <a:srgbClr val="000000"/>
                </a:solidFill>
                <a:latin typeface="Arial" panose="020B0604020202020204" pitchFamily="34" charset="0"/>
                <a:cs typeface="Arial" panose="020B0604020202020204" pitchFamily="34" charset="0"/>
              </a:rPr>
              <a:t>- розкрити концептуальні засади планування виховної роботи наставником академічної групи та іншими учасниками освітнього процесу;</a:t>
            </a:r>
          </a:p>
          <a:p>
            <a:pPr lvl="0" indent="206375" algn="just" eaLnBrk="0" fontAlgn="base" hangingPunct="0">
              <a:spcBef>
                <a:spcPct val="0"/>
              </a:spcBef>
              <a:spcAft>
                <a:spcPct val="0"/>
              </a:spcAft>
            </a:pPr>
            <a:r>
              <a:rPr lang="uk-UA" altLang="uk-UA" sz="2800" dirty="0">
                <a:solidFill>
                  <a:srgbClr val="000000"/>
                </a:solidFill>
                <a:latin typeface="Arial" panose="020B0604020202020204" pitchFamily="34" charset="0"/>
                <a:cs typeface="Arial" panose="020B0604020202020204" pitchFamily="34" charset="0"/>
              </a:rPr>
              <a:t>- визначити зміст і цілі виховання у їх послідовній і логічній реалізації від першого по четвертий рік навчання студента на прикладі НУБіП України..</a:t>
            </a:r>
            <a:endParaRPr lang="uk-UA" altLang="uk-UA" sz="5400" dirty="0">
              <a:latin typeface="Arial" panose="020B0604020202020204" pitchFamily="34" charset="0"/>
            </a:endParaRPr>
          </a:p>
        </p:txBody>
      </p:sp>
    </p:spTree>
    <p:extLst>
      <p:ext uri="{BB962C8B-B14F-4D97-AF65-F5344CB8AC3E}">
        <p14:creationId xmlns:p14="http://schemas.microsoft.com/office/powerpoint/2010/main" val="124195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Объект 3"/>
          <p:cNvPicPr>
            <a:picLocks noGrp="1"/>
          </p:cNvPicPr>
          <p:nvPr>
            <p:ph idx="1"/>
          </p:nvPr>
        </p:nvPicPr>
        <p:blipFill>
          <a:blip r:embed="rId2"/>
          <a:stretch>
            <a:fillRect/>
          </a:stretch>
        </p:blipFill>
        <p:spPr>
          <a:xfrm>
            <a:off x="323528" y="332656"/>
            <a:ext cx="8568951" cy="6192688"/>
          </a:xfrm>
          <a:prstGeom prst="rect">
            <a:avLst/>
          </a:prstGeom>
        </p:spPr>
      </p:pic>
    </p:spTree>
    <p:extLst>
      <p:ext uri="{BB962C8B-B14F-4D97-AF65-F5344CB8AC3E}">
        <p14:creationId xmlns:p14="http://schemas.microsoft.com/office/powerpoint/2010/main" val="13865149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Объект 3"/>
          <p:cNvPicPr>
            <a:picLocks noGrp="1"/>
          </p:cNvPicPr>
          <p:nvPr>
            <p:ph idx="1"/>
          </p:nvPr>
        </p:nvPicPr>
        <p:blipFill>
          <a:blip r:embed="rId2"/>
          <a:stretch>
            <a:fillRect/>
          </a:stretch>
        </p:blipFill>
        <p:spPr>
          <a:xfrm>
            <a:off x="323528" y="332656"/>
            <a:ext cx="8352928" cy="6120680"/>
          </a:xfrm>
          <a:prstGeom prst="rect">
            <a:avLst/>
          </a:prstGeom>
        </p:spPr>
      </p:pic>
    </p:spTree>
    <p:extLst>
      <p:ext uri="{BB962C8B-B14F-4D97-AF65-F5344CB8AC3E}">
        <p14:creationId xmlns:p14="http://schemas.microsoft.com/office/powerpoint/2010/main" val="12049089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Объект 3"/>
          <p:cNvPicPr>
            <a:picLocks noGrp="1"/>
          </p:cNvPicPr>
          <p:nvPr>
            <p:ph idx="1"/>
          </p:nvPr>
        </p:nvPicPr>
        <p:blipFill>
          <a:blip r:embed="rId2"/>
          <a:stretch>
            <a:fillRect/>
          </a:stretch>
        </p:blipFill>
        <p:spPr>
          <a:xfrm>
            <a:off x="251520" y="476672"/>
            <a:ext cx="8712968" cy="6048672"/>
          </a:xfrm>
          <a:prstGeom prst="rect">
            <a:avLst/>
          </a:prstGeom>
        </p:spPr>
      </p:pic>
    </p:spTree>
    <p:extLst>
      <p:ext uri="{BB962C8B-B14F-4D97-AF65-F5344CB8AC3E}">
        <p14:creationId xmlns:p14="http://schemas.microsoft.com/office/powerpoint/2010/main" val="2500677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Объект 3"/>
          <p:cNvPicPr>
            <a:picLocks noGrp="1"/>
          </p:cNvPicPr>
          <p:nvPr>
            <p:ph idx="1"/>
          </p:nvPr>
        </p:nvPicPr>
        <p:blipFill>
          <a:blip r:embed="rId2"/>
          <a:stretch>
            <a:fillRect/>
          </a:stretch>
        </p:blipFill>
        <p:spPr>
          <a:xfrm>
            <a:off x="179512" y="188640"/>
            <a:ext cx="8856984" cy="6408712"/>
          </a:xfrm>
          <a:prstGeom prst="rect">
            <a:avLst/>
          </a:prstGeom>
        </p:spPr>
      </p:pic>
    </p:spTree>
    <p:extLst>
      <p:ext uri="{BB962C8B-B14F-4D97-AF65-F5344CB8AC3E}">
        <p14:creationId xmlns:p14="http://schemas.microsoft.com/office/powerpoint/2010/main" val="4745384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Объект 3"/>
          <p:cNvPicPr>
            <a:picLocks noGrp="1"/>
          </p:cNvPicPr>
          <p:nvPr>
            <p:ph idx="1"/>
          </p:nvPr>
        </p:nvPicPr>
        <p:blipFill>
          <a:blip r:embed="rId2"/>
          <a:stretch>
            <a:fillRect/>
          </a:stretch>
        </p:blipFill>
        <p:spPr>
          <a:xfrm>
            <a:off x="251520" y="260648"/>
            <a:ext cx="8640960" cy="6408712"/>
          </a:xfrm>
          <a:prstGeom prst="rect">
            <a:avLst/>
          </a:prstGeom>
        </p:spPr>
      </p:pic>
    </p:spTree>
    <p:extLst>
      <p:ext uri="{BB962C8B-B14F-4D97-AF65-F5344CB8AC3E}">
        <p14:creationId xmlns:p14="http://schemas.microsoft.com/office/powerpoint/2010/main" val="22434994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graphicFrame>
        <p:nvGraphicFramePr>
          <p:cNvPr id="4" name="Объект 3"/>
          <p:cNvGraphicFramePr>
            <a:graphicFrameLocks noGrp="1"/>
          </p:cNvGraphicFramePr>
          <p:nvPr>
            <p:ph idx="1"/>
            <p:extLst>
              <p:ext uri="{D42A27DB-BD31-4B8C-83A1-F6EECF244321}">
                <p14:modId xmlns:p14="http://schemas.microsoft.com/office/powerpoint/2010/main" val="3225128911"/>
              </p:ext>
            </p:extLst>
          </p:nvPr>
        </p:nvGraphicFramePr>
        <p:xfrm>
          <a:off x="251520" y="579643"/>
          <a:ext cx="8712967" cy="6089709"/>
        </p:xfrm>
        <a:graphic>
          <a:graphicData uri="http://schemas.openxmlformats.org/drawingml/2006/table">
            <a:tbl>
              <a:tblPr firstRow="1" firstCol="1" bandRow="1" bandCol="1"/>
              <a:tblGrid>
                <a:gridCol w="1498629">
                  <a:extLst>
                    <a:ext uri="{9D8B030D-6E8A-4147-A177-3AD203B41FA5}">
                      <a16:colId xmlns:a16="http://schemas.microsoft.com/office/drawing/2014/main" val="20000"/>
                    </a:ext>
                  </a:extLst>
                </a:gridCol>
                <a:gridCol w="7214338">
                  <a:extLst>
                    <a:ext uri="{9D8B030D-6E8A-4147-A177-3AD203B41FA5}">
                      <a16:colId xmlns:a16="http://schemas.microsoft.com/office/drawing/2014/main" val="20001"/>
                    </a:ext>
                  </a:extLst>
                </a:gridCol>
              </a:tblGrid>
              <a:tr h="193945">
                <a:tc>
                  <a:txBody>
                    <a:bodyPr/>
                    <a:lstStyle/>
                    <a:p>
                      <a:pPr algn="just">
                        <a:lnSpc>
                          <a:spcPct val="115000"/>
                        </a:lnSpc>
                        <a:spcAft>
                          <a:spcPts val="0"/>
                        </a:spcAft>
                      </a:pPr>
                      <a:r>
                        <a:rPr lang="uk-UA"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Місяць</a:t>
                      </a:r>
                      <a:endParaRPr lang="uk-UA" sz="1200" dirty="0">
                        <a:effectLst/>
                        <a:latin typeface="Arial" panose="020B0604020202020204" pitchFamily="34" charset="0"/>
                        <a:ea typeface="Calibri" panose="020F0502020204030204" pitchFamily="34" charset="0"/>
                        <a:cs typeface="Arial" panose="020B0604020202020204" pitchFamily="34" charset="0"/>
                      </a:endParaRPr>
                    </a:p>
                  </a:txBody>
                  <a:tcPr marL="31022" marR="31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200" b="1">
                          <a:solidFill>
                            <a:srgbClr val="000000"/>
                          </a:solidFill>
                          <a:effectLst/>
                          <a:latin typeface="Arial" panose="020B0604020202020204" pitchFamily="34" charset="0"/>
                          <a:ea typeface="Calibri" panose="020F0502020204030204" pitchFamily="34" charset="0"/>
                          <a:cs typeface="Arial" panose="020B0604020202020204" pitchFamily="34" charset="0"/>
                        </a:rPr>
                        <a:t>Назва заходу</a:t>
                      </a:r>
                      <a:endParaRPr lang="uk-UA" sz="1200">
                        <a:effectLst/>
                        <a:latin typeface="Arial" panose="020B0604020202020204" pitchFamily="34" charset="0"/>
                        <a:ea typeface="Calibri" panose="020F0502020204030204" pitchFamily="34" charset="0"/>
                        <a:cs typeface="Arial" panose="020B0604020202020204" pitchFamily="34" charset="0"/>
                      </a:endParaRPr>
                    </a:p>
                  </a:txBody>
                  <a:tcPr marL="31022" marR="31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81836">
                <a:tc>
                  <a:txBody>
                    <a:bodyPr/>
                    <a:lstStyle/>
                    <a:p>
                      <a:pPr algn="just">
                        <a:lnSpc>
                          <a:spcPct val="115000"/>
                        </a:lnSpc>
                        <a:spcAft>
                          <a:spcPts val="0"/>
                        </a:spcAft>
                      </a:pPr>
                      <a:r>
                        <a:rPr lang="uk-UA" sz="12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Серпень</a:t>
                      </a:r>
                      <a:endParaRPr lang="uk-UA" sz="1200" dirty="0">
                        <a:effectLst/>
                        <a:latin typeface="Arial" panose="020B0604020202020204" pitchFamily="34" charset="0"/>
                        <a:ea typeface="Calibri" panose="020F0502020204030204" pitchFamily="34" charset="0"/>
                        <a:cs typeface="Arial" panose="020B0604020202020204" pitchFamily="34" charset="0"/>
                      </a:endParaRPr>
                    </a:p>
                  </a:txBody>
                  <a:tcPr marL="31022" marR="31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Знайомство з історією та сучасністю Національного університету біоресурсів і природокористування України. Відвідування музею історії НУБіП України, Алеї Слави.</a:t>
                      </a:r>
                      <a:endParaRPr lang="uk-UA" sz="1200" dirty="0">
                        <a:effectLst/>
                        <a:latin typeface="Arial" panose="020B0604020202020204" pitchFamily="34" charset="0"/>
                        <a:ea typeface="Calibri" panose="020F0502020204030204" pitchFamily="34" charset="0"/>
                        <a:cs typeface="Arial" panose="020B0604020202020204" pitchFamily="34" charset="0"/>
                      </a:endParaRPr>
                    </a:p>
                  </a:txBody>
                  <a:tcPr marL="31022" marR="31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87892">
                <a:tc>
                  <a:txBody>
                    <a:bodyPr/>
                    <a:lstStyle/>
                    <a:p>
                      <a:pPr algn="just">
                        <a:lnSpc>
                          <a:spcPct val="115000"/>
                        </a:lnSpc>
                        <a:spcAft>
                          <a:spcPts val="0"/>
                        </a:spcAft>
                      </a:pPr>
                      <a:r>
                        <a:rPr lang="uk-UA" sz="12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uk-UA" sz="1200">
                        <a:effectLst/>
                        <a:latin typeface="Arial" panose="020B0604020202020204" pitchFamily="34" charset="0"/>
                        <a:ea typeface="Calibri" panose="020F0502020204030204" pitchFamily="34" charset="0"/>
                        <a:cs typeface="Arial" panose="020B0604020202020204" pitchFamily="34" charset="0"/>
                      </a:endParaRPr>
                    </a:p>
                  </a:txBody>
                  <a:tcPr marL="31022" marR="31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200">
                          <a:solidFill>
                            <a:srgbClr val="000000"/>
                          </a:solidFill>
                          <a:effectLst/>
                          <a:latin typeface="Arial" panose="020B0604020202020204" pitchFamily="34" charset="0"/>
                          <a:ea typeface="Calibri" panose="020F0502020204030204" pitchFamily="34" charset="0"/>
                          <a:cs typeface="Arial" panose="020B0604020202020204" pitchFamily="34" charset="0"/>
                        </a:rPr>
                        <a:t>Студент НУБіП України: його права і обов’язки (правила внутрішнього розпорядку університету).</a:t>
                      </a:r>
                      <a:endParaRPr lang="uk-UA" sz="1200">
                        <a:effectLst/>
                        <a:latin typeface="Arial" panose="020B0604020202020204" pitchFamily="34" charset="0"/>
                        <a:ea typeface="Calibri" panose="020F0502020204030204" pitchFamily="34" charset="0"/>
                        <a:cs typeface="Arial" panose="020B0604020202020204" pitchFamily="34" charset="0"/>
                      </a:endParaRPr>
                    </a:p>
                  </a:txBody>
                  <a:tcPr marL="31022" marR="31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87892">
                <a:tc>
                  <a:txBody>
                    <a:bodyPr/>
                    <a:lstStyle/>
                    <a:p>
                      <a:pPr algn="just">
                        <a:lnSpc>
                          <a:spcPct val="115000"/>
                        </a:lnSpc>
                        <a:spcAft>
                          <a:spcPts val="0"/>
                        </a:spcAft>
                      </a:pPr>
                      <a:r>
                        <a:rPr lang="uk-UA" sz="12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uk-UA" sz="1200">
                        <a:effectLst/>
                        <a:latin typeface="Arial" panose="020B0604020202020204" pitchFamily="34" charset="0"/>
                        <a:ea typeface="Calibri" panose="020F0502020204030204" pitchFamily="34" charset="0"/>
                        <a:cs typeface="Arial" panose="020B0604020202020204" pitchFamily="34" charset="0"/>
                      </a:endParaRPr>
                    </a:p>
                  </a:txBody>
                  <a:tcPr marL="31022" marR="31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200">
                          <a:solidFill>
                            <a:srgbClr val="000000"/>
                          </a:solidFill>
                          <a:effectLst/>
                          <a:latin typeface="Arial" panose="020B0604020202020204" pitchFamily="34" charset="0"/>
                          <a:ea typeface="Calibri" panose="020F0502020204030204" pitchFamily="34" charset="0"/>
                          <a:cs typeface="Arial" panose="020B0604020202020204" pitchFamily="34" charset="0"/>
                        </a:rPr>
                        <a:t>Опитування студентів для виявлення їх побажань щодо планування організаційно-виховної роботи.</a:t>
                      </a:r>
                      <a:endParaRPr lang="uk-UA" sz="1200">
                        <a:effectLst/>
                        <a:latin typeface="Arial" panose="020B0604020202020204" pitchFamily="34" charset="0"/>
                        <a:ea typeface="Calibri" panose="020F0502020204030204" pitchFamily="34" charset="0"/>
                        <a:cs typeface="Arial" panose="020B0604020202020204" pitchFamily="34" charset="0"/>
                      </a:endParaRPr>
                    </a:p>
                  </a:txBody>
                  <a:tcPr marL="31022" marR="31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3945">
                <a:tc>
                  <a:txBody>
                    <a:bodyPr/>
                    <a:lstStyle/>
                    <a:p>
                      <a:pPr algn="just">
                        <a:lnSpc>
                          <a:spcPct val="115000"/>
                        </a:lnSpc>
                        <a:spcAft>
                          <a:spcPts val="0"/>
                        </a:spcAft>
                      </a:pPr>
                      <a:r>
                        <a:rPr lang="uk-UA" sz="1200" i="1">
                          <a:solidFill>
                            <a:srgbClr val="000000"/>
                          </a:solidFill>
                          <a:effectLst/>
                          <a:latin typeface="Arial" panose="020B0604020202020204" pitchFamily="34" charset="0"/>
                          <a:ea typeface="Calibri" panose="020F0502020204030204" pitchFamily="34" charset="0"/>
                          <a:cs typeface="Arial" panose="020B0604020202020204" pitchFamily="34" charset="0"/>
                        </a:rPr>
                        <a:t>1 Вересеня</a:t>
                      </a:r>
                      <a:endParaRPr lang="uk-UA" sz="1200">
                        <a:effectLst/>
                        <a:latin typeface="Arial" panose="020B0604020202020204" pitchFamily="34" charset="0"/>
                        <a:ea typeface="Calibri" panose="020F0502020204030204" pitchFamily="34" charset="0"/>
                        <a:cs typeface="Arial" panose="020B0604020202020204" pitchFamily="34" charset="0"/>
                      </a:endParaRPr>
                    </a:p>
                  </a:txBody>
                  <a:tcPr marL="31022" marR="31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200">
                          <a:solidFill>
                            <a:srgbClr val="000000"/>
                          </a:solidFill>
                          <a:effectLst/>
                          <a:latin typeface="Arial" panose="020B0604020202020204" pitchFamily="34" charset="0"/>
                          <a:ea typeface="Calibri" panose="020F0502020204030204" pitchFamily="34" charset="0"/>
                          <a:cs typeface="Arial" panose="020B0604020202020204" pitchFamily="34" charset="0"/>
                        </a:rPr>
                        <a:t>Урочиста посвята студентів-першокурсників (Присяга). День Знань.</a:t>
                      </a:r>
                      <a:endParaRPr lang="uk-UA" sz="1200">
                        <a:effectLst/>
                        <a:latin typeface="Arial" panose="020B0604020202020204" pitchFamily="34" charset="0"/>
                        <a:ea typeface="Calibri" panose="020F0502020204030204" pitchFamily="34" charset="0"/>
                        <a:cs typeface="Arial" panose="020B0604020202020204" pitchFamily="34" charset="0"/>
                      </a:endParaRPr>
                    </a:p>
                  </a:txBody>
                  <a:tcPr marL="31022" marR="31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93945">
                <a:tc>
                  <a:txBody>
                    <a:bodyPr/>
                    <a:lstStyle/>
                    <a:p>
                      <a:pPr algn="just">
                        <a:lnSpc>
                          <a:spcPct val="115000"/>
                        </a:lnSpc>
                        <a:spcAft>
                          <a:spcPts val="0"/>
                        </a:spcAft>
                      </a:pPr>
                      <a:r>
                        <a:rPr lang="uk-UA" sz="12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uk-UA" sz="1200">
                        <a:effectLst/>
                        <a:latin typeface="Arial" panose="020B0604020202020204" pitchFamily="34" charset="0"/>
                        <a:ea typeface="Calibri" panose="020F0502020204030204" pitchFamily="34" charset="0"/>
                        <a:cs typeface="Arial" panose="020B0604020202020204" pitchFamily="34" charset="0"/>
                      </a:endParaRPr>
                    </a:p>
                  </a:txBody>
                  <a:tcPr marL="31022" marR="31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200">
                          <a:solidFill>
                            <a:srgbClr val="000000"/>
                          </a:solidFill>
                          <a:effectLst/>
                          <a:latin typeface="Arial" panose="020B0604020202020204" pitchFamily="34" charset="0"/>
                          <a:ea typeface="Calibri" panose="020F0502020204030204" pitchFamily="34" charset="0"/>
                          <a:cs typeface="Arial" panose="020B0604020202020204" pitchFamily="34" charset="0"/>
                        </a:rPr>
                        <a:t>Перша лекція на тему «Я громадян України, студент НУБіП України».</a:t>
                      </a:r>
                      <a:endParaRPr lang="uk-UA" sz="1200">
                        <a:effectLst/>
                        <a:latin typeface="Arial" panose="020B0604020202020204" pitchFamily="34" charset="0"/>
                        <a:ea typeface="Calibri" panose="020F0502020204030204" pitchFamily="34" charset="0"/>
                        <a:cs typeface="Arial" panose="020B0604020202020204" pitchFamily="34" charset="0"/>
                      </a:endParaRPr>
                    </a:p>
                  </a:txBody>
                  <a:tcPr marL="31022" marR="31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93945">
                <a:tc>
                  <a:txBody>
                    <a:bodyPr/>
                    <a:lstStyle/>
                    <a:p>
                      <a:pPr algn="just">
                        <a:lnSpc>
                          <a:spcPct val="115000"/>
                        </a:lnSpc>
                        <a:spcAft>
                          <a:spcPts val="0"/>
                        </a:spcAft>
                      </a:pPr>
                      <a:r>
                        <a:rPr lang="uk-UA" sz="1200" i="1">
                          <a:solidFill>
                            <a:srgbClr val="000000"/>
                          </a:solidFill>
                          <a:effectLst/>
                          <a:latin typeface="Arial" panose="020B0604020202020204" pitchFamily="34" charset="0"/>
                          <a:ea typeface="Calibri" panose="020F0502020204030204" pitchFamily="34" charset="0"/>
                          <a:cs typeface="Arial" panose="020B0604020202020204" pitchFamily="34" charset="0"/>
                        </a:rPr>
                        <a:t>(за графіком)</a:t>
                      </a:r>
                      <a:endParaRPr lang="uk-UA" sz="1200">
                        <a:effectLst/>
                        <a:latin typeface="Arial" panose="020B0604020202020204" pitchFamily="34" charset="0"/>
                        <a:ea typeface="Calibri" panose="020F0502020204030204" pitchFamily="34" charset="0"/>
                        <a:cs typeface="Arial" panose="020B0604020202020204" pitchFamily="34" charset="0"/>
                      </a:endParaRPr>
                    </a:p>
                  </a:txBody>
                  <a:tcPr marL="31022" marR="31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200">
                          <a:solidFill>
                            <a:srgbClr val="000000"/>
                          </a:solidFill>
                          <a:effectLst/>
                          <a:latin typeface="Arial" panose="020B0604020202020204" pitchFamily="34" charset="0"/>
                          <a:ea typeface="Calibri" panose="020F0502020204030204" pitchFamily="34" charset="0"/>
                          <a:cs typeface="Arial" panose="020B0604020202020204" pitchFamily="34" charset="0"/>
                        </a:rPr>
                        <a:t>Екскурсія ботанічним садом НУБіП України.</a:t>
                      </a:r>
                      <a:endParaRPr lang="uk-UA" sz="1200">
                        <a:effectLst/>
                        <a:latin typeface="Arial" panose="020B0604020202020204" pitchFamily="34" charset="0"/>
                        <a:ea typeface="Calibri" panose="020F0502020204030204" pitchFamily="34" charset="0"/>
                        <a:cs typeface="Arial" panose="020B0604020202020204" pitchFamily="34" charset="0"/>
                      </a:endParaRPr>
                    </a:p>
                  </a:txBody>
                  <a:tcPr marL="31022" marR="31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93945">
                <a:tc>
                  <a:txBody>
                    <a:bodyPr/>
                    <a:lstStyle/>
                    <a:p>
                      <a:pPr algn="just">
                        <a:lnSpc>
                          <a:spcPct val="115000"/>
                        </a:lnSpc>
                        <a:spcAft>
                          <a:spcPts val="0"/>
                        </a:spcAft>
                      </a:pPr>
                      <a:r>
                        <a:rPr lang="uk-UA" sz="1200">
                          <a:solidFill>
                            <a:srgbClr val="000000"/>
                          </a:solidFill>
                          <a:effectLst/>
                          <a:latin typeface="Arial" panose="020B0604020202020204" pitchFamily="34" charset="0"/>
                          <a:ea typeface="Calibri" panose="020F0502020204030204" pitchFamily="34" charset="0"/>
                          <a:cs typeface="Arial" panose="020B0604020202020204" pitchFamily="34" charset="0"/>
                        </a:rPr>
                        <a:t>17.09</a:t>
                      </a:r>
                      <a:endParaRPr lang="uk-UA" sz="1200">
                        <a:effectLst/>
                        <a:latin typeface="Arial" panose="020B0604020202020204" pitchFamily="34" charset="0"/>
                        <a:ea typeface="Calibri" panose="020F0502020204030204" pitchFamily="34" charset="0"/>
                        <a:cs typeface="Arial" panose="020B0604020202020204" pitchFamily="34" charset="0"/>
                      </a:endParaRPr>
                    </a:p>
                  </a:txBody>
                  <a:tcPr marL="31022" marR="31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Свобода і мир (до Міжнародного Дня Миру).</a:t>
                      </a:r>
                      <a:endParaRPr lang="uk-UA" sz="1200" dirty="0">
                        <a:effectLst/>
                        <a:latin typeface="Arial" panose="020B0604020202020204" pitchFamily="34" charset="0"/>
                        <a:ea typeface="Calibri" panose="020F0502020204030204" pitchFamily="34" charset="0"/>
                        <a:cs typeface="Arial" panose="020B0604020202020204" pitchFamily="34" charset="0"/>
                      </a:endParaRPr>
                    </a:p>
                  </a:txBody>
                  <a:tcPr marL="31022" marR="31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93945">
                <a:tc>
                  <a:txBody>
                    <a:bodyPr/>
                    <a:lstStyle/>
                    <a:p>
                      <a:pPr algn="just">
                        <a:lnSpc>
                          <a:spcPct val="115000"/>
                        </a:lnSpc>
                        <a:spcAft>
                          <a:spcPts val="0"/>
                        </a:spcAft>
                      </a:pPr>
                      <a:r>
                        <a:rPr lang="uk-UA" sz="1200">
                          <a:solidFill>
                            <a:srgbClr val="000000"/>
                          </a:solidFill>
                          <a:effectLst/>
                          <a:latin typeface="Arial" panose="020B0604020202020204" pitchFamily="34" charset="0"/>
                          <a:ea typeface="Calibri" panose="020F0502020204030204" pitchFamily="34" charset="0"/>
                          <a:cs typeface="Arial" panose="020B0604020202020204" pitchFamily="34" charset="0"/>
                        </a:rPr>
                        <a:t>18.09</a:t>
                      </a:r>
                      <a:endParaRPr lang="uk-UA" sz="1200">
                        <a:effectLst/>
                        <a:latin typeface="Arial" panose="020B0604020202020204" pitchFamily="34" charset="0"/>
                        <a:ea typeface="Calibri" panose="020F0502020204030204" pitchFamily="34" charset="0"/>
                        <a:cs typeface="Arial" panose="020B0604020202020204" pitchFamily="34" charset="0"/>
                      </a:endParaRPr>
                    </a:p>
                  </a:txBody>
                  <a:tcPr marL="31022" marR="31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200">
                          <a:solidFill>
                            <a:srgbClr val="000000"/>
                          </a:solidFill>
                          <a:effectLst/>
                          <a:latin typeface="Arial" panose="020B0604020202020204" pitchFamily="34" charset="0"/>
                          <a:ea typeface="Calibri" panose="020F0502020204030204" pitchFamily="34" charset="0"/>
                          <a:cs typeface="Arial" panose="020B0604020202020204" pitchFamily="34" charset="0"/>
                        </a:rPr>
                        <a:t>Ярмарок винаходів та інноваційних ідей (до Дня винахідника).</a:t>
                      </a:r>
                      <a:endParaRPr lang="uk-UA" sz="1200">
                        <a:effectLst/>
                        <a:latin typeface="Arial" panose="020B0604020202020204" pitchFamily="34" charset="0"/>
                        <a:ea typeface="Calibri" panose="020F0502020204030204" pitchFamily="34" charset="0"/>
                        <a:cs typeface="Arial" panose="020B0604020202020204" pitchFamily="34" charset="0"/>
                      </a:endParaRPr>
                    </a:p>
                  </a:txBody>
                  <a:tcPr marL="31022" marR="31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93945">
                <a:tc>
                  <a:txBody>
                    <a:bodyPr/>
                    <a:lstStyle/>
                    <a:p>
                      <a:pPr algn="just">
                        <a:lnSpc>
                          <a:spcPct val="115000"/>
                        </a:lnSpc>
                        <a:spcAft>
                          <a:spcPts val="0"/>
                        </a:spcAft>
                      </a:pPr>
                      <a:r>
                        <a:rPr lang="uk-UA" sz="1200" i="1">
                          <a:solidFill>
                            <a:srgbClr val="000000"/>
                          </a:solidFill>
                          <a:effectLst/>
                          <a:latin typeface="Arial" panose="020B0604020202020204" pitchFamily="34" charset="0"/>
                          <a:ea typeface="Calibri" panose="020F0502020204030204" pitchFamily="34" charset="0"/>
                          <a:cs typeface="Arial" panose="020B0604020202020204" pitchFamily="34" charset="0"/>
                        </a:rPr>
                        <a:t>Вересень</a:t>
                      </a:r>
                      <a:endParaRPr lang="uk-UA" sz="1200">
                        <a:effectLst/>
                        <a:latin typeface="Arial" panose="020B0604020202020204" pitchFamily="34" charset="0"/>
                        <a:ea typeface="Calibri" panose="020F0502020204030204" pitchFamily="34" charset="0"/>
                        <a:cs typeface="Arial" panose="020B0604020202020204" pitchFamily="34" charset="0"/>
                      </a:endParaRPr>
                    </a:p>
                  </a:txBody>
                  <a:tcPr marL="31022" marR="31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200">
                          <a:solidFill>
                            <a:srgbClr val="000000"/>
                          </a:solidFill>
                          <a:effectLst/>
                          <a:latin typeface="Arial" panose="020B0604020202020204" pitchFamily="34" charset="0"/>
                          <a:ea typeface="Calibri" panose="020F0502020204030204" pitchFamily="34" charset="0"/>
                          <a:cs typeface="Arial" panose="020B0604020202020204" pitchFamily="34" charset="0"/>
                        </a:rPr>
                        <a:t>Студентська республіка (молодіжний фестиваль, гра «Вибори»).</a:t>
                      </a:r>
                      <a:endParaRPr lang="uk-UA" sz="1200">
                        <a:effectLst/>
                        <a:latin typeface="Arial" panose="020B0604020202020204" pitchFamily="34" charset="0"/>
                        <a:ea typeface="Calibri" panose="020F0502020204030204" pitchFamily="34" charset="0"/>
                        <a:cs typeface="Arial" panose="020B0604020202020204" pitchFamily="34" charset="0"/>
                      </a:endParaRPr>
                    </a:p>
                  </a:txBody>
                  <a:tcPr marL="31022" marR="31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87892">
                <a:tc>
                  <a:txBody>
                    <a:bodyPr/>
                    <a:lstStyle/>
                    <a:p>
                      <a:pPr algn="just">
                        <a:lnSpc>
                          <a:spcPct val="115000"/>
                        </a:lnSpc>
                        <a:spcAft>
                          <a:spcPts val="0"/>
                        </a:spcAft>
                      </a:pPr>
                      <a:r>
                        <a:rPr lang="uk-UA" sz="1200" i="1">
                          <a:solidFill>
                            <a:srgbClr val="000000"/>
                          </a:solidFill>
                          <a:effectLst/>
                          <a:latin typeface="Arial" panose="020B0604020202020204" pitchFamily="34" charset="0"/>
                          <a:ea typeface="Calibri" panose="020F0502020204030204" pitchFamily="34" charset="0"/>
                          <a:cs typeface="Arial" panose="020B0604020202020204" pitchFamily="34" charset="0"/>
                        </a:rPr>
                        <a:t>Жовтень</a:t>
                      </a:r>
                      <a:endParaRPr lang="uk-UA" sz="1200">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pPr>
                      <a:r>
                        <a:rPr lang="uk-UA" sz="1200" i="1">
                          <a:solidFill>
                            <a:srgbClr val="000000"/>
                          </a:solidFill>
                          <a:effectLst/>
                          <a:latin typeface="Arial" panose="020B0604020202020204" pitchFamily="34" charset="0"/>
                          <a:ea typeface="Calibri" panose="020F0502020204030204" pitchFamily="34" charset="0"/>
                          <a:cs typeface="Arial" panose="020B0604020202020204" pitchFamily="34" charset="0"/>
                        </a:rPr>
                        <a:t>(за графіком)</a:t>
                      </a:r>
                      <a:endParaRPr lang="uk-UA" sz="1200">
                        <a:effectLst/>
                        <a:latin typeface="Arial" panose="020B0604020202020204" pitchFamily="34" charset="0"/>
                        <a:ea typeface="Calibri" panose="020F0502020204030204" pitchFamily="34" charset="0"/>
                        <a:cs typeface="Arial" panose="020B0604020202020204" pitchFamily="34" charset="0"/>
                      </a:endParaRPr>
                    </a:p>
                  </a:txBody>
                  <a:tcPr marL="31022" marR="31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200">
                          <a:solidFill>
                            <a:srgbClr val="000000"/>
                          </a:solidFill>
                          <a:effectLst/>
                          <a:latin typeface="Arial" panose="020B0604020202020204" pitchFamily="34" charset="0"/>
                          <a:ea typeface="Calibri" panose="020F0502020204030204" pitchFamily="34" charset="0"/>
                          <a:cs typeface="Arial" panose="020B0604020202020204" pitchFamily="34" charset="0"/>
                        </a:rPr>
                        <a:t>Відвідування Української лабораторія якості і безпеки продукції АПК (смт. Чабани).</a:t>
                      </a:r>
                      <a:endParaRPr lang="uk-UA" sz="1200">
                        <a:effectLst/>
                        <a:latin typeface="Arial" panose="020B0604020202020204" pitchFamily="34" charset="0"/>
                        <a:ea typeface="Calibri" panose="020F0502020204030204" pitchFamily="34" charset="0"/>
                        <a:cs typeface="Arial" panose="020B0604020202020204" pitchFamily="34" charset="0"/>
                      </a:endParaRPr>
                    </a:p>
                  </a:txBody>
                  <a:tcPr marL="31022" marR="31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790233">
                <a:tc>
                  <a:txBody>
                    <a:bodyPr/>
                    <a:lstStyle/>
                    <a:p>
                      <a:pPr algn="just">
                        <a:lnSpc>
                          <a:spcPct val="115000"/>
                        </a:lnSpc>
                        <a:spcAft>
                          <a:spcPts val="0"/>
                        </a:spcAft>
                      </a:pPr>
                      <a:r>
                        <a:rPr lang="uk-UA" sz="1200" i="1">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uk-UA" sz="1200">
                        <a:effectLst/>
                        <a:latin typeface="Arial" panose="020B0604020202020204" pitchFamily="34" charset="0"/>
                        <a:ea typeface="Calibri" panose="020F0502020204030204" pitchFamily="34" charset="0"/>
                        <a:cs typeface="Arial" panose="020B0604020202020204" pitchFamily="34" charset="0"/>
                      </a:endParaRPr>
                    </a:p>
                  </a:txBody>
                  <a:tcPr marL="31022" marR="31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200">
                          <a:solidFill>
                            <a:srgbClr val="000000"/>
                          </a:solidFill>
                          <a:effectLst/>
                          <a:latin typeface="Arial" panose="020B0604020202020204" pitchFamily="34" charset="0"/>
                          <a:ea typeface="Calibri" panose="020F0502020204030204" pitchFamily="34" charset="0"/>
                          <a:cs typeface="Arial" panose="020B0604020202020204" pitchFamily="34" charset="0"/>
                        </a:rPr>
                        <a:t>Інформування студентів групи щодо правил поведінки під час масових заходів, загрозах терористичних актів, воєнних дій, першій допомозі при пораненнях (спільно з фахівцями кафедри військової підготовки).</a:t>
                      </a:r>
                      <a:endParaRPr lang="uk-UA" sz="1200">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pPr>
                      <a:r>
                        <a:rPr lang="uk-UA" sz="12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uk-UA" sz="1200">
                        <a:effectLst/>
                        <a:latin typeface="Arial" panose="020B0604020202020204" pitchFamily="34" charset="0"/>
                        <a:ea typeface="Calibri" panose="020F0502020204030204" pitchFamily="34" charset="0"/>
                        <a:cs typeface="Arial" panose="020B0604020202020204" pitchFamily="34" charset="0"/>
                      </a:endParaRPr>
                    </a:p>
                  </a:txBody>
                  <a:tcPr marL="31022" marR="31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87892">
                <a:tc>
                  <a:txBody>
                    <a:bodyPr/>
                    <a:lstStyle/>
                    <a:p>
                      <a:pPr algn="just">
                        <a:lnSpc>
                          <a:spcPct val="115000"/>
                        </a:lnSpc>
                        <a:spcAft>
                          <a:spcPts val="0"/>
                        </a:spcAft>
                      </a:pPr>
                      <a:r>
                        <a:rPr lang="uk-UA" sz="1200">
                          <a:solidFill>
                            <a:srgbClr val="000000"/>
                          </a:solidFill>
                          <a:effectLst/>
                          <a:latin typeface="Arial" panose="020B0604020202020204" pitchFamily="34" charset="0"/>
                          <a:ea typeface="Calibri" panose="020F0502020204030204" pitchFamily="34" charset="0"/>
                          <a:cs typeface="Arial" panose="020B0604020202020204" pitchFamily="34" charset="0"/>
                        </a:rPr>
                        <a:t>14.10</a:t>
                      </a:r>
                      <a:endParaRPr lang="uk-UA" sz="1200">
                        <a:effectLst/>
                        <a:latin typeface="Arial" panose="020B0604020202020204" pitchFamily="34" charset="0"/>
                        <a:ea typeface="Calibri" panose="020F0502020204030204" pitchFamily="34" charset="0"/>
                        <a:cs typeface="Arial" panose="020B0604020202020204" pitchFamily="34" charset="0"/>
                      </a:endParaRPr>
                    </a:p>
                  </a:txBody>
                  <a:tcPr marL="31022" marR="31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200">
                          <a:solidFill>
                            <a:srgbClr val="000000"/>
                          </a:solidFill>
                          <a:effectLst/>
                          <a:latin typeface="Arial" panose="020B0604020202020204" pitchFamily="34" charset="0"/>
                          <a:ea typeface="Calibri" panose="020F0502020204030204" pitchFamily="34" charset="0"/>
                          <a:cs typeface="Arial" panose="020B0604020202020204" pitchFamily="34" charset="0"/>
                        </a:rPr>
                        <a:t>День захисника України.</a:t>
                      </a:r>
                      <a:endParaRPr lang="uk-UA" sz="1200">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pPr>
                      <a:r>
                        <a:rPr lang="uk-UA" sz="12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uk-UA" sz="1200">
                        <a:effectLst/>
                        <a:latin typeface="Arial" panose="020B0604020202020204" pitchFamily="34" charset="0"/>
                        <a:ea typeface="Calibri" panose="020F0502020204030204" pitchFamily="34" charset="0"/>
                        <a:cs typeface="Arial" panose="020B0604020202020204" pitchFamily="34" charset="0"/>
                      </a:endParaRPr>
                    </a:p>
                  </a:txBody>
                  <a:tcPr marL="31022" marR="31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87892">
                <a:tc>
                  <a:txBody>
                    <a:bodyPr/>
                    <a:lstStyle/>
                    <a:p>
                      <a:pPr algn="just">
                        <a:lnSpc>
                          <a:spcPct val="115000"/>
                        </a:lnSpc>
                        <a:spcAft>
                          <a:spcPts val="0"/>
                        </a:spcAft>
                      </a:pPr>
                      <a:r>
                        <a:rPr lang="uk-UA" sz="1200" i="1">
                          <a:solidFill>
                            <a:srgbClr val="000000"/>
                          </a:solidFill>
                          <a:effectLst/>
                          <a:latin typeface="Arial" panose="020B0604020202020204" pitchFamily="34" charset="0"/>
                          <a:ea typeface="Calibri" panose="020F0502020204030204" pitchFamily="34" charset="0"/>
                          <a:cs typeface="Arial" panose="020B0604020202020204" pitchFamily="34" charset="0"/>
                        </a:rPr>
                        <a:t>Листопад</a:t>
                      </a:r>
                      <a:endParaRPr lang="uk-UA" sz="1200">
                        <a:effectLst/>
                        <a:latin typeface="Arial" panose="020B0604020202020204" pitchFamily="34" charset="0"/>
                        <a:ea typeface="Calibri" panose="020F0502020204030204" pitchFamily="34" charset="0"/>
                        <a:cs typeface="Arial" panose="020B0604020202020204" pitchFamily="34" charset="0"/>
                      </a:endParaRPr>
                    </a:p>
                  </a:txBody>
                  <a:tcPr marL="31022" marR="31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200">
                          <a:solidFill>
                            <a:srgbClr val="000000"/>
                          </a:solidFill>
                          <a:effectLst/>
                          <a:latin typeface="Arial" panose="020B0604020202020204" pitchFamily="34" charset="0"/>
                          <a:ea typeface="Calibri" panose="020F0502020204030204" pitchFamily="34" charset="0"/>
                          <a:cs typeface="Arial" panose="020B0604020202020204" pitchFamily="34" charset="0"/>
                        </a:rPr>
                        <a:t>Володимирська гірка, Михайлівський золотоверхий монастир, Собор Святої Софії.</a:t>
                      </a:r>
                      <a:endParaRPr lang="uk-UA" sz="1200">
                        <a:effectLst/>
                        <a:latin typeface="Arial" panose="020B0604020202020204" pitchFamily="34" charset="0"/>
                        <a:ea typeface="Calibri" panose="020F0502020204030204" pitchFamily="34" charset="0"/>
                        <a:cs typeface="Arial" panose="020B0604020202020204" pitchFamily="34" charset="0"/>
                      </a:endParaRPr>
                    </a:p>
                  </a:txBody>
                  <a:tcPr marL="31022" marR="31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93945">
                <a:tc>
                  <a:txBody>
                    <a:bodyPr/>
                    <a:lstStyle/>
                    <a:p>
                      <a:pPr algn="just">
                        <a:lnSpc>
                          <a:spcPct val="115000"/>
                        </a:lnSpc>
                        <a:spcAft>
                          <a:spcPts val="0"/>
                        </a:spcAft>
                      </a:pPr>
                      <a:r>
                        <a:rPr lang="uk-UA" sz="1200" i="1">
                          <a:solidFill>
                            <a:srgbClr val="000000"/>
                          </a:solidFill>
                          <a:effectLst/>
                          <a:latin typeface="Arial" panose="020B0604020202020204" pitchFamily="34" charset="0"/>
                          <a:ea typeface="Calibri" panose="020F0502020204030204" pitchFamily="34" charset="0"/>
                          <a:cs typeface="Arial" panose="020B0604020202020204" pitchFamily="34" charset="0"/>
                        </a:rPr>
                        <a:t>(за графіком)</a:t>
                      </a:r>
                      <a:endParaRPr lang="uk-UA" sz="1200">
                        <a:effectLst/>
                        <a:latin typeface="Arial" panose="020B0604020202020204" pitchFamily="34" charset="0"/>
                        <a:ea typeface="Calibri" panose="020F0502020204030204" pitchFamily="34" charset="0"/>
                        <a:cs typeface="Arial" panose="020B0604020202020204" pitchFamily="34" charset="0"/>
                      </a:endParaRPr>
                    </a:p>
                  </a:txBody>
                  <a:tcPr marL="31022" marR="31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200">
                          <a:solidFill>
                            <a:srgbClr val="000000"/>
                          </a:solidFill>
                          <a:effectLst/>
                          <a:latin typeface="Arial" panose="020B0604020202020204" pitchFamily="34" charset="0"/>
                          <a:ea typeface="Calibri" panose="020F0502020204030204" pitchFamily="34" charset="0"/>
                          <a:cs typeface="Arial" panose="020B0604020202020204" pitchFamily="34" charset="0"/>
                        </a:rPr>
                        <a:t>Музей анатомії (НУБіП України).</a:t>
                      </a:r>
                      <a:endParaRPr lang="uk-UA" sz="1200">
                        <a:effectLst/>
                        <a:latin typeface="Arial" panose="020B0604020202020204" pitchFamily="34" charset="0"/>
                        <a:ea typeface="Calibri" panose="020F0502020204030204" pitchFamily="34" charset="0"/>
                        <a:cs typeface="Arial" panose="020B0604020202020204" pitchFamily="34" charset="0"/>
                      </a:endParaRPr>
                    </a:p>
                  </a:txBody>
                  <a:tcPr marL="31022" marR="31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93945">
                <a:tc>
                  <a:txBody>
                    <a:bodyPr/>
                    <a:lstStyle/>
                    <a:p>
                      <a:pPr algn="just">
                        <a:lnSpc>
                          <a:spcPct val="115000"/>
                        </a:lnSpc>
                        <a:spcAft>
                          <a:spcPts val="0"/>
                        </a:spcAft>
                      </a:pPr>
                      <a:r>
                        <a:rPr lang="uk-UA" sz="1200" b="1">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uk-UA" sz="1200">
                        <a:effectLst/>
                        <a:latin typeface="Arial" panose="020B0604020202020204" pitchFamily="34" charset="0"/>
                        <a:ea typeface="Calibri" panose="020F0502020204030204" pitchFamily="34" charset="0"/>
                        <a:cs typeface="Arial" panose="020B0604020202020204" pitchFamily="34" charset="0"/>
                      </a:endParaRPr>
                    </a:p>
                  </a:txBody>
                  <a:tcPr marL="31022" marR="31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200">
                          <a:solidFill>
                            <a:srgbClr val="000000"/>
                          </a:solidFill>
                          <a:effectLst/>
                          <a:latin typeface="Arial" panose="020B0604020202020204" pitchFamily="34" charset="0"/>
                          <a:ea typeface="Calibri" panose="020F0502020204030204" pitchFamily="34" charset="0"/>
                          <a:cs typeface="Arial" panose="020B0604020202020204" pitchFamily="34" charset="0"/>
                        </a:rPr>
                        <a:t>Залучення студентів до тижня української мови та писемності.</a:t>
                      </a:r>
                      <a:endParaRPr lang="uk-UA" sz="1200">
                        <a:effectLst/>
                        <a:latin typeface="Arial" panose="020B0604020202020204" pitchFamily="34" charset="0"/>
                        <a:ea typeface="Calibri" panose="020F0502020204030204" pitchFamily="34" charset="0"/>
                        <a:cs typeface="Arial" panose="020B0604020202020204" pitchFamily="34" charset="0"/>
                      </a:endParaRPr>
                    </a:p>
                  </a:txBody>
                  <a:tcPr marL="31022" marR="31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93945">
                <a:tc>
                  <a:txBody>
                    <a:bodyPr/>
                    <a:lstStyle/>
                    <a:p>
                      <a:pPr algn="just">
                        <a:lnSpc>
                          <a:spcPct val="115000"/>
                        </a:lnSpc>
                        <a:spcAft>
                          <a:spcPts val="0"/>
                        </a:spcAft>
                      </a:pPr>
                      <a:r>
                        <a:rPr lang="uk-UA" sz="1200">
                          <a:solidFill>
                            <a:srgbClr val="000000"/>
                          </a:solidFill>
                          <a:effectLst/>
                          <a:latin typeface="Arial" panose="020B0604020202020204" pitchFamily="34" charset="0"/>
                          <a:ea typeface="Calibri" panose="020F0502020204030204" pitchFamily="34" charset="0"/>
                          <a:cs typeface="Arial" panose="020B0604020202020204" pitchFamily="34" charset="0"/>
                        </a:rPr>
                        <a:t>17.11</a:t>
                      </a:r>
                      <a:endParaRPr lang="uk-UA" sz="1200">
                        <a:effectLst/>
                        <a:latin typeface="Arial" panose="020B0604020202020204" pitchFamily="34" charset="0"/>
                        <a:ea typeface="Calibri" panose="020F0502020204030204" pitchFamily="34" charset="0"/>
                        <a:cs typeface="Arial" panose="020B0604020202020204" pitchFamily="34" charset="0"/>
                      </a:endParaRPr>
                    </a:p>
                  </a:txBody>
                  <a:tcPr marL="31022" marR="31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200">
                          <a:solidFill>
                            <a:srgbClr val="000000"/>
                          </a:solidFill>
                          <a:effectLst/>
                          <a:latin typeface="Arial" panose="020B0604020202020204" pitchFamily="34" charset="0"/>
                          <a:ea typeface="Calibri" panose="020F0502020204030204" pitchFamily="34" charset="0"/>
                          <a:cs typeface="Arial" panose="020B0604020202020204" pitchFamily="34" charset="0"/>
                        </a:rPr>
                        <a:t>Міжнародний день солідарності студентів.</a:t>
                      </a:r>
                      <a:endParaRPr lang="uk-UA" sz="1200">
                        <a:effectLst/>
                        <a:latin typeface="Arial" panose="020B0604020202020204" pitchFamily="34" charset="0"/>
                        <a:ea typeface="Calibri" panose="020F0502020204030204" pitchFamily="34" charset="0"/>
                        <a:cs typeface="Arial" panose="020B0604020202020204" pitchFamily="34" charset="0"/>
                      </a:endParaRPr>
                    </a:p>
                  </a:txBody>
                  <a:tcPr marL="31022" marR="31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93945">
                <a:tc>
                  <a:txBody>
                    <a:bodyPr/>
                    <a:lstStyle/>
                    <a:p>
                      <a:pPr algn="just">
                        <a:lnSpc>
                          <a:spcPct val="115000"/>
                        </a:lnSpc>
                        <a:spcAft>
                          <a:spcPts val="0"/>
                        </a:spcAft>
                      </a:pPr>
                      <a:r>
                        <a:rPr lang="uk-UA" sz="1200" b="1">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uk-UA" sz="1200">
                        <a:effectLst/>
                        <a:latin typeface="Arial" panose="020B0604020202020204" pitchFamily="34" charset="0"/>
                        <a:ea typeface="Calibri" panose="020F0502020204030204" pitchFamily="34" charset="0"/>
                        <a:cs typeface="Arial" panose="020B0604020202020204" pitchFamily="34" charset="0"/>
                      </a:endParaRPr>
                    </a:p>
                  </a:txBody>
                  <a:tcPr marL="31022" marR="31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200">
                          <a:solidFill>
                            <a:srgbClr val="000000"/>
                          </a:solidFill>
                          <a:effectLst/>
                          <a:latin typeface="Arial" panose="020B0604020202020204" pitchFamily="34" charset="0"/>
                          <a:ea typeface="Calibri" panose="020F0502020204030204" pitchFamily="34" charset="0"/>
                          <a:cs typeface="Arial" panose="020B0604020202020204" pitchFamily="34" charset="0"/>
                        </a:rPr>
                        <a:t>День пам’яті жертв голодомору та політичних репресій.</a:t>
                      </a:r>
                      <a:endParaRPr lang="uk-UA" sz="1200">
                        <a:effectLst/>
                        <a:latin typeface="Arial" panose="020B0604020202020204" pitchFamily="34" charset="0"/>
                        <a:ea typeface="Calibri" panose="020F0502020204030204" pitchFamily="34" charset="0"/>
                        <a:cs typeface="Arial" panose="020B0604020202020204" pitchFamily="34" charset="0"/>
                      </a:endParaRPr>
                    </a:p>
                  </a:txBody>
                  <a:tcPr marL="31022" marR="31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93945">
                <a:tc>
                  <a:txBody>
                    <a:bodyPr/>
                    <a:lstStyle/>
                    <a:p>
                      <a:pPr algn="just">
                        <a:lnSpc>
                          <a:spcPct val="115000"/>
                        </a:lnSpc>
                        <a:spcAft>
                          <a:spcPts val="0"/>
                        </a:spcAft>
                      </a:pPr>
                      <a:r>
                        <a:rPr lang="uk-UA" sz="1200" i="1">
                          <a:solidFill>
                            <a:srgbClr val="000000"/>
                          </a:solidFill>
                          <a:effectLst/>
                          <a:latin typeface="Arial" panose="020B0604020202020204" pitchFamily="34" charset="0"/>
                          <a:ea typeface="Calibri" panose="020F0502020204030204" pitchFamily="34" charset="0"/>
                          <a:cs typeface="Arial" panose="020B0604020202020204" pitchFamily="34" charset="0"/>
                        </a:rPr>
                        <a:t>Грудень</a:t>
                      </a:r>
                      <a:endParaRPr lang="uk-UA" sz="1200">
                        <a:effectLst/>
                        <a:latin typeface="Arial" panose="020B0604020202020204" pitchFamily="34" charset="0"/>
                        <a:ea typeface="Calibri" panose="020F0502020204030204" pitchFamily="34" charset="0"/>
                        <a:cs typeface="Arial" panose="020B0604020202020204" pitchFamily="34" charset="0"/>
                      </a:endParaRPr>
                    </a:p>
                  </a:txBody>
                  <a:tcPr marL="31022" marR="31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200">
                          <a:solidFill>
                            <a:srgbClr val="000000"/>
                          </a:solidFill>
                          <a:effectLst/>
                          <a:latin typeface="Arial" panose="020B0604020202020204" pitchFamily="34" charset="0"/>
                          <a:ea typeface="Calibri" panose="020F0502020204030204" pitchFamily="34" charset="0"/>
                          <a:cs typeface="Arial" panose="020B0604020202020204" pitchFamily="34" charset="0"/>
                        </a:rPr>
                        <a:t>Музей української звитяги (м. Київ, вул. Григорія Сковороди, 2).</a:t>
                      </a:r>
                      <a:endParaRPr lang="uk-UA" sz="1200">
                        <a:effectLst/>
                        <a:latin typeface="Arial" panose="020B0604020202020204" pitchFamily="34" charset="0"/>
                        <a:ea typeface="Calibri" panose="020F0502020204030204" pitchFamily="34" charset="0"/>
                        <a:cs typeface="Arial" panose="020B0604020202020204" pitchFamily="34" charset="0"/>
                      </a:endParaRPr>
                    </a:p>
                  </a:txBody>
                  <a:tcPr marL="31022" marR="31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93945">
                <a:tc>
                  <a:txBody>
                    <a:bodyPr/>
                    <a:lstStyle/>
                    <a:p>
                      <a:pPr algn="just">
                        <a:lnSpc>
                          <a:spcPct val="115000"/>
                        </a:lnSpc>
                        <a:spcAft>
                          <a:spcPts val="0"/>
                        </a:spcAft>
                      </a:pPr>
                      <a:r>
                        <a:rPr lang="uk-UA" sz="1200">
                          <a:solidFill>
                            <a:srgbClr val="000000"/>
                          </a:solidFill>
                          <a:effectLst/>
                          <a:latin typeface="Arial" panose="020B0604020202020204" pitchFamily="34" charset="0"/>
                          <a:ea typeface="Calibri" panose="020F0502020204030204" pitchFamily="34" charset="0"/>
                          <a:cs typeface="Arial" panose="020B0604020202020204" pitchFamily="34" charset="0"/>
                        </a:rPr>
                        <a:t>1.12</a:t>
                      </a:r>
                      <a:endParaRPr lang="uk-UA" sz="1200">
                        <a:effectLst/>
                        <a:latin typeface="Arial" panose="020B0604020202020204" pitchFamily="34" charset="0"/>
                        <a:ea typeface="Calibri" panose="020F0502020204030204" pitchFamily="34" charset="0"/>
                        <a:cs typeface="Arial" panose="020B0604020202020204" pitchFamily="34" charset="0"/>
                      </a:endParaRPr>
                    </a:p>
                  </a:txBody>
                  <a:tcPr marL="31022" marR="31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200">
                          <a:solidFill>
                            <a:srgbClr val="000000"/>
                          </a:solidFill>
                          <a:effectLst/>
                          <a:latin typeface="Arial" panose="020B0604020202020204" pitchFamily="34" charset="0"/>
                          <a:ea typeface="Calibri" panose="020F0502020204030204" pitchFamily="34" charset="0"/>
                          <a:cs typeface="Arial" panose="020B0604020202020204" pitchFamily="34" charset="0"/>
                        </a:rPr>
                        <a:t>День національної єдності.</a:t>
                      </a:r>
                      <a:endParaRPr lang="uk-UA" sz="1200">
                        <a:effectLst/>
                        <a:latin typeface="Arial" panose="020B0604020202020204" pitchFamily="34" charset="0"/>
                        <a:ea typeface="Calibri" panose="020F0502020204030204" pitchFamily="34" charset="0"/>
                        <a:cs typeface="Arial" panose="020B0604020202020204" pitchFamily="34" charset="0"/>
                      </a:endParaRPr>
                    </a:p>
                  </a:txBody>
                  <a:tcPr marL="31022" marR="31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93945">
                <a:tc>
                  <a:txBody>
                    <a:bodyPr/>
                    <a:lstStyle/>
                    <a:p>
                      <a:pPr algn="just">
                        <a:lnSpc>
                          <a:spcPct val="115000"/>
                        </a:lnSpc>
                        <a:spcAft>
                          <a:spcPts val="0"/>
                        </a:spcAft>
                      </a:pPr>
                      <a:r>
                        <a:rPr lang="uk-UA" sz="1200">
                          <a:solidFill>
                            <a:srgbClr val="000000"/>
                          </a:solidFill>
                          <a:effectLst/>
                          <a:latin typeface="Arial" panose="020B0604020202020204" pitchFamily="34" charset="0"/>
                          <a:ea typeface="Calibri" panose="020F0502020204030204" pitchFamily="34" charset="0"/>
                          <a:cs typeface="Arial" panose="020B0604020202020204" pitchFamily="34" charset="0"/>
                        </a:rPr>
                        <a:t>1.12</a:t>
                      </a:r>
                      <a:endParaRPr lang="uk-UA" sz="1200">
                        <a:effectLst/>
                        <a:latin typeface="Arial" panose="020B0604020202020204" pitchFamily="34" charset="0"/>
                        <a:ea typeface="Calibri" panose="020F0502020204030204" pitchFamily="34" charset="0"/>
                        <a:cs typeface="Arial" panose="020B0604020202020204" pitchFamily="34" charset="0"/>
                      </a:endParaRPr>
                    </a:p>
                  </a:txBody>
                  <a:tcPr marL="31022" marR="31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uk-UA"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СНIДу</a:t>
                      </a:r>
                      <a:r>
                        <a:rPr lang="uk-U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СТОП» (Всесвітній день боротьби зі СНІДом)</a:t>
                      </a:r>
                      <a:endParaRPr lang="uk-UA" sz="1200" dirty="0">
                        <a:effectLst/>
                        <a:latin typeface="Arial" panose="020B0604020202020204" pitchFamily="34" charset="0"/>
                        <a:ea typeface="Calibri" panose="020F0502020204030204" pitchFamily="34" charset="0"/>
                        <a:cs typeface="Arial" panose="020B0604020202020204" pitchFamily="34" charset="0"/>
                      </a:endParaRPr>
                    </a:p>
                  </a:txBody>
                  <a:tcPr marL="31022" marR="31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bl>
          </a:graphicData>
        </a:graphic>
      </p:graphicFrame>
      <p:sp>
        <p:nvSpPr>
          <p:cNvPr id="5" name="Прямоугольник 4"/>
          <p:cNvSpPr/>
          <p:nvPr/>
        </p:nvSpPr>
        <p:spPr>
          <a:xfrm>
            <a:off x="251520" y="139522"/>
            <a:ext cx="8640960" cy="343043"/>
          </a:xfrm>
          <a:prstGeom prst="rect">
            <a:avLst/>
          </a:prstGeom>
        </p:spPr>
        <p:txBody>
          <a:bodyPr wrap="square">
            <a:spAutoFit/>
          </a:bodyPr>
          <a:lstStyle/>
          <a:p>
            <a:pPr algn="ctr">
              <a:lnSpc>
                <a:spcPct val="110000"/>
              </a:lnSpc>
              <a:spcAft>
                <a:spcPts val="0"/>
              </a:spcAft>
            </a:pPr>
            <a:r>
              <a:rPr lang="uk-UA" sz="16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На першому році навчання рекомендується проводити такі заходи: </a:t>
            </a:r>
            <a:r>
              <a:rPr lang="uk-UA" sz="1600" b="1" dirty="0">
                <a:solidFill>
                  <a:srgbClr val="000000"/>
                </a:solidFill>
                <a:latin typeface="Times New Roman" panose="02020603050405020304" pitchFamily="18" charset="0"/>
                <a:ea typeface="Calibri" panose="020F0502020204030204" pitchFamily="34" charset="0"/>
              </a:rPr>
              <a:t>І рік навчання І семестр</a:t>
            </a:r>
            <a:endParaRPr lang="uk-UA" dirty="0"/>
          </a:p>
        </p:txBody>
      </p:sp>
    </p:spTree>
    <p:extLst>
      <p:ext uri="{BB962C8B-B14F-4D97-AF65-F5344CB8AC3E}">
        <p14:creationId xmlns:p14="http://schemas.microsoft.com/office/powerpoint/2010/main" val="24131266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1520" y="18823"/>
            <a:ext cx="7680960" cy="288032"/>
          </a:xfrm>
        </p:spPr>
        <p:txBody>
          <a:bodyPr>
            <a:normAutofit fontScale="90000"/>
          </a:bodyPr>
          <a:lstStyle/>
          <a:p>
            <a:pPr algn="ctr"/>
            <a:r>
              <a:rPr lang="uk-UA" sz="1800" b="1" dirty="0"/>
              <a:t>І рік навчання ІІ семестр</a:t>
            </a:r>
            <a:endParaRPr lang="uk-UA" sz="18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710680167"/>
              </p:ext>
            </p:extLst>
          </p:nvPr>
        </p:nvGraphicFramePr>
        <p:xfrm>
          <a:off x="251520" y="306857"/>
          <a:ext cx="8568952" cy="6223727"/>
        </p:xfrm>
        <a:graphic>
          <a:graphicData uri="http://schemas.openxmlformats.org/drawingml/2006/table">
            <a:tbl>
              <a:tblPr firstRow="1" firstCol="1" bandRow="1" bandCol="1"/>
              <a:tblGrid>
                <a:gridCol w="1393326">
                  <a:extLst>
                    <a:ext uri="{9D8B030D-6E8A-4147-A177-3AD203B41FA5}">
                      <a16:colId xmlns:a16="http://schemas.microsoft.com/office/drawing/2014/main" val="20000"/>
                    </a:ext>
                  </a:extLst>
                </a:gridCol>
                <a:gridCol w="7175626">
                  <a:extLst>
                    <a:ext uri="{9D8B030D-6E8A-4147-A177-3AD203B41FA5}">
                      <a16:colId xmlns:a16="http://schemas.microsoft.com/office/drawing/2014/main" val="20001"/>
                    </a:ext>
                  </a:extLst>
                </a:gridCol>
              </a:tblGrid>
              <a:tr h="178640">
                <a:tc>
                  <a:txBody>
                    <a:bodyPr/>
                    <a:lstStyle/>
                    <a:p>
                      <a:pPr marL="36000" algn="just">
                        <a:lnSpc>
                          <a:spcPct val="100000"/>
                        </a:lnSpc>
                        <a:spcAft>
                          <a:spcPts val="0"/>
                        </a:spcAft>
                      </a:pPr>
                      <a:r>
                        <a:rPr lang="uk-UA"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Місяць</a:t>
                      </a:r>
                      <a:endParaRPr lang="uk-U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45" marR="2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00" algn="ctr">
                        <a:lnSpc>
                          <a:spcPct val="100000"/>
                        </a:lnSpc>
                        <a:spcAft>
                          <a:spcPts val="0"/>
                        </a:spcAft>
                      </a:pPr>
                      <a:r>
                        <a:rPr lang="uk-UA"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Назва заходу</a:t>
                      </a:r>
                      <a:endParaRPr lang="uk-U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45" marR="2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78640">
                <a:tc>
                  <a:txBody>
                    <a:bodyPr/>
                    <a:lstStyle/>
                    <a:p>
                      <a:pPr marL="36000" algn="just">
                        <a:lnSpc>
                          <a:spcPct val="100000"/>
                        </a:lnSpc>
                        <a:spcAft>
                          <a:spcPts val="0"/>
                        </a:spcAft>
                      </a:pPr>
                      <a:r>
                        <a:rPr lang="uk-UA" sz="1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Січень</a:t>
                      </a:r>
                      <a:endParaRPr lang="uk-U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45" marR="2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00" algn="just">
                        <a:lnSpc>
                          <a:spcPct val="100000"/>
                        </a:lnSpc>
                        <a:spcAft>
                          <a:spcPts val="0"/>
                        </a:spcAft>
                      </a:pPr>
                      <a:r>
                        <a:rPr lang="uk-U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Регіональні особливості новорічно-різдвяних звичаїв та обрядів.</a:t>
                      </a:r>
                      <a:endParaRPr lang="uk-UA" sz="1200">
                        <a:effectLst/>
                        <a:latin typeface="Calibri" panose="020F0502020204030204" pitchFamily="34" charset="0"/>
                        <a:ea typeface="Calibri" panose="020F0502020204030204" pitchFamily="34" charset="0"/>
                        <a:cs typeface="Times New Roman" panose="02020603050405020304" pitchFamily="18" charset="0"/>
                      </a:endParaRPr>
                    </a:p>
                  </a:txBody>
                  <a:tcPr marL="2645" marR="2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78640">
                <a:tc>
                  <a:txBody>
                    <a:bodyPr/>
                    <a:lstStyle/>
                    <a:p>
                      <a:pPr marL="36000" algn="just">
                        <a:lnSpc>
                          <a:spcPct val="100000"/>
                        </a:lnSpc>
                        <a:spcAft>
                          <a:spcPts val="0"/>
                        </a:spcAft>
                      </a:pPr>
                      <a:r>
                        <a:rPr lang="uk-UA" sz="1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Лютий</a:t>
                      </a:r>
                      <a:endParaRPr lang="uk-U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45" marR="2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00" algn="just">
                        <a:lnSpc>
                          <a:spcPct val="100000"/>
                        </a:lnSpc>
                        <a:spcAft>
                          <a:spcPts val="0"/>
                        </a:spcAft>
                      </a:pPr>
                      <a:r>
                        <a:rPr lang="uk-U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Музей історії Києва (м. Київ, вул. Богдана Хмельницького, 7).</a:t>
                      </a:r>
                      <a:endParaRPr lang="uk-U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45" marR="2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51594">
                <a:tc>
                  <a:txBody>
                    <a:bodyPr/>
                    <a:lstStyle/>
                    <a:p>
                      <a:pPr marL="36000" algn="just">
                        <a:lnSpc>
                          <a:spcPct val="100000"/>
                        </a:lnSpc>
                        <a:spcAft>
                          <a:spcPts val="0"/>
                        </a:spcAft>
                      </a:pPr>
                      <a:r>
                        <a:rPr lang="uk-U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ІІ половина лютого</a:t>
                      </a:r>
                      <a:r>
                        <a:rPr lang="uk-UA" sz="1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uk-U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45" marR="2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00" algn="just">
                        <a:lnSpc>
                          <a:spcPct val="100000"/>
                        </a:lnSpc>
                        <a:spcAft>
                          <a:spcPts val="0"/>
                        </a:spcAft>
                      </a:pPr>
                      <a:r>
                        <a:rPr lang="uk-U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Вшанування героїв «Небесної сотні».</a:t>
                      </a:r>
                      <a:endParaRPr lang="uk-U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45" marR="2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78640">
                <a:tc>
                  <a:txBody>
                    <a:bodyPr/>
                    <a:lstStyle/>
                    <a:p>
                      <a:pPr marL="36000" algn="just">
                        <a:lnSpc>
                          <a:spcPct val="100000"/>
                        </a:lnSpc>
                        <a:spcAft>
                          <a:spcPts val="0"/>
                        </a:spcAft>
                      </a:pPr>
                      <a:r>
                        <a:rPr lang="uk-UA" sz="12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Березень</a:t>
                      </a:r>
                      <a:endParaRPr lang="uk-UA" sz="1200">
                        <a:effectLst/>
                        <a:latin typeface="Calibri" panose="020F0502020204030204" pitchFamily="34" charset="0"/>
                        <a:ea typeface="Calibri" panose="020F0502020204030204" pitchFamily="34" charset="0"/>
                        <a:cs typeface="Times New Roman" panose="02020603050405020304" pitchFamily="18" charset="0"/>
                      </a:endParaRPr>
                    </a:p>
                  </a:txBody>
                  <a:tcPr marL="2645" marR="2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00" algn="just">
                        <a:lnSpc>
                          <a:spcPct val="100000"/>
                        </a:lnSpc>
                        <a:spcAft>
                          <a:spcPts val="0"/>
                        </a:spcAft>
                      </a:pPr>
                      <a:r>
                        <a:rPr lang="uk-U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Шевченківський національний заповідник (м. Канів).</a:t>
                      </a:r>
                      <a:endParaRPr lang="uk-U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45" marR="2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51594">
                <a:tc>
                  <a:txBody>
                    <a:bodyPr/>
                    <a:lstStyle/>
                    <a:p>
                      <a:pPr marL="36000" algn="just">
                        <a:lnSpc>
                          <a:spcPct val="100000"/>
                        </a:lnSpc>
                        <a:spcAft>
                          <a:spcPts val="0"/>
                        </a:spcAft>
                      </a:pPr>
                      <a:r>
                        <a:rPr lang="uk-UA" sz="12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Березень</a:t>
                      </a:r>
                      <a:endParaRPr lang="uk-UA" sz="1200">
                        <a:effectLst/>
                        <a:latin typeface="Calibri" panose="020F0502020204030204" pitchFamily="34" charset="0"/>
                        <a:ea typeface="Calibri" panose="020F0502020204030204" pitchFamily="34" charset="0"/>
                        <a:cs typeface="Times New Roman" panose="02020603050405020304" pitchFamily="18" charset="0"/>
                      </a:endParaRPr>
                    </a:p>
                  </a:txBody>
                  <a:tcPr marL="2645" marR="2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00" algn="just">
                        <a:lnSpc>
                          <a:spcPct val="100000"/>
                        </a:lnSpc>
                        <a:spcAft>
                          <a:spcPts val="0"/>
                        </a:spcAft>
                      </a:pPr>
                      <a:r>
                        <a:rPr lang="uk-U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«Голосіївська весна». </a:t>
                      </a:r>
                      <a:endParaRPr lang="uk-U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45" marR="2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78640">
                <a:tc>
                  <a:txBody>
                    <a:bodyPr/>
                    <a:lstStyle/>
                    <a:p>
                      <a:pPr marL="36000" algn="just">
                        <a:lnSpc>
                          <a:spcPct val="100000"/>
                        </a:lnSpc>
                        <a:spcAft>
                          <a:spcPts val="0"/>
                        </a:spcAft>
                      </a:pPr>
                      <a:r>
                        <a:rPr lang="uk-UA" sz="12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Квітень</a:t>
                      </a:r>
                      <a:endParaRPr lang="uk-UA" sz="1200">
                        <a:effectLst/>
                        <a:latin typeface="Calibri" panose="020F0502020204030204" pitchFamily="34" charset="0"/>
                        <a:ea typeface="Calibri" panose="020F0502020204030204" pitchFamily="34" charset="0"/>
                        <a:cs typeface="Times New Roman" panose="02020603050405020304" pitchFamily="18" charset="0"/>
                      </a:endParaRPr>
                    </a:p>
                  </a:txBody>
                  <a:tcPr marL="2645" marR="2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00" algn="just">
                        <a:lnSpc>
                          <a:spcPct val="100000"/>
                        </a:lnSpc>
                        <a:spcAft>
                          <a:spcPts val="0"/>
                        </a:spcAft>
                      </a:pPr>
                      <a:r>
                        <a:rPr lang="uk-U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Музей «Чорнобиль» (м. Київ, вул. Хорива, 1).</a:t>
                      </a:r>
                      <a:endParaRPr lang="uk-U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45" marR="2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51594">
                <a:tc>
                  <a:txBody>
                    <a:bodyPr/>
                    <a:lstStyle/>
                    <a:p>
                      <a:pPr marL="36000" algn="just">
                        <a:lnSpc>
                          <a:spcPct val="100000"/>
                        </a:lnSpc>
                        <a:spcAft>
                          <a:spcPts val="0"/>
                        </a:spcAft>
                      </a:pPr>
                      <a:r>
                        <a:rPr lang="uk-UA" sz="1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7.04</a:t>
                      </a:r>
                      <a:endParaRPr lang="uk-U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45" marR="2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00" algn="just">
                        <a:lnSpc>
                          <a:spcPct val="100000"/>
                        </a:lnSpc>
                        <a:spcAft>
                          <a:spcPts val="0"/>
                        </a:spcAft>
                      </a:pPr>
                      <a:r>
                        <a:rPr lang="uk-U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Всесвітній день здоров’я.  </a:t>
                      </a:r>
                      <a:endParaRPr lang="uk-U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45" marR="2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51594">
                <a:tc>
                  <a:txBody>
                    <a:bodyPr/>
                    <a:lstStyle/>
                    <a:p>
                      <a:pPr marL="36000" algn="just">
                        <a:lnSpc>
                          <a:spcPct val="100000"/>
                        </a:lnSpc>
                        <a:spcAft>
                          <a:spcPts val="0"/>
                        </a:spcAft>
                      </a:pPr>
                      <a:r>
                        <a:rPr lang="uk-UA" sz="12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uk-UA" sz="1200">
                        <a:effectLst/>
                        <a:latin typeface="Calibri" panose="020F0502020204030204" pitchFamily="34" charset="0"/>
                        <a:ea typeface="Calibri" panose="020F0502020204030204" pitchFamily="34" charset="0"/>
                        <a:cs typeface="Times New Roman" panose="02020603050405020304" pitchFamily="18" charset="0"/>
                      </a:endParaRPr>
                    </a:p>
                  </a:txBody>
                  <a:tcPr marL="2645" marR="2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00" algn="just">
                        <a:lnSpc>
                          <a:spcPct val="100000"/>
                        </a:lnSpc>
                        <a:spcAft>
                          <a:spcPts val="0"/>
                        </a:spcAft>
                      </a:pPr>
                      <a:r>
                        <a:rPr lang="uk-U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Впорядкування території університету.</a:t>
                      </a:r>
                      <a:endParaRPr lang="uk-U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45" marR="2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29178">
                <a:tc>
                  <a:txBody>
                    <a:bodyPr/>
                    <a:lstStyle/>
                    <a:p>
                      <a:pPr marL="36000" algn="just">
                        <a:lnSpc>
                          <a:spcPct val="100000"/>
                        </a:lnSpc>
                        <a:spcAft>
                          <a:spcPts val="0"/>
                        </a:spcAft>
                      </a:pPr>
                      <a:r>
                        <a:rPr lang="uk-UA" sz="12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Травень</a:t>
                      </a:r>
                      <a:endParaRPr lang="uk-UA" sz="1200">
                        <a:effectLst/>
                        <a:latin typeface="Calibri" panose="020F0502020204030204" pitchFamily="34" charset="0"/>
                        <a:ea typeface="Calibri" panose="020F0502020204030204" pitchFamily="34" charset="0"/>
                        <a:cs typeface="Times New Roman" panose="02020603050405020304" pitchFamily="18" charset="0"/>
                      </a:endParaRPr>
                    </a:p>
                  </a:txBody>
                  <a:tcPr marL="2645" marR="2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00" algn="just">
                        <a:lnSpc>
                          <a:spcPct val="100000"/>
                        </a:lnSpc>
                        <a:spcAft>
                          <a:spcPts val="0"/>
                        </a:spcAft>
                      </a:pPr>
                      <a:r>
                        <a:rPr lang="uk-U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Екскурсія Андріївським узвозом.</a:t>
                      </a:r>
                      <a:r>
                        <a:rPr lang="uk-UA"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uk-U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45" marR="2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81500">
                <a:tc>
                  <a:txBody>
                    <a:bodyPr/>
                    <a:lstStyle/>
                    <a:p>
                      <a:pPr marL="36000" algn="just">
                        <a:lnSpc>
                          <a:spcPct val="100000"/>
                        </a:lnSpc>
                        <a:spcAft>
                          <a:spcPts val="0"/>
                        </a:spcAft>
                      </a:pPr>
                      <a:r>
                        <a:rPr lang="uk-U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7-8 травня</a:t>
                      </a:r>
                      <a:endParaRPr lang="uk-U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45" marR="2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00" algn="just">
                        <a:lnSpc>
                          <a:spcPct val="100000"/>
                        </a:lnSpc>
                        <a:spcAft>
                          <a:spcPts val="0"/>
                        </a:spcAft>
                      </a:pPr>
                      <a:r>
                        <a:rPr lang="uk-U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Відзначення Дня пам’яті та примирення (присвячені пам’яті жертв Другої світової війни) – Меморіал Слави НУБіП України. </a:t>
                      </a:r>
                      <a:endParaRPr lang="uk-U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45" marR="2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51594">
                <a:tc>
                  <a:txBody>
                    <a:bodyPr/>
                    <a:lstStyle/>
                    <a:p>
                      <a:pPr marL="36000" algn="just">
                        <a:lnSpc>
                          <a:spcPct val="100000"/>
                        </a:lnSpc>
                        <a:spcAft>
                          <a:spcPts val="0"/>
                        </a:spcAft>
                      </a:pPr>
                      <a:r>
                        <a:rPr lang="uk-UA"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uk-UA" sz="1200">
                        <a:effectLst/>
                        <a:latin typeface="Calibri" panose="020F0502020204030204" pitchFamily="34" charset="0"/>
                        <a:ea typeface="Calibri" panose="020F0502020204030204" pitchFamily="34" charset="0"/>
                        <a:cs typeface="Times New Roman" panose="02020603050405020304" pitchFamily="18" charset="0"/>
                      </a:endParaRPr>
                    </a:p>
                  </a:txBody>
                  <a:tcPr marL="2645" marR="2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00" algn="just">
                        <a:lnSpc>
                          <a:spcPct val="100000"/>
                        </a:lnSpc>
                        <a:spcAft>
                          <a:spcPts val="0"/>
                        </a:spcAft>
                      </a:pPr>
                      <a:r>
                        <a:rPr lang="uk-U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Екскурсія до музею «Золоті Ворота» (м. Київ, вул. Володимирська, 40-а).</a:t>
                      </a:r>
                      <a:r>
                        <a:rPr lang="uk-UA"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uk-U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45" marR="2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49868">
                <a:tc>
                  <a:txBody>
                    <a:bodyPr/>
                    <a:lstStyle/>
                    <a:p>
                      <a:pPr marL="36000" algn="just">
                        <a:lnSpc>
                          <a:spcPct val="100000"/>
                        </a:lnSpc>
                        <a:spcAft>
                          <a:spcPts val="0"/>
                        </a:spcAft>
                      </a:pPr>
                      <a:r>
                        <a:rPr lang="uk-UA"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Остання п’ятниця травня</a:t>
                      </a:r>
                      <a:endParaRPr lang="uk-UA" sz="1200">
                        <a:effectLst/>
                        <a:latin typeface="Calibri" panose="020F0502020204030204" pitchFamily="34" charset="0"/>
                        <a:ea typeface="Calibri" panose="020F0502020204030204" pitchFamily="34" charset="0"/>
                        <a:cs typeface="Times New Roman" panose="02020603050405020304" pitchFamily="18" charset="0"/>
                      </a:endParaRPr>
                    </a:p>
                  </a:txBody>
                  <a:tcPr marL="2645" marR="2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00" algn="just">
                        <a:lnSpc>
                          <a:spcPct val="100000"/>
                        </a:lnSpc>
                        <a:spcAft>
                          <a:spcPts val="0"/>
                        </a:spcAft>
                      </a:pPr>
                      <a:r>
                        <a:rPr lang="uk-UA"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День університету.</a:t>
                      </a:r>
                      <a:endParaRPr lang="uk-U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45" marR="2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78640">
                <a:tc>
                  <a:txBody>
                    <a:bodyPr/>
                    <a:lstStyle/>
                    <a:p>
                      <a:pPr marL="36000" algn="just">
                        <a:lnSpc>
                          <a:spcPct val="100000"/>
                        </a:lnSpc>
                        <a:spcAft>
                          <a:spcPts val="0"/>
                        </a:spcAft>
                      </a:pPr>
                      <a:r>
                        <a:rPr lang="uk-U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28 червня</a:t>
                      </a:r>
                      <a:endParaRPr lang="uk-UA" sz="1200">
                        <a:effectLst/>
                        <a:latin typeface="Calibri" panose="020F0502020204030204" pitchFamily="34" charset="0"/>
                        <a:ea typeface="Calibri" panose="020F0502020204030204" pitchFamily="34" charset="0"/>
                        <a:cs typeface="Times New Roman" panose="02020603050405020304" pitchFamily="18" charset="0"/>
                      </a:endParaRPr>
                    </a:p>
                  </a:txBody>
                  <a:tcPr marL="2645" marR="2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00" algn="just">
                        <a:lnSpc>
                          <a:spcPct val="100000"/>
                        </a:lnSpc>
                        <a:spcAft>
                          <a:spcPts val="0"/>
                        </a:spcAft>
                      </a:pPr>
                      <a:r>
                        <a:rPr lang="uk-U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День Конституції України.</a:t>
                      </a:r>
                      <a:endParaRPr lang="uk-UA" sz="1200">
                        <a:effectLst/>
                        <a:latin typeface="Calibri" panose="020F0502020204030204" pitchFamily="34" charset="0"/>
                        <a:ea typeface="Calibri" panose="020F0502020204030204" pitchFamily="34" charset="0"/>
                        <a:cs typeface="Times New Roman" panose="02020603050405020304" pitchFamily="18" charset="0"/>
                      </a:endParaRPr>
                    </a:p>
                  </a:txBody>
                  <a:tcPr marL="2645" marR="2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364722">
                <a:tc>
                  <a:txBody>
                    <a:bodyPr/>
                    <a:lstStyle/>
                    <a:p>
                      <a:pPr marL="36000" algn="just">
                        <a:lnSpc>
                          <a:spcPct val="100000"/>
                        </a:lnSpc>
                        <a:spcAft>
                          <a:spcPts val="0"/>
                        </a:spcAft>
                      </a:pPr>
                      <a:r>
                        <a:rPr lang="uk-UA"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uk-UA" sz="1200">
                        <a:effectLst/>
                        <a:latin typeface="Calibri" panose="020F0502020204030204" pitchFamily="34" charset="0"/>
                        <a:ea typeface="Calibri" panose="020F0502020204030204" pitchFamily="34" charset="0"/>
                        <a:cs typeface="Times New Roman" panose="02020603050405020304" pitchFamily="18" charset="0"/>
                      </a:endParaRPr>
                    </a:p>
                  </a:txBody>
                  <a:tcPr marL="2645" marR="2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00" algn="just">
                        <a:lnSpc>
                          <a:spcPct val="100000"/>
                        </a:lnSpc>
                        <a:spcAft>
                          <a:spcPts val="0"/>
                        </a:spcAft>
                      </a:pPr>
                      <a:r>
                        <a:rPr lang="uk-U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Музей народної архітектури та побуту України </a:t>
                      </a:r>
                      <a:endParaRPr lang="uk-UA" sz="1200" dirty="0">
                        <a:effectLst/>
                        <a:latin typeface="Calibri" panose="020F0502020204030204" pitchFamily="34" charset="0"/>
                        <a:ea typeface="Calibri" panose="020F0502020204030204" pitchFamily="34" charset="0"/>
                        <a:cs typeface="Times New Roman" panose="02020603050405020304" pitchFamily="18" charset="0"/>
                      </a:endParaRPr>
                    </a:p>
                    <a:p>
                      <a:pPr marL="36000" algn="just">
                        <a:lnSpc>
                          <a:spcPct val="100000"/>
                        </a:lnSpc>
                        <a:spcAft>
                          <a:spcPts val="0"/>
                        </a:spcAft>
                      </a:pPr>
                      <a:r>
                        <a:rPr lang="uk-U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(м. Київ, вул. Червонопрапорна, 1).</a:t>
                      </a:r>
                      <a:endParaRPr lang="uk-U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45" marR="2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88791">
                <a:tc>
                  <a:txBody>
                    <a:bodyPr/>
                    <a:lstStyle/>
                    <a:p>
                      <a:pPr marL="36000" algn="just">
                        <a:lnSpc>
                          <a:spcPct val="100000"/>
                        </a:lnSpc>
                        <a:spcAft>
                          <a:spcPts val="0"/>
                        </a:spcAft>
                      </a:pPr>
                      <a:r>
                        <a:rPr lang="uk-UA"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uk-UA" sz="1200">
                        <a:effectLst/>
                        <a:latin typeface="Calibri" panose="020F0502020204030204" pitchFamily="34" charset="0"/>
                        <a:ea typeface="Calibri" panose="020F0502020204030204" pitchFamily="34" charset="0"/>
                        <a:cs typeface="Times New Roman" panose="02020603050405020304" pitchFamily="18" charset="0"/>
                      </a:endParaRPr>
                    </a:p>
                  </a:txBody>
                  <a:tcPr marL="2645" marR="2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00" algn="just">
                        <a:lnSpc>
                          <a:spcPct val="100000"/>
                        </a:lnSpc>
                        <a:spcAft>
                          <a:spcPts val="0"/>
                        </a:spcAft>
                      </a:pPr>
                      <a:r>
                        <a:rPr lang="uk-U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Опитування студентів для виявлення їх думок щодо удосконалення навчально-виховного процесу.</a:t>
                      </a:r>
                      <a:endParaRPr lang="uk-U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45" marR="2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741353">
                <a:tc>
                  <a:txBody>
                    <a:bodyPr/>
                    <a:lstStyle/>
                    <a:p>
                      <a:pPr marL="36000" algn="just">
                        <a:lnSpc>
                          <a:spcPct val="100000"/>
                        </a:lnSpc>
                        <a:spcAft>
                          <a:spcPts val="0"/>
                        </a:spcAft>
                      </a:pPr>
                      <a:r>
                        <a:rPr lang="uk-UA" sz="1200"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Протягом року</a:t>
                      </a:r>
                      <a:endParaRPr lang="uk-UA" sz="1200">
                        <a:effectLst/>
                        <a:latin typeface="Calibri" panose="020F0502020204030204" pitchFamily="34" charset="0"/>
                        <a:ea typeface="Calibri" panose="020F0502020204030204" pitchFamily="34" charset="0"/>
                        <a:cs typeface="Times New Roman" panose="02020603050405020304" pitchFamily="18" charset="0"/>
                      </a:endParaRPr>
                    </a:p>
                  </a:txBody>
                  <a:tcPr marL="2645" marR="2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00" algn="just">
                        <a:lnSpc>
                          <a:spcPct val="100000"/>
                        </a:lnSpc>
                        <a:spcAft>
                          <a:spcPts val="0"/>
                        </a:spcAft>
                      </a:pPr>
                      <a:r>
                        <a:rPr lang="uk-UA"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Робота з батьками студентів</a:t>
                      </a:r>
                      <a:endParaRPr lang="uk-UA" sz="1200" dirty="0">
                        <a:effectLst/>
                        <a:latin typeface="Calibri" panose="020F0502020204030204" pitchFamily="34" charset="0"/>
                        <a:ea typeface="Calibri" panose="020F0502020204030204" pitchFamily="34" charset="0"/>
                        <a:cs typeface="Times New Roman" panose="02020603050405020304" pitchFamily="18" charset="0"/>
                      </a:endParaRPr>
                    </a:p>
                    <a:p>
                      <a:pPr marL="36000" algn="just">
                        <a:lnSpc>
                          <a:spcPct val="100000"/>
                        </a:lnSpc>
                        <a:spcAft>
                          <a:spcPts val="0"/>
                        </a:spcAft>
                      </a:pPr>
                      <a:r>
                        <a:rPr lang="uk-U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«Зустріч із батьками першокурсників»;</a:t>
                      </a:r>
                      <a:endParaRPr lang="uk-UA" sz="1200" dirty="0">
                        <a:effectLst/>
                        <a:latin typeface="Calibri" panose="020F0502020204030204" pitchFamily="34" charset="0"/>
                        <a:ea typeface="Calibri" panose="020F0502020204030204" pitchFamily="34" charset="0"/>
                        <a:cs typeface="Times New Roman" panose="02020603050405020304" pitchFamily="18" charset="0"/>
                      </a:endParaRPr>
                    </a:p>
                    <a:p>
                      <a:pPr marL="36000" algn="just">
                        <a:lnSpc>
                          <a:spcPct val="100000"/>
                        </a:lnSpc>
                        <a:spcAft>
                          <a:spcPts val="0"/>
                        </a:spcAft>
                      </a:pPr>
                      <a:r>
                        <a:rPr lang="uk-U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«Надсилання подяк батькам кращих студентів»; </a:t>
                      </a:r>
                      <a:endParaRPr lang="uk-UA" sz="1200" dirty="0">
                        <a:effectLst/>
                        <a:latin typeface="Calibri" panose="020F0502020204030204" pitchFamily="34" charset="0"/>
                        <a:ea typeface="Calibri" panose="020F0502020204030204" pitchFamily="34" charset="0"/>
                        <a:cs typeface="Times New Roman" panose="02020603050405020304" pitchFamily="18" charset="0"/>
                      </a:endParaRPr>
                    </a:p>
                    <a:p>
                      <a:pPr marL="36000" algn="just">
                        <a:lnSpc>
                          <a:spcPct val="100000"/>
                        </a:lnSpc>
                        <a:spcAft>
                          <a:spcPts val="0"/>
                        </a:spcAft>
                      </a:pPr>
                      <a:r>
                        <a:rPr lang="uk-U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«Розсилка </a:t>
                      </a:r>
                      <a:r>
                        <a:rPr lang="uk-UA"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sms</a:t>
                      </a:r>
                      <a:r>
                        <a:rPr lang="uk-U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повідомлень батькам за результатами сесії». </a:t>
                      </a:r>
                      <a:endParaRPr lang="uk-U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45" marR="2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51594">
                <a:tc>
                  <a:txBody>
                    <a:bodyPr/>
                    <a:lstStyle/>
                    <a:p>
                      <a:pPr marL="36000" algn="just">
                        <a:lnSpc>
                          <a:spcPct val="100000"/>
                        </a:lnSpc>
                        <a:spcAft>
                          <a:spcPts val="0"/>
                        </a:spcAft>
                      </a:pPr>
                      <a:r>
                        <a:rPr lang="uk-UA" sz="1200"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Протягом року</a:t>
                      </a:r>
                      <a:endParaRPr lang="uk-UA" sz="1200">
                        <a:effectLst/>
                        <a:latin typeface="Calibri" panose="020F0502020204030204" pitchFamily="34" charset="0"/>
                        <a:ea typeface="Calibri" panose="020F0502020204030204" pitchFamily="34" charset="0"/>
                        <a:cs typeface="Times New Roman" panose="02020603050405020304" pitchFamily="18" charset="0"/>
                      </a:endParaRPr>
                    </a:p>
                  </a:txBody>
                  <a:tcPr marL="2645" marR="2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00" algn="just">
                        <a:lnSpc>
                          <a:spcPct val="100000"/>
                        </a:lnSpc>
                        <a:spcAft>
                          <a:spcPts val="0"/>
                        </a:spcAft>
                      </a:pPr>
                      <a:r>
                        <a:rPr lang="uk-U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Проведення виховних годин та бесід з студентами, які мешкають у гуртожитку.</a:t>
                      </a:r>
                      <a:r>
                        <a:rPr lang="uk-UA"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uk-U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45" marR="2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51594">
                <a:tc>
                  <a:txBody>
                    <a:bodyPr/>
                    <a:lstStyle/>
                    <a:p>
                      <a:pPr marL="36000" algn="just">
                        <a:lnSpc>
                          <a:spcPct val="100000"/>
                        </a:lnSpc>
                        <a:spcAft>
                          <a:spcPts val="0"/>
                        </a:spcAft>
                      </a:pPr>
                      <a:r>
                        <a:rPr lang="uk-UA" sz="1200"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Протягом року</a:t>
                      </a:r>
                      <a:endParaRPr lang="uk-UA" sz="1200">
                        <a:effectLst/>
                        <a:latin typeface="Calibri" panose="020F0502020204030204" pitchFamily="34" charset="0"/>
                        <a:ea typeface="Calibri" panose="020F0502020204030204" pitchFamily="34" charset="0"/>
                        <a:cs typeface="Times New Roman" panose="02020603050405020304" pitchFamily="18" charset="0"/>
                      </a:endParaRPr>
                    </a:p>
                  </a:txBody>
                  <a:tcPr marL="2645" marR="2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00" algn="just">
                        <a:lnSpc>
                          <a:spcPct val="100000"/>
                        </a:lnSpc>
                        <a:spcAft>
                          <a:spcPts val="0"/>
                        </a:spcAft>
                      </a:pPr>
                      <a:r>
                        <a:rPr lang="uk-U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Проведення бесід зі студентами щодо навчальної дисципліни і культури поведінки. </a:t>
                      </a:r>
                      <a:endParaRPr lang="uk-U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45" marR="2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741353">
                <a:tc>
                  <a:txBody>
                    <a:bodyPr/>
                    <a:lstStyle/>
                    <a:p>
                      <a:pPr marL="36000" algn="just">
                        <a:lnSpc>
                          <a:spcPct val="100000"/>
                        </a:lnSpc>
                        <a:spcAft>
                          <a:spcPts val="0"/>
                        </a:spcAft>
                      </a:pPr>
                      <a:r>
                        <a:rPr lang="uk-UA" sz="1200"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Протягом року</a:t>
                      </a:r>
                      <a:endParaRPr lang="uk-UA" sz="1200">
                        <a:effectLst/>
                        <a:latin typeface="Calibri" panose="020F0502020204030204" pitchFamily="34" charset="0"/>
                        <a:ea typeface="Calibri" panose="020F0502020204030204" pitchFamily="34" charset="0"/>
                        <a:cs typeface="Times New Roman" panose="02020603050405020304" pitchFamily="18" charset="0"/>
                      </a:endParaRPr>
                    </a:p>
                  </a:txBody>
                  <a:tcPr marL="2645" marR="2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00" algn="just">
                        <a:lnSpc>
                          <a:spcPct val="100000"/>
                        </a:lnSpc>
                        <a:spcAft>
                          <a:spcPts val="0"/>
                        </a:spcAft>
                      </a:pPr>
                      <a:r>
                        <a:rPr lang="uk-UA"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Пропаганда здорового способу життя.</a:t>
                      </a:r>
                      <a:endParaRPr lang="uk-UA" sz="1200" dirty="0">
                        <a:effectLst/>
                        <a:latin typeface="Calibri" panose="020F0502020204030204" pitchFamily="34" charset="0"/>
                        <a:ea typeface="Calibri" panose="020F0502020204030204" pitchFamily="34" charset="0"/>
                        <a:cs typeface="Times New Roman" panose="02020603050405020304" pitchFamily="18" charset="0"/>
                      </a:endParaRPr>
                    </a:p>
                    <a:p>
                      <a:pPr marL="36000" algn="just">
                        <a:lnSpc>
                          <a:spcPct val="100000"/>
                        </a:lnSpc>
                        <a:spcAft>
                          <a:spcPts val="0"/>
                        </a:spcAft>
                      </a:pPr>
                      <a:r>
                        <a:rPr lang="uk-U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Проведення зі студентами інформаційно-пізнавальних лекцій;</a:t>
                      </a:r>
                      <a:endParaRPr lang="uk-UA" sz="1200" dirty="0">
                        <a:effectLst/>
                        <a:latin typeface="Calibri" panose="020F0502020204030204" pitchFamily="34" charset="0"/>
                        <a:ea typeface="Calibri" panose="020F0502020204030204" pitchFamily="34" charset="0"/>
                        <a:cs typeface="Times New Roman" panose="02020603050405020304" pitchFamily="18" charset="0"/>
                      </a:endParaRPr>
                    </a:p>
                    <a:p>
                      <a:pPr marL="36000" algn="just">
                        <a:lnSpc>
                          <a:spcPct val="100000"/>
                        </a:lnSpc>
                        <a:spcAft>
                          <a:spcPts val="0"/>
                        </a:spcAft>
                      </a:pPr>
                      <a:r>
                        <a:rPr lang="uk-U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«Режим праці і відпочинку»;</a:t>
                      </a:r>
                      <a:endParaRPr lang="uk-UA" sz="1200" dirty="0">
                        <a:effectLst/>
                        <a:latin typeface="Calibri" panose="020F0502020204030204" pitchFamily="34" charset="0"/>
                        <a:ea typeface="Calibri" panose="020F0502020204030204" pitchFamily="34" charset="0"/>
                        <a:cs typeface="Times New Roman" panose="02020603050405020304" pitchFamily="18" charset="0"/>
                      </a:endParaRPr>
                    </a:p>
                    <a:p>
                      <a:pPr marL="36000" algn="just">
                        <a:lnSpc>
                          <a:spcPct val="100000"/>
                        </a:lnSpc>
                        <a:spcAft>
                          <a:spcPts val="0"/>
                        </a:spcAft>
                      </a:pPr>
                      <a:r>
                        <a:rPr lang="uk-U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«Правильне харчування – хороше здоров’я». </a:t>
                      </a:r>
                      <a:endParaRPr lang="uk-U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45" marR="2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251594">
                <a:tc>
                  <a:txBody>
                    <a:bodyPr/>
                    <a:lstStyle/>
                    <a:p>
                      <a:pPr marL="36000" algn="just">
                        <a:lnSpc>
                          <a:spcPct val="100000"/>
                        </a:lnSpc>
                        <a:spcAft>
                          <a:spcPts val="0"/>
                        </a:spcAft>
                      </a:pPr>
                      <a:r>
                        <a:rPr lang="uk-UA" sz="1200"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Протягом року</a:t>
                      </a:r>
                      <a:endParaRPr lang="uk-UA" sz="1200">
                        <a:effectLst/>
                        <a:latin typeface="Calibri" panose="020F0502020204030204" pitchFamily="34" charset="0"/>
                        <a:ea typeface="Calibri" panose="020F0502020204030204" pitchFamily="34" charset="0"/>
                        <a:cs typeface="Times New Roman" panose="02020603050405020304" pitchFamily="18" charset="0"/>
                      </a:endParaRPr>
                    </a:p>
                  </a:txBody>
                  <a:tcPr marL="2645" marR="2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00" algn="just">
                        <a:lnSpc>
                          <a:spcPct val="100000"/>
                        </a:lnSpc>
                        <a:spcAft>
                          <a:spcPts val="0"/>
                        </a:spcAft>
                      </a:pPr>
                      <a:r>
                        <a:rPr lang="uk-U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Залучення студентів до роботи у гуртках, художніх колективах, спортивних секціях, клубах за інтересами.</a:t>
                      </a:r>
                      <a:r>
                        <a:rPr lang="uk-UA"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uk-U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645" marR="2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15958452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1519" y="222920"/>
            <a:ext cx="7680960" cy="541784"/>
          </a:xfrm>
        </p:spPr>
        <p:txBody>
          <a:bodyPr>
            <a:normAutofit/>
          </a:bodyPr>
          <a:lstStyle/>
          <a:p>
            <a:pPr algn="ctr"/>
            <a:r>
              <a:rPr lang="uk-UA" sz="2000" b="1" dirty="0"/>
              <a:t>ІІ рік навчання І семестр</a:t>
            </a:r>
            <a:endParaRPr lang="uk-UA" sz="2000" dirty="0"/>
          </a:p>
        </p:txBody>
      </p:sp>
      <p:graphicFrame>
        <p:nvGraphicFramePr>
          <p:cNvPr id="13" name="Объект 12"/>
          <p:cNvGraphicFramePr>
            <a:graphicFrameLocks noGrp="1"/>
          </p:cNvGraphicFramePr>
          <p:nvPr>
            <p:ph idx="1"/>
          </p:nvPr>
        </p:nvGraphicFramePr>
        <p:xfrm>
          <a:off x="251520" y="908720"/>
          <a:ext cx="8640959" cy="5966126"/>
        </p:xfrm>
        <a:graphic>
          <a:graphicData uri="http://schemas.openxmlformats.org/drawingml/2006/table">
            <a:tbl>
              <a:tblPr firstRow="1" firstCol="1" bandRow="1" bandCol="1"/>
              <a:tblGrid>
                <a:gridCol w="1486245">
                  <a:extLst>
                    <a:ext uri="{9D8B030D-6E8A-4147-A177-3AD203B41FA5}">
                      <a16:colId xmlns:a16="http://schemas.microsoft.com/office/drawing/2014/main" val="20000"/>
                    </a:ext>
                  </a:extLst>
                </a:gridCol>
                <a:gridCol w="7154714">
                  <a:extLst>
                    <a:ext uri="{9D8B030D-6E8A-4147-A177-3AD203B41FA5}">
                      <a16:colId xmlns:a16="http://schemas.microsoft.com/office/drawing/2014/main" val="20001"/>
                    </a:ext>
                  </a:extLst>
                </a:gridCol>
              </a:tblGrid>
              <a:tr h="186904">
                <a:tc>
                  <a:txBody>
                    <a:bodyPr/>
                    <a:lstStyle/>
                    <a:p>
                      <a:pPr algn="just">
                        <a:lnSpc>
                          <a:spcPct val="115000"/>
                        </a:lnSpc>
                        <a:spcAft>
                          <a:spcPts val="0"/>
                        </a:spcAft>
                      </a:pPr>
                      <a:r>
                        <a:rPr lang="uk-UA"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Місяць</a:t>
                      </a:r>
                      <a:endParaRPr lang="uk-U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002" marR="32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Назва заходу</a:t>
                      </a:r>
                      <a:endParaRPr lang="uk-UA" sz="1200">
                        <a:effectLst/>
                        <a:latin typeface="Calibri" panose="020F0502020204030204" pitchFamily="34" charset="0"/>
                        <a:ea typeface="Calibri" panose="020F0502020204030204" pitchFamily="34" charset="0"/>
                        <a:cs typeface="Times New Roman" panose="02020603050405020304" pitchFamily="18" charset="0"/>
                      </a:endParaRPr>
                    </a:p>
                  </a:txBody>
                  <a:tcPr marL="32002" marR="32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86904">
                <a:tc>
                  <a:txBody>
                    <a:bodyPr/>
                    <a:lstStyle/>
                    <a:p>
                      <a:pPr algn="just">
                        <a:lnSpc>
                          <a:spcPct val="115000"/>
                        </a:lnSpc>
                        <a:spcAft>
                          <a:spcPts val="0"/>
                        </a:spcAft>
                      </a:pPr>
                      <a:r>
                        <a:rPr lang="uk-UA" sz="12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 Вересня</a:t>
                      </a:r>
                      <a:endParaRPr lang="uk-UA" sz="1200">
                        <a:effectLst/>
                        <a:latin typeface="Calibri" panose="020F0502020204030204" pitchFamily="34" charset="0"/>
                        <a:ea typeface="Calibri" panose="020F0502020204030204" pitchFamily="34" charset="0"/>
                        <a:cs typeface="Times New Roman" panose="02020603050405020304" pitchFamily="18" charset="0"/>
                      </a:endParaRPr>
                    </a:p>
                  </a:txBody>
                  <a:tcPr marL="32002" marR="32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День знань</a:t>
                      </a:r>
                      <a:endParaRPr lang="uk-UA" sz="1200">
                        <a:effectLst/>
                        <a:latin typeface="Calibri" panose="020F0502020204030204" pitchFamily="34" charset="0"/>
                        <a:ea typeface="Calibri" panose="020F0502020204030204" pitchFamily="34" charset="0"/>
                        <a:cs typeface="Times New Roman" panose="02020603050405020304" pitchFamily="18" charset="0"/>
                      </a:endParaRPr>
                    </a:p>
                  </a:txBody>
                  <a:tcPr marL="32002" marR="32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3811">
                <a:tc>
                  <a:txBody>
                    <a:bodyPr/>
                    <a:lstStyle/>
                    <a:p>
                      <a:pPr algn="just">
                        <a:lnSpc>
                          <a:spcPct val="115000"/>
                        </a:lnSpc>
                        <a:spcAft>
                          <a:spcPts val="0"/>
                        </a:spcAft>
                      </a:pPr>
                      <a:r>
                        <a:rPr lang="uk-UA" sz="12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Вересень</a:t>
                      </a:r>
                      <a:endParaRPr lang="uk-UA" sz="1200">
                        <a:effectLst/>
                        <a:latin typeface="Calibri" panose="020F0502020204030204" pitchFamily="34" charset="0"/>
                        <a:ea typeface="Calibri" panose="020F0502020204030204" pitchFamily="34" charset="0"/>
                        <a:cs typeface="Times New Roman" panose="02020603050405020304" pitchFamily="18" charset="0"/>
                      </a:endParaRPr>
                    </a:p>
                  </a:txBody>
                  <a:tcPr marL="32002" marR="32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Опитування студентів для виявлення їх побажань щодо планування організаційно-виховної роботи на рік.</a:t>
                      </a:r>
                      <a:endParaRPr lang="uk-UA" sz="1200">
                        <a:effectLst/>
                        <a:latin typeface="Calibri" panose="020F0502020204030204" pitchFamily="34" charset="0"/>
                        <a:ea typeface="Calibri" panose="020F0502020204030204" pitchFamily="34" charset="0"/>
                        <a:cs typeface="Times New Roman" panose="02020603050405020304" pitchFamily="18" charset="0"/>
                      </a:endParaRPr>
                    </a:p>
                  </a:txBody>
                  <a:tcPr marL="32002" marR="32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86904">
                <a:tc>
                  <a:txBody>
                    <a:bodyPr/>
                    <a:lstStyle/>
                    <a:p>
                      <a:pPr algn="just">
                        <a:lnSpc>
                          <a:spcPct val="115000"/>
                        </a:lnSpc>
                        <a:spcAft>
                          <a:spcPts val="0"/>
                        </a:spcAft>
                      </a:pPr>
                      <a:r>
                        <a:rPr lang="uk-UA" sz="12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 вересня</a:t>
                      </a:r>
                      <a:endParaRPr lang="uk-UA" sz="1200">
                        <a:effectLst/>
                        <a:latin typeface="Calibri" panose="020F0502020204030204" pitchFamily="34" charset="0"/>
                        <a:ea typeface="Calibri" panose="020F0502020204030204" pitchFamily="34" charset="0"/>
                        <a:cs typeface="Times New Roman" panose="02020603050405020304" pitchFamily="18" charset="0"/>
                      </a:endParaRPr>
                    </a:p>
                  </a:txBody>
                  <a:tcPr marL="32002" marR="32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Битва під Оршею 1514 р. </a:t>
                      </a:r>
                      <a:endParaRPr lang="uk-UA" sz="1200">
                        <a:effectLst/>
                        <a:latin typeface="Calibri" panose="020F0502020204030204" pitchFamily="34" charset="0"/>
                        <a:ea typeface="Calibri" panose="020F0502020204030204" pitchFamily="34" charset="0"/>
                        <a:cs typeface="Times New Roman" panose="02020603050405020304" pitchFamily="18" charset="0"/>
                      </a:endParaRPr>
                    </a:p>
                  </a:txBody>
                  <a:tcPr marL="32002" marR="32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86904">
                <a:tc>
                  <a:txBody>
                    <a:bodyPr/>
                    <a:lstStyle/>
                    <a:p>
                      <a:pPr algn="just">
                        <a:lnSpc>
                          <a:spcPct val="115000"/>
                        </a:lnSpc>
                        <a:spcAft>
                          <a:spcPts val="0"/>
                        </a:spcAft>
                      </a:pPr>
                      <a:r>
                        <a:rPr lang="uk-UA" sz="12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uk-UA" sz="1200">
                        <a:effectLst/>
                        <a:latin typeface="Calibri" panose="020F0502020204030204" pitchFamily="34" charset="0"/>
                        <a:ea typeface="Calibri" panose="020F0502020204030204" pitchFamily="34" charset="0"/>
                        <a:cs typeface="Times New Roman" panose="02020603050405020304" pitchFamily="18" charset="0"/>
                      </a:endParaRPr>
                    </a:p>
                  </a:txBody>
                  <a:tcPr marL="32002" marR="32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Кам’янець-Подільська фортеця (Хмельницька область).</a:t>
                      </a:r>
                      <a:endParaRPr lang="uk-UA" sz="1200">
                        <a:effectLst/>
                        <a:latin typeface="Calibri" panose="020F0502020204030204" pitchFamily="34" charset="0"/>
                        <a:ea typeface="Calibri" panose="020F0502020204030204" pitchFamily="34" charset="0"/>
                        <a:cs typeface="Times New Roman" panose="02020603050405020304" pitchFamily="18" charset="0"/>
                      </a:endParaRPr>
                    </a:p>
                  </a:txBody>
                  <a:tcPr marL="32002" marR="32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76150">
                <a:tc>
                  <a:txBody>
                    <a:bodyPr/>
                    <a:lstStyle/>
                    <a:p>
                      <a:pPr algn="just">
                        <a:lnSpc>
                          <a:spcPct val="115000"/>
                        </a:lnSpc>
                        <a:spcAft>
                          <a:spcPts val="0"/>
                        </a:spcAft>
                      </a:pPr>
                      <a:r>
                        <a:rPr lang="uk-UA" sz="12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uk-UA" sz="1200">
                        <a:effectLst/>
                        <a:latin typeface="Calibri" panose="020F0502020204030204" pitchFamily="34" charset="0"/>
                        <a:ea typeface="Calibri" panose="020F0502020204030204" pitchFamily="34" charset="0"/>
                        <a:cs typeface="Times New Roman" panose="02020603050405020304" pitchFamily="18" charset="0"/>
                      </a:endParaRPr>
                    </a:p>
                  </a:txBody>
                  <a:tcPr marL="32002" marR="32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Музей народної архітектури та побуту Середньої Наддніпрянщини в Переяславі-Хмельницькому (Київська область).</a:t>
                      </a:r>
                      <a:endParaRPr lang="uk-U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002" marR="32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73811">
                <a:tc>
                  <a:txBody>
                    <a:bodyPr/>
                    <a:lstStyle/>
                    <a:p>
                      <a:pPr algn="just">
                        <a:lnSpc>
                          <a:spcPct val="115000"/>
                        </a:lnSpc>
                        <a:spcAft>
                          <a:spcPts val="0"/>
                        </a:spcAft>
                      </a:pPr>
                      <a:r>
                        <a:rPr lang="uk-UA" sz="12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uk-UA" sz="1200">
                        <a:effectLst/>
                        <a:latin typeface="Calibri" panose="020F0502020204030204" pitchFamily="34" charset="0"/>
                        <a:ea typeface="Calibri" panose="020F0502020204030204" pitchFamily="34" charset="0"/>
                        <a:cs typeface="Times New Roman" panose="02020603050405020304" pitchFamily="18" charset="0"/>
                      </a:endParaRPr>
                    </a:p>
                  </a:txBody>
                  <a:tcPr marL="32002" marR="32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Мамаєва Слобода (Центр народознавства «Козак Мамай») (м. Київ, вул</a:t>
                      </a:r>
                      <a:r>
                        <a:rPr lang="uk-UA"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Михайла Донця</a:t>
                      </a:r>
                      <a:r>
                        <a:rPr lang="uk-UA" sz="12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uk-U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002" marR="32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64328">
                <a:tc>
                  <a:txBody>
                    <a:bodyPr/>
                    <a:lstStyle/>
                    <a:p>
                      <a:pPr algn="just">
                        <a:lnSpc>
                          <a:spcPct val="115000"/>
                        </a:lnSpc>
                        <a:spcAft>
                          <a:spcPts val="0"/>
                        </a:spcAft>
                      </a:pPr>
                      <a:r>
                        <a:rPr lang="uk-UA" sz="12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Жовтень</a:t>
                      </a:r>
                      <a:endParaRPr lang="uk-UA" sz="1200">
                        <a:effectLst/>
                        <a:latin typeface="Calibri" panose="020F0502020204030204" pitchFamily="34" charset="0"/>
                        <a:ea typeface="Calibri" panose="020F0502020204030204" pitchFamily="34" charset="0"/>
                        <a:cs typeface="Times New Roman" panose="02020603050405020304" pitchFamily="18" charset="0"/>
                      </a:endParaRPr>
                    </a:p>
                  </a:txBody>
                  <a:tcPr marL="32002" marR="32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Музей історії Десятинної церкви (м. Київ, вул. Володимирська, 6/1).</a:t>
                      </a:r>
                      <a:endParaRPr lang="uk-U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002" marR="32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19127">
                <a:tc>
                  <a:txBody>
                    <a:bodyPr/>
                    <a:lstStyle/>
                    <a:p>
                      <a:pPr algn="just">
                        <a:lnSpc>
                          <a:spcPct val="115000"/>
                        </a:lnSpc>
                        <a:spcAft>
                          <a:spcPts val="0"/>
                        </a:spcAft>
                      </a:pPr>
                      <a:r>
                        <a:rPr lang="uk-U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14.10</a:t>
                      </a:r>
                      <a:endParaRPr lang="uk-UA" sz="1200">
                        <a:effectLst/>
                        <a:latin typeface="Calibri" panose="020F0502020204030204" pitchFamily="34" charset="0"/>
                        <a:ea typeface="Calibri" panose="020F0502020204030204" pitchFamily="34" charset="0"/>
                        <a:cs typeface="Times New Roman" panose="02020603050405020304" pitchFamily="18" charset="0"/>
                      </a:endParaRPr>
                    </a:p>
                  </a:txBody>
                  <a:tcPr marL="32002" marR="32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Козацькому роду – нема переводу. Покрова Пресвятої Богородиці.</a:t>
                      </a:r>
                      <a:endParaRPr lang="uk-UA" sz="1200">
                        <a:effectLst/>
                        <a:latin typeface="Calibri" panose="020F0502020204030204" pitchFamily="34" charset="0"/>
                        <a:ea typeface="Calibri" panose="020F0502020204030204" pitchFamily="34" charset="0"/>
                        <a:cs typeface="Times New Roman" panose="02020603050405020304" pitchFamily="18" charset="0"/>
                      </a:endParaRPr>
                    </a:p>
                  </a:txBody>
                  <a:tcPr marL="32002" marR="32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12778">
                <a:tc>
                  <a:txBody>
                    <a:bodyPr/>
                    <a:lstStyle/>
                    <a:p>
                      <a:pPr algn="just">
                        <a:lnSpc>
                          <a:spcPct val="115000"/>
                        </a:lnSpc>
                        <a:spcAft>
                          <a:spcPts val="0"/>
                        </a:spcAft>
                      </a:pPr>
                      <a:r>
                        <a:rPr lang="uk-U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17.10</a:t>
                      </a:r>
                      <a:endParaRPr lang="uk-UA" sz="1200">
                        <a:effectLst/>
                        <a:latin typeface="Calibri" panose="020F0502020204030204" pitchFamily="34" charset="0"/>
                        <a:ea typeface="Calibri" panose="020F0502020204030204" pitchFamily="34" charset="0"/>
                        <a:cs typeface="Times New Roman" panose="02020603050405020304" pitchFamily="18" charset="0"/>
                      </a:endParaRPr>
                    </a:p>
                  </a:txBody>
                  <a:tcPr marL="32002" marR="32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День українського студента (перемога Революції на граніті).</a:t>
                      </a:r>
                      <a:endParaRPr lang="uk-UA" sz="1200">
                        <a:effectLst/>
                        <a:latin typeface="Calibri" panose="020F0502020204030204" pitchFamily="34" charset="0"/>
                        <a:ea typeface="Calibri" panose="020F0502020204030204" pitchFamily="34" charset="0"/>
                        <a:cs typeface="Times New Roman" panose="02020603050405020304" pitchFamily="18" charset="0"/>
                      </a:endParaRPr>
                    </a:p>
                  </a:txBody>
                  <a:tcPr marL="32002" marR="32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86904">
                <a:tc>
                  <a:txBody>
                    <a:bodyPr/>
                    <a:lstStyle/>
                    <a:p>
                      <a:pPr algn="just">
                        <a:lnSpc>
                          <a:spcPct val="115000"/>
                        </a:lnSpc>
                        <a:spcAft>
                          <a:spcPts val="0"/>
                        </a:spcAft>
                      </a:pPr>
                      <a:r>
                        <a:rPr lang="uk-UA" sz="12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Жовтень</a:t>
                      </a:r>
                      <a:endParaRPr lang="uk-UA" sz="1200">
                        <a:effectLst/>
                        <a:latin typeface="Calibri" panose="020F0502020204030204" pitchFamily="34" charset="0"/>
                        <a:ea typeface="Calibri" panose="020F0502020204030204" pitchFamily="34" charset="0"/>
                        <a:cs typeface="Times New Roman" panose="02020603050405020304" pitchFamily="18" charset="0"/>
                      </a:endParaRPr>
                    </a:p>
                  </a:txBody>
                  <a:tcPr marL="32002" marR="32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Студентська республіка.</a:t>
                      </a:r>
                      <a:endParaRPr lang="uk-UA" sz="1200">
                        <a:effectLst/>
                        <a:latin typeface="Calibri" panose="020F0502020204030204" pitchFamily="34" charset="0"/>
                        <a:ea typeface="Calibri" panose="020F0502020204030204" pitchFamily="34" charset="0"/>
                        <a:cs typeface="Times New Roman" panose="02020603050405020304" pitchFamily="18" charset="0"/>
                      </a:endParaRPr>
                    </a:p>
                  </a:txBody>
                  <a:tcPr marL="32002" marR="32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86904">
                <a:tc>
                  <a:txBody>
                    <a:bodyPr/>
                    <a:lstStyle/>
                    <a:p>
                      <a:pPr algn="just">
                        <a:lnSpc>
                          <a:spcPct val="115000"/>
                        </a:lnSpc>
                        <a:spcAft>
                          <a:spcPts val="0"/>
                        </a:spcAft>
                      </a:pPr>
                      <a:r>
                        <a:rPr lang="uk-UA" sz="12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uk-UA" sz="1200">
                        <a:effectLst/>
                        <a:latin typeface="Calibri" panose="020F0502020204030204" pitchFamily="34" charset="0"/>
                        <a:ea typeface="Calibri" panose="020F0502020204030204" pitchFamily="34" charset="0"/>
                        <a:cs typeface="Times New Roman" panose="02020603050405020304" pitchFamily="18" charset="0"/>
                      </a:endParaRPr>
                    </a:p>
                  </a:txBody>
                  <a:tcPr marL="32002" marR="32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Державні символи України.</a:t>
                      </a:r>
                      <a:endParaRPr lang="uk-UA" sz="1200">
                        <a:effectLst/>
                        <a:latin typeface="Calibri" panose="020F0502020204030204" pitchFamily="34" charset="0"/>
                        <a:ea typeface="Calibri" panose="020F0502020204030204" pitchFamily="34" charset="0"/>
                        <a:cs typeface="Times New Roman" panose="02020603050405020304" pitchFamily="18" charset="0"/>
                      </a:endParaRPr>
                    </a:p>
                  </a:txBody>
                  <a:tcPr marL="32002" marR="32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73811">
                <a:tc>
                  <a:txBody>
                    <a:bodyPr/>
                    <a:lstStyle/>
                    <a:p>
                      <a:pPr algn="just">
                        <a:lnSpc>
                          <a:spcPct val="115000"/>
                        </a:lnSpc>
                        <a:spcAft>
                          <a:spcPts val="0"/>
                        </a:spcAft>
                      </a:pPr>
                      <a:r>
                        <a:rPr lang="uk-UA" sz="12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Листопад</a:t>
                      </a:r>
                      <a:endParaRPr lang="uk-UA" sz="1200">
                        <a:effectLst/>
                        <a:latin typeface="Calibri" panose="020F0502020204030204" pitchFamily="34" charset="0"/>
                        <a:ea typeface="Calibri" panose="020F0502020204030204" pitchFamily="34" charset="0"/>
                        <a:cs typeface="Times New Roman" panose="02020603050405020304" pitchFamily="18" charset="0"/>
                      </a:endParaRPr>
                    </a:p>
                  </a:txBody>
                  <a:tcPr marL="32002" marR="32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Історико-археологічний музей «Прадавня Аратта – Україна» (с. Трипілля, Київська обл.).</a:t>
                      </a:r>
                      <a:endParaRPr lang="uk-UA" sz="1200">
                        <a:effectLst/>
                        <a:latin typeface="Calibri" panose="020F0502020204030204" pitchFamily="34" charset="0"/>
                        <a:ea typeface="Calibri" panose="020F0502020204030204" pitchFamily="34" charset="0"/>
                        <a:cs typeface="Times New Roman" panose="02020603050405020304" pitchFamily="18" charset="0"/>
                      </a:endParaRPr>
                    </a:p>
                  </a:txBody>
                  <a:tcPr marL="32002" marR="32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86904">
                <a:tc>
                  <a:txBody>
                    <a:bodyPr/>
                    <a:lstStyle/>
                    <a:p>
                      <a:pPr algn="just">
                        <a:lnSpc>
                          <a:spcPct val="115000"/>
                        </a:lnSpc>
                        <a:spcAft>
                          <a:spcPts val="0"/>
                        </a:spcAft>
                      </a:pPr>
                      <a:r>
                        <a:rPr lang="uk-U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uk-UA" sz="1200">
                        <a:effectLst/>
                        <a:latin typeface="Calibri" panose="020F0502020204030204" pitchFamily="34" charset="0"/>
                        <a:ea typeface="Calibri" panose="020F0502020204030204" pitchFamily="34" charset="0"/>
                        <a:cs typeface="Times New Roman" panose="02020603050405020304" pitchFamily="18" charset="0"/>
                      </a:endParaRPr>
                    </a:p>
                  </a:txBody>
                  <a:tcPr marL="32002" marR="32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Мистецький Арсенал (Цитадель).</a:t>
                      </a:r>
                      <a:endParaRPr lang="uk-UA" sz="1200">
                        <a:effectLst/>
                        <a:latin typeface="Calibri" panose="020F0502020204030204" pitchFamily="34" charset="0"/>
                        <a:ea typeface="Calibri" panose="020F0502020204030204" pitchFamily="34" charset="0"/>
                        <a:cs typeface="Times New Roman" panose="02020603050405020304" pitchFamily="18" charset="0"/>
                      </a:endParaRPr>
                    </a:p>
                  </a:txBody>
                  <a:tcPr marL="32002" marR="32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86904">
                <a:tc>
                  <a:txBody>
                    <a:bodyPr/>
                    <a:lstStyle/>
                    <a:p>
                      <a:pPr algn="just">
                        <a:lnSpc>
                          <a:spcPct val="115000"/>
                        </a:lnSpc>
                        <a:spcAft>
                          <a:spcPts val="0"/>
                        </a:spcAft>
                      </a:pPr>
                      <a:r>
                        <a:rPr lang="uk-UA" sz="12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17.11.</a:t>
                      </a:r>
                      <a:endParaRPr lang="uk-UA" sz="1200">
                        <a:effectLst/>
                        <a:latin typeface="Calibri" panose="020F0502020204030204" pitchFamily="34" charset="0"/>
                        <a:ea typeface="Calibri" panose="020F0502020204030204" pitchFamily="34" charset="0"/>
                        <a:cs typeface="Times New Roman" panose="02020603050405020304" pitchFamily="18" charset="0"/>
                      </a:endParaRPr>
                    </a:p>
                  </a:txBody>
                  <a:tcPr marL="32002" marR="32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Міжнародний день солідарності студентів.</a:t>
                      </a:r>
                      <a:endParaRPr lang="uk-UA" sz="1200">
                        <a:effectLst/>
                        <a:latin typeface="Calibri" panose="020F0502020204030204" pitchFamily="34" charset="0"/>
                        <a:ea typeface="Calibri" panose="020F0502020204030204" pitchFamily="34" charset="0"/>
                        <a:cs typeface="Times New Roman" panose="02020603050405020304" pitchFamily="18" charset="0"/>
                      </a:endParaRPr>
                    </a:p>
                  </a:txBody>
                  <a:tcPr marL="32002" marR="32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86904">
                <a:tc>
                  <a:txBody>
                    <a:bodyPr/>
                    <a:lstStyle/>
                    <a:p>
                      <a:pPr algn="just">
                        <a:lnSpc>
                          <a:spcPct val="115000"/>
                        </a:lnSpc>
                        <a:spcAft>
                          <a:spcPts val="0"/>
                        </a:spcAft>
                      </a:pPr>
                      <a:r>
                        <a:rPr lang="uk-UA" sz="12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uk-UA" sz="1200">
                        <a:effectLst/>
                        <a:latin typeface="Calibri" panose="020F0502020204030204" pitchFamily="34" charset="0"/>
                        <a:ea typeface="Calibri" panose="020F0502020204030204" pitchFamily="34" charset="0"/>
                        <a:cs typeface="Times New Roman" panose="02020603050405020304" pitchFamily="18" charset="0"/>
                      </a:endParaRPr>
                    </a:p>
                  </a:txBody>
                  <a:tcPr marL="32002" marR="32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Здоровий спосіб життя – вимога часу.</a:t>
                      </a:r>
                      <a:endParaRPr lang="uk-UA" sz="1200">
                        <a:effectLst/>
                        <a:latin typeface="Calibri" panose="020F0502020204030204" pitchFamily="34" charset="0"/>
                        <a:ea typeface="Calibri" panose="020F0502020204030204" pitchFamily="34" charset="0"/>
                        <a:cs typeface="Times New Roman" panose="02020603050405020304" pitchFamily="18" charset="0"/>
                      </a:endParaRPr>
                    </a:p>
                  </a:txBody>
                  <a:tcPr marL="32002" marR="32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319127">
                <a:tc>
                  <a:txBody>
                    <a:bodyPr/>
                    <a:lstStyle/>
                    <a:p>
                      <a:pPr algn="just">
                        <a:lnSpc>
                          <a:spcPct val="115000"/>
                        </a:lnSpc>
                        <a:spcAft>
                          <a:spcPts val="0"/>
                        </a:spcAft>
                      </a:pPr>
                      <a:r>
                        <a:rPr lang="uk-U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uk-UA" sz="1200">
                        <a:effectLst/>
                        <a:latin typeface="Calibri" panose="020F0502020204030204" pitchFamily="34" charset="0"/>
                        <a:ea typeface="Calibri" panose="020F0502020204030204" pitchFamily="34" charset="0"/>
                        <a:cs typeface="Times New Roman" panose="02020603050405020304" pitchFamily="18" charset="0"/>
                      </a:endParaRPr>
                    </a:p>
                  </a:txBody>
                  <a:tcPr marL="32002" marR="32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Моя майбутня професія (День працівника сільського господарства).</a:t>
                      </a:r>
                      <a:endParaRPr lang="uk-UA" sz="1200">
                        <a:effectLst/>
                        <a:latin typeface="Calibri" panose="020F0502020204030204" pitchFamily="34" charset="0"/>
                        <a:ea typeface="Calibri" panose="020F0502020204030204" pitchFamily="34" charset="0"/>
                        <a:cs typeface="Times New Roman" panose="02020603050405020304" pitchFamily="18" charset="0"/>
                      </a:endParaRPr>
                    </a:p>
                  </a:txBody>
                  <a:tcPr marL="32002" marR="32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86904">
                <a:tc>
                  <a:txBody>
                    <a:bodyPr/>
                    <a:lstStyle/>
                    <a:p>
                      <a:pPr algn="just">
                        <a:lnSpc>
                          <a:spcPct val="115000"/>
                        </a:lnSpc>
                        <a:spcAft>
                          <a:spcPts val="0"/>
                        </a:spcAft>
                      </a:pPr>
                      <a:r>
                        <a:rPr lang="uk-UA" sz="12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Грудень</a:t>
                      </a:r>
                      <a:endParaRPr lang="uk-UA" sz="1200">
                        <a:effectLst/>
                        <a:latin typeface="Calibri" panose="020F0502020204030204" pitchFamily="34" charset="0"/>
                        <a:ea typeface="Calibri" panose="020F0502020204030204" pitchFamily="34" charset="0"/>
                        <a:cs typeface="Times New Roman" panose="02020603050405020304" pitchFamily="18" charset="0"/>
                      </a:endParaRPr>
                    </a:p>
                  </a:txBody>
                  <a:tcPr marL="32002" marR="32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Битва на Синіх Водах 1362.</a:t>
                      </a:r>
                      <a:endParaRPr lang="uk-UA" sz="1200">
                        <a:effectLst/>
                        <a:latin typeface="Calibri" panose="020F0502020204030204" pitchFamily="34" charset="0"/>
                        <a:ea typeface="Calibri" panose="020F0502020204030204" pitchFamily="34" charset="0"/>
                        <a:cs typeface="Times New Roman" panose="02020603050405020304" pitchFamily="18" charset="0"/>
                      </a:endParaRPr>
                    </a:p>
                  </a:txBody>
                  <a:tcPr marL="32002" marR="32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86904">
                <a:tc>
                  <a:txBody>
                    <a:bodyPr/>
                    <a:lstStyle/>
                    <a:p>
                      <a:pPr algn="just">
                        <a:lnSpc>
                          <a:spcPct val="115000"/>
                        </a:lnSpc>
                        <a:spcAft>
                          <a:spcPts val="0"/>
                        </a:spcAft>
                      </a:pPr>
                      <a:r>
                        <a:rPr lang="uk-U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1.12</a:t>
                      </a:r>
                      <a:endParaRPr lang="uk-UA" sz="1200">
                        <a:effectLst/>
                        <a:latin typeface="Calibri" panose="020F0502020204030204" pitchFamily="34" charset="0"/>
                        <a:ea typeface="Calibri" panose="020F0502020204030204" pitchFamily="34" charset="0"/>
                        <a:cs typeface="Times New Roman" panose="02020603050405020304" pitchFamily="18" charset="0"/>
                      </a:endParaRPr>
                    </a:p>
                  </a:txBody>
                  <a:tcPr marL="32002" marR="32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СНІД – небезпечна реалія сьогодення.</a:t>
                      </a:r>
                      <a:endParaRPr lang="uk-UA" sz="1200">
                        <a:effectLst/>
                        <a:latin typeface="Calibri" panose="020F0502020204030204" pitchFamily="34" charset="0"/>
                        <a:ea typeface="Calibri" panose="020F0502020204030204" pitchFamily="34" charset="0"/>
                        <a:cs typeface="Times New Roman" panose="02020603050405020304" pitchFamily="18" charset="0"/>
                      </a:endParaRPr>
                    </a:p>
                  </a:txBody>
                  <a:tcPr marL="32002" marR="32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319127">
                <a:tc>
                  <a:txBody>
                    <a:bodyPr/>
                    <a:lstStyle/>
                    <a:p>
                      <a:pPr algn="just">
                        <a:lnSpc>
                          <a:spcPct val="115000"/>
                        </a:lnSpc>
                        <a:spcAft>
                          <a:spcPts val="0"/>
                        </a:spcAft>
                      </a:pPr>
                      <a:r>
                        <a:rPr lang="uk-U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6.12</a:t>
                      </a:r>
                      <a:endParaRPr lang="uk-UA" sz="1200">
                        <a:effectLst/>
                        <a:latin typeface="Calibri" panose="020F0502020204030204" pitchFamily="34" charset="0"/>
                        <a:ea typeface="Calibri" panose="020F0502020204030204" pitchFamily="34" charset="0"/>
                        <a:cs typeface="Times New Roman" panose="02020603050405020304" pitchFamily="18" charset="0"/>
                      </a:endParaRPr>
                    </a:p>
                  </a:txBody>
                  <a:tcPr marL="32002" marR="32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Зустріч із представниками Збройних сил України, учасниками АТО. </a:t>
                      </a:r>
                      <a:endParaRPr lang="uk-UA" sz="1200">
                        <a:effectLst/>
                        <a:latin typeface="Calibri" panose="020F0502020204030204" pitchFamily="34" charset="0"/>
                        <a:ea typeface="Calibri" panose="020F0502020204030204" pitchFamily="34" charset="0"/>
                        <a:cs typeface="Times New Roman" panose="02020603050405020304" pitchFamily="18" charset="0"/>
                      </a:endParaRPr>
                    </a:p>
                  </a:txBody>
                  <a:tcPr marL="32002" marR="32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86904">
                <a:tc>
                  <a:txBody>
                    <a:bodyPr/>
                    <a:lstStyle/>
                    <a:p>
                      <a:pPr algn="just">
                        <a:lnSpc>
                          <a:spcPct val="115000"/>
                        </a:lnSpc>
                        <a:spcAft>
                          <a:spcPts val="0"/>
                        </a:spcAft>
                      </a:pPr>
                      <a:r>
                        <a:rPr lang="uk-U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10.12</a:t>
                      </a:r>
                      <a:endParaRPr lang="uk-UA" sz="1200">
                        <a:effectLst/>
                        <a:latin typeface="Calibri" panose="020F0502020204030204" pitchFamily="34" charset="0"/>
                        <a:ea typeface="Calibri" panose="020F0502020204030204" pitchFamily="34" charset="0"/>
                        <a:cs typeface="Times New Roman" panose="02020603050405020304" pitchFamily="18" charset="0"/>
                      </a:endParaRPr>
                    </a:p>
                  </a:txBody>
                  <a:tcPr marL="32002" marR="32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Поряд із правами ідуть обов’язки (День прав людини).</a:t>
                      </a:r>
                      <a:endParaRPr lang="uk-UA" sz="1200">
                        <a:effectLst/>
                        <a:latin typeface="Calibri" panose="020F0502020204030204" pitchFamily="34" charset="0"/>
                        <a:ea typeface="Calibri" panose="020F0502020204030204" pitchFamily="34" charset="0"/>
                        <a:cs typeface="Times New Roman" panose="02020603050405020304" pitchFamily="18" charset="0"/>
                      </a:endParaRPr>
                    </a:p>
                  </a:txBody>
                  <a:tcPr marL="32002" marR="32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186904">
                <a:tc>
                  <a:txBody>
                    <a:bodyPr/>
                    <a:lstStyle/>
                    <a:p>
                      <a:pPr algn="just">
                        <a:lnSpc>
                          <a:spcPct val="115000"/>
                        </a:lnSpc>
                        <a:spcAft>
                          <a:spcPts val="0"/>
                        </a:spcAft>
                      </a:pPr>
                      <a:r>
                        <a:rPr lang="uk-UA"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uk-UA" sz="1200">
                        <a:effectLst/>
                        <a:latin typeface="Calibri" panose="020F0502020204030204" pitchFamily="34" charset="0"/>
                        <a:ea typeface="Calibri" panose="020F0502020204030204" pitchFamily="34" charset="0"/>
                        <a:cs typeface="Times New Roman" panose="02020603050405020304" pitchFamily="18" charset="0"/>
                      </a:endParaRPr>
                    </a:p>
                  </a:txBody>
                  <a:tcPr marL="32002" marR="32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Підсумки роботи за семестр.</a:t>
                      </a:r>
                      <a:endParaRPr lang="uk-U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002" marR="32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bl>
          </a:graphicData>
        </a:graphic>
      </p:graphicFrame>
    </p:spTree>
    <p:extLst>
      <p:ext uri="{BB962C8B-B14F-4D97-AF65-F5344CB8AC3E}">
        <p14:creationId xmlns:p14="http://schemas.microsoft.com/office/powerpoint/2010/main" val="15802176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7524" y="188640"/>
            <a:ext cx="7680960" cy="338134"/>
          </a:xfrm>
        </p:spPr>
        <p:txBody>
          <a:bodyPr>
            <a:noAutofit/>
          </a:bodyPr>
          <a:lstStyle/>
          <a:p>
            <a:pPr algn="ctr"/>
            <a:r>
              <a:rPr lang="uk-UA" sz="2400" b="1" dirty="0"/>
              <a:t>ІІ рік навчання ІІ семестр</a:t>
            </a:r>
            <a:endParaRPr lang="uk-UA" sz="24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845180403"/>
              </p:ext>
            </p:extLst>
          </p:nvPr>
        </p:nvGraphicFramePr>
        <p:xfrm>
          <a:off x="323528" y="526770"/>
          <a:ext cx="8568952" cy="6070589"/>
        </p:xfrm>
        <a:graphic>
          <a:graphicData uri="http://schemas.openxmlformats.org/drawingml/2006/table">
            <a:tbl>
              <a:tblPr firstRow="1" firstCol="1" bandRow="1" bandCol="1"/>
              <a:tblGrid>
                <a:gridCol w="1814906">
                  <a:extLst>
                    <a:ext uri="{9D8B030D-6E8A-4147-A177-3AD203B41FA5}">
                      <a16:colId xmlns:a16="http://schemas.microsoft.com/office/drawing/2014/main" val="20000"/>
                    </a:ext>
                  </a:extLst>
                </a:gridCol>
                <a:gridCol w="6754046">
                  <a:extLst>
                    <a:ext uri="{9D8B030D-6E8A-4147-A177-3AD203B41FA5}">
                      <a16:colId xmlns:a16="http://schemas.microsoft.com/office/drawing/2014/main" val="20001"/>
                    </a:ext>
                  </a:extLst>
                </a:gridCol>
              </a:tblGrid>
              <a:tr h="275936">
                <a:tc>
                  <a:txBody>
                    <a:bodyPr/>
                    <a:lstStyle/>
                    <a:p>
                      <a:pPr algn="just">
                        <a:lnSpc>
                          <a:spcPct val="115000"/>
                        </a:lnSpc>
                        <a:spcAft>
                          <a:spcPts val="0"/>
                        </a:spcAft>
                      </a:pPr>
                      <a:r>
                        <a:rPr lang="uk-UA"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Місяць</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468" marR="384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Назва заходу</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468" marR="384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75936">
                <a:tc>
                  <a:txBody>
                    <a:bodyPr/>
                    <a:lstStyle/>
                    <a:p>
                      <a:pPr algn="just">
                        <a:lnSpc>
                          <a:spcPct val="115000"/>
                        </a:lnSpc>
                        <a:spcAft>
                          <a:spcPts val="0"/>
                        </a:spcAft>
                      </a:pPr>
                      <a:r>
                        <a:rPr lang="uk-UA" sz="16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Січень</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38468" marR="384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Українські звичаї та обряди.</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38468" marR="384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75936">
                <a:tc>
                  <a:txBody>
                    <a:bodyPr/>
                    <a:lstStyle/>
                    <a:p>
                      <a:pPr algn="just">
                        <a:lnSpc>
                          <a:spcPct val="115000"/>
                        </a:lnSpc>
                        <a:spcAft>
                          <a:spcPts val="0"/>
                        </a:spcAft>
                      </a:pPr>
                      <a:r>
                        <a:rPr lang="uk-UA"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22.01</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38468" marR="384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342900" algn="l"/>
                        </a:tabLst>
                      </a:pPr>
                      <a:r>
                        <a:rPr lang="uk-UA"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Українська державність: історія та сучасність (до Дня Соборності України).</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468" marR="384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75936">
                <a:tc>
                  <a:txBody>
                    <a:bodyPr/>
                    <a:lstStyle/>
                    <a:p>
                      <a:pPr algn="just">
                        <a:lnSpc>
                          <a:spcPct val="115000"/>
                        </a:lnSpc>
                        <a:spcAft>
                          <a:spcPts val="0"/>
                        </a:spcAft>
                      </a:pPr>
                      <a:r>
                        <a:rPr lang="uk-UA"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29.01</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38468" marR="384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Вшанування пам’яті героїв Крут (екскурсія на Аскольдову могилу м. Київ).</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468" marR="384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75936">
                <a:tc>
                  <a:txBody>
                    <a:bodyPr/>
                    <a:lstStyle/>
                    <a:p>
                      <a:pPr algn="just">
                        <a:lnSpc>
                          <a:spcPct val="115000"/>
                        </a:lnSpc>
                        <a:spcAft>
                          <a:spcPts val="0"/>
                        </a:spcAft>
                      </a:pPr>
                      <a:r>
                        <a:rPr lang="uk-UA" sz="16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Лютий</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38468" marR="384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Музей гетьманства (м. Київ, вул. Спаська, 16-б).</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468" marR="384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75936">
                <a:tc>
                  <a:txBody>
                    <a:bodyPr/>
                    <a:lstStyle/>
                    <a:p>
                      <a:pPr algn="just">
                        <a:lnSpc>
                          <a:spcPct val="115000"/>
                        </a:lnSpc>
                        <a:spcAft>
                          <a:spcPts val="0"/>
                        </a:spcAft>
                      </a:pPr>
                      <a:r>
                        <a:rPr lang="uk-UA"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14.02</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38468" marR="384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Мистецтво кохати (до Дня Валентина).</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38468" marR="384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75936">
                <a:tc>
                  <a:txBody>
                    <a:bodyPr/>
                    <a:lstStyle/>
                    <a:p>
                      <a:pPr algn="just">
                        <a:lnSpc>
                          <a:spcPct val="115000"/>
                        </a:lnSpc>
                        <a:spcAft>
                          <a:spcPts val="0"/>
                        </a:spcAft>
                      </a:pPr>
                      <a:r>
                        <a:rPr lang="uk-UA"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38468" marR="384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«Краса НУБіП України».</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38468" marR="384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75936">
                <a:tc>
                  <a:txBody>
                    <a:bodyPr/>
                    <a:lstStyle/>
                    <a:p>
                      <a:pPr algn="just">
                        <a:lnSpc>
                          <a:spcPct val="115000"/>
                        </a:lnSpc>
                        <a:spcAft>
                          <a:spcPts val="0"/>
                        </a:spcAft>
                      </a:pPr>
                      <a:r>
                        <a:rPr lang="uk-UA" sz="16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Березень</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38468" marR="384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Національний музей Тараса Шевченка (м. Київ, </a:t>
                      </a:r>
                      <a:r>
                        <a:rPr lang="uk-UA"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бул</a:t>
                      </a:r>
                      <a:r>
                        <a:rPr lang="uk-UA"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Т. Шевченка, 12).</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468" marR="384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75936">
                <a:tc>
                  <a:txBody>
                    <a:bodyPr/>
                    <a:lstStyle/>
                    <a:p>
                      <a:pPr algn="just">
                        <a:lnSpc>
                          <a:spcPct val="115000"/>
                        </a:lnSpc>
                        <a:spcAft>
                          <a:spcPts val="0"/>
                        </a:spcAft>
                      </a:pPr>
                      <a:r>
                        <a:rPr lang="uk-UA" sz="16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38468" marR="384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«Голосіївська весна».</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468" marR="384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75936">
                <a:tc>
                  <a:txBody>
                    <a:bodyPr/>
                    <a:lstStyle/>
                    <a:p>
                      <a:pPr algn="just">
                        <a:lnSpc>
                          <a:spcPct val="115000"/>
                        </a:lnSpc>
                        <a:spcAft>
                          <a:spcPts val="0"/>
                        </a:spcAft>
                      </a:pPr>
                      <a:r>
                        <a:rPr lang="uk-UA"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8.03</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38468" marR="384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Міжнародний жіночий день (виховання поваги до жінки-матері).</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38468" marR="384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551871">
                <a:tc>
                  <a:txBody>
                    <a:bodyPr/>
                    <a:lstStyle/>
                    <a:p>
                      <a:pPr algn="just">
                        <a:lnSpc>
                          <a:spcPct val="115000"/>
                        </a:lnSpc>
                        <a:spcAft>
                          <a:spcPts val="0"/>
                        </a:spcAft>
                      </a:pPr>
                      <a:r>
                        <a:rPr lang="uk-UA" sz="16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Квітень</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38468" marR="384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6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Національний історико-культурний </a:t>
                      </a:r>
                      <a:r>
                        <a:rPr lang="uk-UA" sz="1600" kern="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заповеднік</a:t>
                      </a:r>
                      <a:r>
                        <a:rPr lang="uk-UA" sz="16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600" kern="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Гетманська</a:t>
                      </a:r>
                      <a:r>
                        <a:rPr lang="uk-UA" sz="16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столиця» </a:t>
                      </a:r>
                    </a:p>
                    <a:p>
                      <a:pPr algn="just">
                        <a:lnSpc>
                          <a:spcPct val="115000"/>
                        </a:lnSpc>
                        <a:spcAft>
                          <a:spcPts val="0"/>
                        </a:spcAft>
                      </a:pPr>
                      <a:r>
                        <a:rPr lang="uk-UA" sz="16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uk-UA"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м. Батурин, Чернігівська обл.).</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468" marR="384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75936">
                <a:tc>
                  <a:txBody>
                    <a:bodyPr/>
                    <a:lstStyle/>
                    <a:p>
                      <a:pPr algn="just">
                        <a:lnSpc>
                          <a:spcPct val="115000"/>
                        </a:lnSpc>
                        <a:spcAft>
                          <a:spcPts val="0"/>
                        </a:spcAft>
                      </a:pPr>
                      <a:r>
                        <a:rPr lang="uk-UA"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22.04</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38468" marR="384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Бережімо багатства планети! (День землі).</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38468" marR="384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75936">
                <a:tc>
                  <a:txBody>
                    <a:bodyPr/>
                    <a:lstStyle/>
                    <a:p>
                      <a:pPr algn="just">
                        <a:lnSpc>
                          <a:spcPct val="115000"/>
                        </a:lnSpc>
                        <a:spcAft>
                          <a:spcPts val="0"/>
                        </a:spcAft>
                      </a:pPr>
                      <a:r>
                        <a:rPr lang="uk-UA"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26.04</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38468" marR="384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Дзвони Чорнобиля… (День Чорнобильської трагедії).</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38468" marR="384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75936">
                <a:tc>
                  <a:txBody>
                    <a:bodyPr/>
                    <a:lstStyle/>
                    <a:p>
                      <a:pPr algn="just">
                        <a:lnSpc>
                          <a:spcPct val="115000"/>
                        </a:lnSpc>
                        <a:spcAft>
                          <a:spcPts val="0"/>
                        </a:spcAft>
                      </a:pPr>
                      <a:r>
                        <a:rPr lang="uk-UA" sz="16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Травень</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38468" marR="384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Націона́льний парк «Софі́ївка» (м. Умань, Черкаська вул.).</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38468" marR="384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75936">
                <a:tc>
                  <a:txBody>
                    <a:bodyPr/>
                    <a:lstStyle/>
                    <a:p>
                      <a:pPr algn="just">
                        <a:lnSpc>
                          <a:spcPct val="115000"/>
                        </a:lnSpc>
                        <a:spcAft>
                          <a:spcPts val="0"/>
                        </a:spcAft>
                      </a:pPr>
                      <a:r>
                        <a:rPr lang="uk-UA"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8.05</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38468" marR="384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226695" algn="l"/>
                        </a:tabLst>
                      </a:pPr>
                      <a:r>
                        <a:rPr lang="uk-UA"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Пам’ять поколінь (День пам’яті та примирення). </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38468" marR="384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551871">
                <a:tc>
                  <a:txBody>
                    <a:bodyPr/>
                    <a:lstStyle/>
                    <a:p>
                      <a:pPr algn="just">
                        <a:lnSpc>
                          <a:spcPct val="115000"/>
                        </a:lnSpc>
                        <a:spcAft>
                          <a:spcPts val="0"/>
                        </a:spcAft>
                      </a:pPr>
                      <a:r>
                        <a:rPr lang="uk-UA"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Остання п’ятниця травня</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38468" marR="384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226695" algn="l"/>
                        </a:tabLst>
                      </a:pPr>
                      <a:r>
                        <a:rPr lang="uk-UA"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День університету.</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38468" marR="384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551871">
                <a:tc>
                  <a:txBody>
                    <a:bodyPr/>
                    <a:lstStyle/>
                    <a:p>
                      <a:pPr algn="just">
                        <a:lnSpc>
                          <a:spcPct val="115000"/>
                        </a:lnSpc>
                        <a:spcAft>
                          <a:spcPts val="0"/>
                        </a:spcAft>
                      </a:pPr>
                      <a:r>
                        <a:rPr lang="uk-UA"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Друга неділя травня</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38468" marR="384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«Мамо, вічна і кохана…» ( День матері).</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38468" marR="384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75936">
                <a:tc>
                  <a:txBody>
                    <a:bodyPr/>
                    <a:lstStyle/>
                    <a:p>
                      <a:pPr algn="just">
                        <a:lnSpc>
                          <a:spcPct val="115000"/>
                        </a:lnSpc>
                        <a:spcAft>
                          <a:spcPts val="0"/>
                        </a:spcAft>
                      </a:pPr>
                      <a:r>
                        <a:rPr lang="uk-UA"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28 червня</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38468" marR="384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Конотопська битва 1659 р.</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38468" marR="384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75936">
                <a:tc>
                  <a:txBody>
                    <a:bodyPr/>
                    <a:lstStyle/>
                    <a:p>
                      <a:pPr algn="just">
                        <a:lnSpc>
                          <a:spcPct val="115000"/>
                        </a:lnSpc>
                        <a:spcAft>
                          <a:spcPts val="0"/>
                        </a:spcAft>
                      </a:pPr>
                      <a:r>
                        <a:rPr lang="uk-UA" sz="1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38468" marR="384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Підсумок роботи за семестр та навчальний рік.</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468" marR="384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7211922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1520" y="332656"/>
            <a:ext cx="7680960" cy="432048"/>
          </a:xfrm>
        </p:spPr>
        <p:txBody>
          <a:bodyPr>
            <a:normAutofit/>
          </a:bodyPr>
          <a:lstStyle/>
          <a:p>
            <a:pPr algn="ctr"/>
            <a:r>
              <a:rPr lang="uk-UA" sz="2400" b="1" dirty="0"/>
              <a:t>ІІІ рік навчання І семестр</a:t>
            </a:r>
            <a:endParaRPr lang="uk-UA" sz="24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55597492"/>
              </p:ext>
            </p:extLst>
          </p:nvPr>
        </p:nvGraphicFramePr>
        <p:xfrm>
          <a:off x="251520" y="764698"/>
          <a:ext cx="8568952" cy="5832653"/>
        </p:xfrm>
        <a:graphic>
          <a:graphicData uri="http://schemas.openxmlformats.org/drawingml/2006/table">
            <a:tbl>
              <a:tblPr firstRow="1" firstCol="1" bandRow="1" bandCol="1"/>
              <a:tblGrid>
                <a:gridCol w="1588684">
                  <a:extLst>
                    <a:ext uri="{9D8B030D-6E8A-4147-A177-3AD203B41FA5}">
                      <a16:colId xmlns:a16="http://schemas.microsoft.com/office/drawing/2014/main" val="20000"/>
                    </a:ext>
                  </a:extLst>
                </a:gridCol>
                <a:gridCol w="6980268">
                  <a:extLst>
                    <a:ext uri="{9D8B030D-6E8A-4147-A177-3AD203B41FA5}">
                      <a16:colId xmlns:a16="http://schemas.microsoft.com/office/drawing/2014/main" val="20001"/>
                    </a:ext>
                  </a:extLst>
                </a:gridCol>
              </a:tblGrid>
              <a:tr h="364541">
                <a:tc>
                  <a:txBody>
                    <a:bodyPr/>
                    <a:lstStyle/>
                    <a:p>
                      <a:pPr algn="just">
                        <a:lnSpc>
                          <a:spcPct val="115000"/>
                        </a:lnSpc>
                        <a:spcAft>
                          <a:spcPts val="0"/>
                        </a:spcAft>
                      </a:pPr>
                      <a:r>
                        <a:rPr lang="uk-UA" sz="1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Місяць</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60106" marR="6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Назва заходу</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60106" marR="6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64541">
                <a:tc>
                  <a:txBody>
                    <a:bodyPr/>
                    <a:lstStyle/>
                    <a:p>
                      <a:pPr algn="just">
                        <a:lnSpc>
                          <a:spcPct val="115000"/>
                        </a:lnSpc>
                        <a:spcAft>
                          <a:spcPts val="0"/>
                        </a:spcAft>
                      </a:pPr>
                      <a:r>
                        <a:rPr lang="uk-UA" sz="16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 Вересня</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60106" marR="6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День знань.</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60106" marR="6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29081">
                <a:tc>
                  <a:txBody>
                    <a:bodyPr/>
                    <a:lstStyle/>
                    <a:p>
                      <a:pPr algn="just">
                        <a:lnSpc>
                          <a:spcPct val="115000"/>
                        </a:lnSpc>
                        <a:spcAft>
                          <a:spcPts val="0"/>
                        </a:spcAft>
                      </a:pPr>
                      <a:r>
                        <a:rPr lang="uk-UA" sz="16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Вересень</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60106" marR="6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Опитування студентів для виявлення їх побажань щодо планування організаційно-виховної роботи на рік.</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60106" marR="6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64541">
                <a:tc>
                  <a:txBody>
                    <a:bodyPr/>
                    <a:lstStyle/>
                    <a:p>
                      <a:pPr algn="just">
                        <a:lnSpc>
                          <a:spcPct val="115000"/>
                        </a:lnSpc>
                        <a:spcAft>
                          <a:spcPts val="0"/>
                        </a:spcAft>
                      </a:pPr>
                      <a:r>
                        <a:rPr lang="uk-UA" sz="16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Жовтень</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60106" marR="6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Національний музей історії України (м. Київ, вул. Володимирська, 2).</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60106" marR="6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64541">
                <a:tc>
                  <a:txBody>
                    <a:bodyPr/>
                    <a:lstStyle/>
                    <a:p>
                      <a:pPr algn="just">
                        <a:lnSpc>
                          <a:spcPct val="115000"/>
                        </a:lnSpc>
                        <a:spcAft>
                          <a:spcPts val="0"/>
                        </a:spcAft>
                      </a:pPr>
                      <a:r>
                        <a:rPr lang="uk-UA" sz="16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14.10.</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60106" marR="6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День захисника України.</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106" marR="6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64541">
                <a:tc>
                  <a:txBody>
                    <a:bodyPr/>
                    <a:lstStyle/>
                    <a:p>
                      <a:pPr algn="just">
                        <a:lnSpc>
                          <a:spcPct val="115000"/>
                        </a:lnSpc>
                        <a:spcAft>
                          <a:spcPts val="0"/>
                        </a:spcAft>
                      </a:pPr>
                      <a:r>
                        <a:rPr lang="uk-UA" sz="16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60106" marR="6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Студентська республіка.</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60106" marR="6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729081">
                <a:tc>
                  <a:txBody>
                    <a:bodyPr/>
                    <a:lstStyle/>
                    <a:p>
                      <a:pPr algn="just">
                        <a:lnSpc>
                          <a:spcPct val="115000"/>
                        </a:lnSpc>
                        <a:spcAft>
                          <a:spcPts val="0"/>
                        </a:spcAft>
                      </a:pPr>
                      <a:r>
                        <a:rPr lang="uk-UA" sz="16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Листопад</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60106" marR="6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Національний музей «Меморіал пам’яті жертв голодоморів в Україні» (м. Київ, Лаврська вулиця, 15-А).</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106" marR="6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64541">
                <a:tc>
                  <a:txBody>
                    <a:bodyPr/>
                    <a:lstStyle/>
                    <a:p>
                      <a:pPr algn="just">
                        <a:lnSpc>
                          <a:spcPct val="115000"/>
                        </a:lnSpc>
                        <a:spcAft>
                          <a:spcPts val="0"/>
                        </a:spcAft>
                      </a:pPr>
                      <a:r>
                        <a:rPr lang="uk-UA" sz="16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17.11.</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60106" marR="6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Міжнародний день солідарності студентів.</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60106" marR="6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64541">
                <a:tc>
                  <a:txBody>
                    <a:bodyPr/>
                    <a:lstStyle/>
                    <a:p>
                      <a:pPr algn="just">
                        <a:lnSpc>
                          <a:spcPct val="115000"/>
                        </a:lnSpc>
                        <a:spcAft>
                          <a:spcPts val="0"/>
                        </a:spcAft>
                      </a:pPr>
                      <a:r>
                        <a:rPr lang="uk-UA" sz="16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Листопад</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60106" marR="6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День працівника сільського господарства. </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60106" marR="6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64541">
                <a:tc>
                  <a:txBody>
                    <a:bodyPr/>
                    <a:lstStyle/>
                    <a:p>
                      <a:pPr algn="just">
                        <a:lnSpc>
                          <a:spcPct val="115000"/>
                        </a:lnSpc>
                        <a:spcAft>
                          <a:spcPts val="0"/>
                        </a:spcAft>
                      </a:pPr>
                      <a:r>
                        <a:rPr lang="uk-UA" sz="16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Грудень</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60106" marR="6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Водно-інформаційний центр (м. Київ, вул. М. Грушевського, 1).</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60106" marR="6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64541">
                <a:tc>
                  <a:txBody>
                    <a:bodyPr/>
                    <a:lstStyle/>
                    <a:p>
                      <a:pPr algn="just">
                        <a:lnSpc>
                          <a:spcPct val="115000"/>
                        </a:lnSpc>
                        <a:spcAft>
                          <a:spcPts val="0"/>
                        </a:spcAft>
                      </a:pPr>
                      <a:r>
                        <a:rPr lang="uk-UA" sz="16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60106" marR="6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Міський музей «Духовні скарби України» вул. Десятинна, 12.</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60106" marR="6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729081">
                <a:tc>
                  <a:txBody>
                    <a:bodyPr/>
                    <a:lstStyle/>
                    <a:p>
                      <a:pPr algn="just">
                        <a:lnSpc>
                          <a:spcPct val="115000"/>
                        </a:lnSpc>
                        <a:spcAft>
                          <a:spcPts val="0"/>
                        </a:spcAft>
                      </a:pPr>
                      <a:r>
                        <a:rPr lang="uk-UA" sz="16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Протягом семестру</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60106" marR="6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Індивідуальна робота зі студентами групи.</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60106" marR="6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64541">
                <a:tc>
                  <a:txBody>
                    <a:bodyPr/>
                    <a:lstStyle/>
                    <a:p>
                      <a:pPr algn="just">
                        <a:lnSpc>
                          <a:spcPct val="115000"/>
                        </a:lnSpc>
                        <a:spcAft>
                          <a:spcPts val="0"/>
                        </a:spcAft>
                      </a:pPr>
                      <a:r>
                        <a:rPr lang="uk-UA" sz="1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60106" marR="6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Підсумок роботи за семестр.</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106" marR="60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267219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6AE21FB-8A0B-4C41-B37B-69DF240E754A}"/>
              </a:ext>
            </a:extLst>
          </p:cNvPr>
          <p:cNvSpPr>
            <a:spLocks noGrp="1"/>
          </p:cNvSpPr>
          <p:nvPr>
            <p:ph idx="1"/>
          </p:nvPr>
        </p:nvSpPr>
        <p:spPr>
          <a:xfrm>
            <a:off x="179512" y="332656"/>
            <a:ext cx="8784976" cy="5702384"/>
          </a:xfrm>
        </p:spPr>
        <p:txBody>
          <a:bodyPr>
            <a:noAutofit/>
          </a:bodyPr>
          <a:lstStyle/>
          <a:p>
            <a:pPr>
              <a:buFont typeface="Wingdings" panose="05000000000000000000" pitchFamily="2" charset="2"/>
              <a:buChar char="Ø"/>
            </a:pPr>
            <a:r>
              <a:rPr lang="uk-UA" sz="2100" b="1" dirty="0">
                <a:latin typeface="Arial" panose="020B0604020202020204" pitchFamily="34" charset="0"/>
                <a:cs typeface="Arial" panose="020B0604020202020204" pitchFamily="34" charset="0"/>
              </a:rPr>
              <a:t>На першому місці повинно бути виховання, а потім освіта і освіченість. Інакше …….. </a:t>
            </a:r>
          </a:p>
          <a:p>
            <a:pPr>
              <a:buFont typeface="Wingdings" panose="05000000000000000000" pitchFamily="2" charset="2"/>
              <a:buChar char="Ø"/>
            </a:pPr>
            <a:r>
              <a:rPr lang="uk-UA" sz="2100" b="1" dirty="0">
                <a:latin typeface="Arial" panose="020B0604020202020204" pitchFamily="34" charset="0"/>
                <a:cs typeface="Arial" panose="020B0604020202020204" pitchFamily="34" charset="0"/>
              </a:rPr>
              <a:t>Одного разу один професор фізико-математичного факультету, з намірами піднести студентам запам'ятовуючий на все життя урок, написав на дошці велику цифру 1 і, подивився на студентів, і пояснив: Ця цифра означає вашу людяність. Саме необхідна в житті якість». </a:t>
            </a:r>
          </a:p>
          <a:p>
            <a:pPr>
              <a:buFont typeface="Wingdings" panose="05000000000000000000" pitchFamily="2" charset="2"/>
              <a:buChar char="Ø"/>
            </a:pPr>
            <a:r>
              <a:rPr lang="uk-UA" sz="2100" b="1" dirty="0">
                <a:latin typeface="Arial" panose="020B0604020202020204" pitchFamily="34" charset="0"/>
                <a:cs typeface="Arial" panose="020B0604020202020204" pitchFamily="34" charset="0"/>
              </a:rPr>
              <a:t>«Потім,  поручь з цифрою 1 написав 0, і зазначив: Що це ваші досягнення, які разом з людяністю зросли в 10 разів». </a:t>
            </a:r>
          </a:p>
          <a:p>
            <a:pPr>
              <a:buFont typeface="Wingdings" panose="05000000000000000000" pitchFamily="2" charset="2"/>
              <a:buChar char="Ø"/>
            </a:pPr>
            <a:r>
              <a:rPr lang="uk-UA" sz="2100" b="1" dirty="0">
                <a:latin typeface="Arial" panose="020B0604020202020204" pitchFamily="34" charset="0"/>
                <a:cs typeface="Arial" panose="020B0604020202020204" pitchFamily="34" charset="0"/>
              </a:rPr>
              <a:t>Ще один 0 – досвід, з яким людина стала «100%». </a:t>
            </a:r>
          </a:p>
          <a:p>
            <a:pPr>
              <a:buFont typeface="Wingdings" panose="05000000000000000000" pitchFamily="2" charset="2"/>
              <a:buChar char="Ø"/>
            </a:pPr>
            <a:r>
              <a:rPr lang="uk-UA" sz="2100" b="1" dirty="0">
                <a:latin typeface="Arial" panose="020B0604020202020204" pitchFamily="34" charset="0"/>
                <a:cs typeface="Arial" panose="020B0604020202020204" pitchFamily="34" charset="0"/>
              </a:rPr>
              <a:t>«І так, додавав 0 за 0, - обережність, любов, успіх…… Кожний доданий 0, в 10 разів облагороджує людину, сказав професор. </a:t>
            </a:r>
          </a:p>
          <a:p>
            <a:pPr>
              <a:buFont typeface="Wingdings" panose="05000000000000000000" pitchFamily="2" charset="2"/>
              <a:buChar char="Ø"/>
            </a:pPr>
            <a:r>
              <a:rPr lang="uk-UA" sz="2100" b="1" dirty="0">
                <a:latin typeface="Arial" panose="020B0604020202020204" pitchFamily="34" charset="0"/>
                <a:cs typeface="Arial" panose="020B0604020202020204" pitchFamily="34" charset="0"/>
              </a:rPr>
              <a:t>І раптом стер цифру 1, яка стояла на початку ряду цифр. На дошці залишились нікчемні, нічого не значущі нулі….</a:t>
            </a:r>
          </a:p>
          <a:p>
            <a:pPr>
              <a:buFont typeface="Wingdings" panose="05000000000000000000" pitchFamily="2" charset="2"/>
              <a:buChar char="Ø"/>
            </a:pPr>
            <a:r>
              <a:rPr lang="uk-UA" sz="2100" b="1" dirty="0">
                <a:latin typeface="Arial" panose="020B0604020202020204" pitchFamily="34" charset="0"/>
                <a:cs typeface="Arial" panose="020B0604020202020204" pitchFamily="34" charset="0"/>
              </a:rPr>
              <a:t> Професор сказав: «Якщо у Вас не буде людяності, решта – нічого не варто.»</a:t>
            </a:r>
          </a:p>
        </p:txBody>
      </p:sp>
    </p:spTree>
    <p:extLst>
      <p:ext uri="{BB962C8B-B14F-4D97-AF65-F5344CB8AC3E}">
        <p14:creationId xmlns:p14="http://schemas.microsoft.com/office/powerpoint/2010/main" val="34518145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1520" y="188640"/>
            <a:ext cx="7680960" cy="360040"/>
          </a:xfrm>
        </p:spPr>
        <p:txBody>
          <a:bodyPr>
            <a:normAutofit fontScale="90000"/>
          </a:bodyPr>
          <a:lstStyle/>
          <a:p>
            <a:pPr algn="ctr"/>
            <a:r>
              <a:rPr lang="uk-UA" sz="2000" b="1" dirty="0"/>
              <a:t>ІІІ рік навчання ІІ семестр</a:t>
            </a:r>
            <a:endParaRPr lang="uk-UA" sz="20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679291209"/>
              </p:ext>
            </p:extLst>
          </p:nvPr>
        </p:nvGraphicFramePr>
        <p:xfrm>
          <a:off x="251520" y="764703"/>
          <a:ext cx="8640960" cy="5760640"/>
        </p:xfrm>
        <a:graphic>
          <a:graphicData uri="http://schemas.openxmlformats.org/drawingml/2006/table">
            <a:tbl>
              <a:tblPr firstRow="1" firstCol="1" bandRow="1" bandCol="1"/>
              <a:tblGrid>
                <a:gridCol w="1602035">
                  <a:extLst>
                    <a:ext uri="{9D8B030D-6E8A-4147-A177-3AD203B41FA5}">
                      <a16:colId xmlns:a16="http://schemas.microsoft.com/office/drawing/2014/main" val="20000"/>
                    </a:ext>
                  </a:extLst>
                </a:gridCol>
                <a:gridCol w="7038925">
                  <a:extLst>
                    <a:ext uri="{9D8B030D-6E8A-4147-A177-3AD203B41FA5}">
                      <a16:colId xmlns:a16="http://schemas.microsoft.com/office/drawing/2014/main" val="20001"/>
                    </a:ext>
                  </a:extLst>
                </a:gridCol>
              </a:tblGrid>
              <a:tr h="288032">
                <a:tc>
                  <a:txBody>
                    <a:bodyPr/>
                    <a:lstStyle/>
                    <a:p>
                      <a:pPr algn="just">
                        <a:lnSpc>
                          <a:spcPct val="115000"/>
                        </a:lnSpc>
                        <a:spcAft>
                          <a:spcPts val="0"/>
                        </a:spcAft>
                      </a:pPr>
                      <a:r>
                        <a:rPr lang="uk-UA"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Місяць</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084" marR="48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Назва заходу</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48084" marR="48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76065">
                <a:tc>
                  <a:txBody>
                    <a:bodyPr/>
                    <a:lstStyle/>
                    <a:p>
                      <a:pPr algn="just">
                        <a:lnSpc>
                          <a:spcPct val="115000"/>
                        </a:lnSpc>
                        <a:spcAft>
                          <a:spcPts val="0"/>
                        </a:spcAft>
                      </a:pPr>
                      <a:r>
                        <a:rPr lang="uk-UA" sz="14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Лютий</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48084" marR="48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Відвідування </a:t>
                      </a:r>
                      <a:r>
                        <a:rPr lang="uk-UA"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Націона́льної</a:t>
                      </a:r>
                      <a:r>
                        <a:rPr lang="uk-UA"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о́пери</a:t>
                      </a:r>
                      <a:r>
                        <a:rPr lang="uk-UA"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Украї́ни</a:t>
                      </a:r>
                      <a:r>
                        <a:rPr lang="uk-UA"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і́мені</a:t>
                      </a:r>
                      <a:r>
                        <a:rPr lang="uk-UA"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Тара́са</a:t>
                      </a:r>
                      <a:r>
                        <a:rPr lang="uk-UA"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Шевче́нка</a:t>
                      </a:r>
                      <a:r>
                        <a:rPr lang="uk-UA"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(театр опери і балету у </a:t>
                      </a:r>
                      <a:r>
                        <a:rPr lang="uk-UA" sz="140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Києві </a:t>
                      </a:r>
                      <a:r>
                        <a:rPr lang="uk-UA"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вул. </a:t>
                      </a:r>
                      <a:r>
                        <a:rPr lang="uk-UA" sz="140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Володимирська</a:t>
                      </a:r>
                      <a:r>
                        <a:rPr lang="uk-UA"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50.</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084" marR="48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8032">
                <a:tc>
                  <a:txBody>
                    <a:bodyPr/>
                    <a:lstStyle/>
                    <a:p>
                      <a:pPr algn="just">
                        <a:lnSpc>
                          <a:spcPct val="115000"/>
                        </a:lnSpc>
                        <a:spcAft>
                          <a:spcPts val="0"/>
                        </a:spcAft>
                      </a:pPr>
                      <a:r>
                        <a:rPr lang="uk-UA" sz="14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48084" marR="48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«Краса НУБіП України».</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48084" marR="48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64095">
                <a:tc>
                  <a:txBody>
                    <a:bodyPr/>
                    <a:lstStyle/>
                    <a:p>
                      <a:pPr algn="just">
                        <a:lnSpc>
                          <a:spcPct val="115000"/>
                        </a:lnSpc>
                        <a:spcAft>
                          <a:spcPts val="0"/>
                        </a:spcAft>
                      </a:pPr>
                      <a:r>
                        <a:rPr lang="uk-UA" sz="14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Березень</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48084" marR="48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Історико-архітектурна пам’ятка-музей «Київська Фортеця» (м. Київ, вул. Госпітальна, 24 а)</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uk-UA"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Відвідування театру імені Івана Франка (розклад вистав).</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084" marR="48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88032">
                <a:tc>
                  <a:txBody>
                    <a:bodyPr/>
                    <a:lstStyle/>
                    <a:p>
                      <a:pPr algn="just">
                        <a:lnSpc>
                          <a:spcPct val="115000"/>
                        </a:lnSpc>
                        <a:spcAft>
                          <a:spcPts val="0"/>
                        </a:spcAft>
                      </a:pPr>
                      <a:r>
                        <a:rPr lang="uk-UA" sz="14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48084" marR="48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«Голосіївська весна».</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48084" marR="48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152128">
                <a:tc>
                  <a:txBody>
                    <a:bodyPr/>
                    <a:lstStyle/>
                    <a:p>
                      <a:pPr algn="just">
                        <a:lnSpc>
                          <a:spcPct val="115000"/>
                        </a:lnSpc>
                        <a:spcAft>
                          <a:spcPts val="0"/>
                        </a:spcAft>
                      </a:pPr>
                      <a:r>
                        <a:rPr lang="uk-UA" sz="14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Квітень</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uk-UA" sz="14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Третя субота квітня</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48084" marR="48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Музей видатних діячів української культури </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uk-UA"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(м. Київ, вул. Саксаганського, 93).</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uk-UA"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Відзначення Дня довкілля. </a:t>
                      </a:r>
                      <a:r>
                        <a:rPr lang="uk-UA"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Екологічний захід «Все задумано мудро в природі – треба жити із нею у згоді!»</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48084" marR="48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88032">
                <a:tc>
                  <a:txBody>
                    <a:bodyPr/>
                    <a:lstStyle/>
                    <a:p>
                      <a:pPr algn="just">
                        <a:lnSpc>
                          <a:spcPct val="115000"/>
                        </a:lnSpc>
                        <a:spcAft>
                          <a:spcPts val="0"/>
                        </a:spcAft>
                      </a:pPr>
                      <a:r>
                        <a:rPr lang="uk-UA" sz="14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Травень</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48084" marR="48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Музей хліба (м. Київ, вул. Вишгородська).</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48084" marR="48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88032">
                <a:tc>
                  <a:txBody>
                    <a:bodyPr/>
                    <a:lstStyle/>
                    <a:p>
                      <a:pPr algn="just">
                        <a:lnSpc>
                          <a:spcPct val="115000"/>
                        </a:lnSpc>
                        <a:spcAft>
                          <a:spcPts val="0"/>
                        </a:spcAft>
                      </a:pPr>
                      <a:r>
                        <a:rPr lang="uk-UA" sz="14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8.05.</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48084" marR="48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День пам’яті та примирення. </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48084" marR="48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864095">
                <a:tc>
                  <a:txBody>
                    <a:bodyPr/>
                    <a:lstStyle/>
                    <a:p>
                      <a:pPr algn="just">
                        <a:lnSpc>
                          <a:spcPct val="115000"/>
                        </a:lnSpc>
                        <a:spcAft>
                          <a:spcPts val="0"/>
                        </a:spcAft>
                      </a:pPr>
                      <a:r>
                        <a:rPr lang="uk-UA" sz="14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Остання п’ятниця травня</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48084" marR="48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День університету.</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48084" marR="48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576065">
                <a:tc>
                  <a:txBody>
                    <a:bodyPr/>
                    <a:lstStyle/>
                    <a:p>
                      <a:pPr algn="just">
                        <a:lnSpc>
                          <a:spcPct val="115000"/>
                        </a:lnSpc>
                        <a:spcAft>
                          <a:spcPts val="0"/>
                        </a:spcAft>
                      </a:pPr>
                      <a:r>
                        <a:rPr lang="uk-UA" sz="14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Протягом семестру</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48084" marR="48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Індивідуальна робота зі студентами групи.</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48084" marR="48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88032">
                <a:tc>
                  <a:txBody>
                    <a:bodyPr/>
                    <a:lstStyle/>
                    <a:p>
                      <a:pPr algn="just">
                        <a:lnSpc>
                          <a:spcPct val="115000"/>
                        </a:lnSpc>
                        <a:spcAft>
                          <a:spcPts val="0"/>
                        </a:spcAft>
                      </a:pPr>
                      <a:r>
                        <a:rPr lang="uk-UA"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48084" marR="48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Підсумок роботи за семестр та навчальний рік.</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084" marR="48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3903153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260648"/>
            <a:ext cx="7680960" cy="482150"/>
          </a:xfrm>
        </p:spPr>
        <p:txBody>
          <a:bodyPr>
            <a:normAutofit/>
          </a:bodyPr>
          <a:lstStyle/>
          <a:p>
            <a:pPr algn="ctr"/>
            <a:r>
              <a:rPr lang="uk-UA" sz="2000" b="1" dirty="0"/>
              <a:t>ІV рік навчання І семестр</a:t>
            </a:r>
            <a:endParaRPr lang="uk-UA" sz="20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764160692"/>
              </p:ext>
            </p:extLst>
          </p:nvPr>
        </p:nvGraphicFramePr>
        <p:xfrm>
          <a:off x="323528" y="742796"/>
          <a:ext cx="8568952" cy="5854558"/>
        </p:xfrm>
        <a:graphic>
          <a:graphicData uri="http://schemas.openxmlformats.org/drawingml/2006/table">
            <a:tbl>
              <a:tblPr firstRow="1" firstCol="1" bandRow="1" bandCol="1"/>
              <a:tblGrid>
                <a:gridCol w="2001707">
                  <a:extLst>
                    <a:ext uri="{9D8B030D-6E8A-4147-A177-3AD203B41FA5}">
                      <a16:colId xmlns:a16="http://schemas.microsoft.com/office/drawing/2014/main" val="20000"/>
                    </a:ext>
                  </a:extLst>
                </a:gridCol>
                <a:gridCol w="6567245">
                  <a:extLst>
                    <a:ext uri="{9D8B030D-6E8A-4147-A177-3AD203B41FA5}">
                      <a16:colId xmlns:a16="http://schemas.microsoft.com/office/drawing/2014/main" val="20001"/>
                    </a:ext>
                  </a:extLst>
                </a:gridCol>
              </a:tblGrid>
              <a:tr h="308135">
                <a:tc>
                  <a:txBody>
                    <a:bodyPr/>
                    <a:lstStyle/>
                    <a:p>
                      <a:pPr algn="just">
                        <a:lnSpc>
                          <a:spcPct val="115000"/>
                        </a:lnSpc>
                        <a:spcAft>
                          <a:spcPts val="0"/>
                        </a:spcAft>
                      </a:pPr>
                      <a:r>
                        <a:rPr lang="uk-UA"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Місяць</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50615" marR="50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Назва заходу</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50615" marR="50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08135">
                <a:tc>
                  <a:txBody>
                    <a:bodyPr/>
                    <a:lstStyle/>
                    <a:p>
                      <a:pPr algn="just">
                        <a:lnSpc>
                          <a:spcPct val="115000"/>
                        </a:lnSpc>
                        <a:spcAft>
                          <a:spcPts val="0"/>
                        </a:spcAft>
                      </a:pPr>
                      <a:r>
                        <a:rPr lang="uk-UA" sz="14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 Вересня</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50615" marR="50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День знань.</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50615" marR="50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24404">
                <a:tc>
                  <a:txBody>
                    <a:bodyPr/>
                    <a:lstStyle/>
                    <a:p>
                      <a:pPr algn="just">
                        <a:lnSpc>
                          <a:spcPct val="115000"/>
                        </a:lnSpc>
                        <a:spcAft>
                          <a:spcPts val="0"/>
                        </a:spcAft>
                      </a:pPr>
                      <a:r>
                        <a:rPr lang="uk-UA" sz="14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Вересень</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50615" marR="50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Відвідування провідних агропідприємств Київщини та України («</a:t>
                      </a:r>
                      <a:r>
                        <a:rPr lang="uk-UA"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Агросоюз</a:t>
                      </a:r>
                      <a:r>
                        <a:rPr lang="uk-UA"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АМАКО, «Миронівський хлібопродукт», «НІБУЛОН», «Агроекологія», «РОСТА» тощо).</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615" marR="50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16269">
                <a:tc>
                  <a:txBody>
                    <a:bodyPr/>
                    <a:lstStyle/>
                    <a:p>
                      <a:pPr algn="just">
                        <a:lnSpc>
                          <a:spcPct val="115000"/>
                        </a:lnSpc>
                        <a:spcAft>
                          <a:spcPts val="0"/>
                        </a:spcAft>
                      </a:pPr>
                      <a:r>
                        <a:rPr lang="uk-UA" sz="14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Жовтень</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50615" marR="50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Національний науково-природничий музей НАН України (м. Київ, вул. Богдана Хмельницького, 15).</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50615" marR="50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08135">
                <a:tc>
                  <a:txBody>
                    <a:bodyPr/>
                    <a:lstStyle/>
                    <a:p>
                      <a:pPr algn="just">
                        <a:lnSpc>
                          <a:spcPct val="115000"/>
                        </a:lnSpc>
                        <a:spcAft>
                          <a:spcPts val="0"/>
                        </a:spcAft>
                      </a:pPr>
                      <a:r>
                        <a:rPr lang="uk-UA" sz="14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14.10</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50615" marR="50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День захисника України.</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50615" marR="50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08135">
                <a:tc>
                  <a:txBody>
                    <a:bodyPr/>
                    <a:lstStyle/>
                    <a:p>
                      <a:pPr algn="just">
                        <a:lnSpc>
                          <a:spcPct val="115000"/>
                        </a:lnSpc>
                        <a:spcAft>
                          <a:spcPts val="0"/>
                        </a:spcAft>
                      </a:pPr>
                      <a:r>
                        <a:rPr lang="uk-UA" sz="14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Жовтень</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50615" marR="50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«Студентська республіка».</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50615" marR="50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232537">
                <a:tc>
                  <a:txBody>
                    <a:bodyPr/>
                    <a:lstStyle/>
                    <a:p>
                      <a:pPr algn="just">
                        <a:lnSpc>
                          <a:spcPct val="115000"/>
                        </a:lnSpc>
                        <a:spcAft>
                          <a:spcPts val="0"/>
                        </a:spcAft>
                      </a:pPr>
                      <a:r>
                        <a:rPr lang="uk-UA" sz="14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Листопад</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50615" marR="50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Співпраця з потенційними роботодавцями й оперативне заповнення вакансій. Формування банку підприємств, установ та організацій (потенційних роботодавців) для студентів-випускників.</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50615" marR="50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08135">
                <a:tc>
                  <a:txBody>
                    <a:bodyPr/>
                    <a:lstStyle/>
                    <a:p>
                      <a:pPr algn="just">
                        <a:lnSpc>
                          <a:spcPct val="115000"/>
                        </a:lnSpc>
                        <a:spcAft>
                          <a:spcPts val="0"/>
                        </a:spcAft>
                      </a:pPr>
                      <a:r>
                        <a:rPr lang="uk-UA"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17.11.</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50615" marR="50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Міжнародний день солідарності студентів.</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50615" marR="50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616269">
                <a:tc>
                  <a:txBody>
                    <a:bodyPr/>
                    <a:lstStyle/>
                    <a:p>
                      <a:pPr algn="just">
                        <a:lnSpc>
                          <a:spcPct val="115000"/>
                        </a:lnSpc>
                        <a:spcAft>
                          <a:spcPts val="0"/>
                        </a:spcAft>
                      </a:pPr>
                      <a:r>
                        <a:rPr lang="uk-UA" sz="14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Грудень</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50615" marR="50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Виховання і самовиховання лідерських якостей студентів (семінар із фахівцями кафедри педагогіки).</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50615" marR="50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616269">
                <a:tc>
                  <a:txBody>
                    <a:bodyPr/>
                    <a:lstStyle/>
                    <a:p>
                      <a:pPr algn="just">
                        <a:lnSpc>
                          <a:spcPct val="115000"/>
                        </a:lnSpc>
                        <a:spcAft>
                          <a:spcPts val="0"/>
                        </a:spcAft>
                      </a:pPr>
                      <a:r>
                        <a:rPr lang="uk-UA" sz="14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Протягом семестру</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50615" marR="50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Індивідуальна робота зі студентами групи.</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50615" marR="50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08135">
                <a:tc>
                  <a:txBody>
                    <a:bodyPr/>
                    <a:lstStyle/>
                    <a:p>
                      <a:pPr algn="just">
                        <a:lnSpc>
                          <a:spcPct val="115000"/>
                        </a:lnSpc>
                        <a:spcAft>
                          <a:spcPts val="0"/>
                        </a:spcAft>
                      </a:pPr>
                      <a:r>
                        <a:rPr lang="uk-UA"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50615" marR="50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Підсумок роботи за семестр</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615" marR="50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6712846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1520" y="260648"/>
            <a:ext cx="7680960" cy="482150"/>
          </a:xfrm>
        </p:spPr>
        <p:txBody>
          <a:bodyPr>
            <a:normAutofit/>
          </a:bodyPr>
          <a:lstStyle/>
          <a:p>
            <a:pPr algn="ctr"/>
            <a:r>
              <a:rPr lang="uk-UA" sz="2000" b="1" dirty="0">
                <a:solidFill>
                  <a:srgbClr val="000000"/>
                </a:solidFill>
                <a:latin typeface="Times New Roman" panose="02020603050405020304" pitchFamily="18" charset="0"/>
                <a:ea typeface="Calibri" panose="020F0502020204030204" pitchFamily="34" charset="0"/>
              </a:rPr>
              <a:t>ІV рік навчання ІІ семестр</a:t>
            </a:r>
            <a:endParaRPr lang="uk-UA" sz="20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547432352"/>
              </p:ext>
            </p:extLst>
          </p:nvPr>
        </p:nvGraphicFramePr>
        <p:xfrm>
          <a:off x="323528" y="836712"/>
          <a:ext cx="8568952" cy="5688630"/>
        </p:xfrm>
        <a:graphic>
          <a:graphicData uri="http://schemas.openxmlformats.org/drawingml/2006/table">
            <a:tbl>
              <a:tblPr firstRow="1" firstCol="1" bandRow="1" bandCol="1"/>
              <a:tblGrid>
                <a:gridCol w="2001707">
                  <a:extLst>
                    <a:ext uri="{9D8B030D-6E8A-4147-A177-3AD203B41FA5}">
                      <a16:colId xmlns:a16="http://schemas.microsoft.com/office/drawing/2014/main" val="20000"/>
                    </a:ext>
                  </a:extLst>
                </a:gridCol>
                <a:gridCol w="6567245">
                  <a:extLst>
                    <a:ext uri="{9D8B030D-6E8A-4147-A177-3AD203B41FA5}">
                      <a16:colId xmlns:a16="http://schemas.microsoft.com/office/drawing/2014/main" val="20001"/>
                    </a:ext>
                  </a:extLst>
                </a:gridCol>
              </a:tblGrid>
              <a:tr h="334625">
                <a:tc>
                  <a:txBody>
                    <a:bodyPr/>
                    <a:lstStyle/>
                    <a:p>
                      <a:pPr algn="just">
                        <a:lnSpc>
                          <a:spcPct val="115000"/>
                        </a:lnSpc>
                        <a:spcAft>
                          <a:spcPts val="0"/>
                        </a:spcAft>
                      </a:pPr>
                      <a:r>
                        <a:rPr lang="uk-UA" sz="1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Місяць</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6570" marR="56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Назва заходу</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6570" marR="56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69251">
                <a:tc>
                  <a:txBody>
                    <a:bodyPr/>
                    <a:lstStyle/>
                    <a:p>
                      <a:pPr algn="just">
                        <a:lnSpc>
                          <a:spcPct val="115000"/>
                        </a:lnSpc>
                        <a:spcAft>
                          <a:spcPts val="0"/>
                        </a:spcAft>
                      </a:pPr>
                      <a:r>
                        <a:rPr lang="uk-UA" sz="16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Січень</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6570" marR="56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Музей Української революції 1917-1921 років</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uk-UA"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(м.Київ, вул. Володимирська, 57).</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6570" marR="56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4625">
                <a:tc>
                  <a:txBody>
                    <a:bodyPr/>
                    <a:lstStyle/>
                    <a:p>
                      <a:pPr algn="just">
                        <a:lnSpc>
                          <a:spcPct val="115000"/>
                        </a:lnSpc>
                        <a:spcAft>
                          <a:spcPts val="0"/>
                        </a:spcAft>
                      </a:pPr>
                      <a:r>
                        <a:rPr lang="uk-UA" sz="16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Лютий</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6570" marR="56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Організація зустрічей із роботодавцями.</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570" marR="56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4625">
                <a:tc>
                  <a:txBody>
                    <a:bodyPr/>
                    <a:lstStyle/>
                    <a:p>
                      <a:pPr algn="just">
                        <a:lnSpc>
                          <a:spcPct val="115000"/>
                        </a:lnSpc>
                        <a:spcAft>
                          <a:spcPts val="0"/>
                        </a:spcAft>
                      </a:pPr>
                      <a:r>
                        <a:rPr lang="uk-UA" sz="16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Лютий</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6570" marR="56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«Краса НУБіП України».</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6570" marR="56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4625">
                <a:tc>
                  <a:txBody>
                    <a:bodyPr/>
                    <a:lstStyle/>
                    <a:p>
                      <a:pPr algn="just">
                        <a:lnSpc>
                          <a:spcPct val="115000"/>
                        </a:lnSpc>
                        <a:spcAft>
                          <a:spcPts val="0"/>
                        </a:spcAft>
                      </a:pPr>
                      <a:r>
                        <a:rPr lang="uk-UA" sz="16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Березень</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6570" marR="56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Круглий стіл із роботодавцями «Цінність моєї професії».</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6570" marR="56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4625">
                <a:tc>
                  <a:txBody>
                    <a:bodyPr/>
                    <a:lstStyle/>
                    <a:p>
                      <a:pPr algn="just">
                        <a:lnSpc>
                          <a:spcPct val="115000"/>
                        </a:lnSpc>
                        <a:spcAft>
                          <a:spcPts val="0"/>
                        </a:spcAft>
                      </a:pPr>
                      <a:r>
                        <a:rPr lang="uk-UA" sz="16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Березень</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6570" marR="56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«Голосіївська весна».</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6570" marR="56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69251">
                <a:tc>
                  <a:txBody>
                    <a:bodyPr/>
                    <a:lstStyle/>
                    <a:p>
                      <a:pPr algn="just">
                        <a:lnSpc>
                          <a:spcPct val="115000"/>
                        </a:lnSpc>
                        <a:spcAft>
                          <a:spcPts val="0"/>
                        </a:spcAft>
                      </a:pPr>
                      <a:r>
                        <a:rPr lang="uk-UA" sz="16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Квітень</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6570" marR="56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Екскурсії на провідні підприємства аграрної галузі за фаховим спрямуванням.</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570" marR="56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669251">
                <a:tc>
                  <a:txBody>
                    <a:bodyPr/>
                    <a:lstStyle/>
                    <a:p>
                      <a:pPr algn="just">
                        <a:lnSpc>
                          <a:spcPct val="115000"/>
                        </a:lnSpc>
                        <a:spcAft>
                          <a:spcPts val="0"/>
                        </a:spcAft>
                      </a:pPr>
                      <a:r>
                        <a:rPr lang="uk-UA" sz="16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Травень</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6570" marR="56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Надання допомоги студентам у виборі траєкторії професійного становлення. </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6570" marR="56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34625">
                <a:tc>
                  <a:txBody>
                    <a:bodyPr/>
                    <a:lstStyle/>
                    <a:p>
                      <a:pPr algn="just">
                        <a:lnSpc>
                          <a:spcPct val="115000"/>
                        </a:lnSpc>
                        <a:spcAft>
                          <a:spcPts val="0"/>
                        </a:spcAft>
                      </a:pPr>
                      <a:r>
                        <a:rPr lang="uk-UA" sz="16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8.05</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6570" marR="56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День пам’яті та примирення. </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6570" marR="56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669251">
                <a:tc>
                  <a:txBody>
                    <a:bodyPr/>
                    <a:lstStyle/>
                    <a:p>
                      <a:pPr algn="just">
                        <a:lnSpc>
                          <a:spcPct val="115000"/>
                        </a:lnSpc>
                        <a:spcAft>
                          <a:spcPts val="0"/>
                        </a:spcAft>
                      </a:pPr>
                      <a:r>
                        <a:rPr lang="uk-UA" sz="16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Остання п’ятниця травня</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6570" marR="56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День університету.</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6570" marR="56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669251">
                <a:tc>
                  <a:txBody>
                    <a:bodyPr/>
                    <a:lstStyle/>
                    <a:p>
                      <a:pPr algn="just">
                        <a:lnSpc>
                          <a:spcPct val="115000"/>
                        </a:lnSpc>
                        <a:spcAft>
                          <a:spcPts val="0"/>
                        </a:spcAft>
                      </a:pPr>
                      <a:r>
                        <a:rPr lang="uk-UA" sz="16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Протягом семестру</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6570" marR="56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Індивідуальна робота зі студентами групи.</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6570" marR="56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34625">
                <a:tc>
                  <a:txBody>
                    <a:bodyPr/>
                    <a:lstStyle/>
                    <a:p>
                      <a:pPr algn="just">
                        <a:lnSpc>
                          <a:spcPct val="115000"/>
                        </a:lnSpc>
                        <a:spcAft>
                          <a:spcPts val="0"/>
                        </a:spcAft>
                      </a:pPr>
                      <a:r>
                        <a:rPr lang="uk-UA" sz="1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6570" marR="56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Підсумок роботи за семестр та навчальний рік.</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570" marR="56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5542778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Объект 3"/>
          <p:cNvPicPr>
            <a:picLocks noGrp="1"/>
          </p:cNvPicPr>
          <p:nvPr>
            <p:ph idx="1"/>
          </p:nvPr>
        </p:nvPicPr>
        <p:blipFill>
          <a:blip r:embed="rId2"/>
          <a:stretch>
            <a:fillRect/>
          </a:stretch>
        </p:blipFill>
        <p:spPr>
          <a:xfrm>
            <a:off x="323528" y="332656"/>
            <a:ext cx="8568952" cy="6264696"/>
          </a:xfrm>
          <a:prstGeom prst="rect">
            <a:avLst/>
          </a:prstGeom>
        </p:spPr>
      </p:pic>
    </p:spTree>
    <p:extLst>
      <p:ext uri="{BB962C8B-B14F-4D97-AF65-F5344CB8AC3E}">
        <p14:creationId xmlns:p14="http://schemas.microsoft.com/office/powerpoint/2010/main" val="31531903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8696" y="260648"/>
            <a:ext cx="7680960" cy="410142"/>
          </a:xfrm>
        </p:spPr>
        <p:txBody>
          <a:bodyPr>
            <a:normAutofit fontScale="90000"/>
          </a:bodyPr>
          <a:lstStyle/>
          <a:p>
            <a:pPr algn="ctr"/>
            <a:r>
              <a:rPr lang="uk-UA" sz="2000" b="1" dirty="0"/>
              <a:t>І рік навчання І семестр навчання в магістратурі НУБіП України</a:t>
            </a:r>
            <a:endParaRPr lang="uk-UA" sz="20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463119628"/>
              </p:ext>
            </p:extLst>
          </p:nvPr>
        </p:nvGraphicFramePr>
        <p:xfrm>
          <a:off x="251520" y="670788"/>
          <a:ext cx="8640960" cy="5926561"/>
        </p:xfrm>
        <a:graphic>
          <a:graphicData uri="http://schemas.openxmlformats.org/drawingml/2006/table">
            <a:tbl>
              <a:tblPr firstRow="1" firstCol="1" bandRow="1" bandCol="1"/>
              <a:tblGrid>
                <a:gridCol w="2018529">
                  <a:extLst>
                    <a:ext uri="{9D8B030D-6E8A-4147-A177-3AD203B41FA5}">
                      <a16:colId xmlns:a16="http://schemas.microsoft.com/office/drawing/2014/main" val="20000"/>
                    </a:ext>
                  </a:extLst>
                </a:gridCol>
                <a:gridCol w="6622431">
                  <a:extLst>
                    <a:ext uri="{9D8B030D-6E8A-4147-A177-3AD203B41FA5}">
                      <a16:colId xmlns:a16="http://schemas.microsoft.com/office/drawing/2014/main" val="20001"/>
                    </a:ext>
                  </a:extLst>
                </a:gridCol>
              </a:tblGrid>
              <a:tr h="329254">
                <a:tc>
                  <a:txBody>
                    <a:bodyPr/>
                    <a:lstStyle/>
                    <a:p>
                      <a:pPr algn="just">
                        <a:lnSpc>
                          <a:spcPct val="115000"/>
                        </a:lnSpc>
                        <a:spcAft>
                          <a:spcPts val="0"/>
                        </a:spcAft>
                      </a:pPr>
                      <a:r>
                        <a:rPr lang="uk-UA"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Місяць</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427" marR="53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Назва заходу</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3427" marR="53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29254">
                <a:tc>
                  <a:txBody>
                    <a:bodyPr/>
                    <a:lstStyle/>
                    <a:p>
                      <a:pPr algn="just">
                        <a:lnSpc>
                          <a:spcPct val="115000"/>
                        </a:lnSpc>
                        <a:spcAft>
                          <a:spcPts val="0"/>
                        </a:spcAft>
                      </a:pPr>
                      <a:r>
                        <a:rPr lang="uk-UA" sz="16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 Вересня</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3427" marR="53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День знань.</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3427" marR="53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58506">
                <a:tc>
                  <a:txBody>
                    <a:bodyPr/>
                    <a:lstStyle/>
                    <a:p>
                      <a:pPr algn="just">
                        <a:lnSpc>
                          <a:spcPct val="115000"/>
                        </a:lnSpc>
                        <a:spcAft>
                          <a:spcPts val="0"/>
                        </a:spcAft>
                      </a:pPr>
                      <a:r>
                        <a:rPr lang="uk-UA" sz="16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Протягом семестру</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3427" marR="53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Відвідування провідних агропідприємств Київщини та України по напрямку спеціальності.</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427" marR="53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58506">
                <a:tc>
                  <a:txBody>
                    <a:bodyPr/>
                    <a:lstStyle/>
                    <a:p>
                      <a:pPr algn="just">
                        <a:lnSpc>
                          <a:spcPct val="115000"/>
                        </a:lnSpc>
                        <a:spcAft>
                          <a:spcPts val="0"/>
                        </a:spcAft>
                      </a:pPr>
                      <a:r>
                        <a:rPr lang="uk-UA" sz="16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Жовтень</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3427" marR="53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Екскурсії до Міністерства аграрної політики, Міністерства освіти і науки України.</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3427" marR="53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29254">
                <a:tc>
                  <a:txBody>
                    <a:bodyPr/>
                    <a:lstStyle/>
                    <a:p>
                      <a:pPr algn="just">
                        <a:lnSpc>
                          <a:spcPct val="115000"/>
                        </a:lnSpc>
                        <a:spcAft>
                          <a:spcPts val="0"/>
                        </a:spcAft>
                      </a:pPr>
                      <a:r>
                        <a:rPr lang="uk-UA" sz="16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14.10</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3427" marR="53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День захисника України.</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427" marR="53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29254">
                <a:tc>
                  <a:txBody>
                    <a:bodyPr/>
                    <a:lstStyle/>
                    <a:p>
                      <a:pPr algn="just">
                        <a:lnSpc>
                          <a:spcPct val="115000"/>
                        </a:lnSpc>
                        <a:spcAft>
                          <a:spcPts val="0"/>
                        </a:spcAft>
                      </a:pPr>
                      <a:r>
                        <a:rPr lang="uk-UA" sz="16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Жовтень</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3427" marR="53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«Студентська республіка».</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3427" marR="53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317013">
                <a:tc>
                  <a:txBody>
                    <a:bodyPr/>
                    <a:lstStyle/>
                    <a:p>
                      <a:pPr algn="just">
                        <a:lnSpc>
                          <a:spcPct val="115000"/>
                        </a:lnSpc>
                        <a:spcAft>
                          <a:spcPts val="0"/>
                        </a:spcAft>
                      </a:pPr>
                      <a:r>
                        <a:rPr lang="uk-UA" sz="16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Листопад</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3427" marR="53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Співпраця з потенційними роботодавцями й оперативне заповнення вакансій. Формування банку підприємств, установ та організацій (потенційних роботодавців) для студентів-випускників.</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3427" marR="53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29254">
                <a:tc>
                  <a:txBody>
                    <a:bodyPr/>
                    <a:lstStyle/>
                    <a:p>
                      <a:pPr algn="just">
                        <a:lnSpc>
                          <a:spcPct val="115000"/>
                        </a:lnSpc>
                        <a:spcAft>
                          <a:spcPts val="0"/>
                        </a:spcAft>
                      </a:pPr>
                      <a:r>
                        <a:rPr lang="uk-UA"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17.11.</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3427" marR="53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Міжнародний день солідарності студентів.</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3427" marR="53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658506">
                <a:tc>
                  <a:txBody>
                    <a:bodyPr/>
                    <a:lstStyle/>
                    <a:p>
                      <a:pPr algn="just">
                        <a:lnSpc>
                          <a:spcPct val="115000"/>
                        </a:lnSpc>
                        <a:spcAft>
                          <a:spcPts val="0"/>
                        </a:spcAft>
                      </a:pPr>
                      <a:r>
                        <a:rPr lang="uk-UA" sz="16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Грудень</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3427" marR="53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Виховання і самовиховання лідерських якостей студентів (семінар із фахівцями кафедри педагогіки).</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3427" marR="53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658506">
                <a:tc>
                  <a:txBody>
                    <a:bodyPr/>
                    <a:lstStyle/>
                    <a:p>
                      <a:pPr algn="just">
                        <a:lnSpc>
                          <a:spcPct val="115000"/>
                        </a:lnSpc>
                        <a:spcAft>
                          <a:spcPts val="0"/>
                        </a:spcAft>
                      </a:pPr>
                      <a:r>
                        <a:rPr lang="uk-UA" sz="16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Протягом семестру</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3427" marR="53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Індивідуальна робота зі студентами групи.</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3427" marR="53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29254">
                <a:tc>
                  <a:txBody>
                    <a:bodyPr/>
                    <a:lstStyle/>
                    <a:p>
                      <a:pPr algn="just">
                        <a:lnSpc>
                          <a:spcPct val="115000"/>
                        </a:lnSpc>
                        <a:spcAft>
                          <a:spcPts val="0"/>
                        </a:spcAft>
                      </a:pPr>
                      <a:r>
                        <a:rPr lang="uk-UA" sz="1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3427" marR="53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Підсумок роботи за семестр</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427" marR="53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2907429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6832" y="332656"/>
            <a:ext cx="7680960" cy="410142"/>
          </a:xfrm>
        </p:spPr>
        <p:txBody>
          <a:bodyPr>
            <a:normAutofit/>
          </a:bodyPr>
          <a:lstStyle/>
          <a:p>
            <a:pPr algn="ctr"/>
            <a:r>
              <a:rPr lang="uk-UA" sz="2000" b="1" dirty="0"/>
              <a:t>І рік навчання ІІ семестр навчання в магістратурі </a:t>
            </a:r>
            <a:endParaRPr lang="uk-UA" sz="20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189124473"/>
              </p:ext>
            </p:extLst>
          </p:nvPr>
        </p:nvGraphicFramePr>
        <p:xfrm>
          <a:off x="323528" y="742800"/>
          <a:ext cx="8568952" cy="5854548"/>
        </p:xfrm>
        <a:graphic>
          <a:graphicData uri="http://schemas.openxmlformats.org/drawingml/2006/table">
            <a:tbl>
              <a:tblPr firstRow="1" firstCol="1" bandRow="1" bandCol="1"/>
              <a:tblGrid>
                <a:gridCol w="2001707">
                  <a:extLst>
                    <a:ext uri="{9D8B030D-6E8A-4147-A177-3AD203B41FA5}">
                      <a16:colId xmlns:a16="http://schemas.microsoft.com/office/drawing/2014/main" val="20000"/>
                    </a:ext>
                  </a:extLst>
                </a:gridCol>
                <a:gridCol w="6567245">
                  <a:extLst>
                    <a:ext uri="{9D8B030D-6E8A-4147-A177-3AD203B41FA5}">
                      <a16:colId xmlns:a16="http://schemas.microsoft.com/office/drawing/2014/main" val="20001"/>
                    </a:ext>
                  </a:extLst>
                </a:gridCol>
              </a:tblGrid>
              <a:tr h="278788">
                <a:tc>
                  <a:txBody>
                    <a:bodyPr/>
                    <a:lstStyle/>
                    <a:p>
                      <a:pPr marL="36000" algn="just">
                        <a:lnSpc>
                          <a:spcPct val="115000"/>
                        </a:lnSpc>
                        <a:spcAft>
                          <a:spcPts val="0"/>
                        </a:spcAft>
                      </a:pPr>
                      <a:r>
                        <a:rPr lang="uk-UA" sz="1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Місяць</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5795" marR="45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00" algn="just">
                        <a:lnSpc>
                          <a:spcPct val="115000"/>
                        </a:lnSpc>
                        <a:spcAft>
                          <a:spcPts val="0"/>
                        </a:spcAft>
                      </a:pPr>
                      <a:r>
                        <a:rPr lang="uk-UA" sz="1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Назва заходу</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5795" marR="45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57576">
                <a:tc>
                  <a:txBody>
                    <a:bodyPr/>
                    <a:lstStyle/>
                    <a:p>
                      <a:pPr marL="36000" algn="just">
                        <a:lnSpc>
                          <a:spcPct val="115000"/>
                        </a:lnSpc>
                        <a:spcAft>
                          <a:spcPts val="0"/>
                        </a:spcAft>
                      </a:pPr>
                      <a:r>
                        <a:rPr lang="uk-UA" sz="1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Січень</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795" marR="45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00" algn="just">
                        <a:lnSpc>
                          <a:spcPct val="115000"/>
                        </a:lnSpc>
                        <a:spcAft>
                          <a:spcPts val="0"/>
                        </a:spcAft>
                      </a:pPr>
                      <a:r>
                        <a:rPr lang="uk-UA"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Музей Української революції 1917-1921 років</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p>
                      <a:pPr marL="36000" algn="just">
                        <a:lnSpc>
                          <a:spcPct val="115000"/>
                        </a:lnSpc>
                        <a:spcAft>
                          <a:spcPts val="0"/>
                        </a:spcAft>
                      </a:pPr>
                      <a:r>
                        <a:rPr lang="uk-UA"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(м.Київ, вул. Володимирська, 57).</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5795" marR="45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78788">
                <a:tc>
                  <a:txBody>
                    <a:bodyPr/>
                    <a:lstStyle/>
                    <a:p>
                      <a:pPr marL="36000" algn="just">
                        <a:lnSpc>
                          <a:spcPct val="115000"/>
                        </a:lnSpc>
                        <a:spcAft>
                          <a:spcPts val="0"/>
                        </a:spcAft>
                      </a:pPr>
                      <a:r>
                        <a:rPr lang="uk-UA" sz="16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Лютий</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5795" marR="45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00" algn="just">
                        <a:lnSpc>
                          <a:spcPct val="115000"/>
                        </a:lnSpc>
                        <a:spcAft>
                          <a:spcPts val="0"/>
                        </a:spcAft>
                      </a:pPr>
                      <a:r>
                        <a:rPr lang="uk-UA"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Організація зустрічей із роботодавцями.</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5795" marR="45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78788">
                <a:tc>
                  <a:txBody>
                    <a:bodyPr/>
                    <a:lstStyle/>
                    <a:p>
                      <a:pPr marL="36000" algn="just">
                        <a:lnSpc>
                          <a:spcPct val="115000"/>
                        </a:lnSpc>
                        <a:spcAft>
                          <a:spcPts val="0"/>
                        </a:spcAft>
                      </a:pPr>
                      <a:r>
                        <a:rPr lang="uk-UA" sz="16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Лютий</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5795" marR="45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00" algn="just">
                        <a:lnSpc>
                          <a:spcPct val="115000"/>
                        </a:lnSpc>
                        <a:spcAft>
                          <a:spcPts val="0"/>
                        </a:spcAft>
                      </a:pPr>
                      <a:r>
                        <a:rPr lang="uk-UA"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«Краса НУБіП України».</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5795" marR="45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78788">
                <a:tc>
                  <a:txBody>
                    <a:bodyPr/>
                    <a:lstStyle/>
                    <a:p>
                      <a:pPr marL="36000" algn="just">
                        <a:lnSpc>
                          <a:spcPct val="115000"/>
                        </a:lnSpc>
                        <a:spcAft>
                          <a:spcPts val="0"/>
                        </a:spcAft>
                      </a:pPr>
                      <a:r>
                        <a:rPr lang="uk-UA" sz="16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Березень</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5795" marR="45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00" algn="just">
                        <a:lnSpc>
                          <a:spcPct val="115000"/>
                        </a:lnSpc>
                        <a:spcAft>
                          <a:spcPts val="0"/>
                        </a:spcAft>
                      </a:pPr>
                      <a:r>
                        <a:rPr lang="uk-UA"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Круглий стіл із роботодавцями «Цінність моєї професії».</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5795" marR="45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78788">
                <a:tc>
                  <a:txBody>
                    <a:bodyPr/>
                    <a:lstStyle/>
                    <a:p>
                      <a:pPr marL="36000" algn="just">
                        <a:lnSpc>
                          <a:spcPct val="115000"/>
                        </a:lnSpc>
                        <a:spcAft>
                          <a:spcPts val="0"/>
                        </a:spcAft>
                      </a:pPr>
                      <a:r>
                        <a:rPr lang="uk-UA" sz="16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Березень</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5795" marR="45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00" algn="just">
                        <a:lnSpc>
                          <a:spcPct val="115000"/>
                        </a:lnSpc>
                        <a:spcAft>
                          <a:spcPts val="0"/>
                        </a:spcAft>
                      </a:pPr>
                      <a:r>
                        <a:rPr lang="uk-UA"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«Голосіївська весна».</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5795" marR="45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57576">
                <a:tc>
                  <a:txBody>
                    <a:bodyPr/>
                    <a:lstStyle/>
                    <a:p>
                      <a:pPr marL="36000" algn="just">
                        <a:lnSpc>
                          <a:spcPct val="115000"/>
                        </a:lnSpc>
                        <a:spcAft>
                          <a:spcPts val="0"/>
                        </a:spcAft>
                      </a:pPr>
                      <a:r>
                        <a:rPr lang="uk-UA" sz="16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Квітень</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5795" marR="45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00" algn="just">
                        <a:lnSpc>
                          <a:spcPct val="115000"/>
                        </a:lnSpc>
                        <a:spcAft>
                          <a:spcPts val="0"/>
                        </a:spcAft>
                      </a:pPr>
                      <a:r>
                        <a:rPr lang="uk-UA"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Екскурсії на провідні підприємства аграрної галузі за фаховим спрямуванням.</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5795" marR="45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57576">
                <a:tc>
                  <a:txBody>
                    <a:bodyPr/>
                    <a:lstStyle/>
                    <a:p>
                      <a:pPr marL="36000" algn="just">
                        <a:lnSpc>
                          <a:spcPct val="115000"/>
                        </a:lnSpc>
                        <a:spcAft>
                          <a:spcPts val="0"/>
                        </a:spcAft>
                      </a:pPr>
                      <a:r>
                        <a:rPr lang="uk-UA" sz="16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Травень</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5795" marR="45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00" algn="just">
                        <a:lnSpc>
                          <a:spcPct val="115000"/>
                        </a:lnSpc>
                        <a:spcAft>
                          <a:spcPts val="0"/>
                        </a:spcAft>
                      </a:pPr>
                      <a:r>
                        <a:rPr lang="uk-UA"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Надання допомоги студентам у виборі траєкторії професійного становлення. </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5795" marR="45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78788">
                <a:tc>
                  <a:txBody>
                    <a:bodyPr/>
                    <a:lstStyle/>
                    <a:p>
                      <a:pPr marL="36000" algn="just">
                        <a:lnSpc>
                          <a:spcPct val="115000"/>
                        </a:lnSpc>
                        <a:spcAft>
                          <a:spcPts val="0"/>
                        </a:spcAft>
                      </a:pPr>
                      <a:r>
                        <a:rPr lang="uk-UA" sz="16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8.05</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5795" marR="45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00" algn="just">
                        <a:lnSpc>
                          <a:spcPct val="115000"/>
                        </a:lnSpc>
                        <a:spcAft>
                          <a:spcPts val="0"/>
                        </a:spcAft>
                      </a:pPr>
                      <a:r>
                        <a:rPr lang="uk-UA"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День пам’яті та примирення. </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795" marR="45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557576">
                <a:tc>
                  <a:txBody>
                    <a:bodyPr/>
                    <a:lstStyle/>
                    <a:p>
                      <a:pPr marL="36000" algn="just">
                        <a:lnSpc>
                          <a:spcPct val="115000"/>
                        </a:lnSpc>
                        <a:spcAft>
                          <a:spcPts val="0"/>
                        </a:spcAft>
                      </a:pPr>
                      <a:r>
                        <a:rPr lang="uk-UA" sz="16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Остання п’ятниця травня</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5795" marR="45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00" algn="just">
                        <a:lnSpc>
                          <a:spcPct val="115000"/>
                        </a:lnSpc>
                        <a:spcAft>
                          <a:spcPts val="0"/>
                        </a:spcAft>
                      </a:pPr>
                      <a:r>
                        <a:rPr lang="uk-UA"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День університету.</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5795" marR="45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557576">
                <a:tc>
                  <a:txBody>
                    <a:bodyPr/>
                    <a:lstStyle/>
                    <a:p>
                      <a:pPr marL="36000" algn="just">
                        <a:lnSpc>
                          <a:spcPct val="115000"/>
                        </a:lnSpc>
                        <a:spcAft>
                          <a:spcPts val="0"/>
                        </a:spcAft>
                      </a:pPr>
                      <a:r>
                        <a:rPr lang="uk-UA" sz="16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Протягом семестру</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5795" marR="45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00" algn="just">
                        <a:lnSpc>
                          <a:spcPct val="115000"/>
                        </a:lnSpc>
                        <a:spcAft>
                          <a:spcPts val="0"/>
                        </a:spcAft>
                      </a:pPr>
                      <a:r>
                        <a:rPr lang="uk-UA"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Індивідуальна робота зі студентами групи.</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5795" marR="45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557576">
                <a:tc>
                  <a:txBody>
                    <a:bodyPr/>
                    <a:lstStyle/>
                    <a:p>
                      <a:pPr marL="36000" algn="just">
                        <a:lnSpc>
                          <a:spcPct val="115000"/>
                        </a:lnSpc>
                        <a:spcAft>
                          <a:spcPts val="0"/>
                        </a:spcAft>
                      </a:pPr>
                      <a:r>
                        <a:rPr lang="uk-UA" sz="16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Березень (27.03.19)</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5795" marR="45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00" algn="just">
                        <a:lnSpc>
                          <a:spcPct val="115000"/>
                        </a:lnSpc>
                        <a:spcAft>
                          <a:spcPts val="0"/>
                        </a:spcAft>
                      </a:pPr>
                      <a:r>
                        <a:rPr lang="uk-UA"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Відвідування театральної постановки народного театру «Березіль» «Той самий Мюнхаузен»</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5795" marR="45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557576">
                <a:tc>
                  <a:txBody>
                    <a:bodyPr/>
                    <a:lstStyle/>
                    <a:p>
                      <a:pPr marL="36000" algn="just">
                        <a:lnSpc>
                          <a:spcPct val="115000"/>
                        </a:lnSpc>
                        <a:spcAft>
                          <a:spcPts val="0"/>
                        </a:spcAft>
                      </a:pPr>
                      <a:r>
                        <a:rPr lang="uk-UA" sz="16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Протягом семестру</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5795" marR="45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00" algn="just">
                        <a:lnSpc>
                          <a:spcPct val="115000"/>
                        </a:lnSpc>
                        <a:spcAft>
                          <a:spcPts val="0"/>
                        </a:spcAft>
                      </a:pPr>
                      <a:r>
                        <a:rPr lang="uk-UA"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Екскурсійні поїздки до інших міст України.</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5795" marR="45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78788">
                <a:tc>
                  <a:txBody>
                    <a:bodyPr/>
                    <a:lstStyle/>
                    <a:p>
                      <a:pPr marL="36000" algn="just">
                        <a:lnSpc>
                          <a:spcPct val="115000"/>
                        </a:lnSpc>
                        <a:spcAft>
                          <a:spcPts val="0"/>
                        </a:spcAft>
                      </a:pPr>
                      <a:r>
                        <a:rPr lang="uk-UA" sz="1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5795" marR="45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00" algn="just">
                        <a:lnSpc>
                          <a:spcPct val="115000"/>
                        </a:lnSpc>
                        <a:spcAft>
                          <a:spcPts val="0"/>
                        </a:spcAft>
                      </a:pPr>
                      <a:r>
                        <a:rPr lang="uk-UA"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Підсумок роботи за семестр та навчальний рік.</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795" marR="45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29779603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Объект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476672"/>
            <a:ext cx="8280920" cy="6048672"/>
          </a:xfrm>
          <a:prstGeom prst="rect">
            <a:avLst/>
          </a:prstGeom>
          <a:noFill/>
        </p:spPr>
      </p:pic>
    </p:spTree>
    <p:extLst>
      <p:ext uri="{BB962C8B-B14F-4D97-AF65-F5344CB8AC3E}">
        <p14:creationId xmlns:p14="http://schemas.microsoft.com/office/powerpoint/2010/main" val="18787763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1520" y="260648"/>
            <a:ext cx="7680960" cy="482150"/>
          </a:xfrm>
        </p:spPr>
        <p:txBody>
          <a:bodyPr>
            <a:normAutofit/>
          </a:bodyPr>
          <a:lstStyle/>
          <a:p>
            <a:pPr algn="ctr"/>
            <a:r>
              <a:rPr lang="uk-UA" sz="2000" b="1" dirty="0"/>
              <a:t>ІІ рік навчання І семестр</a:t>
            </a:r>
            <a:endParaRPr lang="uk-UA" sz="20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086789609"/>
              </p:ext>
            </p:extLst>
          </p:nvPr>
        </p:nvGraphicFramePr>
        <p:xfrm>
          <a:off x="323528" y="742796"/>
          <a:ext cx="8496943" cy="5782549"/>
        </p:xfrm>
        <a:graphic>
          <a:graphicData uri="http://schemas.openxmlformats.org/drawingml/2006/table">
            <a:tbl>
              <a:tblPr firstRow="1" firstCol="1" bandRow="1" bandCol="1"/>
              <a:tblGrid>
                <a:gridCol w="2005279">
                  <a:extLst>
                    <a:ext uri="{9D8B030D-6E8A-4147-A177-3AD203B41FA5}">
                      <a16:colId xmlns:a16="http://schemas.microsoft.com/office/drawing/2014/main" val="20000"/>
                    </a:ext>
                  </a:extLst>
                </a:gridCol>
                <a:gridCol w="6491664">
                  <a:extLst>
                    <a:ext uri="{9D8B030D-6E8A-4147-A177-3AD203B41FA5}">
                      <a16:colId xmlns:a16="http://schemas.microsoft.com/office/drawing/2014/main" val="20001"/>
                    </a:ext>
                  </a:extLst>
                </a:gridCol>
              </a:tblGrid>
              <a:tr h="304345">
                <a:tc>
                  <a:txBody>
                    <a:bodyPr/>
                    <a:lstStyle/>
                    <a:p>
                      <a:pPr algn="just">
                        <a:lnSpc>
                          <a:spcPct val="115000"/>
                        </a:lnSpc>
                        <a:spcAft>
                          <a:spcPts val="0"/>
                        </a:spcAft>
                      </a:pPr>
                      <a:r>
                        <a:rPr lang="uk-UA"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Місяць</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615" marR="50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Назва заходу</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0615" marR="50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04345">
                <a:tc>
                  <a:txBody>
                    <a:bodyPr/>
                    <a:lstStyle/>
                    <a:p>
                      <a:pPr algn="just">
                        <a:lnSpc>
                          <a:spcPct val="115000"/>
                        </a:lnSpc>
                        <a:spcAft>
                          <a:spcPts val="0"/>
                        </a:spcAft>
                      </a:pPr>
                      <a:r>
                        <a:rPr lang="uk-UA" sz="16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 Вересня</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0615" marR="50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День знань.</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0615" marR="50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13034">
                <a:tc>
                  <a:txBody>
                    <a:bodyPr/>
                    <a:lstStyle/>
                    <a:p>
                      <a:pPr algn="just">
                        <a:lnSpc>
                          <a:spcPct val="115000"/>
                        </a:lnSpc>
                        <a:spcAft>
                          <a:spcPts val="0"/>
                        </a:spcAft>
                      </a:pPr>
                      <a:r>
                        <a:rPr lang="uk-UA" sz="16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Вересень</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0615" marR="50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Відвідування провідних агропідприємств Київщини та України («</a:t>
                      </a:r>
                      <a:r>
                        <a:rPr lang="uk-UA"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Агросоюз</a:t>
                      </a:r>
                      <a:r>
                        <a:rPr lang="uk-UA"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АМАКО, «Миронівський хлібопродукт», «НІБУЛОН», «Агроекологія», «РОСТА» тощо).</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615" marR="50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08689">
                <a:tc>
                  <a:txBody>
                    <a:bodyPr/>
                    <a:lstStyle/>
                    <a:p>
                      <a:pPr algn="just">
                        <a:lnSpc>
                          <a:spcPct val="115000"/>
                        </a:lnSpc>
                        <a:spcAft>
                          <a:spcPts val="0"/>
                        </a:spcAft>
                      </a:pPr>
                      <a:r>
                        <a:rPr lang="uk-UA" sz="16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Жовтень</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0615" marR="50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Національний науково-природничий музей НАН України (м. Київ, вул. Богдана Хмельницького, 15).</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0615" marR="50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04345">
                <a:tc>
                  <a:txBody>
                    <a:bodyPr/>
                    <a:lstStyle/>
                    <a:p>
                      <a:pPr algn="just">
                        <a:lnSpc>
                          <a:spcPct val="115000"/>
                        </a:lnSpc>
                        <a:spcAft>
                          <a:spcPts val="0"/>
                        </a:spcAft>
                      </a:pPr>
                      <a:r>
                        <a:rPr lang="uk-UA" sz="16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14.10</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0615" marR="50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День захисника України.</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0615" marR="50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04345">
                <a:tc>
                  <a:txBody>
                    <a:bodyPr/>
                    <a:lstStyle/>
                    <a:p>
                      <a:pPr algn="just">
                        <a:lnSpc>
                          <a:spcPct val="115000"/>
                        </a:lnSpc>
                        <a:spcAft>
                          <a:spcPts val="0"/>
                        </a:spcAft>
                      </a:pPr>
                      <a:r>
                        <a:rPr lang="uk-UA" sz="16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Жовтень</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0615" marR="50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«Студентська республіка».</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0615" marR="50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217378">
                <a:tc>
                  <a:txBody>
                    <a:bodyPr/>
                    <a:lstStyle/>
                    <a:p>
                      <a:pPr algn="just">
                        <a:lnSpc>
                          <a:spcPct val="115000"/>
                        </a:lnSpc>
                        <a:spcAft>
                          <a:spcPts val="0"/>
                        </a:spcAft>
                      </a:pPr>
                      <a:r>
                        <a:rPr lang="uk-UA" sz="16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Листопад</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0615" marR="50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Співпраця з потенційними роботодавцями й оперативне заповнення вакансій. Формування банку підприємств, установ та організацій (потенційних роботодавців) для студентів-випускників.</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0615" marR="50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04345">
                <a:tc>
                  <a:txBody>
                    <a:bodyPr/>
                    <a:lstStyle/>
                    <a:p>
                      <a:pPr algn="just">
                        <a:lnSpc>
                          <a:spcPct val="115000"/>
                        </a:lnSpc>
                        <a:spcAft>
                          <a:spcPts val="0"/>
                        </a:spcAft>
                      </a:pPr>
                      <a:r>
                        <a:rPr lang="uk-UA"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17.11.</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0615" marR="50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Міжнародний день солідарності студентів.</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0615" marR="50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608689">
                <a:tc>
                  <a:txBody>
                    <a:bodyPr/>
                    <a:lstStyle/>
                    <a:p>
                      <a:pPr algn="just">
                        <a:lnSpc>
                          <a:spcPct val="115000"/>
                        </a:lnSpc>
                        <a:spcAft>
                          <a:spcPts val="0"/>
                        </a:spcAft>
                      </a:pPr>
                      <a:r>
                        <a:rPr lang="uk-UA" sz="16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Грудень</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0615" marR="50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Виховання і самовиховання лідерських якостей студентів (семінар із фахівцями кафедри педагогіки).</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0615" marR="50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608689">
                <a:tc>
                  <a:txBody>
                    <a:bodyPr/>
                    <a:lstStyle/>
                    <a:p>
                      <a:pPr algn="just">
                        <a:lnSpc>
                          <a:spcPct val="115000"/>
                        </a:lnSpc>
                        <a:spcAft>
                          <a:spcPts val="0"/>
                        </a:spcAft>
                      </a:pPr>
                      <a:r>
                        <a:rPr lang="uk-UA" sz="16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Протягом семестру</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0615" marR="50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Індивідуальна робота зі студентами групи.</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0615" marR="50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04345">
                <a:tc>
                  <a:txBody>
                    <a:bodyPr/>
                    <a:lstStyle/>
                    <a:p>
                      <a:pPr algn="just">
                        <a:lnSpc>
                          <a:spcPct val="115000"/>
                        </a:lnSpc>
                        <a:spcAft>
                          <a:spcPts val="0"/>
                        </a:spcAft>
                      </a:pPr>
                      <a:r>
                        <a:rPr lang="uk-UA" sz="1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0615" marR="50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Підсумок роботи за семестр</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615" marR="50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3399655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1520" y="332656"/>
            <a:ext cx="7680960" cy="410142"/>
          </a:xfrm>
        </p:spPr>
        <p:txBody>
          <a:bodyPr>
            <a:normAutofit/>
          </a:bodyPr>
          <a:lstStyle/>
          <a:p>
            <a:pPr algn="ctr"/>
            <a:r>
              <a:rPr lang="uk-UA" sz="2000" b="1" dirty="0"/>
              <a:t>ІІ рік навчання ІІ семестр</a:t>
            </a:r>
            <a:endParaRPr lang="uk-UA" sz="20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378922078"/>
              </p:ext>
            </p:extLst>
          </p:nvPr>
        </p:nvGraphicFramePr>
        <p:xfrm>
          <a:off x="323528" y="836713"/>
          <a:ext cx="8496943" cy="5688630"/>
        </p:xfrm>
        <a:graphic>
          <a:graphicData uri="http://schemas.openxmlformats.org/drawingml/2006/table">
            <a:tbl>
              <a:tblPr firstRow="1" firstCol="1" bandRow="1" bandCol="1"/>
              <a:tblGrid>
                <a:gridCol w="1984886">
                  <a:extLst>
                    <a:ext uri="{9D8B030D-6E8A-4147-A177-3AD203B41FA5}">
                      <a16:colId xmlns:a16="http://schemas.microsoft.com/office/drawing/2014/main" val="20000"/>
                    </a:ext>
                  </a:extLst>
                </a:gridCol>
                <a:gridCol w="6512057">
                  <a:extLst>
                    <a:ext uri="{9D8B030D-6E8A-4147-A177-3AD203B41FA5}">
                      <a16:colId xmlns:a16="http://schemas.microsoft.com/office/drawing/2014/main" val="20001"/>
                    </a:ext>
                  </a:extLst>
                </a:gridCol>
              </a:tblGrid>
              <a:tr h="302182">
                <a:tc>
                  <a:txBody>
                    <a:bodyPr/>
                    <a:lstStyle/>
                    <a:p>
                      <a:pPr algn="just">
                        <a:lnSpc>
                          <a:spcPct val="110000"/>
                        </a:lnSpc>
                        <a:spcAft>
                          <a:spcPts val="0"/>
                        </a:spcAft>
                      </a:pPr>
                      <a:r>
                        <a:rPr lang="uk-UA" sz="1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Місяць</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48101" marR="48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Aft>
                          <a:spcPts val="0"/>
                        </a:spcAft>
                      </a:pPr>
                      <a:r>
                        <a:rPr lang="uk-UA" sz="1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Назва заходу</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48101" marR="48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93412">
                <a:tc>
                  <a:txBody>
                    <a:bodyPr/>
                    <a:lstStyle/>
                    <a:p>
                      <a:pPr algn="just">
                        <a:lnSpc>
                          <a:spcPct val="110000"/>
                        </a:lnSpc>
                        <a:spcAft>
                          <a:spcPts val="0"/>
                        </a:spcAft>
                      </a:pPr>
                      <a:r>
                        <a:rPr lang="uk-UA" sz="16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Січень</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48101" marR="48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Aft>
                          <a:spcPts val="0"/>
                        </a:spcAft>
                      </a:pPr>
                      <a:r>
                        <a:rPr lang="uk-UA"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Музей Української революції 1917-1921 років</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spcAft>
                          <a:spcPts val="0"/>
                        </a:spcAft>
                      </a:pPr>
                      <a:r>
                        <a:rPr lang="uk-UA"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(м. Київ, вул. Володимирська, 57).</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48101" marR="48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02182">
                <a:tc>
                  <a:txBody>
                    <a:bodyPr/>
                    <a:lstStyle/>
                    <a:p>
                      <a:pPr algn="just">
                        <a:lnSpc>
                          <a:spcPct val="110000"/>
                        </a:lnSpc>
                        <a:spcAft>
                          <a:spcPts val="0"/>
                        </a:spcAft>
                      </a:pPr>
                      <a:r>
                        <a:rPr lang="uk-UA" sz="16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Лютий</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48101" marR="48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Aft>
                          <a:spcPts val="0"/>
                        </a:spcAft>
                      </a:pPr>
                      <a:r>
                        <a:rPr lang="uk-UA"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Організація зустрічей із роботодавцями.</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8101" marR="48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02182">
                <a:tc>
                  <a:txBody>
                    <a:bodyPr/>
                    <a:lstStyle/>
                    <a:p>
                      <a:pPr algn="just">
                        <a:lnSpc>
                          <a:spcPct val="110000"/>
                        </a:lnSpc>
                        <a:spcAft>
                          <a:spcPts val="0"/>
                        </a:spcAft>
                      </a:pPr>
                      <a:r>
                        <a:rPr lang="uk-UA" sz="16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Лютий</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48101" marR="48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Aft>
                          <a:spcPts val="0"/>
                        </a:spcAft>
                      </a:pPr>
                      <a:r>
                        <a:rPr lang="uk-UA"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«Краса НУБіП України».</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48101" marR="48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93412">
                <a:tc>
                  <a:txBody>
                    <a:bodyPr/>
                    <a:lstStyle/>
                    <a:p>
                      <a:pPr algn="just">
                        <a:lnSpc>
                          <a:spcPct val="110000"/>
                        </a:lnSpc>
                        <a:spcAft>
                          <a:spcPts val="0"/>
                        </a:spcAft>
                      </a:pPr>
                      <a:r>
                        <a:rPr lang="uk-UA" sz="16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Березень</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48101" marR="48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Aft>
                          <a:spcPts val="0"/>
                        </a:spcAft>
                      </a:pPr>
                      <a:r>
                        <a:rPr lang="uk-UA"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Круглий стіл із роботодавцями «Цінність моєї професії».</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48101" marR="48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02182">
                <a:tc>
                  <a:txBody>
                    <a:bodyPr/>
                    <a:lstStyle/>
                    <a:p>
                      <a:pPr algn="just">
                        <a:lnSpc>
                          <a:spcPct val="110000"/>
                        </a:lnSpc>
                        <a:spcAft>
                          <a:spcPts val="0"/>
                        </a:spcAft>
                      </a:pPr>
                      <a:r>
                        <a:rPr lang="uk-UA" sz="16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Березень</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48101" marR="48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Aft>
                          <a:spcPts val="0"/>
                        </a:spcAft>
                      </a:pPr>
                      <a:r>
                        <a:rPr lang="uk-UA"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«Голосіївська весна».</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48101" marR="48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05008">
                <a:tc>
                  <a:txBody>
                    <a:bodyPr/>
                    <a:lstStyle/>
                    <a:p>
                      <a:pPr algn="just">
                        <a:lnSpc>
                          <a:spcPct val="110000"/>
                        </a:lnSpc>
                        <a:spcAft>
                          <a:spcPts val="0"/>
                        </a:spcAft>
                      </a:pPr>
                      <a:r>
                        <a:rPr lang="uk-UA" sz="16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Квітень</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48101" marR="48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Aft>
                          <a:spcPts val="0"/>
                        </a:spcAft>
                      </a:pPr>
                      <a:r>
                        <a:rPr lang="uk-UA"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Екскурсії на провідні підприємства аграрної галузі за фаховим спрямуванням.</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8101" marR="48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93412">
                <a:tc>
                  <a:txBody>
                    <a:bodyPr/>
                    <a:lstStyle/>
                    <a:p>
                      <a:pPr algn="just">
                        <a:lnSpc>
                          <a:spcPct val="110000"/>
                        </a:lnSpc>
                        <a:spcAft>
                          <a:spcPts val="0"/>
                        </a:spcAft>
                      </a:pPr>
                      <a:r>
                        <a:rPr lang="uk-UA" sz="16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Травень</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48101" marR="48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Aft>
                          <a:spcPts val="0"/>
                        </a:spcAft>
                      </a:pPr>
                      <a:r>
                        <a:rPr lang="uk-UA"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Надання допомоги студентам у виборі траєкторії професійного становлення. </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48101" marR="48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02182">
                <a:tc>
                  <a:txBody>
                    <a:bodyPr/>
                    <a:lstStyle/>
                    <a:p>
                      <a:pPr algn="just">
                        <a:lnSpc>
                          <a:spcPct val="110000"/>
                        </a:lnSpc>
                        <a:spcAft>
                          <a:spcPts val="0"/>
                        </a:spcAft>
                      </a:pPr>
                      <a:r>
                        <a:rPr lang="uk-UA" sz="16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8.05</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48101" marR="48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Aft>
                          <a:spcPts val="0"/>
                        </a:spcAft>
                      </a:pPr>
                      <a:r>
                        <a:rPr lang="uk-UA"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День пам’яті та примирення. </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48101" marR="48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896238">
                <a:tc>
                  <a:txBody>
                    <a:bodyPr/>
                    <a:lstStyle/>
                    <a:p>
                      <a:pPr algn="just">
                        <a:lnSpc>
                          <a:spcPct val="110000"/>
                        </a:lnSpc>
                        <a:spcAft>
                          <a:spcPts val="0"/>
                        </a:spcAft>
                      </a:pPr>
                      <a:r>
                        <a:rPr lang="uk-UA" sz="16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Остання п’ятниця травня</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48101" marR="48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Aft>
                          <a:spcPts val="0"/>
                        </a:spcAft>
                      </a:pPr>
                      <a:r>
                        <a:rPr lang="uk-UA"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День університету.</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48101" marR="48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605008">
                <a:tc>
                  <a:txBody>
                    <a:bodyPr/>
                    <a:lstStyle/>
                    <a:p>
                      <a:pPr algn="just">
                        <a:lnSpc>
                          <a:spcPct val="110000"/>
                        </a:lnSpc>
                        <a:spcAft>
                          <a:spcPts val="0"/>
                        </a:spcAft>
                      </a:pPr>
                      <a:r>
                        <a:rPr lang="uk-UA" sz="16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Протягом семестру</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48101" marR="48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Aft>
                          <a:spcPts val="0"/>
                        </a:spcAft>
                      </a:pPr>
                      <a:r>
                        <a:rPr lang="uk-UA"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Індивідуальна робота зі студентами групи.</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48101" marR="48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91230">
                <a:tc>
                  <a:txBody>
                    <a:bodyPr/>
                    <a:lstStyle/>
                    <a:p>
                      <a:pPr algn="just">
                        <a:lnSpc>
                          <a:spcPct val="110000"/>
                        </a:lnSpc>
                        <a:spcAft>
                          <a:spcPts val="0"/>
                        </a:spcAft>
                      </a:pPr>
                      <a:r>
                        <a:rPr lang="uk-UA" sz="1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48101" marR="48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Aft>
                          <a:spcPts val="0"/>
                        </a:spcAft>
                      </a:pPr>
                      <a:r>
                        <a:rPr lang="uk-UA"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Підсумок роботи за семестр та навчальний рік.</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8101" marR="48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6423785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8568952" cy="288032"/>
          </a:xfrm>
        </p:spPr>
        <p:txBody>
          <a:bodyPr>
            <a:normAutofit fontScale="90000"/>
          </a:bodyPr>
          <a:lstStyle/>
          <a:p>
            <a:pPr algn="ctr"/>
            <a:r>
              <a:rPr lang="uk-UA" sz="1600" b="1" dirty="0"/>
              <a:t>Орієнтовний план роботи наставника зі студентами ОС «Магістр» (приклад)</a:t>
            </a:r>
            <a:endParaRPr lang="uk-UA" sz="16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537217750"/>
              </p:ext>
            </p:extLst>
          </p:nvPr>
        </p:nvGraphicFramePr>
        <p:xfrm>
          <a:off x="251520" y="476671"/>
          <a:ext cx="8640960" cy="6264696"/>
        </p:xfrm>
        <a:graphic>
          <a:graphicData uri="http://schemas.openxmlformats.org/drawingml/2006/table">
            <a:tbl>
              <a:tblPr firstRow="1" firstCol="1" lastRow="1" lastCol="1" bandRow="1" bandCol="1"/>
              <a:tblGrid>
                <a:gridCol w="520186">
                  <a:extLst>
                    <a:ext uri="{9D8B030D-6E8A-4147-A177-3AD203B41FA5}">
                      <a16:colId xmlns:a16="http://schemas.microsoft.com/office/drawing/2014/main" val="20000"/>
                    </a:ext>
                  </a:extLst>
                </a:gridCol>
                <a:gridCol w="8120774">
                  <a:extLst>
                    <a:ext uri="{9D8B030D-6E8A-4147-A177-3AD203B41FA5}">
                      <a16:colId xmlns:a16="http://schemas.microsoft.com/office/drawing/2014/main" val="20001"/>
                    </a:ext>
                  </a:extLst>
                </a:gridCol>
              </a:tblGrid>
              <a:tr h="192827">
                <a:tc>
                  <a:txBody>
                    <a:bodyPr/>
                    <a:lstStyle/>
                    <a:p>
                      <a:pPr algn="ctr">
                        <a:lnSpc>
                          <a:spcPct val="115000"/>
                        </a:lnSpc>
                        <a:spcAft>
                          <a:spcPts val="0"/>
                        </a:spcAft>
                      </a:pPr>
                      <a:r>
                        <a:rPr lang="uk-UA"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Найменування заходів</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2827">
                <a:tc gridSpan="2">
                  <a:txBody>
                    <a:bodyPr/>
                    <a:lstStyle/>
                    <a:p>
                      <a:pPr algn="ctr">
                        <a:lnSpc>
                          <a:spcPct val="115000"/>
                        </a:lnSpc>
                        <a:spcAft>
                          <a:spcPts val="0"/>
                        </a:spcAft>
                      </a:pPr>
                      <a:r>
                        <a:rPr lang="uk-UA"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Вересень</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uk-UA"/>
                    </a:p>
                  </a:txBody>
                  <a:tcPr/>
                </a:tc>
                <a:extLst>
                  <a:ext uri="{0D108BD9-81ED-4DB2-BD59-A6C34878D82A}">
                    <a16:rowId xmlns:a16="http://schemas.microsoft.com/office/drawing/2014/main" val="10001"/>
                  </a:ext>
                </a:extLst>
              </a:tr>
              <a:tr h="579108">
                <a:tc>
                  <a:txBody>
                    <a:bodyPr/>
                    <a:lstStyle/>
                    <a:p>
                      <a:pPr>
                        <a:lnSpc>
                          <a:spcPct val="115000"/>
                        </a:lnSpc>
                        <a:spcAft>
                          <a:spcPts val="0"/>
                        </a:spcAft>
                      </a:pPr>
                      <a:r>
                        <a:rPr lang="uk-UA"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Переобрання</a:t>
                      </a:r>
                      <a:r>
                        <a:rPr lang="uk-UA" sz="1100" spc="8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наставника</a:t>
                      </a:r>
                      <a:r>
                        <a:rPr lang="uk-UA" sz="1100" spc="8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100" spc="-5">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групи.</a:t>
                      </a:r>
                      <a:r>
                        <a:rPr lang="uk-UA" sz="1100" spc="8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uk-UA"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Затвердження</a:t>
                      </a:r>
                      <a:r>
                        <a:rPr lang="uk-UA" sz="1100" spc="85">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100" spc="-5">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наставницьких</a:t>
                      </a:r>
                      <a:r>
                        <a:rPr lang="uk-UA" sz="1100" spc="8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годин,</a:t>
                      </a:r>
                      <a:r>
                        <a:rPr lang="uk-UA" sz="1100" spc="18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100" spc="-5">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закріплених</a:t>
                      </a:r>
                      <a:r>
                        <a:rPr lang="uk-UA" sz="1100" spc="55">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a:t>
                      </a:r>
                      <a:r>
                        <a:rPr lang="uk-UA" sz="1100" spc="6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наставниками</a:t>
                      </a:r>
                      <a:r>
                        <a:rPr lang="uk-UA" sz="1100" spc="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100" spc="-5">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груп.</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uk-UA"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Обговорення</a:t>
                      </a:r>
                      <a:r>
                        <a:rPr lang="uk-UA" sz="1100" spc="16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і</a:t>
                      </a:r>
                      <a:r>
                        <a:rPr lang="uk-UA" sz="1100" spc="165">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затвердження</a:t>
                      </a:r>
                      <a:r>
                        <a:rPr lang="uk-UA" sz="1100" spc="1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плану</a:t>
                      </a:r>
                      <a:r>
                        <a:rPr lang="uk-UA" sz="1100" spc="-6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роботи</a:t>
                      </a:r>
                      <a:r>
                        <a:rPr lang="uk-UA" sz="1100" spc="-3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наставників</a:t>
                      </a:r>
                      <a:r>
                        <a:rPr lang="uk-UA" sz="1100" spc="-45">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100" spc="-5">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груп</a:t>
                      </a:r>
                      <a:r>
                        <a:rPr lang="uk-UA" sz="1100" spc="-3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та</a:t>
                      </a:r>
                      <a:r>
                        <a:rPr lang="uk-UA" sz="1100" spc="-45">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100" spc="-5">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курсу.</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64504">
                <a:tc>
                  <a:txBody>
                    <a:bodyPr/>
                    <a:lstStyle/>
                    <a:p>
                      <a:pPr>
                        <a:lnSpc>
                          <a:spcPct val="115000"/>
                        </a:lnSpc>
                        <a:spcAft>
                          <a:spcPts val="0"/>
                        </a:spcAft>
                      </a:pPr>
                      <a:r>
                        <a:rPr lang="uk-UA"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821690" algn="l"/>
                          <a:tab pos="1757045" algn="l"/>
                          <a:tab pos="2641600" algn="l"/>
                          <a:tab pos="2934970" algn="l"/>
                          <a:tab pos="4050665" algn="l"/>
                          <a:tab pos="4848860" algn="l"/>
                        </a:tabLst>
                      </a:pPr>
                      <a:r>
                        <a:rPr lang="uk-UA"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Обрання </a:t>
                      </a:r>
                      <a:r>
                        <a:rPr lang="uk-UA" sz="1100"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керівників</a:t>
                      </a:r>
                      <a:r>
                        <a:rPr lang="uk-UA"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дипломних та затвердження </a:t>
                      </a:r>
                      <a:r>
                        <a:rPr lang="uk-UA" sz="1100"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тематики магістерських </a:t>
                      </a:r>
                      <a:r>
                        <a:rPr lang="uk-UA"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дипломних</a:t>
                      </a:r>
                      <a:r>
                        <a:rPr lang="uk-UA" sz="1100" spc="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проектів.</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85654">
                <a:tc>
                  <a:txBody>
                    <a:bodyPr/>
                    <a:lstStyle/>
                    <a:p>
                      <a:pPr>
                        <a:lnSpc>
                          <a:spcPct val="115000"/>
                        </a:lnSpc>
                        <a:spcAft>
                          <a:spcPts val="0"/>
                        </a:spcAft>
                      </a:pPr>
                      <a:r>
                        <a:rPr lang="uk-UA"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100"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Регулярне</a:t>
                      </a:r>
                      <a:r>
                        <a:rPr lang="uk-UA" sz="1100" spc="8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проведення</a:t>
                      </a:r>
                      <a:r>
                        <a:rPr lang="uk-UA" sz="1100" spc="8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100"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наставницьких</a:t>
                      </a:r>
                      <a:r>
                        <a:rPr lang="uk-UA" sz="1100" spc="9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години</a:t>
                      </a:r>
                      <a:r>
                        <a:rPr lang="uk-UA" sz="1100" spc="8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для</a:t>
                      </a:r>
                      <a:r>
                        <a:rPr lang="uk-UA" sz="1100" spc="9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ознайомлення</a:t>
                      </a:r>
                      <a:r>
                        <a:rPr lang="uk-UA" sz="1100" spc="9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з</a:t>
                      </a:r>
                      <a:r>
                        <a:rPr lang="uk-UA" sz="1100" spc="8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інформацією</a:t>
                      </a:r>
                      <a:r>
                        <a:rPr lang="uk-UA" sz="1100" spc="2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про</a:t>
                      </a:r>
                      <a:r>
                        <a:rPr lang="uk-UA" sz="1100" spc="-5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поточні</a:t>
                      </a:r>
                      <a:r>
                        <a:rPr lang="uk-UA" sz="1100" spc="-4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новини</a:t>
                      </a:r>
                      <a:r>
                        <a:rPr lang="uk-UA" sz="1100" spc="-4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a:t>
                      </a:r>
                      <a:r>
                        <a:rPr lang="uk-UA" sz="1100" spc="-3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університеті,</a:t>
                      </a:r>
                      <a:r>
                        <a:rPr lang="uk-UA" sz="1100" spc="-5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на</a:t>
                      </a:r>
                      <a:r>
                        <a:rPr lang="uk-UA" sz="1100" spc="-4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факультеті,</a:t>
                      </a:r>
                      <a:r>
                        <a:rPr lang="uk-UA" sz="1100" spc="-3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a:t>
                      </a:r>
                      <a:r>
                        <a:rPr lang="uk-UA" sz="1100" spc="-4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гуртожитку</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92827">
                <a:tc gridSpan="2">
                  <a:txBody>
                    <a:bodyPr/>
                    <a:lstStyle/>
                    <a:p>
                      <a:pPr algn="ctr">
                        <a:lnSpc>
                          <a:spcPct val="115000"/>
                        </a:lnSpc>
                        <a:spcAft>
                          <a:spcPts val="0"/>
                        </a:spcAft>
                      </a:pPr>
                      <a:r>
                        <a:rPr lang="uk-UA"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Жовтень</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uk-UA"/>
                    </a:p>
                  </a:txBody>
                  <a:tcPr/>
                </a:tc>
                <a:extLst>
                  <a:ext uri="{0D108BD9-81ED-4DB2-BD59-A6C34878D82A}">
                    <a16:rowId xmlns:a16="http://schemas.microsoft.com/office/drawing/2014/main" val="10005"/>
                  </a:ext>
                </a:extLst>
              </a:tr>
              <a:tr h="192827">
                <a:tc>
                  <a:txBody>
                    <a:bodyPr/>
                    <a:lstStyle/>
                    <a:p>
                      <a:pPr>
                        <a:lnSpc>
                          <a:spcPct val="115000"/>
                        </a:lnSpc>
                        <a:spcAft>
                          <a:spcPts val="0"/>
                        </a:spcAft>
                      </a:pPr>
                      <a:r>
                        <a:rPr lang="uk-UA"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Обговорення</a:t>
                      </a:r>
                      <a:r>
                        <a:rPr lang="uk-UA" sz="1100" spc="-13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можливостей</a:t>
                      </a:r>
                      <a:r>
                        <a:rPr lang="uk-UA" sz="1100" spc="-13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працевлаштування.</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81127">
                <a:tc>
                  <a:txBody>
                    <a:bodyPr/>
                    <a:lstStyle/>
                    <a:p>
                      <a:pPr>
                        <a:lnSpc>
                          <a:spcPct val="115000"/>
                        </a:lnSpc>
                        <a:spcAft>
                          <a:spcPts val="0"/>
                        </a:spcAft>
                      </a:pPr>
                      <a:r>
                        <a:rPr lang="uk-UA"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Обговорення можливостей дослідницької роботи студентами та </a:t>
                      </a:r>
                      <a:r>
                        <a:rPr lang="uk-UA" sz="1100" spc="-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участі</a:t>
                      </a:r>
                      <a:r>
                        <a:rPr lang="uk-UA"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у</a:t>
                      </a:r>
                      <a:r>
                        <a:rPr lang="uk-UA" sz="1100" spc="14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100" spc="-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конференціях</a:t>
                      </a:r>
                      <a:r>
                        <a:rPr lang="uk-UA" sz="1100" spc="-7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різного</a:t>
                      </a:r>
                      <a:r>
                        <a:rPr lang="uk-UA" sz="1100" spc="-6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рівня.</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92827">
                <a:tc>
                  <a:txBody>
                    <a:bodyPr/>
                    <a:lstStyle/>
                    <a:p>
                      <a:pPr>
                        <a:lnSpc>
                          <a:spcPct val="115000"/>
                        </a:lnSpc>
                        <a:spcAft>
                          <a:spcPts val="0"/>
                        </a:spcAft>
                      </a:pPr>
                      <a:r>
                        <a:rPr lang="uk-UA"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Проведення</a:t>
                      </a:r>
                      <a:r>
                        <a:rPr lang="uk-UA" sz="1100" spc="-5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лекції</a:t>
                      </a:r>
                      <a:r>
                        <a:rPr lang="uk-UA" sz="1100" spc="-5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на</a:t>
                      </a:r>
                      <a:r>
                        <a:rPr lang="uk-UA" sz="1100" spc="-3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обрану</a:t>
                      </a:r>
                      <a:r>
                        <a:rPr lang="uk-UA" sz="1100" spc="-7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100" spc="-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тему.</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92827">
                <a:tc gridSpan="2">
                  <a:txBody>
                    <a:bodyPr/>
                    <a:lstStyle/>
                    <a:p>
                      <a:pPr algn="ctr">
                        <a:lnSpc>
                          <a:spcPct val="115000"/>
                        </a:lnSpc>
                        <a:spcAft>
                          <a:spcPts val="0"/>
                        </a:spcAft>
                      </a:pPr>
                      <a:r>
                        <a:rPr lang="uk-UA"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Листопад</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uk-UA"/>
                    </a:p>
                  </a:txBody>
                  <a:tcPr/>
                </a:tc>
                <a:extLst>
                  <a:ext uri="{0D108BD9-81ED-4DB2-BD59-A6C34878D82A}">
                    <a16:rowId xmlns:a16="http://schemas.microsoft.com/office/drawing/2014/main" val="10009"/>
                  </a:ext>
                </a:extLst>
              </a:tr>
              <a:tr h="192827">
                <a:tc>
                  <a:txBody>
                    <a:bodyPr/>
                    <a:lstStyle/>
                    <a:p>
                      <a:pPr>
                        <a:lnSpc>
                          <a:spcPct val="115000"/>
                        </a:lnSpc>
                        <a:spcAft>
                          <a:spcPts val="0"/>
                        </a:spcAft>
                      </a:pPr>
                      <a:r>
                        <a:rPr lang="uk-UA"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Обговорення</a:t>
                      </a:r>
                      <a:r>
                        <a:rPr lang="uk-UA" sz="1100" spc="-13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атестації.</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92827">
                <a:tc>
                  <a:txBody>
                    <a:bodyPr/>
                    <a:lstStyle/>
                    <a:p>
                      <a:pPr>
                        <a:lnSpc>
                          <a:spcPct val="115000"/>
                        </a:lnSpc>
                        <a:spcAft>
                          <a:spcPts val="0"/>
                        </a:spcAft>
                      </a:pPr>
                      <a:r>
                        <a:rPr lang="uk-UA"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Відвідування</a:t>
                      </a:r>
                      <a:r>
                        <a:rPr lang="uk-UA" sz="1100" spc="-7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театрів м. Києва</a:t>
                      </a:r>
                      <a:r>
                        <a:rPr lang="uk-UA" sz="1100" spc="-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92827">
                <a:tc>
                  <a:txBody>
                    <a:bodyPr/>
                    <a:lstStyle/>
                    <a:p>
                      <a:pPr>
                        <a:lnSpc>
                          <a:spcPct val="115000"/>
                        </a:lnSpc>
                        <a:spcAft>
                          <a:spcPts val="0"/>
                        </a:spcAft>
                      </a:pPr>
                      <a:r>
                        <a:rPr lang="uk-UA"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Відвідування</a:t>
                      </a:r>
                      <a:r>
                        <a:rPr lang="uk-UA" sz="1100" spc="-6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визначних</a:t>
                      </a:r>
                      <a:r>
                        <a:rPr lang="uk-UA" sz="1100" spc="-6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місць</a:t>
                      </a:r>
                      <a:r>
                        <a:rPr lang="uk-UA" sz="1100" spc="-5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100" spc="-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України</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61457">
                <a:tc>
                  <a:txBody>
                    <a:bodyPr/>
                    <a:lstStyle/>
                    <a:p>
                      <a:pPr>
                        <a:lnSpc>
                          <a:spcPct val="115000"/>
                        </a:lnSpc>
                        <a:spcAft>
                          <a:spcPts val="0"/>
                        </a:spcAft>
                      </a:pPr>
                      <a:r>
                        <a:rPr lang="uk-UA"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057910" algn="l"/>
                          <a:tab pos="1651635" algn="l"/>
                          <a:tab pos="2489200" algn="l"/>
                          <a:tab pos="2735580" algn="l"/>
                          <a:tab pos="4222115" algn="l"/>
                          <a:tab pos="4883785" algn="l"/>
                        </a:tabLst>
                      </a:pPr>
                      <a:r>
                        <a:rPr lang="uk-UA"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Організація </a:t>
                      </a:r>
                      <a:r>
                        <a:rPr lang="uk-UA" sz="1100"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участі </a:t>
                      </a:r>
                      <a:r>
                        <a:rPr lang="uk-UA"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студентів у профорієнтаційній </a:t>
                      </a:r>
                      <a:r>
                        <a:rPr lang="uk-UA" sz="1100"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роботі, </a:t>
                      </a:r>
                      <a:r>
                        <a:rPr lang="uk-UA"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підготовка</a:t>
                      </a:r>
                      <a:r>
                        <a:rPr lang="uk-UA" sz="1100" spc="14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матеріалів</a:t>
                      </a:r>
                      <a:r>
                        <a:rPr lang="uk-UA" sz="1100" spc="-5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для</a:t>
                      </a:r>
                      <a:r>
                        <a:rPr lang="uk-UA" sz="1100" spc="-4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зустрічей</a:t>
                      </a:r>
                      <a:r>
                        <a:rPr lang="uk-UA" sz="1100" spc="-5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з</a:t>
                      </a:r>
                      <a:r>
                        <a:rPr lang="uk-UA" sz="1100"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абітурієнтами</a:t>
                      </a:r>
                      <a:r>
                        <a:rPr lang="uk-UA" sz="1100" spc="-5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за</a:t>
                      </a:r>
                      <a:r>
                        <a:rPr lang="uk-UA" sz="1100" spc="-3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100"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місцем</a:t>
                      </a:r>
                      <a:r>
                        <a:rPr lang="uk-UA" sz="1100" spc="-4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проживання.</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92827">
                <a:tc>
                  <a:txBody>
                    <a:bodyPr/>
                    <a:lstStyle/>
                    <a:p>
                      <a:pPr>
                        <a:lnSpc>
                          <a:spcPct val="115000"/>
                        </a:lnSpc>
                        <a:spcAft>
                          <a:spcPts val="0"/>
                        </a:spcAft>
                      </a:pPr>
                      <a:r>
                        <a:rPr lang="uk-UA"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11.</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Обговорення</a:t>
                      </a:r>
                      <a:r>
                        <a:rPr lang="uk-UA" sz="1100" spc="-5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зі</a:t>
                      </a:r>
                      <a:r>
                        <a:rPr lang="uk-UA" sz="1100" spc="-5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студентами</a:t>
                      </a:r>
                      <a:r>
                        <a:rPr lang="uk-UA" sz="1100" spc="-5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готовності</a:t>
                      </a:r>
                      <a:r>
                        <a:rPr lang="uk-UA" sz="1100" spc="-5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до</a:t>
                      </a:r>
                      <a:r>
                        <a:rPr lang="uk-UA" sz="1100" spc="-4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сесії.</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92827">
                <a:tc gridSpan="2">
                  <a:txBody>
                    <a:bodyPr/>
                    <a:lstStyle/>
                    <a:p>
                      <a:pPr algn="ctr">
                        <a:lnSpc>
                          <a:spcPct val="115000"/>
                        </a:lnSpc>
                        <a:spcAft>
                          <a:spcPts val="0"/>
                        </a:spcAft>
                      </a:pPr>
                      <a:r>
                        <a:rPr lang="uk-UA"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Березень</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uk-UA"/>
                    </a:p>
                  </a:txBody>
                  <a:tcPr/>
                </a:tc>
                <a:extLst>
                  <a:ext uri="{0D108BD9-81ED-4DB2-BD59-A6C34878D82A}">
                    <a16:rowId xmlns:a16="http://schemas.microsoft.com/office/drawing/2014/main" val="10015"/>
                  </a:ext>
                </a:extLst>
              </a:tr>
              <a:tr h="264504">
                <a:tc>
                  <a:txBody>
                    <a:bodyPr/>
                    <a:lstStyle/>
                    <a:p>
                      <a:pPr>
                        <a:lnSpc>
                          <a:spcPct val="115000"/>
                        </a:lnSpc>
                        <a:spcAft>
                          <a:spcPts val="0"/>
                        </a:spcAft>
                      </a:pPr>
                      <a:r>
                        <a:rPr lang="uk-UA"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12.</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Обговорення</a:t>
                      </a:r>
                      <a:r>
                        <a:rPr lang="uk-UA" sz="1100" spc="22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зі</a:t>
                      </a:r>
                      <a:r>
                        <a:rPr lang="uk-UA" sz="1100" spc="22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студентами</a:t>
                      </a:r>
                      <a:r>
                        <a:rPr lang="uk-UA" sz="1100" spc="23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100" spc="-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груп</a:t>
                      </a:r>
                      <a:r>
                        <a:rPr lang="uk-UA" sz="1100" spc="22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зпідсумків навчання за</a:t>
                      </a:r>
                      <a:r>
                        <a:rPr lang="uk-UA" sz="1100" spc="23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100" spc="-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результатами</a:t>
                      </a:r>
                      <a:r>
                        <a:rPr lang="uk-UA" sz="1100" spc="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сесії</a:t>
                      </a:r>
                      <a:r>
                        <a:rPr lang="uk-UA" sz="1100" spc="-5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100" spc="-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І-го</a:t>
                      </a:r>
                      <a:r>
                        <a:rPr lang="uk-UA" sz="1100" spc="-5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семестру.</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92827">
                <a:tc>
                  <a:txBody>
                    <a:bodyPr/>
                    <a:lstStyle/>
                    <a:p>
                      <a:pPr>
                        <a:lnSpc>
                          <a:spcPct val="115000"/>
                        </a:lnSpc>
                        <a:spcAft>
                          <a:spcPts val="0"/>
                        </a:spcAft>
                      </a:pPr>
                      <a:r>
                        <a:rPr lang="uk-UA"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13.</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Обговорення</a:t>
                      </a:r>
                      <a:r>
                        <a:rPr lang="uk-UA" sz="1100" spc="-6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підготовки</a:t>
                      </a:r>
                      <a:r>
                        <a:rPr lang="uk-UA" sz="1100" spc="-6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щодо</a:t>
                      </a:r>
                      <a:r>
                        <a:rPr lang="uk-UA" sz="1100" spc="-6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подальшого</a:t>
                      </a:r>
                      <a:r>
                        <a:rPr lang="uk-UA" sz="1100" spc="-5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навчання</a:t>
                      </a:r>
                      <a:r>
                        <a:rPr lang="uk-UA" sz="1100" spc="-3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у</a:t>
                      </a:r>
                      <a:r>
                        <a:rPr lang="uk-UA" sz="1100" spc="-8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аспірантурі.</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92827">
                <a:tc gridSpan="2">
                  <a:txBody>
                    <a:bodyPr/>
                    <a:lstStyle/>
                    <a:p>
                      <a:pPr algn="ctr">
                        <a:lnSpc>
                          <a:spcPct val="115000"/>
                        </a:lnSpc>
                        <a:spcAft>
                          <a:spcPts val="0"/>
                        </a:spcAft>
                      </a:pPr>
                      <a:r>
                        <a:rPr lang="uk-UA"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Квітень</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uk-UA"/>
                    </a:p>
                  </a:txBody>
                  <a:tcPr/>
                </a:tc>
                <a:extLst>
                  <a:ext uri="{0D108BD9-81ED-4DB2-BD59-A6C34878D82A}">
                    <a16:rowId xmlns:a16="http://schemas.microsoft.com/office/drawing/2014/main" val="10018"/>
                  </a:ext>
                </a:extLst>
              </a:tr>
              <a:tr h="361457">
                <a:tc>
                  <a:txBody>
                    <a:bodyPr/>
                    <a:lstStyle/>
                    <a:p>
                      <a:pPr>
                        <a:lnSpc>
                          <a:spcPct val="115000"/>
                        </a:lnSpc>
                        <a:spcAft>
                          <a:spcPts val="0"/>
                        </a:spcAft>
                      </a:pPr>
                      <a:r>
                        <a:rPr lang="uk-UA"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14.</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Перевірка</a:t>
                      </a:r>
                      <a:r>
                        <a:rPr lang="uk-UA" sz="1100" spc="26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виконання</a:t>
                      </a:r>
                      <a:r>
                        <a:rPr lang="uk-UA" sz="1100" spc="28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100" spc="-5">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наставниками</a:t>
                      </a:r>
                      <a:r>
                        <a:rPr lang="uk-UA" sz="1100" spc="265">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100" spc="-5">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груп</a:t>
                      </a:r>
                      <a:r>
                        <a:rPr lang="uk-UA" sz="1100" spc="265">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організаційної</a:t>
                      </a:r>
                      <a:r>
                        <a:rPr lang="uk-UA" sz="1100" spc="265">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роботи</a:t>
                      </a:r>
                      <a:r>
                        <a:rPr lang="uk-UA" sz="1100" spc="305">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uk-UA" sz="1100" spc="265">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проведення</a:t>
                      </a:r>
                      <a:r>
                        <a:rPr lang="uk-UA" sz="1100" spc="13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виховної</a:t>
                      </a:r>
                      <a:r>
                        <a:rPr lang="uk-UA" sz="1100" spc="-6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роботи</a:t>
                      </a:r>
                      <a:r>
                        <a:rPr lang="uk-UA" sz="1100" spc="-6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серед</a:t>
                      </a:r>
                      <a:r>
                        <a:rPr lang="uk-UA" sz="1100" spc="-6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студентів</a:t>
                      </a:r>
                      <a:r>
                        <a:rPr lang="uk-UA" sz="1100" spc="-6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наставникських</a:t>
                      </a:r>
                      <a:r>
                        <a:rPr lang="uk-UA" sz="1100" spc="-6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груп.</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92827">
                <a:tc>
                  <a:txBody>
                    <a:bodyPr/>
                    <a:lstStyle/>
                    <a:p>
                      <a:pPr>
                        <a:lnSpc>
                          <a:spcPct val="115000"/>
                        </a:lnSpc>
                        <a:spcAft>
                          <a:spcPts val="0"/>
                        </a:spcAft>
                      </a:pPr>
                      <a:r>
                        <a:rPr lang="uk-UA"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15.</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Відвідування</a:t>
                      </a:r>
                      <a:r>
                        <a:rPr lang="uk-UA" sz="1100" spc="-8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традиційної</a:t>
                      </a:r>
                      <a:r>
                        <a:rPr lang="uk-UA" sz="1100" spc="-8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100" spc="-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«Ярмарки</a:t>
                      </a:r>
                      <a:r>
                        <a:rPr lang="uk-UA" sz="1100" spc="-7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вакансій».</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192827">
                <a:tc>
                  <a:txBody>
                    <a:bodyPr/>
                    <a:lstStyle/>
                    <a:p>
                      <a:pPr>
                        <a:lnSpc>
                          <a:spcPct val="115000"/>
                        </a:lnSpc>
                        <a:spcAft>
                          <a:spcPts val="0"/>
                        </a:spcAft>
                      </a:pPr>
                      <a:r>
                        <a:rPr lang="uk-UA"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Обговорення</a:t>
                      </a:r>
                      <a:r>
                        <a:rPr lang="uk-UA" sz="1100" spc="-4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100" spc="-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успішності</a:t>
                      </a:r>
                      <a:r>
                        <a:rPr lang="uk-UA" sz="1100" spc="-6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студентів</a:t>
                      </a:r>
                      <a:r>
                        <a:rPr lang="uk-UA" sz="1100" spc="-6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за</a:t>
                      </a:r>
                      <a:r>
                        <a:rPr lang="uk-UA" sz="1100" spc="-6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наслідками</a:t>
                      </a:r>
                      <a:r>
                        <a:rPr lang="uk-UA" sz="1100" spc="-6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атестації.</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192827">
                <a:tc gridSpan="2">
                  <a:txBody>
                    <a:bodyPr/>
                    <a:lstStyle/>
                    <a:p>
                      <a:pPr algn="ctr">
                        <a:lnSpc>
                          <a:spcPct val="115000"/>
                        </a:lnSpc>
                        <a:spcAft>
                          <a:spcPts val="0"/>
                        </a:spcAft>
                      </a:pPr>
                      <a:r>
                        <a:rPr lang="uk-UA"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Травень</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uk-UA"/>
                    </a:p>
                  </a:txBody>
                  <a:tcPr/>
                </a:tc>
                <a:extLst>
                  <a:ext uri="{0D108BD9-81ED-4DB2-BD59-A6C34878D82A}">
                    <a16:rowId xmlns:a16="http://schemas.microsoft.com/office/drawing/2014/main" val="10022"/>
                  </a:ext>
                </a:extLst>
              </a:tr>
              <a:tr h="264504">
                <a:tc>
                  <a:txBody>
                    <a:bodyPr/>
                    <a:lstStyle/>
                    <a:p>
                      <a:pPr>
                        <a:lnSpc>
                          <a:spcPct val="115000"/>
                        </a:lnSpc>
                        <a:spcAft>
                          <a:spcPts val="0"/>
                        </a:spcAft>
                      </a:pPr>
                      <a:r>
                        <a:rPr lang="uk-UA"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17.</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172210" algn="l"/>
                          <a:tab pos="2162175" algn="l"/>
                          <a:tab pos="2775585" algn="l"/>
                          <a:tab pos="3633470" algn="l"/>
                          <a:tab pos="3898265" algn="l"/>
                          <a:tab pos="4728845" algn="l"/>
                        </a:tabLst>
                      </a:pPr>
                      <a:r>
                        <a:rPr lang="uk-UA"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Обговорення результатів </a:t>
                      </a:r>
                      <a:r>
                        <a:rPr lang="uk-UA" sz="1100" spc="-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участі </a:t>
                      </a:r>
                      <a:r>
                        <a:rPr lang="uk-UA"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студентів у щорічній </a:t>
                      </a:r>
                      <a:r>
                        <a:rPr lang="uk-UA" sz="1100" spc="-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студентській</a:t>
                      </a:r>
                      <a:r>
                        <a:rPr lang="uk-UA" sz="1100" spc="18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конференції.</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r h="224322">
                <a:tc>
                  <a:txBody>
                    <a:bodyPr/>
                    <a:lstStyle/>
                    <a:p>
                      <a:pPr>
                        <a:lnSpc>
                          <a:spcPct val="115000"/>
                        </a:lnSpc>
                        <a:spcAft>
                          <a:spcPts val="0"/>
                        </a:spcAft>
                      </a:pPr>
                      <a:r>
                        <a:rPr lang="uk-UA"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18.</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Обговорення підготовки здобувачів вищої освіти до захисту випускних кваліфікаційних робіт</a:t>
                      </a:r>
                      <a:r>
                        <a:rPr lang="uk-UA" sz="1100" spc="-7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та</a:t>
                      </a:r>
                      <a:r>
                        <a:rPr lang="uk-UA" sz="1100" spc="-7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державних</a:t>
                      </a:r>
                      <a:r>
                        <a:rPr lang="uk-UA" sz="1100" spc="-6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кваліфікаційних</a:t>
                      </a:r>
                      <a:r>
                        <a:rPr lang="uk-UA" sz="1100" spc="-7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іспитів.</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r h="192827">
                <a:tc>
                  <a:txBody>
                    <a:bodyPr/>
                    <a:lstStyle/>
                    <a:p>
                      <a:pPr>
                        <a:lnSpc>
                          <a:spcPct val="115000"/>
                        </a:lnSpc>
                        <a:spcAft>
                          <a:spcPts val="0"/>
                        </a:spcAft>
                      </a:pPr>
                      <a:r>
                        <a:rPr lang="uk-UA"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100" spc="-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Підготовка</a:t>
                      </a:r>
                      <a:r>
                        <a:rPr lang="uk-UA" sz="1100"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та</a:t>
                      </a:r>
                      <a:r>
                        <a:rPr lang="uk-UA" sz="1100" spc="-5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організація</a:t>
                      </a:r>
                      <a:r>
                        <a:rPr lang="uk-UA" sz="1100" spc="-5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випусків</a:t>
                      </a:r>
                      <a:r>
                        <a:rPr lang="uk-UA" sz="1100" spc="-3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у</a:t>
                      </a:r>
                      <a:r>
                        <a:rPr lang="uk-UA" sz="1100" spc="-7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здобувачів</a:t>
                      </a:r>
                      <a:r>
                        <a:rPr lang="uk-UA" sz="1100" spc="-4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вищої</a:t>
                      </a:r>
                      <a:r>
                        <a:rPr lang="uk-UA" sz="1100" spc="-5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освіти.</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5"/>
                  </a:ext>
                </a:extLst>
              </a:tr>
            </a:tbl>
          </a:graphicData>
        </a:graphic>
      </p:graphicFrame>
    </p:spTree>
    <p:extLst>
      <p:ext uri="{BB962C8B-B14F-4D97-AF65-F5344CB8AC3E}">
        <p14:creationId xmlns:p14="http://schemas.microsoft.com/office/powerpoint/2010/main" val="2399314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332656"/>
            <a:ext cx="7680960" cy="648072"/>
          </a:xfrm>
        </p:spPr>
        <p:txBody>
          <a:bodyPr>
            <a:noAutofit/>
          </a:bodyPr>
          <a:lstStyle/>
          <a:p>
            <a:pPr algn="ctr"/>
            <a:r>
              <a:rPr lang="uk-UA" sz="3200" b="1" dirty="0">
                <a:solidFill>
                  <a:schemeClr val="tx1"/>
                </a:solidFill>
                <a:latin typeface="Arial" panose="020B0604020202020204" pitchFamily="34" charset="0"/>
                <a:cs typeface="Arial" panose="020B0604020202020204" pitchFamily="34" charset="0"/>
              </a:rPr>
              <a:t>ПРОГРАМА ВИХОВАННЯ СТУДЕНТА</a:t>
            </a:r>
            <a:endParaRPr lang="ru-RU" sz="3200" b="1" dirty="0">
              <a:solidFill>
                <a:schemeClr val="tx1"/>
              </a:solidFill>
              <a:latin typeface="Arial" panose="020B0604020202020204" pitchFamily="34" charset="0"/>
              <a:cs typeface="Arial" panose="020B0604020202020204" pitchFamily="34" charset="0"/>
            </a:endParaRPr>
          </a:p>
        </p:txBody>
      </p:sp>
      <p:pic>
        <p:nvPicPr>
          <p:cNvPr id="6" name="Рисунок 5">
            <a:extLst>
              <a:ext uri="{FF2B5EF4-FFF2-40B4-BE49-F238E27FC236}">
                <a16:creationId xmlns:a16="http://schemas.microsoft.com/office/drawing/2014/main" id="{6EDC2379-4FC8-42A7-9AFD-1A89047893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189090"/>
            <a:ext cx="720080" cy="811358"/>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52736"/>
            <a:ext cx="9144000" cy="5805264"/>
          </a:xfrm>
          <a:prstGeom prst="rect">
            <a:avLst/>
          </a:prstGeom>
        </p:spPr>
      </p:pic>
    </p:spTree>
    <p:extLst>
      <p:ext uri="{BB962C8B-B14F-4D97-AF65-F5344CB8AC3E}">
        <p14:creationId xmlns:p14="http://schemas.microsoft.com/office/powerpoint/2010/main" val="22661996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Объект 3"/>
          <p:cNvPicPr>
            <a:picLocks noGrp="1" noChangeAspect="1"/>
          </p:cNvPicPr>
          <p:nvPr>
            <p:ph idx="1"/>
          </p:nvPr>
        </p:nvPicPr>
        <p:blipFill>
          <a:blip r:embed="rId2"/>
          <a:stretch>
            <a:fillRect/>
          </a:stretch>
        </p:blipFill>
        <p:spPr>
          <a:xfrm>
            <a:off x="251520" y="836712"/>
            <a:ext cx="8496944" cy="5472607"/>
          </a:xfrm>
          <a:prstGeom prst="rect">
            <a:avLst/>
          </a:prstGeom>
        </p:spPr>
      </p:pic>
    </p:spTree>
    <p:extLst>
      <p:ext uri="{BB962C8B-B14F-4D97-AF65-F5344CB8AC3E}">
        <p14:creationId xmlns:p14="http://schemas.microsoft.com/office/powerpoint/2010/main" val="23441460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Объект 3"/>
          <p:cNvPicPr>
            <a:picLocks noGrp="1" noChangeAspect="1"/>
          </p:cNvPicPr>
          <p:nvPr>
            <p:ph idx="1"/>
          </p:nvPr>
        </p:nvPicPr>
        <p:blipFill>
          <a:blip r:embed="rId2"/>
          <a:stretch>
            <a:fillRect/>
          </a:stretch>
        </p:blipFill>
        <p:spPr>
          <a:xfrm>
            <a:off x="323528" y="642594"/>
            <a:ext cx="8496944" cy="5594718"/>
          </a:xfrm>
          <a:prstGeom prst="rect">
            <a:avLst/>
          </a:prstGeom>
        </p:spPr>
      </p:pic>
    </p:spTree>
    <p:extLst>
      <p:ext uri="{BB962C8B-B14F-4D97-AF65-F5344CB8AC3E}">
        <p14:creationId xmlns:p14="http://schemas.microsoft.com/office/powerpoint/2010/main" val="8823589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6" name="Объект 5"/>
          <p:cNvPicPr>
            <a:picLocks noGrp="1" noChangeAspect="1"/>
          </p:cNvPicPr>
          <p:nvPr>
            <p:ph idx="1"/>
          </p:nvPr>
        </p:nvPicPr>
        <p:blipFill>
          <a:blip r:embed="rId2"/>
          <a:stretch>
            <a:fillRect/>
          </a:stretch>
        </p:blipFill>
        <p:spPr>
          <a:xfrm>
            <a:off x="732155" y="642594"/>
            <a:ext cx="7680325" cy="5162670"/>
          </a:xfrm>
          <a:prstGeom prst="rect">
            <a:avLst/>
          </a:prstGeom>
        </p:spPr>
      </p:pic>
    </p:spTree>
    <p:extLst>
      <p:ext uri="{BB962C8B-B14F-4D97-AF65-F5344CB8AC3E}">
        <p14:creationId xmlns:p14="http://schemas.microsoft.com/office/powerpoint/2010/main" val="12809965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Объект 3"/>
          <p:cNvPicPr>
            <a:picLocks noGrp="1" noChangeAspect="1"/>
          </p:cNvPicPr>
          <p:nvPr>
            <p:ph idx="1"/>
          </p:nvPr>
        </p:nvPicPr>
        <p:blipFill>
          <a:blip r:embed="rId2"/>
          <a:stretch>
            <a:fillRect/>
          </a:stretch>
        </p:blipFill>
        <p:spPr>
          <a:xfrm>
            <a:off x="467544" y="836712"/>
            <a:ext cx="8208912" cy="5472608"/>
          </a:xfrm>
          <a:prstGeom prst="rect">
            <a:avLst/>
          </a:prstGeom>
        </p:spPr>
      </p:pic>
    </p:spTree>
    <p:extLst>
      <p:ext uri="{BB962C8B-B14F-4D97-AF65-F5344CB8AC3E}">
        <p14:creationId xmlns:p14="http://schemas.microsoft.com/office/powerpoint/2010/main" val="14121830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Объект 3"/>
          <p:cNvPicPr>
            <a:picLocks noGrp="1" noChangeAspect="1"/>
          </p:cNvPicPr>
          <p:nvPr>
            <p:ph idx="1"/>
          </p:nvPr>
        </p:nvPicPr>
        <p:blipFill>
          <a:blip r:embed="rId2"/>
          <a:stretch>
            <a:fillRect/>
          </a:stretch>
        </p:blipFill>
        <p:spPr>
          <a:xfrm>
            <a:off x="723032" y="548680"/>
            <a:ext cx="7552391" cy="5040560"/>
          </a:xfrm>
          <a:prstGeom prst="rect">
            <a:avLst/>
          </a:prstGeom>
        </p:spPr>
      </p:pic>
    </p:spTree>
    <p:extLst>
      <p:ext uri="{BB962C8B-B14F-4D97-AF65-F5344CB8AC3E}">
        <p14:creationId xmlns:p14="http://schemas.microsoft.com/office/powerpoint/2010/main" val="10238953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Объект 3"/>
          <p:cNvPicPr>
            <a:picLocks noGrp="1" noChangeAspect="1"/>
          </p:cNvPicPr>
          <p:nvPr>
            <p:ph idx="1"/>
          </p:nvPr>
        </p:nvPicPr>
        <p:blipFill>
          <a:blip r:embed="rId2"/>
          <a:stretch>
            <a:fillRect/>
          </a:stretch>
        </p:blipFill>
        <p:spPr>
          <a:xfrm>
            <a:off x="856773" y="404664"/>
            <a:ext cx="7555707" cy="4752528"/>
          </a:xfrm>
          <a:prstGeom prst="rect">
            <a:avLst/>
          </a:prstGeom>
        </p:spPr>
      </p:pic>
    </p:spTree>
    <p:extLst>
      <p:ext uri="{BB962C8B-B14F-4D97-AF65-F5344CB8AC3E}">
        <p14:creationId xmlns:p14="http://schemas.microsoft.com/office/powerpoint/2010/main" val="31693059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Объект 3"/>
          <p:cNvPicPr>
            <a:picLocks noGrp="1" noChangeAspect="1"/>
          </p:cNvPicPr>
          <p:nvPr>
            <p:ph idx="1"/>
          </p:nvPr>
        </p:nvPicPr>
        <p:blipFill>
          <a:blip r:embed="rId2"/>
          <a:stretch>
            <a:fillRect/>
          </a:stretch>
        </p:blipFill>
        <p:spPr>
          <a:xfrm>
            <a:off x="395536" y="404664"/>
            <a:ext cx="8178451" cy="5400600"/>
          </a:xfrm>
          <a:prstGeom prst="rect">
            <a:avLst/>
          </a:prstGeom>
        </p:spPr>
      </p:pic>
    </p:spTree>
    <p:extLst>
      <p:ext uri="{BB962C8B-B14F-4D97-AF65-F5344CB8AC3E}">
        <p14:creationId xmlns:p14="http://schemas.microsoft.com/office/powerpoint/2010/main" val="18363001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260648"/>
            <a:ext cx="7680960" cy="864096"/>
          </a:xfrm>
        </p:spPr>
        <p:txBody>
          <a:bodyPr/>
          <a:lstStyle/>
          <a:p>
            <a:endParaRPr lang="uk-UA" dirty="0"/>
          </a:p>
        </p:txBody>
      </p:sp>
      <p:pic>
        <p:nvPicPr>
          <p:cNvPr id="4" name="Объект 3"/>
          <p:cNvPicPr>
            <a:picLocks noGrp="1" noChangeAspect="1"/>
          </p:cNvPicPr>
          <p:nvPr>
            <p:ph idx="1"/>
          </p:nvPr>
        </p:nvPicPr>
        <p:blipFill>
          <a:blip r:embed="rId2"/>
          <a:stretch>
            <a:fillRect/>
          </a:stretch>
        </p:blipFill>
        <p:spPr>
          <a:xfrm>
            <a:off x="323528" y="275050"/>
            <a:ext cx="8568952" cy="6394310"/>
          </a:xfrm>
          <a:prstGeom prst="rect">
            <a:avLst/>
          </a:prstGeom>
        </p:spPr>
      </p:pic>
    </p:spTree>
    <p:extLst>
      <p:ext uri="{BB962C8B-B14F-4D97-AF65-F5344CB8AC3E}">
        <p14:creationId xmlns:p14="http://schemas.microsoft.com/office/powerpoint/2010/main" val="8803212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260648"/>
            <a:ext cx="7680960" cy="792088"/>
          </a:xfrm>
        </p:spPr>
        <p:txBody>
          <a:bodyPr/>
          <a:lstStyle/>
          <a:p>
            <a:endParaRPr lang="uk-UA" dirty="0"/>
          </a:p>
        </p:txBody>
      </p:sp>
      <p:pic>
        <p:nvPicPr>
          <p:cNvPr id="5" name="Объект 4"/>
          <p:cNvPicPr>
            <a:picLocks noGrp="1" noChangeAspect="1"/>
          </p:cNvPicPr>
          <p:nvPr>
            <p:ph idx="1"/>
          </p:nvPr>
        </p:nvPicPr>
        <p:blipFill>
          <a:blip r:embed="rId2"/>
          <a:stretch>
            <a:fillRect/>
          </a:stretch>
        </p:blipFill>
        <p:spPr>
          <a:xfrm>
            <a:off x="323528" y="275049"/>
            <a:ext cx="8496944" cy="6394311"/>
          </a:xfrm>
          <a:prstGeom prst="rect">
            <a:avLst/>
          </a:prstGeom>
        </p:spPr>
      </p:pic>
    </p:spTree>
    <p:extLst>
      <p:ext uri="{BB962C8B-B14F-4D97-AF65-F5344CB8AC3E}">
        <p14:creationId xmlns:p14="http://schemas.microsoft.com/office/powerpoint/2010/main" val="28868280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1520" y="260648"/>
            <a:ext cx="7680960" cy="648072"/>
          </a:xfrm>
        </p:spPr>
        <p:txBody>
          <a:bodyPr/>
          <a:lstStyle/>
          <a:p>
            <a:endParaRPr lang="uk-UA" dirty="0"/>
          </a:p>
        </p:txBody>
      </p:sp>
      <p:pic>
        <p:nvPicPr>
          <p:cNvPr id="4" name="Объект 3"/>
          <p:cNvPicPr>
            <a:picLocks noGrp="1" noChangeAspect="1"/>
          </p:cNvPicPr>
          <p:nvPr>
            <p:ph idx="1"/>
          </p:nvPr>
        </p:nvPicPr>
        <p:blipFill>
          <a:blip r:embed="rId2"/>
          <a:stretch>
            <a:fillRect/>
          </a:stretch>
        </p:blipFill>
        <p:spPr>
          <a:xfrm>
            <a:off x="323528" y="260648"/>
            <a:ext cx="8496944" cy="6336704"/>
          </a:xfrm>
          <a:prstGeom prst="rect">
            <a:avLst/>
          </a:prstGeom>
        </p:spPr>
      </p:pic>
    </p:spTree>
    <p:extLst>
      <p:ext uri="{BB962C8B-B14F-4D97-AF65-F5344CB8AC3E}">
        <p14:creationId xmlns:p14="http://schemas.microsoft.com/office/powerpoint/2010/main" val="3228105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537E42C-0F49-4231-A30D-F366EF9961B2}"/>
              </a:ext>
            </a:extLst>
          </p:cNvPr>
          <p:cNvSpPr>
            <a:spLocks noGrp="1"/>
          </p:cNvSpPr>
          <p:nvPr>
            <p:ph idx="1"/>
          </p:nvPr>
        </p:nvSpPr>
        <p:spPr>
          <a:xfrm>
            <a:off x="731520" y="2103120"/>
            <a:ext cx="7680960" cy="1973952"/>
          </a:xfrm>
        </p:spPr>
        <p:txBody>
          <a:bodyPr/>
          <a:lstStyle/>
          <a:p>
            <a:pPr indent="0">
              <a:lnSpc>
                <a:spcPct val="150000"/>
              </a:lnSpc>
              <a:spcBef>
                <a:spcPts val="0"/>
              </a:spcBef>
              <a:buNone/>
            </a:pPr>
            <a:r>
              <a:rPr lang="uk-UA"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Ніколаєнко С.М. </a:t>
            </a:r>
            <a:r>
              <a:rPr lang="uk-UA" b="1" dirty="0">
                <a:solidFill>
                  <a:srgbClr val="000000"/>
                </a:solidFill>
                <a:latin typeface="Times New Roman" panose="02020603050405020304" pitchFamily="18" charset="0"/>
                <a:ea typeface="Calibri" panose="020F0502020204030204" pitchFamily="34" charset="0"/>
              </a:rPr>
              <a:t> </a:t>
            </a:r>
            <a:r>
              <a:rPr lang="uk-UA" dirty="0">
                <a:solidFill>
                  <a:srgbClr val="000000"/>
                </a:solidFill>
                <a:latin typeface="Times New Roman" panose="02020603050405020304" pitchFamily="18" charset="0"/>
                <a:ea typeface="Calibri" panose="020F0502020204030204" pitchFamily="34" charset="0"/>
              </a:rPr>
              <a:t>Програма виховання студентів: «Громадянин, патріот, фахівець». Навчально-методичний посібник / С.М. Ніколаєнко, С.М. Кваша, В.Д. Шинкарук, Г.М. Ржевський, Д.М. Рудень, Р.В. </a:t>
            </a:r>
            <a:r>
              <a:rPr lang="uk-UA" dirty="0" err="1">
                <a:solidFill>
                  <a:srgbClr val="000000"/>
                </a:solidFill>
                <a:latin typeface="Times New Roman" panose="02020603050405020304" pitchFamily="18" charset="0"/>
                <a:ea typeface="Calibri" panose="020F0502020204030204" pitchFamily="34" charset="0"/>
              </a:rPr>
              <a:t>Сопівник</a:t>
            </a:r>
            <a:r>
              <a:rPr lang="uk-UA" dirty="0">
                <a:solidFill>
                  <a:srgbClr val="000000"/>
                </a:solidFill>
                <a:latin typeface="Times New Roman" panose="02020603050405020304" pitchFamily="18" charset="0"/>
                <a:ea typeface="Calibri" panose="020F0502020204030204" pitchFamily="34" charset="0"/>
              </a:rPr>
              <a:t>, І.В. </a:t>
            </a:r>
            <a:r>
              <a:rPr lang="uk-UA" dirty="0" err="1">
                <a:solidFill>
                  <a:srgbClr val="000000"/>
                </a:solidFill>
                <a:latin typeface="Times New Roman" panose="02020603050405020304" pitchFamily="18" charset="0"/>
                <a:ea typeface="Calibri" panose="020F0502020204030204" pitchFamily="34" charset="0"/>
              </a:rPr>
              <a:t>Сопівник</a:t>
            </a:r>
            <a:r>
              <a:rPr lang="uk-UA" dirty="0">
                <a:solidFill>
                  <a:srgbClr val="000000"/>
                </a:solidFill>
                <a:latin typeface="Times New Roman" panose="02020603050405020304" pitchFamily="18" charset="0"/>
                <a:ea typeface="Calibri" panose="020F0502020204030204" pitchFamily="34" charset="0"/>
              </a:rPr>
              <a:t>, В.В. </a:t>
            </a:r>
            <a:r>
              <a:rPr lang="uk-UA" dirty="0" err="1">
                <a:solidFill>
                  <a:srgbClr val="000000"/>
                </a:solidFill>
                <a:latin typeface="Times New Roman" panose="02020603050405020304" pitchFamily="18" charset="0"/>
                <a:ea typeface="Calibri" panose="020F0502020204030204" pitchFamily="34" charset="0"/>
              </a:rPr>
              <a:t>Моісєєв</a:t>
            </a:r>
            <a:r>
              <a:rPr lang="uk-UA" dirty="0">
                <a:solidFill>
                  <a:srgbClr val="000000"/>
                </a:solidFill>
                <a:latin typeface="Times New Roman" panose="02020603050405020304" pitchFamily="18" charset="0"/>
                <a:ea typeface="Calibri" panose="020F0502020204030204" pitchFamily="34" charset="0"/>
              </a:rPr>
              <a:t> – К. : «КОМПРИНТ», 2020. – 491 с. </a:t>
            </a:r>
            <a:endParaRPr lang="uk-UA" dirty="0"/>
          </a:p>
        </p:txBody>
      </p:sp>
    </p:spTree>
    <p:extLst>
      <p:ext uri="{BB962C8B-B14F-4D97-AF65-F5344CB8AC3E}">
        <p14:creationId xmlns:p14="http://schemas.microsoft.com/office/powerpoint/2010/main" val="9339465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1520" y="260648"/>
            <a:ext cx="7680960" cy="432048"/>
          </a:xfrm>
        </p:spPr>
        <p:txBody>
          <a:bodyPr/>
          <a:lstStyle/>
          <a:p>
            <a:pPr algn="ctr"/>
            <a:r>
              <a:rPr lang="uk-UA" sz="2400" b="1" dirty="0">
                <a:latin typeface="Arial" panose="020B0604020202020204" pitchFamily="34" charset="0"/>
                <a:cs typeface="Arial" panose="020B0604020202020204" pitchFamily="34" charset="0"/>
              </a:rPr>
              <a:t>Куратор зобов'язаний:</a:t>
            </a:r>
            <a:endParaRPr lang="uk-UA" sz="2400" dirty="0">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251520" y="692696"/>
            <a:ext cx="8640960" cy="6120680"/>
          </a:xfrm>
        </p:spPr>
        <p:txBody>
          <a:bodyPr>
            <a:noAutofit/>
          </a:bodyPr>
          <a:lstStyle/>
          <a:p>
            <a:pPr marL="0" indent="0" algn="ctr">
              <a:spcBef>
                <a:spcPts val="0"/>
              </a:spcBef>
              <a:buNone/>
            </a:pPr>
            <a:r>
              <a:rPr lang="uk-UA" sz="1200" b="1" dirty="0">
                <a:latin typeface="Arial" panose="020B0604020202020204" pitchFamily="34" charset="0"/>
                <a:cs typeface="Arial" panose="020B0604020202020204" pitchFamily="34" charset="0"/>
              </a:rPr>
              <a:t>Обов'язки кураторів.</a:t>
            </a:r>
          </a:p>
          <a:p>
            <a:pPr>
              <a:spcBef>
                <a:spcPts val="0"/>
              </a:spcBef>
            </a:pPr>
            <a:r>
              <a:rPr lang="ru-RU" sz="1200" b="1" dirty="0">
                <a:latin typeface="Arial" panose="020B0604020202020204" pitchFamily="34" charset="0"/>
                <a:cs typeface="Arial" panose="020B0604020202020204" pitchFamily="34" charset="0"/>
              </a:rPr>
              <a:t>- </a:t>
            </a:r>
            <a:r>
              <a:rPr lang="uk-UA" sz="1200" b="1" dirty="0">
                <a:latin typeface="Arial" panose="020B0604020202020204" pitchFamily="34" charset="0"/>
                <a:cs typeface="Arial" panose="020B0604020202020204" pitchFamily="34" charset="0"/>
              </a:rPr>
              <a:t>скласти план роботи і представити його на узгодження завідувачеві кафедрою і на затвердження директорові інституту/декану факультету;</a:t>
            </a:r>
          </a:p>
          <a:p>
            <a:pPr>
              <a:spcBef>
                <a:spcPts val="0"/>
              </a:spcBef>
            </a:pPr>
            <a:r>
              <a:rPr lang="ru-RU" sz="1200" b="1" dirty="0">
                <a:latin typeface="Arial" panose="020B0604020202020204" pitchFamily="34" charset="0"/>
                <a:cs typeface="Arial" panose="020B0604020202020204" pitchFamily="34" charset="0"/>
              </a:rPr>
              <a:t>- </a:t>
            </a:r>
            <a:r>
              <a:rPr lang="uk-UA" sz="1200" b="1" dirty="0">
                <a:latin typeface="Arial" panose="020B0604020202020204" pitchFamily="34" charset="0"/>
                <a:cs typeface="Arial" panose="020B0604020202020204" pitchFamily="34" charset="0"/>
              </a:rPr>
              <a:t>ознайомити студентів з навчальним планом, правилами внутрішнього розпорядку університету, положеннями про організацію навчального процесу, правилами проживання в гуртожитку і іншими положеннями, що стосуються студентів;</a:t>
            </a:r>
          </a:p>
          <a:p>
            <a:pPr>
              <a:spcBef>
                <a:spcPts val="0"/>
              </a:spcBef>
            </a:pPr>
            <a:r>
              <a:rPr lang="ru-RU" sz="1200" b="1" dirty="0">
                <a:latin typeface="Arial" panose="020B0604020202020204" pitchFamily="34" charset="0"/>
                <a:cs typeface="Arial" panose="020B0604020202020204" pitchFamily="34" charset="0"/>
              </a:rPr>
              <a:t>- </a:t>
            </a:r>
            <a:r>
              <a:rPr lang="uk-UA" sz="1200" b="1" dirty="0">
                <a:latin typeface="Arial" panose="020B0604020202020204" pitchFamily="34" charset="0"/>
                <a:cs typeface="Arial" panose="020B0604020202020204" pitchFamily="34" charset="0"/>
              </a:rPr>
              <a:t>надавати допомогу студентам в організації навчального процесу і самостійної роботи, аналізувати поточну і семестрову успішність і дисципліну; </a:t>
            </a:r>
          </a:p>
          <a:p>
            <a:pPr>
              <a:spcBef>
                <a:spcPts val="0"/>
              </a:spcBef>
            </a:pPr>
            <a:r>
              <a:rPr lang="uk-UA" sz="1200" b="1" dirty="0">
                <a:latin typeface="Arial" panose="020B0604020202020204" pitchFamily="34" charset="0"/>
                <a:cs typeface="Arial" panose="020B0604020202020204" pitchFamily="34" charset="0"/>
              </a:rPr>
              <a:t>- сприяти адаптації студентів до системи ЗВО навчання, з'ясування їх прав і обов'язків, налагодження доброзичливих стосунків між викладачами і студентами; </a:t>
            </a:r>
          </a:p>
          <a:p>
            <a:pPr>
              <a:spcBef>
                <a:spcPts val="0"/>
              </a:spcBef>
            </a:pPr>
            <a:r>
              <a:rPr lang="uk-UA" sz="1200" b="1" dirty="0">
                <a:latin typeface="Arial" panose="020B0604020202020204" pitchFamily="34" charset="0"/>
                <a:cs typeface="Arial" panose="020B0604020202020204" pitchFamily="34" charset="0"/>
              </a:rPr>
              <a:t>- при проведенні виховної роботи із студентами направляти зусилля на створення організованого згуртованого колективу в групі, вести роботу по формуванню активу групи; </a:t>
            </a:r>
          </a:p>
          <a:p>
            <a:pPr>
              <a:spcBef>
                <a:spcPts val="0"/>
              </a:spcBef>
            </a:pPr>
            <a:r>
              <a:rPr lang="uk-UA" sz="1200" b="1" dirty="0">
                <a:latin typeface="Arial" panose="020B0604020202020204" pitchFamily="34" charset="0"/>
                <a:cs typeface="Arial" panose="020B0604020202020204" pitchFamily="34" charset="0"/>
              </a:rPr>
              <a:t>- будувати свою роботу на індивідуальному підході до студентів, на знанні їх інтересів, схильностей, побуту, стану здоров'я; </a:t>
            </a:r>
          </a:p>
          <a:p>
            <a:pPr>
              <a:spcBef>
                <a:spcPts val="0"/>
              </a:spcBef>
            </a:pPr>
            <a:r>
              <a:rPr lang="uk-UA" sz="1200" b="1" dirty="0">
                <a:latin typeface="Arial" panose="020B0604020202020204" pitchFamily="34" charset="0"/>
                <a:cs typeface="Arial" panose="020B0604020202020204" pitchFamily="34" charset="0"/>
              </a:rPr>
              <a:t>- допомагати студентам ефективно використовувати навчальний і позанавчальний час; </a:t>
            </a:r>
          </a:p>
          <a:p>
            <a:pPr>
              <a:spcBef>
                <a:spcPts val="0"/>
              </a:spcBef>
            </a:pPr>
            <a:r>
              <a:rPr lang="uk-UA" sz="1200" b="1" dirty="0">
                <a:latin typeface="Arial" panose="020B0604020202020204" pitchFamily="34" charset="0"/>
                <a:cs typeface="Arial" panose="020B0604020202020204" pitchFamily="34" charset="0"/>
              </a:rPr>
              <a:t>- проводити роботу по профорієнтації студентів, залученню до участі в олімпіадах, оглядах, конкурсах і інших наукових, просвітницьких і творчих заходах; </a:t>
            </a:r>
          </a:p>
          <a:p>
            <a:pPr>
              <a:spcBef>
                <a:spcPts val="0"/>
              </a:spcBef>
            </a:pPr>
            <a:r>
              <a:rPr lang="uk-UA" sz="1200" b="1" dirty="0">
                <a:latin typeface="Arial" panose="020B0604020202020204" pitchFamily="34" charset="0"/>
                <a:cs typeface="Arial" panose="020B0604020202020204" pitchFamily="34" charset="0"/>
              </a:rPr>
              <a:t>- підтримувати постійні контакти з відповідними підрозділами і громадськими організаціями університету для спільної роботи по патріотичному, моральному і культурному вихованню студентів, пропаганді здорового способу життя; </a:t>
            </a:r>
          </a:p>
          <a:p>
            <a:pPr>
              <a:spcBef>
                <a:spcPts val="0"/>
              </a:spcBef>
            </a:pPr>
            <a:r>
              <a:rPr lang="uk-UA" sz="1200" b="1" dirty="0">
                <a:latin typeface="Arial" panose="020B0604020202020204" pitchFamily="34" charset="0"/>
                <a:cs typeface="Arial" panose="020B0604020202020204" pitchFamily="34" charset="0"/>
              </a:rPr>
              <a:t>- ознайомити студентів з історико-культурними традиціями університету, формувати повагу до них, виховати в студентах почуття університетської солідарності і корпоративності; </a:t>
            </a:r>
          </a:p>
          <a:p>
            <a:pPr>
              <a:spcBef>
                <a:spcPts val="0"/>
              </a:spcBef>
            </a:pPr>
            <a:r>
              <a:rPr lang="uk-UA" sz="1200" b="1" dirty="0">
                <a:latin typeface="Arial" panose="020B0604020202020204" pitchFamily="34" charset="0"/>
                <a:cs typeface="Arial" panose="020B0604020202020204" pitchFamily="34" charset="0"/>
              </a:rPr>
              <a:t>- надавати допомогу активу студентської групи в організаційній роботі, сприяти залученню студентів до науково-дослідної роботи і розвитку різних форм студентського самоврядування, до суспільно-корисної праці; </a:t>
            </a:r>
          </a:p>
          <a:p>
            <a:pPr>
              <a:spcBef>
                <a:spcPts val="0"/>
              </a:spcBef>
            </a:pPr>
            <a:r>
              <a:rPr lang="uk-UA" sz="1200" b="1" dirty="0">
                <a:latin typeface="Arial" panose="020B0604020202020204" pitchFamily="34" charset="0"/>
                <a:cs typeface="Arial" panose="020B0604020202020204" pitchFamily="34" charset="0"/>
              </a:rPr>
              <a:t>- інформувати завідувача випускаючої кафедри і дирекцію інституту/деканат факультету про навчальні справи в студентській групі, про запити і потреби студентів; </a:t>
            </a:r>
          </a:p>
          <a:p>
            <a:pPr>
              <a:spcBef>
                <a:spcPts val="0"/>
              </a:spcBef>
            </a:pPr>
            <a:r>
              <a:rPr lang="uk-UA" sz="1200" b="1" dirty="0">
                <a:latin typeface="Arial" panose="020B0604020202020204" pitchFamily="34" charset="0"/>
                <a:cs typeface="Arial" panose="020B0604020202020204" pitchFamily="34" charset="0"/>
              </a:rPr>
              <a:t>- підвищувати рівень гуманітарних і педагогічних знань, відвідувати лекції і семінари, організовувані для кураторів університету; </a:t>
            </a:r>
          </a:p>
          <a:p>
            <a:pPr>
              <a:spcBef>
                <a:spcPts val="0"/>
              </a:spcBef>
            </a:pPr>
            <a:r>
              <a:rPr lang="uk-UA" sz="1200" b="1" dirty="0">
                <a:latin typeface="Arial" panose="020B0604020202020204" pitchFamily="34" charset="0"/>
                <a:cs typeface="Arial" panose="020B0604020202020204" pitchFamily="34" charset="0"/>
              </a:rPr>
              <a:t>- відвідувати регулярний студентський гуртожиток, допомагати студентам в вирішенні житлово-побутових проблем;</a:t>
            </a:r>
          </a:p>
          <a:p>
            <a:pPr>
              <a:spcBef>
                <a:spcPts val="0"/>
              </a:spcBef>
            </a:pPr>
            <a:r>
              <a:rPr lang="uk-UA" sz="1200" b="1" dirty="0">
                <a:latin typeface="Arial" panose="020B0604020202020204" pitchFamily="34" charset="0"/>
                <a:cs typeface="Arial" panose="020B0604020202020204" pitchFamily="34" charset="0"/>
              </a:rPr>
              <a:t>- надавати за підсумками семестру звіт про виконану роботу зав. кафедрою і в дирекцію інституту/деканату факультету.</a:t>
            </a:r>
          </a:p>
          <a:p>
            <a:pPr>
              <a:spcBef>
                <a:spcPts val="0"/>
              </a:spcBef>
            </a:pPr>
            <a:endParaRPr lang="uk-UA"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41439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4C0F1C2-834F-4BD7-8C1A-9C6A3150EC45}"/>
              </a:ext>
            </a:extLst>
          </p:cNvPr>
          <p:cNvSpPr>
            <a:spLocks noGrp="1"/>
          </p:cNvSpPr>
          <p:nvPr>
            <p:ph type="title"/>
          </p:nvPr>
        </p:nvSpPr>
        <p:spPr/>
        <p:txBody>
          <a:bodyPr/>
          <a:lstStyle/>
          <a:p>
            <a:endParaRPr lang="uk-UA"/>
          </a:p>
        </p:txBody>
      </p:sp>
      <p:pic>
        <p:nvPicPr>
          <p:cNvPr id="8" name="Объект 7">
            <a:extLst>
              <a:ext uri="{FF2B5EF4-FFF2-40B4-BE49-F238E27FC236}">
                <a16:creationId xmlns:a16="http://schemas.microsoft.com/office/drawing/2014/main" id="{FCA07F4A-7F05-4A1B-B1E3-A86C6C16F9D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5516" y="209780"/>
            <a:ext cx="8232968" cy="6438439"/>
          </a:xfrm>
        </p:spPr>
      </p:pic>
    </p:spTree>
    <p:extLst>
      <p:ext uri="{BB962C8B-B14F-4D97-AF65-F5344CB8AC3E}">
        <p14:creationId xmlns:p14="http://schemas.microsoft.com/office/powerpoint/2010/main" val="23434000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2DAC3E7-4694-4E40-AD63-A8350E4C9BD5}"/>
              </a:ext>
            </a:extLst>
          </p:cNvPr>
          <p:cNvSpPr>
            <a:spLocks noGrp="1"/>
          </p:cNvSpPr>
          <p:nvPr>
            <p:ph type="title"/>
          </p:nvPr>
        </p:nvSpPr>
        <p:spPr/>
        <p:txBody>
          <a:bodyPr/>
          <a:lstStyle/>
          <a:p>
            <a:endParaRPr lang="uk-UA"/>
          </a:p>
        </p:txBody>
      </p:sp>
      <p:pic>
        <p:nvPicPr>
          <p:cNvPr id="5" name="Объект 4">
            <a:extLst>
              <a:ext uri="{FF2B5EF4-FFF2-40B4-BE49-F238E27FC236}">
                <a16:creationId xmlns:a16="http://schemas.microsoft.com/office/drawing/2014/main" id="{217FECA2-2B40-4291-B656-3864A66360E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6200000">
            <a:off x="1528632" y="-937104"/>
            <a:ext cx="6329351" cy="8739559"/>
          </a:xfrm>
        </p:spPr>
      </p:pic>
    </p:spTree>
    <p:extLst>
      <p:ext uri="{BB962C8B-B14F-4D97-AF65-F5344CB8AC3E}">
        <p14:creationId xmlns:p14="http://schemas.microsoft.com/office/powerpoint/2010/main" val="14288018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2656"/>
            <a:ext cx="8229600" cy="11430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pPr algn="ctr"/>
            <a:r>
              <a:rPr lang="uk-UA" sz="2700" b="1" dirty="0">
                <a:latin typeface="Arial" panose="020B0604020202020204" pitchFamily="34" charset="0"/>
                <a:ea typeface="Times New Roman" panose="02020603050405020304" pitchFamily="18" charset="0"/>
                <a:cs typeface="Arial" panose="020B0604020202020204" pitchFamily="34" charset="0"/>
              </a:rPr>
              <a:t>Орієнтовний перелік інших </a:t>
            </a:r>
            <a:br>
              <a:rPr lang="uk-UA" sz="2700" b="1" dirty="0">
                <a:latin typeface="Arial" panose="020B0604020202020204" pitchFamily="34" charset="0"/>
                <a:ea typeface="Times New Roman" panose="02020603050405020304" pitchFamily="18" charset="0"/>
                <a:cs typeface="Arial" panose="020B0604020202020204" pitchFamily="34" charset="0"/>
              </a:rPr>
            </a:br>
            <a:r>
              <a:rPr lang="uk-UA" sz="2700" b="1" dirty="0">
                <a:latin typeface="Arial" panose="020B0604020202020204" pitchFamily="34" charset="0"/>
                <a:ea typeface="Times New Roman" panose="02020603050405020304" pitchFamily="18" charset="0"/>
                <a:cs typeface="Arial" panose="020B0604020202020204" pitchFamily="34" charset="0"/>
              </a:rPr>
              <a:t>організаційно-виховних заходів наставниками академічної групи:</a:t>
            </a:r>
            <a:endParaRPr lang="uk-UA" dirty="0">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457200" y="1565936"/>
            <a:ext cx="8229600" cy="5103424"/>
          </a:xfrm>
        </p:spPr>
        <p:style>
          <a:lnRef idx="2">
            <a:schemeClr val="accent4"/>
          </a:lnRef>
          <a:fillRef idx="1">
            <a:schemeClr val="lt1"/>
          </a:fillRef>
          <a:effectRef idx="0">
            <a:schemeClr val="accent4"/>
          </a:effectRef>
          <a:fontRef idx="minor">
            <a:schemeClr val="dk1"/>
          </a:fontRef>
        </p:style>
        <p:txBody>
          <a:bodyPr>
            <a:normAutofit/>
          </a:bodyPr>
          <a:lstStyle/>
          <a:p>
            <a:pPr lvl="0" algn="just">
              <a:lnSpc>
                <a:spcPct val="120000"/>
              </a:lnSpc>
              <a:spcBef>
                <a:spcPts val="0"/>
              </a:spcBef>
              <a:buFont typeface="Wingdings" panose="05000000000000000000" pitchFamily="2" charset="2"/>
              <a:buChar char="Ø"/>
              <a:tabLst>
                <a:tab pos="457200" algn="l"/>
              </a:tabLst>
            </a:pPr>
            <a:r>
              <a:rPr lang="uk-UA" sz="1400" b="1" dirty="0">
                <a:latin typeface="Arial" panose="020B0604020202020204" pitchFamily="34" charset="0"/>
                <a:ea typeface="Times New Roman" panose="02020603050405020304" pitchFamily="18" charset="0"/>
                <a:cs typeface="Arial" panose="020B0604020202020204" pitchFamily="34" charset="0"/>
              </a:rPr>
              <a:t>Контроль за успішністю студентів;</a:t>
            </a:r>
            <a:endParaRPr lang="uk-UA" sz="1400" b="1" dirty="0">
              <a:latin typeface="Arial" panose="020B0604020202020204" pitchFamily="34" charset="0"/>
              <a:ea typeface="Calibri" panose="020F0502020204030204" pitchFamily="34" charset="0"/>
              <a:cs typeface="Arial" panose="020B0604020202020204" pitchFamily="34" charset="0"/>
            </a:endParaRPr>
          </a:p>
          <a:p>
            <a:pPr lvl="0" algn="just">
              <a:lnSpc>
                <a:spcPct val="120000"/>
              </a:lnSpc>
              <a:spcBef>
                <a:spcPts val="0"/>
              </a:spcBef>
              <a:buFont typeface="Wingdings" panose="05000000000000000000" pitchFamily="2" charset="2"/>
              <a:buChar char="Ø"/>
              <a:tabLst>
                <a:tab pos="457200" algn="l"/>
              </a:tabLst>
            </a:pPr>
            <a:r>
              <a:rPr lang="uk-UA" sz="1400" b="1" dirty="0">
                <a:latin typeface="Arial" panose="020B0604020202020204" pitchFamily="34" charset="0"/>
                <a:ea typeface="Times New Roman" panose="02020603050405020304" pitchFamily="18" charset="0"/>
                <a:cs typeface="Arial" panose="020B0604020202020204" pitchFamily="34" charset="0"/>
              </a:rPr>
              <a:t>Контроль за відвідуванням студентами занять;</a:t>
            </a:r>
            <a:endParaRPr lang="uk-UA" sz="1400" b="1" dirty="0">
              <a:latin typeface="Arial" panose="020B0604020202020204" pitchFamily="34" charset="0"/>
              <a:ea typeface="Calibri" panose="020F0502020204030204" pitchFamily="34" charset="0"/>
              <a:cs typeface="Arial" panose="020B0604020202020204" pitchFamily="34" charset="0"/>
            </a:endParaRPr>
          </a:p>
          <a:p>
            <a:pPr lvl="0" algn="just">
              <a:lnSpc>
                <a:spcPct val="120000"/>
              </a:lnSpc>
              <a:spcBef>
                <a:spcPts val="0"/>
              </a:spcBef>
              <a:buFont typeface="Wingdings" panose="05000000000000000000" pitchFamily="2" charset="2"/>
              <a:buChar char="Ø"/>
              <a:tabLst>
                <a:tab pos="457200" algn="l"/>
              </a:tabLst>
            </a:pPr>
            <a:r>
              <a:rPr lang="uk-UA" sz="1400" b="1" dirty="0">
                <a:latin typeface="Arial" panose="020B0604020202020204" pitchFamily="34" charset="0"/>
                <a:ea typeface="Times New Roman" panose="02020603050405020304" pitchFamily="18" charset="0"/>
                <a:cs typeface="Arial" panose="020B0604020202020204" pitchFamily="34" charset="0"/>
              </a:rPr>
              <a:t>Контроль за дотриманням студентами Правил внутрішнього розпорядку;</a:t>
            </a:r>
            <a:endParaRPr lang="uk-UA" sz="1400" b="1" dirty="0">
              <a:latin typeface="Arial" panose="020B0604020202020204" pitchFamily="34" charset="0"/>
              <a:ea typeface="Calibri" panose="020F0502020204030204" pitchFamily="34" charset="0"/>
              <a:cs typeface="Arial" panose="020B0604020202020204" pitchFamily="34" charset="0"/>
            </a:endParaRPr>
          </a:p>
          <a:p>
            <a:pPr lvl="0" algn="just">
              <a:lnSpc>
                <a:spcPct val="120000"/>
              </a:lnSpc>
              <a:spcBef>
                <a:spcPts val="0"/>
              </a:spcBef>
              <a:buFont typeface="Wingdings" panose="05000000000000000000" pitchFamily="2" charset="2"/>
              <a:buChar char="Ø"/>
              <a:tabLst>
                <a:tab pos="457200" algn="l"/>
              </a:tabLst>
            </a:pPr>
            <a:r>
              <a:rPr lang="uk-UA" sz="1400" b="1" dirty="0">
                <a:latin typeface="Arial" panose="020B0604020202020204" pitchFamily="34" charset="0"/>
                <a:ea typeface="Times New Roman" panose="02020603050405020304" pitchFamily="18" charset="0"/>
                <a:cs typeface="Arial" panose="020B0604020202020204" pitchFamily="34" charset="0"/>
              </a:rPr>
              <a:t>Контроль процесу та результату складання студентами екзаменаційної сесії;</a:t>
            </a:r>
            <a:endParaRPr lang="uk-UA" sz="1400" b="1" dirty="0">
              <a:latin typeface="Arial" panose="020B0604020202020204" pitchFamily="34" charset="0"/>
              <a:ea typeface="Calibri" panose="020F0502020204030204" pitchFamily="34" charset="0"/>
              <a:cs typeface="Arial" panose="020B0604020202020204" pitchFamily="34" charset="0"/>
            </a:endParaRPr>
          </a:p>
          <a:p>
            <a:pPr lvl="0" algn="just">
              <a:lnSpc>
                <a:spcPct val="120000"/>
              </a:lnSpc>
              <a:spcBef>
                <a:spcPts val="0"/>
              </a:spcBef>
              <a:buFont typeface="Wingdings" panose="05000000000000000000" pitchFamily="2" charset="2"/>
              <a:buChar char="Ø"/>
              <a:tabLst>
                <a:tab pos="457200" algn="l"/>
              </a:tabLst>
            </a:pPr>
            <a:r>
              <a:rPr lang="uk-UA" sz="1400" b="1" dirty="0">
                <a:latin typeface="Arial" panose="020B0604020202020204" pitchFamily="34" charset="0"/>
                <a:ea typeface="Times New Roman" panose="02020603050405020304" pitchFamily="18" charset="0"/>
                <a:cs typeface="Arial" panose="020B0604020202020204" pitchFamily="34" charset="0"/>
              </a:rPr>
              <a:t>Система заходів з адаптації студентів до умов університету;</a:t>
            </a:r>
            <a:endParaRPr lang="uk-UA" sz="1400" b="1" dirty="0">
              <a:latin typeface="Arial" panose="020B0604020202020204" pitchFamily="34" charset="0"/>
              <a:ea typeface="Calibri" panose="020F0502020204030204" pitchFamily="34" charset="0"/>
              <a:cs typeface="Arial" panose="020B0604020202020204" pitchFamily="34" charset="0"/>
            </a:endParaRPr>
          </a:p>
          <a:p>
            <a:pPr lvl="0" algn="just">
              <a:lnSpc>
                <a:spcPct val="120000"/>
              </a:lnSpc>
              <a:spcBef>
                <a:spcPts val="0"/>
              </a:spcBef>
              <a:buFont typeface="Wingdings" panose="05000000000000000000" pitchFamily="2" charset="2"/>
              <a:buChar char="Ø"/>
              <a:tabLst>
                <a:tab pos="457200" algn="l"/>
              </a:tabLst>
            </a:pPr>
            <a:r>
              <a:rPr lang="uk-UA" sz="1400" b="1" dirty="0">
                <a:latin typeface="Arial" panose="020B0604020202020204" pitchFamily="34" charset="0"/>
                <a:ea typeface="Times New Roman" panose="02020603050405020304" pitchFamily="18" charset="0"/>
                <a:cs typeface="Arial" panose="020B0604020202020204" pitchFamily="34" charset="0"/>
              </a:rPr>
              <a:t>Залучення студентів групи до участі в наукових, культурних, спортивних та громадських заходах;</a:t>
            </a:r>
            <a:endParaRPr lang="uk-UA" sz="1400" b="1" dirty="0">
              <a:latin typeface="Arial" panose="020B0604020202020204" pitchFamily="34" charset="0"/>
              <a:ea typeface="Calibri" panose="020F0502020204030204" pitchFamily="34" charset="0"/>
              <a:cs typeface="Arial" panose="020B0604020202020204" pitchFamily="34" charset="0"/>
            </a:endParaRPr>
          </a:p>
          <a:p>
            <a:pPr lvl="0" algn="just">
              <a:lnSpc>
                <a:spcPct val="120000"/>
              </a:lnSpc>
              <a:spcBef>
                <a:spcPts val="0"/>
              </a:spcBef>
              <a:buFont typeface="Wingdings" panose="05000000000000000000" pitchFamily="2" charset="2"/>
              <a:buChar char="Ø"/>
              <a:tabLst>
                <a:tab pos="457200" algn="l"/>
              </a:tabLst>
            </a:pPr>
            <a:r>
              <a:rPr lang="uk-UA" sz="1400" b="1" dirty="0">
                <a:latin typeface="Arial" panose="020B0604020202020204" pitchFamily="34" charset="0"/>
                <a:ea typeface="Times New Roman" panose="02020603050405020304" pitchFamily="18" charset="0"/>
                <a:cs typeface="Arial" panose="020B0604020202020204" pitchFamily="34" charset="0"/>
              </a:rPr>
              <a:t>Відвідування куратором студентів, що проживають в гуртожитках, та піклування про соціальні умови життя і побут студентів, які проживають за межами гуртожитків;</a:t>
            </a:r>
            <a:endParaRPr lang="uk-UA" sz="1400" b="1" dirty="0">
              <a:latin typeface="Arial" panose="020B0604020202020204" pitchFamily="34" charset="0"/>
              <a:ea typeface="Calibri" panose="020F0502020204030204" pitchFamily="34" charset="0"/>
              <a:cs typeface="Arial" panose="020B0604020202020204" pitchFamily="34" charset="0"/>
            </a:endParaRPr>
          </a:p>
          <a:p>
            <a:pPr lvl="0" algn="just">
              <a:lnSpc>
                <a:spcPct val="120000"/>
              </a:lnSpc>
              <a:spcBef>
                <a:spcPts val="0"/>
              </a:spcBef>
              <a:buFont typeface="Wingdings" panose="05000000000000000000" pitchFamily="2" charset="2"/>
              <a:buChar char="Ø"/>
              <a:tabLst>
                <a:tab pos="457200" algn="l"/>
              </a:tabLst>
            </a:pPr>
            <a:r>
              <a:rPr lang="uk-UA" sz="1400" b="1" dirty="0">
                <a:latin typeface="Arial" panose="020B0604020202020204" pitchFamily="34" charset="0"/>
                <a:ea typeface="Times New Roman" panose="02020603050405020304" pitchFamily="18" charset="0"/>
                <a:cs typeface="Arial" panose="020B0604020202020204" pitchFamily="34" charset="0"/>
              </a:rPr>
              <a:t>Пропагування в студентському середовищі здорового способу життя та мовленнєвої культури;</a:t>
            </a:r>
            <a:endParaRPr lang="uk-UA" sz="1400" b="1" dirty="0">
              <a:latin typeface="Arial" panose="020B0604020202020204" pitchFamily="34" charset="0"/>
              <a:ea typeface="Calibri" panose="020F0502020204030204" pitchFamily="34" charset="0"/>
              <a:cs typeface="Arial" panose="020B0604020202020204" pitchFamily="34" charset="0"/>
            </a:endParaRPr>
          </a:p>
          <a:p>
            <a:pPr lvl="0" algn="just">
              <a:lnSpc>
                <a:spcPct val="120000"/>
              </a:lnSpc>
              <a:spcBef>
                <a:spcPts val="0"/>
              </a:spcBef>
              <a:buFont typeface="Wingdings" panose="05000000000000000000" pitchFamily="2" charset="2"/>
              <a:buChar char="Ø"/>
              <a:tabLst>
                <a:tab pos="457200" algn="l"/>
              </a:tabLst>
            </a:pPr>
            <a:r>
              <a:rPr lang="uk-UA" sz="1400" b="1" dirty="0">
                <a:latin typeface="Arial" panose="020B0604020202020204" pitchFamily="34" charset="0"/>
                <a:ea typeface="Times New Roman" panose="02020603050405020304" pitchFamily="18" charset="0"/>
                <a:cs typeface="Arial" panose="020B0604020202020204" pitchFamily="34" charset="0"/>
              </a:rPr>
              <a:t>Співпраця наставника з адміністрацією факультету, інституту;</a:t>
            </a:r>
            <a:endParaRPr lang="uk-UA" sz="1400" b="1" dirty="0">
              <a:latin typeface="Arial" panose="020B0604020202020204" pitchFamily="34" charset="0"/>
              <a:ea typeface="Calibri" panose="020F0502020204030204" pitchFamily="34" charset="0"/>
              <a:cs typeface="Arial" panose="020B0604020202020204" pitchFamily="34" charset="0"/>
            </a:endParaRPr>
          </a:p>
          <a:p>
            <a:pPr lvl="0" algn="just">
              <a:lnSpc>
                <a:spcPct val="120000"/>
              </a:lnSpc>
              <a:spcBef>
                <a:spcPts val="0"/>
              </a:spcBef>
              <a:buFont typeface="Wingdings" panose="05000000000000000000" pitchFamily="2" charset="2"/>
              <a:buChar char="Ø"/>
              <a:tabLst>
                <a:tab pos="457200" algn="l"/>
              </a:tabLst>
            </a:pPr>
            <a:r>
              <a:rPr lang="uk-UA" sz="1400" b="1" dirty="0">
                <a:latin typeface="Arial" panose="020B0604020202020204" pitchFamily="34" charset="0"/>
                <a:ea typeface="Times New Roman" panose="02020603050405020304" pitchFamily="18" charset="0"/>
                <a:cs typeface="Arial" panose="020B0604020202020204" pitchFamily="34" charset="0"/>
              </a:rPr>
              <a:t>Співпраця наставника з ННЦ ВР і СР.</a:t>
            </a:r>
            <a:endParaRPr lang="uk-UA" sz="1400" b="1" dirty="0">
              <a:latin typeface="Arial" panose="020B0604020202020204" pitchFamily="34" charset="0"/>
              <a:ea typeface="Calibri" panose="020F0502020204030204" pitchFamily="34" charset="0"/>
              <a:cs typeface="Arial" panose="020B0604020202020204" pitchFamily="34" charset="0"/>
            </a:endParaRPr>
          </a:p>
          <a:p>
            <a:pPr lvl="0" algn="just">
              <a:lnSpc>
                <a:spcPct val="120000"/>
              </a:lnSpc>
              <a:spcBef>
                <a:spcPts val="0"/>
              </a:spcBef>
              <a:buFont typeface="Wingdings" panose="05000000000000000000" pitchFamily="2" charset="2"/>
              <a:buChar char="Ø"/>
              <a:tabLst>
                <a:tab pos="457200" algn="l"/>
              </a:tabLst>
            </a:pPr>
            <a:r>
              <a:rPr lang="uk-UA" sz="1400" b="1" dirty="0">
                <a:latin typeface="Arial" panose="020B0604020202020204" pitchFamily="34" charset="0"/>
                <a:ea typeface="Times New Roman" panose="02020603050405020304" pitchFamily="18" charset="0"/>
                <a:cs typeface="Arial" panose="020B0604020202020204" pitchFamily="34" charset="0"/>
              </a:rPr>
              <a:t>Співпраця наставника зі Службою психологічної підтримки кафедри психології;</a:t>
            </a:r>
            <a:endParaRPr lang="uk-UA" sz="1400" b="1" dirty="0">
              <a:latin typeface="Arial" panose="020B0604020202020204" pitchFamily="34" charset="0"/>
              <a:ea typeface="Calibri" panose="020F0502020204030204" pitchFamily="34" charset="0"/>
              <a:cs typeface="Arial" panose="020B0604020202020204" pitchFamily="34" charset="0"/>
            </a:endParaRPr>
          </a:p>
          <a:p>
            <a:pPr lvl="0" algn="just">
              <a:lnSpc>
                <a:spcPct val="120000"/>
              </a:lnSpc>
              <a:spcBef>
                <a:spcPts val="0"/>
              </a:spcBef>
              <a:buFont typeface="Wingdings" panose="05000000000000000000" pitchFamily="2" charset="2"/>
              <a:buChar char="Ø"/>
              <a:tabLst>
                <a:tab pos="457200" algn="l"/>
              </a:tabLst>
            </a:pPr>
            <a:r>
              <a:rPr lang="uk-UA" sz="1400" b="1" dirty="0">
                <a:latin typeface="Arial" panose="020B0604020202020204" pitchFamily="34" charset="0"/>
                <a:ea typeface="Times New Roman" panose="02020603050405020304" pitchFamily="18" charset="0"/>
                <a:cs typeface="Arial" panose="020B0604020202020204" pitchFamily="34" charset="0"/>
              </a:rPr>
              <a:t>Співпраця наставника з кафедрою культурології та виховання студентів;</a:t>
            </a:r>
            <a:endParaRPr lang="uk-UA" sz="1400" b="1" dirty="0">
              <a:latin typeface="Arial" panose="020B0604020202020204" pitchFamily="34" charset="0"/>
              <a:ea typeface="Calibri" panose="020F0502020204030204" pitchFamily="34" charset="0"/>
              <a:cs typeface="Arial" panose="020B0604020202020204" pitchFamily="34" charset="0"/>
            </a:endParaRPr>
          </a:p>
          <a:p>
            <a:pPr lvl="0" algn="just">
              <a:lnSpc>
                <a:spcPct val="120000"/>
              </a:lnSpc>
              <a:spcBef>
                <a:spcPts val="0"/>
              </a:spcBef>
              <a:buFont typeface="Wingdings" panose="05000000000000000000" pitchFamily="2" charset="2"/>
              <a:buChar char="Ø"/>
              <a:tabLst>
                <a:tab pos="457200" algn="l"/>
              </a:tabLst>
            </a:pPr>
            <a:r>
              <a:rPr lang="uk-UA" sz="1400" b="1" dirty="0">
                <a:latin typeface="Arial" panose="020B0604020202020204" pitchFamily="34" charset="0"/>
                <a:ea typeface="Times New Roman" panose="02020603050405020304" pitchFamily="18" charset="0"/>
                <a:cs typeface="Arial" panose="020B0604020202020204" pitchFamily="34" charset="0"/>
              </a:rPr>
              <a:t>Співпраця наставника з батьками студентів академічної групи;</a:t>
            </a:r>
            <a:endParaRPr lang="uk-UA" sz="1400" b="1" dirty="0">
              <a:latin typeface="Arial" panose="020B0604020202020204" pitchFamily="34" charset="0"/>
              <a:ea typeface="Calibri" panose="020F0502020204030204" pitchFamily="34" charset="0"/>
              <a:cs typeface="Arial" panose="020B0604020202020204" pitchFamily="34" charset="0"/>
            </a:endParaRPr>
          </a:p>
          <a:p>
            <a:pPr lvl="0" algn="just">
              <a:lnSpc>
                <a:spcPct val="120000"/>
              </a:lnSpc>
              <a:spcBef>
                <a:spcPts val="0"/>
              </a:spcBef>
              <a:buFont typeface="Wingdings" panose="05000000000000000000" pitchFamily="2" charset="2"/>
              <a:buChar char="Ø"/>
              <a:tabLst>
                <a:tab pos="457200" algn="l"/>
              </a:tabLst>
            </a:pPr>
            <a:r>
              <a:rPr lang="uk-UA" sz="1400" b="1" dirty="0">
                <a:latin typeface="Arial" panose="020B0604020202020204" pitchFamily="34" charset="0"/>
                <a:ea typeface="Times New Roman" panose="02020603050405020304" pitchFamily="18" charset="0"/>
                <a:cs typeface="Arial" panose="020B0604020202020204" pitchFamily="34" charset="0"/>
              </a:rPr>
              <a:t>Допомога групі в організації проведення тематичних вечорів, зустрічей, диспутів тощо;</a:t>
            </a:r>
            <a:endParaRPr lang="uk-UA" sz="1400" b="1" dirty="0">
              <a:latin typeface="Arial" panose="020B0604020202020204" pitchFamily="34" charset="0"/>
              <a:ea typeface="Calibri" panose="020F0502020204030204" pitchFamily="34" charset="0"/>
              <a:cs typeface="Arial" panose="020B0604020202020204" pitchFamily="34" charset="0"/>
            </a:endParaRPr>
          </a:p>
          <a:p>
            <a:pPr lvl="0" algn="just">
              <a:lnSpc>
                <a:spcPct val="120000"/>
              </a:lnSpc>
              <a:spcBef>
                <a:spcPts val="0"/>
              </a:spcBef>
              <a:buFont typeface="Wingdings" panose="05000000000000000000" pitchFamily="2" charset="2"/>
              <a:buChar char="Ø"/>
              <a:tabLst>
                <a:tab pos="457200" algn="l"/>
              </a:tabLst>
            </a:pPr>
            <a:r>
              <a:rPr lang="uk-UA" sz="1400" b="1" dirty="0">
                <a:latin typeface="Arial" panose="020B0604020202020204" pitchFamily="34" charset="0"/>
                <a:ea typeface="Times New Roman" panose="02020603050405020304" pitchFamily="18" charset="0"/>
                <a:cs typeface="Arial" panose="020B0604020202020204" pitchFamily="34" charset="0"/>
              </a:rPr>
              <a:t>Індивідуальна робота наставника;</a:t>
            </a:r>
            <a:endParaRPr lang="uk-UA" sz="1400" b="1" dirty="0">
              <a:latin typeface="Arial" panose="020B0604020202020204" pitchFamily="34" charset="0"/>
              <a:ea typeface="Calibri" panose="020F0502020204030204" pitchFamily="34" charset="0"/>
              <a:cs typeface="Arial" panose="020B0604020202020204" pitchFamily="34" charset="0"/>
            </a:endParaRPr>
          </a:p>
          <a:p>
            <a:pPr>
              <a:lnSpc>
                <a:spcPct val="120000"/>
              </a:lnSpc>
              <a:spcBef>
                <a:spcPts val="0"/>
              </a:spcBef>
              <a:buFont typeface="Wingdings" panose="05000000000000000000" pitchFamily="2" charset="2"/>
              <a:buChar char="Ø"/>
            </a:pPr>
            <a:r>
              <a:rPr lang="uk-UA" sz="1400" b="1" dirty="0">
                <a:latin typeface="Arial" panose="020B0604020202020204" pitchFamily="34" charset="0"/>
                <a:ea typeface="Times New Roman" panose="02020603050405020304" pitchFamily="18" charset="0"/>
                <a:cs typeface="Arial" panose="020B0604020202020204" pitchFamily="34" charset="0"/>
              </a:rPr>
              <a:t>Інші заходи.</a:t>
            </a:r>
            <a:endParaRPr lang="uk-UA"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72705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814728004"/>
              </p:ext>
            </p:extLst>
          </p:nvPr>
        </p:nvGraphicFramePr>
        <p:xfrm>
          <a:off x="179512" y="404664"/>
          <a:ext cx="8784976" cy="6120680"/>
        </p:xfrm>
        <a:graphic>
          <a:graphicData uri="http://schemas.openxmlformats.org/drawingml/2006/table">
            <a:tbl>
              <a:tblPr firstRow="1" firstCol="1" lastRow="1" lastCol="1" bandRow="1" bandCol="1"/>
              <a:tblGrid>
                <a:gridCol w="288032">
                  <a:extLst>
                    <a:ext uri="{9D8B030D-6E8A-4147-A177-3AD203B41FA5}">
                      <a16:colId xmlns:a16="http://schemas.microsoft.com/office/drawing/2014/main" val="20000"/>
                    </a:ext>
                  </a:extLst>
                </a:gridCol>
                <a:gridCol w="7848872">
                  <a:extLst>
                    <a:ext uri="{9D8B030D-6E8A-4147-A177-3AD203B41FA5}">
                      <a16:colId xmlns:a16="http://schemas.microsoft.com/office/drawing/2014/main" val="20001"/>
                    </a:ext>
                  </a:extLst>
                </a:gridCol>
                <a:gridCol w="648072">
                  <a:extLst>
                    <a:ext uri="{9D8B030D-6E8A-4147-A177-3AD203B41FA5}">
                      <a16:colId xmlns:a16="http://schemas.microsoft.com/office/drawing/2014/main" val="20002"/>
                    </a:ext>
                  </a:extLst>
                </a:gridCol>
              </a:tblGrid>
              <a:tr h="6120680">
                <a:tc>
                  <a:txBody>
                    <a:bodyPr/>
                    <a:lstStyle/>
                    <a:p>
                      <a:pPr marL="62865">
                        <a:lnSpc>
                          <a:spcPct val="100000"/>
                        </a:lnSpc>
                        <a:spcBef>
                          <a:spcPts val="0"/>
                        </a:spcBef>
                        <a:spcAft>
                          <a:spcPts val="0"/>
                        </a:spcAft>
                      </a:pPr>
                      <a:r>
                        <a:rPr lang="uk-UA" sz="1000" noProof="0" dirty="0">
                          <a:effectLst/>
                          <a:latin typeface="Arial" panose="020B0604020202020204" pitchFamily="34" charset="0"/>
                          <a:ea typeface="Calibri" panose="020F0502020204030204" pitchFamily="34" charset="0"/>
                          <a:cs typeface="Arial" panose="020B0604020202020204" pitchFamily="34" charset="0"/>
                        </a:rPr>
                        <a:t>135.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48260" marR="61595" indent="13335" algn="just">
                        <a:lnSpc>
                          <a:spcPct val="100000"/>
                        </a:lnSpc>
                        <a:spcBef>
                          <a:spcPts val="0"/>
                        </a:spcBef>
                        <a:spcAft>
                          <a:spcPts val="0"/>
                        </a:spcAft>
                      </a:pPr>
                      <a:r>
                        <a:rPr lang="uk-UA" sz="1400" b="1" spc="-5" noProof="0" dirty="0">
                          <a:effectLst/>
                          <a:latin typeface="Arial" panose="020B0604020202020204" pitchFamily="34" charset="0"/>
                          <a:ea typeface="Calibri" panose="020F0502020204030204" pitchFamily="34" charset="0"/>
                          <a:cs typeface="Arial" panose="020B0604020202020204" pitchFamily="34" charset="0"/>
                        </a:rPr>
                        <a:t>Проведення</a:t>
                      </a:r>
                      <a:r>
                        <a:rPr lang="uk-UA" sz="1400" b="1" spc="105" noProof="0" dirty="0">
                          <a:effectLst/>
                          <a:latin typeface="Arial" panose="020B0604020202020204" pitchFamily="34" charset="0"/>
                          <a:ea typeface="Calibri" panose="020F0502020204030204" pitchFamily="34" charset="0"/>
                          <a:cs typeface="Arial" panose="020B0604020202020204" pitchFamily="34" charset="0"/>
                        </a:rPr>
                        <a:t> </a:t>
                      </a:r>
                      <a:r>
                        <a:rPr lang="uk-UA" sz="1400" b="1" noProof="0" dirty="0">
                          <a:effectLst/>
                          <a:latin typeface="Arial" panose="020B0604020202020204" pitchFamily="34" charset="0"/>
                          <a:ea typeface="Calibri" panose="020F0502020204030204" pitchFamily="34" charset="0"/>
                          <a:cs typeface="Arial" panose="020B0604020202020204" pitchFamily="34" charset="0"/>
                        </a:rPr>
                        <a:t>наставниками</a:t>
                      </a:r>
                      <a:r>
                        <a:rPr lang="uk-UA" sz="1400" b="1" spc="95" noProof="0" dirty="0">
                          <a:effectLst/>
                          <a:latin typeface="Arial" panose="020B0604020202020204" pitchFamily="34" charset="0"/>
                          <a:ea typeface="Calibri" panose="020F0502020204030204" pitchFamily="34" charset="0"/>
                          <a:cs typeface="Arial" panose="020B0604020202020204" pitchFamily="34" charset="0"/>
                        </a:rPr>
                        <a:t> </a:t>
                      </a:r>
                      <a:r>
                        <a:rPr lang="uk-UA" sz="1400" b="1" spc="-5" noProof="0" dirty="0">
                          <a:effectLst/>
                          <a:latin typeface="Arial" panose="020B0604020202020204" pitchFamily="34" charset="0"/>
                          <a:ea typeface="Calibri" panose="020F0502020204030204" pitchFamily="34" charset="0"/>
                          <a:cs typeface="Arial" panose="020B0604020202020204" pitchFamily="34" charset="0"/>
                        </a:rPr>
                        <a:t>академічних</a:t>
                      </a:r>
                      <a:r>
                        <a:rPr lang="uk-UA" sz="1400" b="1" spc="95" noProof="0" dirty="0">
                          <a:effectLst/>
                          <a:latin typeface="Arial" panose="020B0604020202020204" pitchFamily="34" charset="0"/>
                          <a:ea typeface="Calibri" panose="020F0502020204030204" pitchFamily="34" charset="0"/>
                          <a:cs typeface="Arial" panose="020B0604020202020204" pitchFamily="34" charset="0"/>
                        </a:rPr>
                        <a:t> </a:t>
                      </a:r>
                      <a:r>
                        <a:rPr lang="uk-UA" sz="1400" b="1" spc="-5" noProof="0" dirty="0">
                          <a:effectLst/>
                          <a:latin typeface="Arial" panose="020B0604020202020204" pitchFamily="34" charset="0"/>
                          <a:ea typeface="Calibri" panose="020F0502020204030204" pitchFamily="34" charset="0"/>
                          <a:cs typeface="Arial" panose="020B0604020202020204" pitchFamily="34" charset="0"/>
                        </a:rPr>
                        <a:t>груп</a:t>
                      </a:r>
                      <a:r>
                        <a:rPr lang="uk-UA" sz="1400" b="1" spc="115" noProof="0" dirty="0">
                          <a:effectLst/>
                          <a:latin typeface="Arial" panose="020B0604020202020204" pitchFamily="34" charset="0"/>
                          <a:ea typeface="Calibri" panose="020F0502020204030204" pitchFamily="34" charset="0"/>
                          <a:cs typeface="Arial" panose="020B0604020202020204" pitchFamily="34" charset="0"/>
                        </a:rPr>
                        <a:t> </a:t>
                      </a:r>
                      <a:r>
                        <a:rPr lang="uk-UA" sz="1400" b="1" spc="-5" noProof="0" dirty="0">
                          <a:effectLst/>
                          <a:latin typeface="Arial" panose="020B0604020202020204" pitchFamily="34" charset="0"/>
                          <a:ea typeface="Calibri" panose="020F0502020204030204" pitchFamily="34" charset="0"/>
                          <a:cs typeface="Arial" panose="020B0604020202020204" pitchFamily="34" charset="0"/>
                        </a:rPr>
                        <a:t>навчально-виховної</a:t>
                      </a:r>
                      <a:r>
                        <a:rPr lang="uk-UA" sz="1400" b="1" spc="140" noProof="0" dirty="0">
                          <a:effectLst/>
                          <a:latin typeface="Arial" panose="020B0604020202020204" pitchFamily="34" charset="0"/>
                          <a:ea typeface="Calibri" panose="020F0502020204030204" pitchFamily="34" charset="0"/>
                          <a:cs typeface="Arial" panose="020B0604020202020204" pitchFamily="34" charset="0"/>
                        </a:rPr>
                        <a:t> </a:t>
                      </a:r>
                      <a:r>
                        <a:rPr lang="uk-UA" sz="1400" b="1" spc="-5" noProof="0" dirty="0">
                          <a:effectLst/>
                          <a:latin typeface="Arial" panose="020B0604020202020204" pitchFamily="34" charset="0"/>
                          <a:ea typeface="Calibri" panose="020F0502020204030204" pitchFamily="34" charset="0"/>
                          <a:cs typeface="Arial" panose="020B0604020202020204" pitchFamily="34" charset="0"/>
                        </a:rPr>
                        <a:t>роботи:</a:t>
                      </a:r>
                      <a:endParaRPr lang="uk-UA" sz="1400" b="1" noProof="0" dirty="0">
                        <a:effectLst/>
                        <a:latin typeface="Arial" panose="020B0604020202020204" pitchFamily="34" charset="0"/>
                        <a:ea typeface="Calibri" panose="020F0502020204030204" pitchFamily="34" charset="0"/>
                        <a:cs typeface="Arial" panose="020B0604020202020204" pitchFamily="34" charset="0"/>
                      </a:endParaRPr>
                    </a:p>
                    <a:p>
                      <a:pPr marL="0" marR="62230" lvl="0" indent="0" algn="l" defTabSz="914400" rtl="0" eaLnBrk="1" fontAlgn="auto" latinLnBrk="0" hangingPunct="1">
                        <a:lnSpc>
                          <a:spcPct val="100000"/>
                        </a:lnSpc>
                        <a:spcBef>
                          <a:spcPts val="0"/>
                        </a:spcBef>
                        <a:spcAft>
                          <a:spcPts val="0"/>
                        </a:spcAft>
                        <a:buClrTx/>
                        <a:buSzTx/>
                        <a:buFontTx/>
                        <a:buNone/>
                        <a:tabLst/>
                        <a:defRPr/>
                      </a:pPr>
                      <a:r>
                        <a:rPr lang="uk-UA" sz="1000" b="1" noProof="0" dirty="0">
                          <a:effectLst/>
                          <a:latin typeface="Arial" panose="020B0604020202020204" pitchFamily="34" charset="0"/>
                          <a:ea typeface="Calibri" panose="020F0502020204030204" pitchFamily="34" charset="0"/>
                          <a:cs typeface="Arial" panose="020B0604020202020204" pitchFamily="34" charset="0"/>
                        </a:rPr>
                        <a:t> </a:t>
                      </a:r>
                      <a:r>
                        <a:rPr kumimoji="0" lang="uk-UA" sz="1000" b="1" i="0" u="none" strike="noStrike" kern="1200" cap="none" spc="-5"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За</a:t>
                      </a:r>
                      <a:r>
                        <a:rPr kumimoji="0" lang="uk-UA" sz="1000" b="1" i="0" u="none" strike="noStrike" kern="1200" cap="none" spc="15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uk-UA" sz="1000" b="1" i="0" u="none" strike="noStrike" kern="1200" cap="none" spc="-5"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фактичними</a:t>
                      </a:r>
                      <a:r>
                        <a:rPr kumimoji="0" lang="uk-UA" sz="1000" b="1" i="0" u="none" strike="noStrike" kern="1200" cap="none" spc="155"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uk-UA" sz="1000" b="1" i="0" u="none" strike="noStrike" kern="1200" cap="none" spc="-5"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затратами</a:t>
                      </a:r>
                      <a:r>
                        <a:rPr kumimoji="0" lang="uk-UA" sz="1000" b="1" i="0" u="none" strike="noStrike" kern="1200" cap="none" spc="16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uk-UA" sz="1000" b="1" i="0" u="none" strike="noStrike" kern="1200" cap="none" spc="-5"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часу,</a:t>
                      </a:r>
                      <a:r>
                        <a:rPr kumimoji="0" lang="uk-UA" sz="1000" b="1" i="0" u="none" strike="noStrike" kern="1200" cap="none" spc="145"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uk-UA" sz="12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але</a:t>
                      </a:r>
                      <a:r>
                        <a:rPr kumimoji="0" lang="uk-UA" sz="1200" b="1" i="0" u="none" strike="noStrike" kern="1200" cap="none" spc="15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uk-UA" sz="1200" b="1" i="0" u="none" strike="noStrike" kern="1200" cap="none" spc="-5"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не</a:t>
                      </a:r>
                      <a:r>
                        <a:rPr kumimoji="0" lang="uk-UA" sz="1200" b="1" i="0" u="none" strike="noStrike" kern="1200" cap="none" spc="145"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uk-UA" sz="12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більше,</a:t>
                      </a:r>
                      <a:r>
                        <a:rPr kumimoji="0" lang="uk-UA" sz="1200" b="1" i="0" u="none" strike="noStrike" kern="1200" cap="none" spc="10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uk-UA" sz="1200" b="1" i="0" u="none" strike="noStrike" kern="1200" cap="none" spc="-5"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ніж</a:t>
                      </a:r>
                      <a:r>
                        <a:rPr kumimoji="0" lang="uk-UA" sz="1200" b="1" i="0" u="none" strike="noStrike" kern="1200" cap="none" spc="10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uk-UA" sz="1200" b="1" i="0" u="none" strike="noStrike" kern="1200" cap="none" spc="-5"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100</a:t>
                      </a:r>
                      <a:r>
                        <a:rPr kumimoji="0" lang="uk-UA" sz="1200" b="1" i="0" u="none" strike="noStrike" kern="1200" cap="none" spc="12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uk-UA" sz="1200" b="1" i="0" u="none" strike="noStrike" kern="1200" cap="none" spc="-5"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год</a:t>
                      </a:r>
                      <a:r>
                        <a:rPr kumimoji="0" lang="uk-UA" sz="1200" b="1" i="0" u="none" strike="noStrike" kern="1200" cap="none" spc="95"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uk-UA" sz="12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на</a:t>
                      </a:r>
                      <a:r>
                        <a:rPr kumimoji="0" lang="uk-UA" sz="1200" b="1" i="0" u="none" strike="noStrike" kern="1200" cap="none" spc="105"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uk-UA" sz="1200" b="1" i="0" u="none" strike="noStrike" kern="1200" cap="none" spc="-5"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одну</a:t>
                      </a:r>
                      <a:r>
                        <a:rPr kumimoji="0" lang="uk-UA" sz="1200" b="1" i="0" u="none" strike="noStrike" kern="1200" cap="none" spc="115"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uk-UA" sz="1200" b="1" i="0" u="none" strike="noStrike" kern="1200" cap="none" spc="-5"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особу</a:t>
                      </a:r>
                      <a:r>
                        <a:rPr kumimoji="0" lang="uk-UA" sz="1200" b="1" i="0" u="none" strike="noStrike" kern="1200" cap="none" spc="12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uk-UA" sz="1200" b="1" i="0" u="none" strike="noStrike" kern="1200" cap="none" spc="-5"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на</a:t>
                      </a:r>
                      <a:r>
                        <a:rPr kumimoji="0" lang="uk-UA" sz="1200" b="1" i="0" u="none" strike="noStrike" kern="1200" cap="none" spc="135"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uk-UA" sz="12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навчальний</a:t>
                      </a:r>
                      <a:r>
                        <a:rPr kumimoji="0" lang="uk-UA" sz="1200" b="1" i="0" u="none" strike="noStrike" kern="1200" cap="none" spc="7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uk-UA" sz="1200" b="1" i="0" u="none" strike="noStrike" kern="1200" cap="none" spc="-5"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рік.</a:t>
                      </a:r>
                      <a:endParaRPr kumimoji="0" lang="uk-UA" sz="12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62230" lvl="0" indent="0" algn="l" defTabSz="914400" rtl="0" eaLnBrk="1" fontAlgn="auto" latinLnBrk="0" hangingPunct="1">
                        <a:lnSpc>
                          <a:spcPct val="100000"/>
                        </a:lnSpc>
                        <a:spcBef>
                          <a:spcPts val="0"/>
                        </a:spcBef>
                        <a:spcAft>
                          <a:spcPts val="0"/>
                        </a:spcAft>
                        <a:buClrTx/>
                        <a:buSzPts val="1150"/>
                        <a:buFont typeface="Times New Roman" panose="02020603050405020304" pitchFamily="18" charset="0"/>
                        <a:buChar char="*"/>
                        <a:tabLst>
                          <a:tab pos="180340" algn="l"/>
                        </a:tabLst>
                        <a:defRPr/>
                      </a:pPr>
                      <a:r>
                        <a:rPr kumimoji="0" lang="uk-UA" sz="1000" b="1" i="0" u="none" strike="noStrike" kern="1200" cap="none" spc="-5"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затвердженого</a:t>
                      </a:r>
                      <a:r>
                        <a:rPr kumimoji="0" lang="uk-UA" sz="1000" b="1" i="0" u="none" strike="noStrike" kern="1200" cap="none" spc="10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uk-UA" sz="1000" b="1" i="0" u="none" strike="noStrike" kern="1200" cap="none" spc="-5"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звіту</a:t>
                      </a:r>
                      <a:r>
                        <a:rPr kumimoji="0" lang="uk-UA" sz="1000" b="1" i="0" u="none" strike="noStrike" kern="1200" cap="none" spc="105"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uk-UA" sz="1000" b="1" i="0" u="none" strike="noStrike" kern="1200" cap="none" spc="-5"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наставника</a:t>
                      </a:r>
                      <a:r>
                        <a:rPr kumimoji="0" lang="uk-UA" sz="1000" b="1" i="0" u="none" strike="noStrike" kern="1200" cap="none" spc="10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uk-UA" sz="1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вченою</a:t>
                      </a:r>
                      <a:r>
                        <a:rPr kumimoji="0" lang="uk-UA" sz="1000" b="1" i="0" u="none" strike="noStrike" kern="1200" cap="none" spc="14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uk-UA" sz="1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радою</a:t>
                      </a:r>
                      <a:r>
                        <a:rPr kumimoji="0" lang="uk-UA" sz="1000" b="1" i="0" u="none" strike="noStrike" kern="1200" cap="none" spc="2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uk-UA" sz="1000" b="1" i="0" u="none" strike="noStrike" kern="1200" cap="none" spc="-5"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факультету/інституту,</a:t>
                      </a:r>
                      <a:r>
                        <a:rPr kumimoji="0" lang="uk-UA" sz="1000" b="1" i="0" u="none" strike="noStrike" kern="1200" cap="none" spc="15"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uk-UA" sz="1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деканом</a:t>
                      </a:r>
                      <a:r>
                        <a:rPr kumimoji="0" lang="uk-UA" sz="1000" b="1" i="0" u="none" strike="noStrike" kern="1200" cap="none" spc="15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uk-UA" sz="1000" b="1" i="0" u="none" strike="noStrike" kern="1200" cap="none" spc="-5"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факультету/директором</a:t>
                      </a:r>
                      <a:r>
                        <a:rPr kumimoji="0" lang="uk-UA" sz="1000" b="1" i="0" u="none" strike="noStrike" kern="1200" cap="none" spc="28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uk-UA" sz="1000" b="1" i="0" u="none" strike="noStrike" kern="1200" cap="none" spc="-5"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ННІ,</a:t>
                      </a:r>
                      <a:r>
                        <a:rPr kumimoji="0" lang="uk-UA" sz="1000" b="1" i="0" u="none" strike="noStrike" kern="1200" cap="none" spc="28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uk-UA" sz="1000" b="1" i="0" u="none" strike="noStrike" kern="1200" cap="none" spc="-5"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директором</a:t>
                      </a:r>
                      <a:r>
                        <a:rPr kumimoji="0" lang="uk-UA" sz="1000" b="1" i="0" u="none" strike="noStrike" kern="1200" cap="none" spc="13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uk-UA" sz="1000" b="1" i="0" u="none" strike="noStrike" kern="1200" cap="none" spc="-5"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ННЦ</a:t>
                      </a:r>
                      <a:r>
                        <a:rPr kumimoji="0" lang="uk-UA" sz="1000" b="1" i="0" u="none" strike="noStrike" kern="1200" cap="none" spc="25"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uk-UA" sz="1000" b="1" i="0" u="none" strike="noStrike" kern="1200" cap="none" spc="-5"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ВР</a:t>
                      </a:r>
                      <a:r>
                        <a:rPr kumimoji="0" lang="uk-UA" sz="1000" b="1" i="0" u="none" strike="noStrike" kern="1200" cap="none" spc="25"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uk-UA" sz="1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і</a:t>
                      </a:r>
                      <a:r>
                        <a:rPr kumimoji="0" lang="uk-UA" sz="1000" b="1" i="0" u="none" strike="noStrike" kern="1200" cap="none" spc="25"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uk-UA" sz="1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СР</a:t>
                      </a:r>
                    </a:p>
                    <a:p>
                      <a:pPr marL="0" marR="63500" lvl="0" indent="0" algn="l" defTabSz="914400" rtl="0" eaLnBrk="1" fontAlgn="auto" latinLnBrk="0" hangingPunct="1">
                        <a:lnSpc>
                          <a:spcPct val="100000"/>
                        </a:lnSpc>
                        <a:spcBef>
                          <a:spcPts val="0"/>
                        </a:spcBef>
                        <a:spcAft>
                          <a:spcPts val="0"/>
                        </a:spcAft>
                        <a:buClrTx/>
                        <a:buSzPts val="1150"/>
                        <a:buFont typeface="Times New Roman" panose="02020603050405020304" pitchFamily="18" charset="0"/>
                        <a:buChar char="*"/>
                        <a:tabLst>
                          <a:tab pos="285115" algn="l"/>
                        </a:tabLst>
                        <a:defRPr/>
                      </a:pPr>
                      <a:r>
                        <a:rPr kumimoji="0" lang="uk-UA" sz="1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за</a:t>
                      </a:r>
                      <a:r>
                        <a:rPr kumimoji="0" lang="uk-UA" sz="1000" b="1" i="0" u="none" strike="noStrike" kern="1200" cap="none" spc="45"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uk-UA" sz="1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умов</a:t>
                      </a:r>
                      <a:r>
                        <a:rPr kumimoji="0" lang="uk-UA" sz="1000" b="1" i="0" u="none" strike="noStrike" kern="1200" cap="none" spc="45"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uk-UA" sz="1000" b="1" i="0" u="none" strike="noStrike" kern="1200" cap="none" spc="-5"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відсутності</a:t>
                      </a:r>
                      <a:r>
                        <a:rPr kumimoji="0" lang="uk-UA" sz="1000" b="1" i="0" u="none" strike="noStrike" kern="1200" cap="none" spc="5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uk-UA" sz="1000" b="1" i="0" u="none" strike="noStrike" kern="1200" cap="none" spc="-5"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порушень</a:t>
                      </a:r>
                      <a:r>
                        <a:rPr kumimoji="0" lang="uk-UA" sz="1000" b="1" i="0" u="none" strike="noStrike" kern="1200" cap="none" spc="5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uk-UA" sz="1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в</a:t>
                      </a:r>
                      <a:r>
                        <a:rPr kumimoji="0" lang="uk-UA" sz="1000" b="1" i="0" u="none" strike="noStrike" kern="1200" cap="none" spc="14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uk-UA" sz="1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навчальній</a:t>
                      </a:r>
                      <a:r>
                        <a:rPr kumimoji="0" lang="uk-UA" sz="1000" b="1" i="0" u="none" strike="noStrike" kern="1200" cap="none" spc="75"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uk-UA" sz="1000" b="1" i="0" u="none" strike="noStrike" kern="1200" cap="none" spc="-5"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групі</a:t>
                      </a:r>
                      <a:endParaRPr kumimoji="0" lang="uk-UA" sz="1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a:lnSpc>
                          <a:spcPct val="100000"/>
                        </a:lnSpc>
                        <a:spcBef>
                          <a:spcPts val="0"/>
                        </a:spcBef>
                        <a:spcAft>
                          <a:spcPts val="0"/>
                        </a:spcAft>
                      </a:pPr>
                      <a:r>
                        <a:rPr lang="uk-UA" sz="1000" noProof="0" dirty="0">
                          <a:effectLst/>
                          <a:latin typeface="Arial" panose="020B0604020202020204" pitchFamily="34" charset="0"/>
                          <a:ea typeface="Calibri" panose="020F0502020204030204" pitchFamily="34" charset="0"/>
                          <a:cs typeface="Arial" panose="020B0604020202020204" pitchFamily="34" charset="0"/>
                        </a:rPr>
                        <a:t> </a:t>
                      </a:r>
                    </a:p>
                    <a:p>
                      <a:pPr marL="48260" marR="62230" indent="13335" algn="just">
                        <a:lnSpc>
                          <a:spcPct val="100000"/>
                        </a:lnSpc>
                        <a:spcBef>
                          <a:spcPts val="0"/>
                        </a:spcBef>
                        <a:spcAft>
                          <a:spcPts val="0"/>
                        </a:spcAft>
                      </a:pPr>
                      <a:r>
                        <a:rPr lang="uk-UA" sz="1200" b="1" i="1" noProof="0" dirty="0">
                          <a:effectLst/>
                          <a:latin typeface="Arial" panose="020B0604020202020204" pitchFamily="34" charset="0"/>
                          <a:ea typeface="Calibri" panose="020F0502020204030204" pitchFamily="34" charset="0"/>
                          <a:cs typeface="Arial" panose="020B0604020202020204" pitchFamily="34" charset="0"/>
                        </a:rPr>
                        <a:t>-</a:t>
                      </a:r>
                      <a:r>
                        <a:rPr lang="uk-UA" sz="1200" b="1" i="1" spc="70" noProof="0" dirty="0">
                          <a:effectLst/>
                          <a:latin typeface="Arial" panose="020B0604020202020204" pitchFamily="34" charset="0"/>
                          <a:ea typeface="Calibri" panose="020F0502020204030204" pitchFamily="34" charset="0"/>
                          <a:cs typeface="Arial" panose="020B0604020202020204" pitchFamily="34" charset="0"/>
                        </a:rPr>
                        <a:t> </a:t>
                      </a:r>
                      <a:r>
                        <a:rPr lang="uk-UA" sz="1200" b="1" i="1" spc="-5" noProof="0" dirty="0">
                          <a:effectLst/>
                          <a:latin typeface="Arial" panose="020B0604020202020204" pitchFamily="34" charset="0"/>
                          <a:ea typeface="Calibri" panose="020F0502020204030204" pitchFamily="34" charset="0"/>
                          <a:cs typeface="Arial" panose="020B0604020202020204" pitchFamily="34" charset="0"/>
                        </a:rPr>
                        <a:t>проведення</a:t>
                      </a:r>
                      <a:r>
                        <a:rPr lang="uk-UA" sz="1200" b="1" i="1" spc="65" noProof="0" dirty="0">
                          <a:effectLst/>
                          <a:latin typeface="Arial" panose="020B0604020202020204" pitchFamily="34" charset="0"/>
                          <a:ea typeface="Calibri" panose="020F0502020204030204" pitchFamily="34" charset="0"/>
                          <a:cs typeface="Arial" panose="020B0604020202020204" pitchFamily="34" charset="0"/>
                        </a:rPr>
                        <a:t> </a:t>
                      </a:r>
                      <a:r>
                        <a:rPr lang="uk-UA" sz="1200" b="1" i="1" noProof="0" dirty="0">
                          <a:effectLst/>
                          <a:latin typeface="Arial" panose="020B0604020202020204" pitchFamily="34" charset="0"/>
                          <a:ea typeface="Calibri" panose="020F0502020204030204" pitchFamily="34" charset="0"/>
                          <a:cs typeface="Arial" panose="020B0604020202020204" pitchFamily="34" charset="0"/>
                        </a:rPr>
                        <a:t>заходів</a:t>
                      </a:r>
                      <a:r>
                        <a:rPr lang="uk-UA" sz="1200" b="1" i="1" spc="70" noProof="0" dirty="0">
                          <a:effectLst/>
                          <a:latin typeface="Arial" panose="020B0604020202020204" pitchFamily="34" charset="0"/>
                          <a:ea typeface="Calibri" panose="020F0502020204030204" pitchFamily="34" charset="0"/>
                          <a:cs typeface="Arial" panose="020B0604020202020204" pitchFamily="34" charset="0"/>
                        </a:rPr>
                        <a:t> </a:t>
                      </a:r>
                      <a:r>
                        <a:rPr lang="uk-UA" sz="1200" b="1" i="1" spc="-5" noProof="0" dirty="0">
                          <a:effectLst/>
                          <a:latin typeface="Arial" panose="020B0604020202020204" pitchFamily="34" charset="0"/>
                          <a:ea typeface="Calibri" panose="020F0502020204030204" pitchFamily="34" charset="0"/>
                          <a:cs typeface="Arial" panose="020B0604020202020204" pitchFamily="34" charset="0"/>
                        </a:rPr>
                        <a:t>національно-</a:t>
                      </a:r>
                      <a:r>
                        <a:rPr lang="uk-UA" sz="1200" b="1" i="1" spc="130" noProof="0" dirty="0">
                          <a:effectLst/>
                          <a:latin typeface="Arial" panose="020B0604020202020204" pitchFamily="34" charset="0"/>
                          <a:ea typeface="Calibri" panose="020F0502020204030204" pitchFamily="34" charset="0"/>
                          <a:cs typeface="Arial" panose="020B0604020202020204" pitchFamily="34" charset="0"/>
                        </a:rPr>
                        <a:t> </a:t>
                      </a:r>
                      <a:r>
                        <a:rPr lang="uk-UA" sz="1200" b="1" i="1" spc="-5" noProof="0" dirty="0">
                          <a:effectLst/>
                          <a:latin typeface="Arial" panose="020B0604020202020204" pitchFamily="34" charset="0"/>
                          <a:ea typeface="Calibri" panose="020F0502020204030204" pitchFamily="34" charset="0"/>
                          <a:cs typeface="Arial" panose="020B0604020202020204" pitchFamily="34" charset="0"/>
                        </a:rPr>
                        <a:t>патріотичного</a:t>
                      </a:r>
                      <a:r>
                        <a:rPr lang="uk-UA" sz="1200" b="1" i="1" spc="45" noProof="0" dirty="0">
                          <a:effectLst/>
                          <a:latin typeface="Arial" panose="020B0604020202020204" pitchFamily="34" charset="0"/>
                          <a:ea typeface="Calibri" panose="020F0502020204030204" pitchFamily="34" charset="0"/>
                          <a:cs typeface="Arial" panose="020B0604020202020204" pitchFamily="34" charset="0"/>
                        </a:rPr>
                        <a:t> </a:t>
                      </a:r>
                      <a:r>
                        <a:rPr lang="uk-UA" sz="1200" b="1" i="1" noProof="0" dirty="0">
                          <a:effectLst/>
                          <a:latin typeface="Arial" panose="020B0604020202020204" pitchFamily="34" charset="0"/>
                          <a:ea typeface="Calibri" panose="020F0502020204030204" pitchFamily="34" charset="0"/>
                          <a:cs typeface="Arial" panose="020B0604020202020204" pitchFamily="34" charset="0"/>
                        </a:rPr>
                        <a:t>виховання</a:t>
                      </a:r>
                      <a:r>
                        <a:rPr lang="uk-UA" sz="1200" b="1" spc="55" noProof="0" dirty="0">
                          <a:effectLst/>
                          <a:latin typeface="Arial" panose="020B0604020202020204" pitchFamily="34" charset="0"/>
                          <a:ea typeface="Calibri" panose="020F0502020204030204" pitchFamily="34" charset="0"/>
                          <a:cs typeface="Arial" panose="020B0604020202020204" pitchFamily="34" charset="0"/>
                        </a:rPr>
                        <a:t> </a:t>
                      </a:r>
                      <a:r>
                        <a:rPr lang="uk-UA" sz="1000" spc="-5" noProof="0" dirty="0">
                          <a:effectLst/>
                          <a:latin typeface="Arial" panose="020B0604020202020204" pitchFamily="34" charset="0"/>
                          <a:ea typeface="Calibri" panose="020F0502020204030204" pitchFamily="34" charset="0"/>
                          <a:cs typeface="Arial" panose="020B0604020202020204" pitchFamily="34" charset="0"/>
                        </a:rPr>
                        <a:t>(</a:t>
                      </a:r>
                      <a:r>
                        <a:rPr lang="uk-UA" sz="1000" b="1" spc="-5" noProof="0" dirty="0">
                          <a:effectLst/>
                          <a:latin typeface="Arial" panose="020B0604020202020204" pitchFamily="34" charset="0"/>
                          <a:ea typeface="Calibri" panose="020F0502020204030204" pitchFamily="34" charset="0"/>
                          <a:cs typeface="Arial" panose="020B0604020202020204" pitchFamily="34" charset="0"/>
                        </a:rPr>
                        <a:t>відвідування</a:t>
                      </a:r>
                      <a:r>
                        <a:rPr lang="uk-UA" sz="1000" b="1" spc="50" noProof="0" dirty="0">
                          <a:effectLst/>
                          <a:latin typeface="Arial" panose="020B0604020202020204" pitchFamily="34" charset="0"/>
                          <a:ea typeface="Calibri" panose="020F0502020204030204" pitchFamily="34" charset="0"/>
                          <a:cs typeface="Arial" panose="020B0604020202020204" pitchFamily="34" charset="0"/>
                        </a:rPr>
                        <a:t> </a:t>
                      </a:r>
                      <a:r>
                        <a:rPr lang="uk-UA" sz="1000" b="1" spc="-5" noProof="0" dirty="0">
                          <a:effectLst/>
                          <a:latin typeface="Arial" panose="020B0604020202020204" pitchFamily="34" charset="0"/>
                          <a:ea typeface="Calibri" panose="020F0502020204030204" pitchFamily="34" charset="0"/>
                          <a:cs typeface="Arial" panose="020B0604020202020204" pitchFamily="34" charset="0"/>
                        </a:rPr>
                        <a:t>не</a:t>
                      </a:r>
                      <a:r>
                        <a:rPr lang="uk-UA" sz="1000" b="1" spc="140" noProof="0" dirty="0">
                          <a:effectLst/>
                          <a:latin typeface="Arial" panose="020B0604020202020204" pitchFamily="34" charset="0"/>
                          <a:ea typeface="Calibri" panose="020F0502020204030204" pitchFamily="34" charset="0"/>
                          <a:cs typeface="Arial" panose="020B0604020202020204" pitchFamily="34" charset="0"/>
                        </a:rPr>
                        <a:t> </a:t>
                      </a:r>
                      <a:r>
                        <a:rPr lang="uk-UA" sz="1000" b="1" spc="-5" noProof="0" dirty="0">
                          <a:effectLst/>
                          <a:latin typeface="Arial" panose="020B0604020202020204" pitchFamily="34" charset="0"/>
                          <a:ea typeface="Calibri" panose="020F0502020204030204" pitchFamily="34" charset="0"/>
                          <a:cs typeface="Arial" panose="020B0604020202020204" pitchFamily="34" charset="0"/>
                        </a:rPr>
                        <a:t>менше</a:t>
                      </a:r>
                      <a:r>
                        <a:rPr lang="uk-UA" sz="1000" b="1" spc="50" noProof="0" dirty="0">
                          <a:effectLst/>
                          <a:latin typeface="Arial" panose="020B0604020202020204" pitchFamily="34" charset="0"/>
                          <a:ea typeface="Calibri" panose="020F0502020204030204" pitchFamily="34" charset="0"/>
                          <a:cs typeface="Arial" panose="020B0604020202020204" pitchFamily="34" charset="0"/>
                        </a:rPr>
                        <a:t> </a:t>
                      </a:r>
                      <a:r>
                        <a:rPr lang="uk-UA" sz="1000" b="1" spc="-5" noProof="0" dirty="0">
                          <a:effectLst/>
                          <a:latin typeface="Arial" panose="020B0604020202020204" pitchFamily="34" charset="0"/>
                          <a:ea typeface="Calibri" panose="020F0502020204030204" pitchFamily="34" charset="0"/>
                          <a:cs typeface="Arial" panose="020B0604020202020204" pitchFamily="34" charset="0"/>
                        </a:rPr>
                        <a:t>трьох</a:t>
                      </a:r>
                      <a:r>
                        <a:rPr lang="uk-UA" sz="1000" b="1" spc="55" noProof="0" dirty="0">
                          <a:effectLst/>
                          <a:latin typeface="Arial" panose="020B0604020202020204" pitchFamily="34" charset="0"/>
                          <a:ea typeface="Calibri" panose="020F0502020204030204" pitchFamily="34" charset="0"/>
                          <a:cs typeface="Arial" panose="020B0604020202020204" pitchFamily="34" charset="0"/>
                        </a:rPr>
                        <a:t> </a:t>
                      </a:r>
                      <a:r>
                        <a:rPr lang="uk-UA" sz="1000" b="1" spc="-5" noProof="0" dirty="0">
                          <a:effectLst/>
                          <a:latin typeface="Arial" panose="020B0604020202020204" pitchFamily="34" charset="0"/>
                          <a:ea typeface="Calibri" panose="020F0502020204030204" pitchFamily="34" charset="0"/>
                          <a:cs typeface="Arial" panose="020B0604020202020204" pitchFamily="34" charset="0"/>
                        </a:rPr>
                        <a:t>музеїв</a:t>
                      </a:r>
                      <a:r>
                        <a:rPr lang="uk-UA" sz="1000" spc="-5" noProof="0" dirty="0">
                          <a:effectLst/>
                          <a:latin typeface="Arial" panose="020B0604020202020204" pitchFamily="34" charset="0"/>
                          <a:ea typeface="Calibri" panose="020F0502020204030204" pitchFamily="34" charset="0"/>
                          <a:cs typeface="Arial" panose="020B0604020202020204" pitchFamily="34" charset="0"/>
                        </a:rPr>
                        <a:t>);</a:t>
                      </a:r>
                      <a:endParaRPr lang="uk-UA" sz="1000" noProof="0" dirty="0">
                        <a:effectLst/>
                        <a:latin typeface="Arial" panose="020B0604020202020204" pitchFamily="34" charset="0"/>
                        <a:ea typeface="Calibri" panose="020F0502020204030204" pitchFamily="34" charset="0"/>
                        <a:cs typeface="Arial" panose="020B0604020202020204" pitchFamily="34" charset="0"/>
                      </a:endParaRPr>
                    </a:p>
                    <a:p>
                      <a:pPr marL="48260" marR="61595" indent="13335" algn="just">
                        <a:lnSpc>
                          <a:spcPct val="100000"/>
                        </a:lnSpc>
                        <a:spcBef>
                          <a:spcPts val="0"/>
                        </a:spcBef>
                        <a:spcAft>
                          <a:spcPts val="0"/>
                        </a:spcAft>
                      </a:pPr>
                      <a:r>
                        <a:rPr lang="uk-UA" sz="1000" noProof="0" dirty="0">
                          <a:effectLst/>
                          <a:latin typeface="Arial" panose="020B0604020202020204" pitchFamily="34" charset="0"/>
                          <a:ea typeface="Times New Roman" panose="02020603050405020304" pitchFamily="18" charset="0"/>
                          <a:cs typeface="Arial" panose="020B0604020202020204" pitchFamily="34" charset="0"/>
                        </a:rPr>
                        <a:t>(з</a:t>
                      </a:r>
                      <a:r>
                        <a:rPr lang="uk-UA" sz="1000" spc="230" noProof="0" dirty="0">
                          <a:effectLst/>
                          <a:latin typeface="Arial" panose="020B0604020202020204" pitchFamily="34" charset="0"/>
                          <a:ea typeface="Times New Roman" panose="02020603050405020304" pitchFamily="18" charset="0"/>
                          <a:cs typeface="Arial" panose="020B0604020202020204" pitchFamily="34" charset="0"/>
                        </a:rPr>
                        <a:t> </a:t>
                      </a:r>
                      <a:r>
                        <a:rPr lang="uk-UA" sz="1000" spc="-5" noProof="0" dirty="0">
                          <a:effectLst/>
                          <a:latin typeface="Arial" panose="020B0604020202020204" pitchFamily="34" charset="0"/>
                          <a:ea typeface="Times New Roman" panose="02020603050405020304" pitchFamily="18" charset="0"/>
                          <a:cs typeface="Arial" panose="020B0604020202020204" pitchFamily="34" charset="0"/>
                        </a:rPr>
                        <a:t>обов’язковим</a:t>
                      </a:r>
                      <a:r>
                        <a:rPr lang="uk-UA" sz="1000" spc="235" noProof="0" dirty="0">
                          <a:effectLst/>
                          <a:latin typeface="Arial" panose="020B0604020202020204" pitchFamily="34" charset="0"/>
                          <a:ea typeface="Times New Roman" panose="02020603050405020304" pitchFamily="18" charset="0"/>
                          <a:cs typeface="Arial" panose="020B0604020202020204" pitchFamily="34" charset="0"/>
                        </a:rPr>
                        <a:t> </a:t>
                      </a:r>
                      <a:r>
                        <a:rPr lang="uk-UA" sz="1000" spc="-5" noProof="0" dirty="0">
                          <a:effectLst/>
                          <a:latin typeface="Arial" panose="020B0604020202020204" pitchFamily="34" charset="0"/>
                          <a:ea typeface="Times New Roman" panose="02020603050405020304" pitchFamily="18" charset="0"/>
                          <a:cs typeface="Arial" panose="020B0604020202020204" pitchFamily="34" charset="0"/>
                        </a:rPr>
                        <a:t>висвітленням</a:t>
                      </a:r>
                      <a:r>
                        <a:rPr lang="uk-UA" sz="1000" spc="240" noProof="0" dirty="0">
                          <a:effectLst/>
                          <a:latin typeface="Arial" panose="020B0604020202020204" pitchFamily="34" charset="0"/>
                          <a:ea typeface="Times New Roman" panose="02020603050405020304" pitchFamily="18" charset="0"/>
                          <a:cs typeface="Arial" panose="020B0604020202020204" pitchFamily="34" charset="0"/>
                        </a:rPr>
                        <a:t> </a:t>
                      </a:r>
                      <a:r>
                        <a:rPr lang="uk-UA" sz="1000" spc="-5" noProof="0" dirty="0">
                          <a:effectLst/>
                          <a:latin typeface="Arial" panose="020B0604020202020204" pitchFamily="34" charset="0"/>
                          <a:ea typeface="Times New Roman" panose="02020603050405020304" pitchFamily="18" charset="0"/>
                          <a:cs typeface="Arial" panose="020B0604020202020204" pitchFamily="34" charset="0"/>
                        </a:rPr>
                        <a:t>проведених</a:t>
                      </a:r>
                      <a:r>
                        <a:rPr lang="uk-UA" sz="1000" spc="150" noProof="0" dirty="0">
                          <a:effectLst/>
                          <a:latin typeface="Arial" panose="020B0604020202020204" pitchFamily="34" charset="0"/>
                          <a:ea typeface="Times New Roman" panose="02020603050405020304" pitchFamily="18" charset="0"/>
                          <a:cs typeface="Arial" panose="020B0604020202020204" pitchFamily="34" charset="0"/>
                        </a:rPr>
                        <a:t> </a:t>
                      </a:r>
                      <a:r>
                        <a:rPr lang="uk-UA" sz="1000" spc="-5" noProof="0" dirty="0">
                          <a:effectLst/>
                          <a:latin typeface="Arial" panose="020B0604020202020204" pitchFamily="34" charset="0"/>
                          <a:ea typeface="Times New Roman" panose="02020603050405020304" pitchFamily="18" charset="0"/>
                          <a:cs typeface="Arial" panose="020B0604020202020204" pitchFamily="34" charset="0"/>
                        </a:rPr>
                        <a:t>заходів</a:t>
                      </a:r>
                      <a:r>
                        <a:rPr lang="uk-UA" sz="1000" spc="130" noProof="0" dirty="0">
                          <a:effectLst/>
                          <a:latin typeface="Arial" panose="020B0604020202020204" pitchFamily="34" charset="0"/>
                          <a:ea typeface="Times New Roman" panose="02020603050405020304" pitchFamily="18" charset="0"/>
                          <a:cs typeface="Arial" panose="020B0604020202020204" pitchFamily="34" charset="0"/>
                        </a:rPr>
                        <a:t> </a:t>
                      </a:r>
                      <a:r>
                        <a:rPr lang="uk-UA" sz="1000" noProof="0" dirty="0">
                          <a:effectLst/>
                          <a:latin typeface="Arial" panose="020B0604020202020204" pitchFamily="34" charset="0"/>
                          <a:ea typeface="Times New Roman" panose="02020603050405020304" pitchFamily="18" charset="0"/>
                          <a:cs typeface="Arial" panose="020B0604020202020204" pitchFamily="34" charset="0"/>
                        </a:rPr>
                        <a:t>та</a:t>
                      </a:r>
                      <a:r>
                        <a:rPr lang="uk-UA" sz="1000" spc="140" noProof="0" dirty="0">
                          <a:effectLst/>
                          <a:latin typeface="Arial" panose="020B0604020202020204" pitchFamily="34" charset="0"/>
                          <a:ea typeface="Times New Roman" panose="02020603050405020304" pitchFamily="18" charset="0"/>
                          <a:cs typeface="Arial" panose="020B0604020202020204" pitchFamily="34" charset="0"/>
                        </a:rPr>
                        <a:t> </a:t>
                      </a:r>
                      <a:r>
                        <a:rPr lang="uk-UA" sz="1000" spc="-5" noProof="0" dirty="0">
                          <a:effectLst/>
                          <a:latin typeface="Arial" panose="020B0604020202020204" pitchFamily="34" charset="0"/>
                          <a:ea typeface="Times New Roman" panose="02020603050405020304" pitchFamily="18" charset="0"/>
                          <a:cs typeface="Arial" panose="020B0604020202020204" pitchFamily="34" charset="0"/>
                        </a:rPr>
                        <a:t>наявності</a:t>
                      </a:r>
                      <a:r>
                        <a:rPr lang="uk-UA" sz="1000" spc="145" noProof="0" dirty="0">
                          <a:effectLst/>
                          <a:latin typeface="Arial" panose="020B0604020202020204" pitchFamily="34" charset="0"/>
                          <a:ea typeface="Times New Roman" panose="02020603050405020304" pitchFamily="18" charset="0"/>
                          <a:cs typeface="Arial" panose="020B0604020202020204" pitchFamily="34" charset="0"/>
                        </a:rPr>
                        <a:t> </a:t>
                      </a:r>
                      <a:r>
                        <a:rPr lang="uk-UA" sz="1000" spc="-5" noProof="0" dirty="0">
                          <a:effectLst/>
                          <a:latin typeface="Arial" panose="020B0604020202020204" pitchFamily="34" charset="0"/>
                          <a:ea typeface="Times New Roman" panose="02020603050405020304" pitchFamily="18" charset="0"/>
                          <a:cs typeface="Arial" panose="020B0604020202020204" pitchFamily="34" charset="0"/>
                        </a:rPr>
                        <a:t>фото-підтвердження</a:t>
                      </a:r>
                      <a:r>
                        <a:rPr lang="uk-UA" sz="1000" spc="135" noProof="0" dirty="0">
                          <a:effectLst/>
                          <a:latin typeface="Arial" panose="020B0604020202020204" pitchFamily="34" charset="0"/>
                          <a:ea typeface="Times New Roman" panose="02020603050405020304" pitchFamily="18" charset="0"/>
                          <a:cs typeface="Arial" panose="020B0604020202020204" pitchFamily="34" charset="0"/>
                        </a:rPr>
                        <a:t> </a:t>
                      </a:r>
                      <a:r>
                        <a:rPr lang="uk-UA" sz="1000" spc="-5" noProof="0" dirty="0">
                          <a:effectLst/>
                          <a:latin typeface="Arial" panose="020B0604020202020204" pitchFamily="34" charset="0"/>
                          <a:ea typeface="Times New Roman" panose="02020603050405020304" pitchFamily="18" charset="0"/>
                          <a:cs typeface="Arial" panose="020B0604020202020204" pitchFamily="34" charset="0"/>
                        </a:rPr>
                        <a:t>розміщеного</a:t>
                      </a:r>
                      <a:r>
                        <a:rPr lang="uk-UA" sz="1000" spc="225" noProof="0" dirty="0">
                          <a:effectLst/>
                          <a:latin typeface="Arial" panose="020B0604020202020204" pitchFamily="34" charset="0"/>
                          <a:ea typeface="Times New Roman" panose="02020603050405020304" pitchFamily="18" charset="0"/>
                          <a:cs typeface="Arial" panose="020B0604020202020204" pitchFamily="34" charset="0"/>
                        </a:rPr>
                        <a:t> </a:t>
                      </a:r>
                      <a:r>
                        <a:rPr lang="uk-UA" sz="1000" spc="-5" noProof="0" dirty="0">
                          <a:effectLst/>
                          <a:latin typeface="Arial" panose="020B0604020202020204" pitchFamily="34" charset="0"/>
                          <a:ea typeface="Times New Roman" panose="02020603050405020304" pitchFamily="18" charset="0"/>
                          <a:cs typeface="Arial" panose="020B0604020202020204" pitchFamily="34" charset="0"/>
                        </a:rPr>
                        <a:t>на</a:t>
                      </a:r>
                      <a:r>
                        <a:rPr lang="uk-UA" sz="1000" spc="215" noProof="0" dirty="0">
                          <a:effectLst/>
                          <a:latin typeface="Arial" panose="020B0604020202020204" pitchFamily="34" charset="0"/>
                          <a:ea typeface="Times New Roman" panose="02020603050405020304" pitchFamily="18" charset="0"/>
                          <a:cs typeface="Arial" panose="020B0604020202020204" pitchFamily="34" charset="0"/>
                        </a:rPr>
                        <a:t> </a:t>
                      </a:r>
                      <a:r>
                        <a:rPr lang="uk-UA" sz="1000" spc="-5" noProof="0" dirty="0">
                          <a:effectLst/>
                          <a:latin typeface="Arial" panose="020B0604020202020204" pitchFamily="34" charset="0"/>
                          <a:ea typeface="Times New Roman" panose="02020603050405020304" pitchFamily="18" charset="0"/>
                          <a:cs typeface="Arial" panose="020B0604020202020204" pitchFamily="34" charset="0"/>
                        </a:rPr>
                        <a:t>сайті</a:t>
                      </a:r>
                      <a:r>
                        <a:rPr lang="uk-UA" sz="1000" spc="215" noProof="0" dirty="0">
                          <a:effectLst/>
                          <a:latin typeface="Arial" panose="020B0604020202020204" pitchFamily="34" charset="0"/>
                          <a:ea typeface="Times New Roman" panose="02020603050405020304" pitchFamily="18" charset="0"/>
                          <a:cs typeface="Arial" panose="020B0604020202020204" pitchFamily="34" charset="0"/>
                        </a:rPr>
                        <a:t> </a:t>
                      </a:r>
                      <a:r>
                        <a:rPr lang="uk-UA" sz="1000" spc="-5" noProof="0" dirty="0">
                          <a:effectLst/>
                          <a:latin typeface="Arial" panose="020B0604020202020204" pitchFamily="34" charset="0"/>
                          <a:ea typeface="Times New Roman" panose="02020603050405020304" pitchFamily="18" charset="0"/>
                          <a:cs typeface="Arial" panose="020B0604020202020204" pitchFamily="34" charset="0"/>
                        </a:rPr>
                        <a:t>університету).</a:t>
                      </a:r>
                      <a:r>
                        <a:rPr lang="uk-UA" sz="1000" spc="215" noProof="0" dirty="0">
                          <a:effectLst/>
                          <a:latin typeface="Arial" panose="020B0604020202020204" pitchFamily="34" charset="0"/>
                          <a:ea typeface="Times New Roman" panose="02020603050405020304" pitchFamily="18" charset="0"/>
                          <a:cs typeface="Arial" panose="020B0604020202020204" pitchFamily="34" charset="0"/>
                        </a:rPr>
                        <a:t> </a:t>
                      </a:r>
                    </a:p>
                    <a:p>
                      <a:pPr marL="48260" marR="61595" indent="13335" algn="just">
                        <a:lnSpc>
                          <a:spcPct val="100000"/>
                        </a:lnSpc>
                        <a:spcBef>
                          <a:spcPts val="0"/>
                        </a:spcBef>
                        <a:spcAft>
                          <a:spcPts val="0"/>
                        </a:spcAft>
                      </a:pPr>
                      <a:r>
                        <a:rPr lang="uk-UA" sz="1000" b="1" noProof="0" dirty="0">
                          <a:effectLst/>
                          <a:latin typeface="Arial" panose="020B0604020202020204" pitchFamily="34" charset="0"/>
                          <a:ea typeface="Times New Roman" panose="02020603050405020304" pitchFamily="18" charset="0"/>
                          <a:cs typeface="Arial" panose="020B0604020202020204" pitchFamily="34" charset="0"/>
                        </a:rPr>
                        <a:t>За</a:t>
                      </a:r>
                      <a:r>
                        <a:rPr lang="uk-UA" sz="1000" b="1" spc="195" noProof="0" dirty="0">
                          <a:effectLst/>
                          <a:latin typeface="Arial" panose="020B0604020202020204" pitchFamily="34" charset="0"/>
                          <a:ea typeface="Times New Roman" panose="02020603050405020304" pitchFamily="18" charset="0"/>
                          <a:cs typeface="Arial" panose="020B0604020202020204" pitchFamily="34" charset="0"/>
                        </a:rPr>
                        <a:t> </a:t>
                      </a:r>
                      <a:r>
                        <a:rPr lang="uk-UA" sz="1000" b="1" spc="-5" noProof="0" dirty="0">
                          <a:effectLst/>
                          <a:latin typeface="Arial" panose="020B0604020202020204" pitchFamily="34" charset="0"/>
                          <a:ea typeface="Times New Roman" panose="02020603050405020304" pitchFamily="18" charset="0"/>
                          <a:cs typeface="Arial" panose="020B0604020202020204" pitchFamily="34" charset="0"/>
                        </a:rPr>
                        <a:t>фактичними</a:t>
                      </a:r>
                      <a:r>
                        <a:rPr lang="uk-UA" sz="1000" b="1" spc="50" noProof="0" dirty="0">
                          <a:effectLst/>
                          <a:latin typeface="Arial" panose="020B0604020202020204" pitchFamily="34" charset="0"/>
                          <a:ea typeface="Times New Roman" panose="02020603050405020304" pitchFamily="18" charset="0"/>
                          <a:cs typeface="Arial" panose="020B0604020202020204" pitchFamily="34" charset="0"/>
                        </a:rPr>
                        <a:t> </a:t>
                      </a:r>
                      <a:r>
                        <a:rPr lang="uk-UA" sz="1000" b="1" spc="-5" noProof="0" dirty="0">
                          <a:effectLst/>
                          <a:latin typeface="Arial" panose="020B0604020202020204" pitchFamily="34" charset="0"/>
                          <a:ea typeface="Times New Roman" panose="02020603050405020304" pitchFamily="18" charset="0"/>
                          <a:cs typeface="Arial" panose="020B0604020202020204" pitchFamily="34" charset="0"/>
                        </a:rPr>
                        <a:t>затратами</a:t>
                      </a:r>
                      <a:r>
                        <a:rPr lang="uk-UA" sz="1000" b="1" spc="50" noProof="0" dirty="0">
                          <a:effectLst/>
                          <a:latin typeface="Arial" panose="020B0604020202020204" pitchFamily="34" charset="0"/>
                          <a:ea typeface="Times New Roman" panose="02020603050405020304" pitchFamily="18" charset="0"/>
                          <a:cs typeface="Arial" panose="020B0604020202020204" pitchFamily="34" charset="0"/>
                        </a:rPr>
                        <a:t> </a:t>
                      </a:r>
                      <a:r>
                        <a:rPr lang="uk-UA" sz="1000" b="1" noProof="0" dirty="0">
                          <a:effectLst/>
                          <a:latin typeface="Arial" panose="020B0604020202020204" pitchFamily="34" charset="0"/>
                          <a:ea typeface="Times New Roman" panose="02020603050405020304" pitchFamily="18" charset="0"/>
                          <a:cs typeface="Arial" panose="020B0604020202020204" pitchFamily="34" charset="0"/>
                        </a:rPr>
                        <a:t>часу,</a:t>
                      </a:r>
                      <a:r>
                        <a:rPr lang="uk-UA" sz="1000" b="1" spc="55" noProof="0" dirty="0">
                          <a:effectLst/>
                          <a:latin typeface="Arial" panose="020B0604020202020204" pitchFamily="34" charset="0"/>
                          <a:ea typeface="Times New Roman" panose="02020603050405020304" pitchFamily="18" charset="0"/>
                          <a:cs typeface="Arial" panose="020B0604020202020204" pitchFamily="34" charset="0"/>
                        </a:rPr>
                        <a:t> </a:t>
                      </a:r>
                      <a:r>
                        <a:rPr lang="uk-UA" sz="1000" b="1" spc="-5" noProof="0" dirty="0">
                          <a:effectLst/>
                          <a:latin typeface="Arial" panose="020B0604020202020204" pitchFamily="34" charset="0"/>
                          <a:ea typeface="Times New Roman" panose="02020603050405020304" pitchFamily="18" charset="0"/>
                          <a:cs typeface="Arial" panose="020B0604020202020204" pitchFamily="34" charset="0"/>
                        </a:rPr>
                        <a:t>але</a:t>
                      </a:r>
                      <a:r>
                        <a:rPr lang="uk-UA" sz="1000" b="1" spc="50" noProof="0" dirty="0">
                          <a:effectLst/>
                          <a:latin typeface="Arial" panose="020B0604020202020204" pitchFamily="34" charset="0"/>
                          <a:ea typeface="Times New Roman" panose="02020603050405020304" pitchFamily="18" charset="0"/>
                          <a:cs typeface="Arial" panose="020B0604020202020204" pitchFamily="34" charset="0"/>
                        </a:rPr>
                        <a:t> </a:t>
                      </a:r>
                      <a:r>
                        <a:rPr lang="uk-UA" sz="1000" b="1" spc="5" noProof="0" dirty="0">
                          <a:effectLst/>
                          <a:latin typeface="Arial" panose="020B0604020202020204" pitchFamily="34" charset="0"/>
                          <a:ea typeface="Times New Roman" panose="02020603050405020304" pitchFamily="18" charset="0"/>
                          <a:cs typeface="Arial" panose="020B0604020202020204" pitchFamily="34" charset="0"/>
                        </a:rPr>
                        <a:t>не</a:t>
                      </a:r>
                      <a:r>
                        <a:rPr lang="uk-UA" sz="1000" b="1" spc="150" noProof="0" dirty="0">
                          <a:effectLst/>
                          <a:latin typeface="Arial" panose="020B0604020202020204" pitchFamily="34" charset="0"/>
                          <a:ea typeface="Times New Roman" panose="02020603050405020304" pitchFamily="18" charset="0"/>
                          <a:cs typeface="Arial" panose="020B0604020202020204" pitchFamily="34" charset="0"/>
                        </a:rPr>
                        <a:t> </a:t>
                      </a:r>
                      <a:r>
                        <a:rPr lang="uk-UA" sz="1000" b="1" spc="-5" noProof="0" dirty="0">
                          <a:effectLst/>
                          <a:latin typeface="Arial" panose="020B0604020202020204" pitchFamily="34" charset="0"/>
                          <a:ea typeface="Times New Roman" panose="02020603050405020304" pitchFamily="18" charset="0"/>
                          <a:cs typeface="Arial" panose="020B0604020202020204" pitchFamily="34" charset="0"/>
                        </a:rPr>
                        <a:t>більше,</a:t>
                      </a:r>
                      <a:r>
                        <a:rPr lang="uk-UA" sz="1000" b="1" spc="105" noProof="0" dirty="0">
                          <a:effectLst/>
                          <a:latin typeface="Arial" panose="020B0604020202020204" pitchFamily="34" charset="0"/>
                          <a:ea typeface="Times New Roman" panose="02020603050405020304" pitchFamily="18" charset="0"/>
                          <a:cs typeface="Arial" panose="020B0604020202020204" pitchFamily="34" charset="0"/>
                        </a:rPr>
                        <a:t> </a:t>
                      </a:r>
                      <a:r>
                        <a:rPr lang="uk-UA" sz="1000" b="1" spc="-5" noProof="0" dirty="0">
                          <a:effectLst/>
                          <a:latin typeface="Arial" panose="020B0604020202020204" pitchFamily="34" charset="0"/>
                          <a:ea typeface="Times New Roman" panose="02020603050405020304" pitchFamily="18" charset="0"/>
                          <a:cs typeface="Arial" panose="020B0604020202020204" pitchFamily="34" charset="0"/>
                        </a:rPr>
                        <a:t>ніж</a:t>
                      </a:r>
                      <a:r>
                        <a:rPr lang="uk-UA" sz="1000" b="1" spc="115" noProof="0" dirty="0">
                          <a:effectLst/>
                          <a:latin typeface="Arial" panose="020B0604020202020204" pitchFamily="34" charset="0"/>
                          <a:ea typeface="Times New Roman" panose="02020603050405020304" pitchFamily="18" charset="0"/>
                          <a:cs typeface="Arial" panose="020B0604020202020204" pitchFamily="34" charset="0"/>
                        </a:rPr>
                        <a:t> </a:t>
                      </a:r>
                      <a:r>
                        <a:rPr lang="uk-UA" sz="1000" b="1" noProof="0" dirty="0">
                          <a:effectLst/>
                          <a:latin typeface="Arial" panose="020B0604020202020204" pitchFamily="34" charset="0"/>
                          <a:ea typeface="Times New Roman" panose="02020603050405020304" pitchFamily="18" charset="0"/>
                          <a:cs typeface="Arial" panose="020B0604020202020204" pitchFamily="34" charset="0"/>
                        </a:rPr>
                        <a:t>5</a:t>
                      </a:r>
                      <a:r>
                        <a:rPr lang="uk-UA" sz="1000" b="1" spc="110" noProof="0" dirty="0">
                          <a:effectLst/>
                          <a:latin typeface="Arial" panose="020B0604020202020204" pitchFamily="34" charset="0"/>
                          <a:ea typeface="Times New Roman" panose="02020603050405020304" pitchFamily="18" charset="0"/>
                          <a:cs typeface="Arial" panose="020B0604020202020204" pitchFamily="34" charset="0"/>
                        </a:rPr>
                        <a:t> </a:t>
                      </a:r>
                      <a:r>
                        <a:rPr lang="uk-UA" sz="1000" b="1" spc="-5" noProof="0" dirty="0">
                          <a:effectLst/>
                          <a:latin typeface="Arial" panose="020B0604020202020204" pitchFamily="34" charset="0"/>
                          <a:ea typeface="Times New Roman" panose="02020603050405020304" pitchFamily="18" charset="0"/>
                          <a:cs typeface="Arial" panose="020B0604020202020204" pitchFamily="34" charset="0"/>
                        </a:rPr>
                        <a:t>години</a:t>
                      </a:r>
                      <a:r>
                        <a:rPr lang="uk-UA" sz="1000" b="1" spc="105" noProof="0" dirty="0">
                          <a:effectLst/>
                          <a:latin typeface="Arial" panose="020B0604020202020204" pitchFamily="34" charset="0"/>
                          <a:ea typeface="Times New Roman" panose="02020603050405020304" pitchFamily="18" charset="0"/>
                          <a:cs typeface="Arial" panose="020B0604020202020204" pitchFamily="34" charset="0"/>
                        </a:rPr>
                        <a:t> </a:t>
                      </a:r>
                      <a:r>
                        <a:rPr lang="uk-UA" sz="1000" b="1" spc="-5" noProof="0" dirty="0">
                          <a:effectLst/>
                          <a:latin typeface="Arial" panose="020B0604020202020204" pitchFamily="34" charset="0"/>
                          <a:ea typeface="Times New Roman" panose="02020603050405020304" pitchFamily="18" charset="0"/>
                          <a:cs typeface="Arial" panose="020B0604020202020204" pitchFamily="34" charset="0"/>
                        </a:rPr>
                        <a:t>за</a:t>
                      </a:r>
                      <a:r>
                        <a:rPr lang="uk-UA" sz="1000" b="1" spc="100" noProof="0" dirty="0">
                          <a:effectLst/>
                          <a:latin typeface="Arial" panose="020B0604020202020204" pitchFamily="34" charset="0"/>
                          <a:ea typeface="Times New Roman" panose="02020603050405020304" pitchFamily="18" charset="0"/>
                          <a:cs typeface="Arial" panose="020B0604020202020204" pitchFamily="34" charset="0"/>
                        </a:rPr>
                        <a:t> </a:t>
                      </a:r>
                      <a:r>
                        <a:rPr lang="uk-UA" sz="1000" b="1" spc="-5" noProof="0" dirty="0">
                          <a:effectLst/>
                          <a:latin typeface="Arial" panose="020B0604020202020204" pitchFamily="34" charset="0"/>
                          <a:ea typeface="Times New Roman" panose="02020603050405020304" pitchFamily="18" charset="0"/>
                          <a:cs typeface="Arial" panose="020B0604020202020204" pitchFamily="34" charset="0"/>
                        </a:rPr>
                        <a:t>один</a:t>
                      </a:r>
                      <a:r>
                        <a:rPr lang="uk-UA" sz="1000" b="1" spc="115" noProof="0" dirty="0">
                          <a:effectLst/>
                          <a:latin typeface="Arial" panose="020B0604020202020204" pitchFamily="34" charset="0"/>
                          <a:ea typeface="Times New Roman" panose="02020603050405020304" pitchFamily="18" charset="0"/>
                          <a:cs typeface="Arial" panose="020B0604020202020204" pitchFamily="34" charset="0"/>
                        </a:rPr>
                        <a:t> </a:t>
                      </a:r>
                      <a:r>
                        <a:rPr lang="uk-UA" sz="1000" b="1" spc="-5" noProof="0" dirty="0">
                          <a:effectLst/>
                          <a:latin typeface="Arial" panose="020B0604020202020204" pitchFamily="34" charset="0"/>
                          <a:ea typeface="Times New Roman" panose="02020603050405020304" pitchFamily="18" charset="0"/>
                          <a:cs typeface="Arial" panose="020B0604020202020204" pitchFamily="34" charset="0"/>
                        </a:rPr>
                        <a:t>захід;</a:t>
                      </a:r>
                      <a:r>
                        <a:rPr lang="uk-UA" sz="1000" b="1" spc="115" noProof="0" dirty="0">
                          <a:effectLst/>
                          <a:latin typeface="Arial" panose="020B0604020202020204" pitchFamily="34" charset="0"/>
                          <a:ea typeface="Times New Roman" panose="02020603050405020304" pitchFamily="18" charset="0"/>
                          <a:cs typeface="Arial" panose="020B0604020202020204" pitchFamily="34" charset="0"/>
                        </a:rPr>
                        <a:t> </a:t>
                      </a:r>
                      <a:r>
                        <a:rPr lang="uk-UA" sz="1000" b="1" spc="-5" noProof="0" dirty="0">
                          <a:effectLst/>
                          <a:latin typeface="Arial" panose="020B0604020202020204" pitchFamily="34" charset="0"/>
                          <a:ea typeface="Times New Roman" panose="02020603050405020304" pitchFamily="18" charset="0"/>
                          <a:cs typeface="Arial" panose="020B0604020202020204" pitchFamily="34" charset="0"/>
                        </a:rPr>
                        <a:t>12</a:t>
                      </a:r>
                      <a:r>
                        <a:rPr lang="uk-UA" sz="1000" b="1" spc="110" noProof="0" dirty="0">
                          <a:effectLst/>
                          <a:latin typeface="Arial" panose="020B0604020202020204" pitchFamily="34" charset="0"/>
                          <a:ea typeface="Times New Roman" panose="02020603050405020304" pitchFamily="18" charset="0"/>
                          <a:cs typeface="Arial" panose="020B0604020202020204" pitchFamily="34" charset="0"/>
                        </a:rPr>
                        <a:t> </a:t>
                      </a:r>
                      <a:r>
                        <a:rPr lang="uk-UA" sz="1000" b="1" spc="-5" noProof="0" dirty="0">
                          <a:effectLst/>
                          <a:latin typeface="Arial" panose="020B0604020202020204" pitchFamily="34" charset="0"/>
                          <a:ea typeface="Times New Roman" panose="02020603050405020304" pitchFamily="18" charset="0"/>
                          <a:cs typeface="Arial" panose="020B0604020202020204" pitchFamily="34" charset="0"/>
                        </a:rPr>
                        <a:t>год </a:t>
                      </a:r>
                      <a:r>
                        <a:rPr lang="uk-UA" sz="1000" b="1" noProof="0" dirty="0">
                          <a:effectLst/>
                          <a:latin typeface="Arial" panose="020B0604020202020204" pitchFamily="34" charset="0"/>
                          <a:ea typeface="Times New Roman" panose="02020603050405020304" pitchFamily="18" charset="0"/>
                          <a:cs typeface="Arial" panose="020B0604020202020204" pitchFamily="34" charset="0"/>
                        </a:rPr>
                        <a:t>–</a:t>
                      </a:r>
                      <a:r>
                        <a:rPr lang="uk-UA" sz="1000" b="1" spc="20" noProof="0" dirty="0">
                          <a:effectLst/>
                          <a:latin typeface="Arial" panose="020B0604020202020204" pitchFamily="34" charset="0"/>
                          <a:ea typeface="Times New Roman" panose="02020603050405020304" pitchFamily="18" charset="0"/>
                          <a:cs typeface="Arial" panose="020B0604020202020204" pitchFamily="34" charset="0"/>
                        </a:rPr>
                        <a:t> </a:t>
                      </a:r>
                      <a:r>
                        <a:rPr lang="uk-UA" sz="1000" b="1" spc="-5" noProof="0" dirty="0">
                          <a:effectLst/>
                          <a:latin typeface="Arial" panose="020B0604020202020204" pitchFamily="34" charset="0"/>
                          <a:ea typeface="Times New Roman" panose="02020603050405020304" pitchFamily="18" charset="0"/>
                          <a:cs typeface="Arial" panose="020B0604020202020204" pitchFamily="34" charset="0"/>
                        </a:rPr>
                        <a:t>за</a:t>
                      </a:r>
                      <a:r>
                        <a:rPr lang="uk-UA" sz="1000" b="1" spc="20" noProof="0" dirty="0">
                          <a:effectLst/>
                          <a:latin typeface="Arial" panose="020B0604020202020204" pitchFamily="34" charset="0"/>
                          <a:ea typeface="Times New Roman" panose="02020603050405020304" pitchFamily="18" charset="0"/>
                          <a:cs typeface="Arial" panose="020B0604020202020204" pitchFamily="34" charset="0"/>
                        </a:rPr>
                        <a:t> </a:t>
                      </a:r>
                      <a:r>
                        <a:rPr lang="uk-UA" sz="1000" b="1" spc="-5" noProof="0" dirty="0">
                          <a:effectLst/>
                          <a:latin typeface="Arial" panose="020B0604020202020204" pitchFamily="34" charset="0"/>
                          <a:ea typeface="Times New Roman" panose="02020603050405020304" pitchFamily="18" charset="0"/>
                          <a:cs typeface="Arial" panose="020B0604020202020204" pitchFamily="34" charset="0"/>
                        </a:rPr>
                        <a:t>два</a:t>
                      </a:r>
                      <a:r>
                        <a:rPr lang="uk-UA" sz="1000" b="1" spc="25" noProof="0" dirty="0">
                          <a:effectLst/>
                          <a:latin typeface="Arial" panose="020B0604020202020204" pitchFamily="34" charset="0"/>
                          <a:ea typeface="Times New Roman" panose="02020603050405020304" pitchFamily="18" charset="0"/>
                          <a:cs typeface="Arial" panose="020B0604020202020204" pitchFamily="34" charset="0"/>
                        </a:rPr>
                        <a:t> </a:t>
                      </a:r>
                      <a:r>
                        <a:rPr lang="uk-UA" sz="1000" b="1" spc="-5" noProof="0" dirty="0">
                          <a:effectLst/>
                          <a:latin typeface="Arial" panose="020B0604020202020204" pitchFamily="34" charset="0"/>
                          <a:ea typeface="Times New Roman" panose="02020603050405020304" pitchFamily="18" charset="0"/>
                          <a:cs typeface="Arial" panose="020B0604020202020204" pitchFamily="34" charset="0"/>
                        </a:rPr>
                        <a:t>заходи;</a:t>
                      </a:r>
                      <a:r>
                        <a:rPr lang="uk-UA" sz="1000" b="1" spc="25" noProof="0" dirty="0">
                          <a:effectLst/>
                          <a:latin typeface="Arial" panose="020B0604020202020204" pitchFamily="34" charset="0"/>
                          <a:ea typeface="Times New Roman" panose="02020603050405020304" pitchFamily="18" charset="0"/>
                          <a:cs typeface="Arial" panose="020B0604020202020204" pitchFamily="34" charset="0"/>
                        </a:rPr>
                        <a:t> </a:t>
                      </a:r>
                      <a:r>
                        <a:rPr lang="uk-UA" sz="1000" b="1" noProof="0" dirty="0">
                          <a:effectLst/>
                          <a:latin typeface="Arial" panose="020B0604020202020204" pitchFamily="34" charset="0"/>
                          <a:ea typeface="Times New Roman" panose="02020603050405020304" pitchFamily="18" charset="0"/>
                          <a:cs typeface="Arial" panose="020B0604020202020204" pitchFamily="34" charset="0"/>
                        </a:rPr>
                        <a:t>20</a:t>
                      </a:r>
                      <a:r>
                        <a:rPr lang="uk-UA" sz="1000" b="1" spc="20" noProof="0" dirty="0">
                          <a:effectLst/>
                          <a:latin typeface="Arial" panose="020B0604020202020204" pitchFamily="34" charset="0"/>
                          <a:ea typeface="Times New Roman" panose="02020603050405020304" pitchFamily="18" charset="0"/>
                          <a:cs typeface="Arial" panose="020B0604020202020204" pitchFamily="34" charset="0"/>
                        </a:rPr>
                        <a:t> </a:t>
                      </a:r>
                      <a:r>
                        <a:rPr lang="uk-UA" sz="1000" b="1" spc="-5" noProof="0" dirty="0">
                          <a:effectLst/>
                          <a:latin typeface="Arial" panose="020B0604020202020204" pitchFamily="34" charset="0"/>
                          <a:ea typeface="Times New Roman" panose="02020603050405020304" pitchFamily="18" charset="0"/>
                          <a:cs typeface="Arial" panose="020B0604020202020204" pitchFamily="34" charset="0"/>
                        </a:rPr>
                        <a:t>год</a:t>
                      </a:r>
                      <a:r>
                        <a:rPr lang="uk-UA" sz="1000" b="1" spc="15" noProof="0" dirty="0">
                          <a:effectLst/>
                          <a:latin typeface="Arial" panose="020B0604020202020204" pitchFamily="34" charset="0"/>
                          <a:ea typeface="Times New Roman" panose="02020603050405020304" pitchFamily="18" charset="0"/>
                          <a:cs typeface="Arial" panose="020B0604020202020204" pitchFamily="34" charset="0"/>
                        </a:rPr>
                        <a:t> </a:t>
                      </a:r>
                      <a:r>
                        <a:rPr lang="uk-UA" sz="1000" b="1" noProof="0" dirty="0">
                          <a:effectLst/>
                          <a:latin typeface="Arial" panose="020B0604020202020204" pitchFamily="34" charset="0"/>
                          <a:ea typeface="Times New Roman" panose="02020603050405020304" pitchFamily="18" charset="0"/>
                          <a:cs typeface="Arial" panose="020B0604020202020204" pitchFamily="34" charset="0"/>
                        </a:rPr>
                        <a:t>–</a:t>
                      </a:r>
                      <a:r>
                        <a:rPr lang="uk-UA" sz="1000" b="1" spc="30" noProof="0" dirty="0">
                          <a:effectLst/>
                          <a:latin typeface="Arial" panose="020B0604020202020204" pitchFamily="34" charset="0"/>
                          <a:ea typeface="Times New Roman" panose="02020603050405020304" pitchFamily="18" charset="0"/>
                          <a:cs typeface="Arial" panose="020B0604020202020204" pitchFamily="34" charset="0"/>
                        </a:rPr>
                        <a:t> </a:t>
                      </a:r>
                      <a:r>
                        <a:rPr lang="uk-UA" sz="1000" b="1" spc="-5" noProof="0" dirty="0">
                          <a:effectLst/>
                          <a:latin typeface="Arial" panose="020B0604020202020204" pitchFamily="34" charset="0"/>
                          <a:ea typeface="Times New Roman" panose="02020603050405020304" pitchFamily="18" charset="0"/>
                          <a:cs typeface="Arial" panose="020B0604020202020204" pitchFamily="34" charset="0"/>
                        </a:rPr>
                        <a:t>за</a:t>
                      </a:r>
                      <a:r>
                        <a:rPr lang="uk-UA" sz="1000" b="1" spc="20" noProof="0" dirty="0">
                          <a:effectLst/>
                          <a:latin typeface="Arial" panose="020B0604020202020204" pitchFamily="34" charset="0"/>
                          <a:ea typeface="Times New Roman" panose="02020603050405020304" pitchFamily="18" charset="0"/>
                          <a:cs typeface="Arial" panose="020B0604020202020204" pitchFamily="34" charset="0"/>
                        </a:rPr>
                        <a:t> </a:t>
                      </a:r>
                      <a:r>
                        <a:rPr lang="uk-UA" sz="1000" b="1" spc="-5" noProof="0" dirty="0">
                          <a:effectLst/>
                          <a:latin typeface="Arial" panose="020B0604020202020204" pitchFamily="34" charset="0"/>
                          <a:ea typeface="Times New Roman" panose="02020603050405020304" pitchFamily="18" charset="0"/>
                          <a:cs typeface="Arial" panose="020B0604020202020204" pitchFamily="34" charset="0"/>
                        </a:rPr>
                        <a:t>три</a:t>
                      </a:r>
                      <a:r>
                        <a:rPr lang="uk-UA" sz="1000" b="1" spc="20" noProof="0" dirty="0">
                          <a:effectLst/>
                          <a:latin typeface="Arial" panose="020B0604020202020204" pitchFamily="34" charset="0"/>
                          <a:ea typeface="Times New Roman" panose="02020603050405020304" pitchFamily="18" charset="0"/>
                          <a:cs typeface="Arial" panose="020B0604020202020204" pitchFamily="34" charset="0"/>
                        </a:rPr>
                        <a:t> </a:t>
                      </a:r>
                      <a:r>
                        <a:rPr lang="uk-UA" sz="1000" b="1" spc="-5" noProof="0" dirty="0">
                          <a:effectLst/>
                          <a:latin typeface="Arial" panose="020B0604020202020204" pitchFamily="34" charset="0"/>
                          <a:ea typeface="Times New Roman" panose="02020603050405020304" pitchFamily="18" charset="0"/>
                          <a:cs typeface="Arial" panose="020B0604020202020204" pitchFamily="34" charset="0"/>
                        </a:rPr>
                        <a:t>заходи</a:t>
                      </a:r>
                      <a:endParaRPr lang="uk-UA" sz="1000" noProof="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Bef>
                          <a:spcPts val="0"/>
                        </a:spcBef>
                        <a:spcAft>
                          <a:spcPts val="0"/>
                        </a:spcAft>
                      </a:pPr>
                      <a:r>
                        <a:rPr lang="uk-UA" sz="1000" noProof="0" dirty="0">
                          <a:effectLst/>
                          <a:latin typeface="Arial" panose="020B0604020202020204" pitchFamily="34" charset="0"/>
                          <a:ea typeface="Calibri" panose="020F0502020204030204" pitchFamily="34" charset="0"/>
                          <a:cs typeface="Arial" panose="020B0604020202020204" pitchFamily="34" charset="0"/>
                        </a:rPr>
                        <a:t> </a:t>
                      </a:r>
                      <a:r>
                        <a:rPr lang="uk-UA" sz="1200" b="1" i="1" noProof="0" dirty="0">
                          <a:effectLst/>
                          <a:latin typeface="Arial" panose="020B0604020202020204" pitchFamily="34" charset="0"/>
                          <a:ea typeface="Calibri" panose="020F0502020204030204" pitchFamily="34" charset="0"/>
                          <a:cs typeface="Arial" panose="020B0604020202020204" pitchFamily="34" charset="0"/>
                        </a:rPr>
                        <a:t>-</a:t>
                      </a:r>
                      <a:r>
                        <a:rPr lang="uk-UA" sz="1200" b="1" i="1" spc="85" noProof="0" dirty="0">
                          <a:effectLst/>
                          <a:latin typeface="Arial" panose="020B0604020202020204" pitchFamily="34" charset="0"/>
                          <a:ea typeface="Calibri" panose="020F0502020204030204" pitchFamily="34" charset="0"/>
                          <a:cs typeface="Arial" panose="020B0604020202020204" pitchFamily="34" charset="0"/>
                        </a:rPr>
                        <a:t> </a:t>
                      </a:r>
                      <a:r>
                        <a:rPr lang="uk-UA" sz="1200" b="1" i="1" spc="-5" noProof="0" dirty="0">
                          <a:effectLst/>
                          <a:latin typeface="Arial" panose="020B0604020202020204" pitchFamily="34" charset="0"/>
                          <a:ea typeface="Calibri" panose="020F0502020204030204" pitchFamily="34" charset="0"/>
                          <a:cs typeface="Arial" panose="020B0604020202020204" pitchFamily="34" charset="0"/>
                        </a:rPr>
                        <a:t>проведення</a:t>
                      </a:r>
                      <a:r>
                        <a:rPr lang="uk-UA" sz="1200" b="1" i="1" spc="80" noProof="0" dirty="0">
                          <a:effectLst/>
                          <a:latin typeface="Arial" panose="020B0604020202020204" pitchFamily="34" charset="0"/>
                          <a:ea typeface="Calibri" panose="020F0502020204030204" pitchFamily="34" charset="0"/>
                          <a:cs typeface="Arial" panose="020B0604020202020204" pitchFamily="34" charset="0"/>
                        </a:rPr>
                        <a:t> </a:t>
                      </a:r>
                      <a:r>
                        <a:rPr lang="uk-UA" sz="1200" b="1" i="1" noProof="0" dirty="0">
                          <a:effectLst/>
                          <a:latin typeface="Arial" panose="020B0604020202020204" pitchFamily="34" charset="0"/>
                          <a:ea typeface="Calibri" panose="020F0502020204030204" pitchFamily="34" charset="0"/>
                          <a:cs typeface="Arial" panose="020B0604020202020204" pitchFamily="34" charset="0"/>
                        </a:rPr>
                        <a:t>заходів</a:t>
                      </a:r>
                      <a:r>
                        <a:rPr lang="uk-UA" sz="1200" b="1" i="1" spc="80" noProof="0" dirty="0">
                          <a:effectLst/>
                          <a:latin typeface="Arial" panose="020B0604020202020204" pitchFamily="34" charset="0"/>
                          <a:ea typeface="Calibri" panose="020F0502020204030204" pitchFamily="34" charset="0"/>
                          <a:cs typeface="Arial" panose="020B0604020202020204" pitchFamily="34" charset="0"/>
                        </a:rPr>
                        <a:t> </a:t>
                      </a:r>
                      <a:r>
                        <a:rPr lang="uk-UA" sz="1200" b="1" i="1" noProof="0" dirty="0">
                          <a:effectLst/>
                          <a:latin typeface="Arial" panose="020B0604020202020204" pitchFamily="34" charset="0"/>
                          <a:ea typeface="Calibri" panose="020F0502020204030204" pitchFamily="34" charset="0"/>
                          <a:cs typeface="Arial" panose="020B0604020202020204" pitchFamily="34" charset="0"/>
                        </a:rPr>
                        <a:t>щодо</a:t>
                      </a:r>
                      <a:r>
                        <a:rPr lang="uk-UA" sz="1200" b="1" i="1" spc="80" noProof="0" dirty="0">
                          <a:effectLst/>
                          <a:latin typeface="Arial" panose="020B0604020202020204" pitchFamily="34" charset="0"/>
                          <a:ea typeface="Calibri" panose="020F0502020204030204" pitchFamily="34" charset="0"/>
                          <a:cs typeface="Arial" panose="020B0604020202020204" pitchFamily="34" charset="0"/>
                        </a:rPr>
                        <a:t> </a:t>
                      </a:r>
                      <a:r>
                        <a:rPr lang="uk-UA" sz="1200" b="1" i="1" spc="-5" noProof="0" dirty="0">
                          <a:effectLst/>
                          <a:latin typeface="Arial" panose="020B0604020202020204" pitchFamily="34" charset="0"/>
                          <a:ea typeface="Calibri" panose="020F0502020204030204" pitchFamily="34" charset="0"/>
                          <a:cs typeface="Arial" panose="020B0604020202020204" pitchFamily="34" charset="0"/>
                        </a:rPr>
                        <a:t>виховання</a:t>
                      </a:r>
                      <a:r>
                        <a:rPr lang="uk-UA" sz="1200" b="1" i="1" spc="115" noProof="0" dirty="0">
                          <a:effectLst/>
                          <a:latin typeface="Arial" panose="020B0604020202020204" pitchFamily="34" charset="0"/>
                          <a:ea typeface="Calibri" panose="020F0502020204030204" pitchFamily="34" charset="0"/>
                          <a:cs typeface="Arial" panose="020B0604020202020204" pitchFamily="34" charset="0"/>
                        </a:rPr>
                        <a:t> </a:t>
                      </a:r>
                      <a:r>
                        <a:rPr lang="uk-UA" sz="1200" b="1" i="1" spc="-5" noProof="0" dirty="0">
                          <a:effectLst/>
                          <a:latin typeface="Arial" panose="020B0604020202020204" pitchFamily="34" charset="0"/>
                          <a:ea typeface="Calibri" panose="020F0502020204030204" pitchFamily="34" charset="0"/>
                          <a:cs typeface="Arial" panose="020B0604020202020204" pitchFamily="34" charset="0"/>
                        </a:rPr>
                        <a:t>духовності</a:t>
                      </a:r>
                      <a:r>
                        <a:rPr lang="uk-UA" sz="1200" b="1" i="1" spc="275" noProof="0" dirty="0">
                          <a:effectLst/>
                          <a:latin typeface="Arial" panose="020B0604020202020204" pitchFamily="34" charset="0"/>
                          <a:ea typeface="Calibri" panose="020F0502020204030204" pitchFamily="34" charset="0"/>
                          <a:cs typeface="Arial" panose="020B0604020202020204" pitchFamily="34" charset="0"/>
                        </a:rPr>
                        <a:t> </a:t>
                      </a:r>
                      <a:r>
                        <a:rPr lang="uk-UA" sz="1200" b="1" i="1" noProof="0" dirty="0">
                          <a:effectLst/>
                          <a:latin typeface="Arial" panose="020B0604020202020204" pitchFamily="34" charset="0"/>
                          <a:ea typeface="Calibri" panose="020F0502020204030204" pitchFamily="34" charset="0"/>
                          <a:cs typeface="Arial" panose="020B0604020202020204" pitchFamily="34" charset="0"/>
                        </a:rPr>
                        <a:t>та</a:t>
                      </a:r>
                      <a:r>
                        <a:rPr lang="uk-UA" sz="1200" b="1" i="1" spc="275" noProof="0" dirty="0">
                          <a:effectLst/>
                          <a:latin typeface="Arial" panose="020B0604020202020204" pitchFamily="34" charset="0"/>
                          <a:ea typeface="Calibri" panose="020F0502020204030204" pitchFamily="34" charset="0"/>
                          <a:cs typeface="Arial" panose="020B0604020202020204" pitchFamily="34" charset="0"/>
                        </a:rPr>
                        <a:t> </a:t>
                      </a:r>
                      <a:r>
                        <a:rPr lang="uk-UA" sz="1200" b="1" i="1" spc="-5" noProof="0" dirty="0">
                          <a:effectLst/>
                          <a:latin typeface="Arial" panose="020B0604020202020204" pitchFamily="34" charset="0"/>
                          <a:ea typeface="Calibri" panose="020F0502020204030204" pitchFamily="34" charset="0"/>
                          <a:cs typeface="Arial" panose="020B0604020202020204" pitchFamily="34" charset="0"/>
                        </a:rPr>
                        <a:t>культури</a:t>
                      </a:r>
                      <a:r>
                        <a:rPr lang="uk-UA" sz="1200" b="1" i="1" spc="270" noProof="0" dirty="0">
                          <a:effectLst/>
                          <a:latin typeface="Arial" panose="020B0604020202020204" pitchFamily="34" charset="0"/>
                          <a:ea typeface="Calibri" panose="020F0502020204030204" pitchFamily="34" charset="0"/>
                          <a:cs typeface="Arial" panose="020B0604020202020204" pitchFamily="34" charset="0"/>
                        </a:rPr>
                        <a:t> </a:t>
                      </a:r>
                      <a:r>
                        <a:rPr lang="uk-UA" sz="1200" b="1" i="1" spc="-5" noProof="0" dirty="0">
                          <a:effectLst/>
                          <a:latin typeface="Arial" panose="020B0604020202020204" pitchFamily="34" charset="0"/>
                          <a:ea typeface="Calibri" panose="020F0502020204030204" pitchFamily="34" charset="0"/>
                          <a:cs typeface="Arial" panose="020B0604020202020204" pitchFamily="34" charset="0"/>
                        </a:rPr>
                        <a:t>студентів</a:t>
                      </a:r>
                      <a:r>
                        <a:rPr lang="uk-UA" sz="1200" b="1" i="1" spc="165" noProof="0" dirty="0">
                          <a:effectLst/>
                          <a:latin typeface="Arial" panose="020B0604020202020204" pitchFamily="34" charset="0"/>
                          <a:ea typeface="Calibri" panose="020F0502020204030204" pitchFamily="34" charset="0"/>
                          <a:cs typeface="Arial" panose="020B0604020202020204" pitchFamily="34" charset="0"/>
                        </a:rPr>
                        <a:t> </a:t>
                      </a:r>
                      <a:r>
                        <a:rPr lang="uk-UA" sz="1000" spc="-5" noProof="0" dirty="0">
                          <a:effectLst/>
                          <a:latin typeface="Arial" panose="020B0604020202020204" pitchFamily="34" charset="0"/>
                          <a:ea typeface="Calibri" panose="020F0502020204030204" pitchFamily="34" charset="0"/>
                          <a:cs typeface="Arial" panose="020B0604020202020204" pitchFamily="34" charset="0"/>
                        </a:rPr>
                        <a:t>(</a:t>
                      </a:r>
                      <a:r>
                        <a:rPr lang="uk-UA" sz="1000" b="1" spc="-5" noProof="0" dirty="0">
                          <a:effectLst/>
                          <a:latin typeface="Arial" panose="020B0604020202020204" pitchFamily="34" charset="0"/>
                          <a:ea typeface="Calibri" panose="020F0502020204030204" pitchFamily="34" charset="0"/>
                          <a:cs typeface="Arial" panose="020B0604020202020204" pitchFamily="34" charset="0"/>
                        </a:rPr>
                        <a:t>відвідування</a:t>
                      </a:r>
                      <a:r>
                        <a:rPr lang="uk-UA" sz="1000" b="1" spc="105" noProof="0" dirty="0">
                          <a:effectLst/>
                          <a:latin typeface="Arial" panose="020B0604020202020204" pitchFamily="34" charset="0"/>
                          <a:ea typeface="Calibri" panose="020F0502020204030204" pitchFamily="34" charset="0"/>
                          <a:cs typeface="Arial" panose="020B0604020202020204" pitchFamily="34" charset="0"/>
                        </a:rPr>
                        <a:t> </a:t>
                      </a:r>
                      <a:r>
                        <a:rPr lang="uk-UA" sz="1000" b="1" spc="-5" noProof="0" dirty="0">
                          <a:effectLst/>
                          <a:latin typeface="Arial" panose="020B0604020202020204" pitchFamily="34" charset="0"/>
                          <a:ea typeface="Calibri" panose="020F0502020204030204" pitchFamily="34" charset="0"/>
                          <a:cs typeface="Arial" panose="020B0604020202020204" pitchFamily="34" charset="0"/>
                        </a:rPr>
                        <a:t>не</a:t>
                      </a:r>
                      <a:r>
                        <a:rPr lang="uk-UA" sz="1000" b="1" spc="110" noProof="0" dirty="0">
                          <a:effectLst/>
                          <a:latin typeface="Arial" panose="020B0604020202020204" pitchFamily="34" charset="0"/>
                          <a:ea typeface="Calibri" panose="020F0502020204030204" pitchFamily="34" charset="0"/>
                          <a:cs typeface="Arial" panose="020B0604020202020204" pitchFamily="34" charset="0"/>
                        </a:rPr>
                        <a:t> </a:t>
                      </a:r>
                      <a:r>
                        <a:rPr lang="uk-UA" sz="1000" b="1" spc="-5" noProof="0" dirty="0">
                          <a:effectLst/>
                          <a:latin typeface="Arial" panose="020B0604020202020204" pitchFamily="34" charset="0"/>
                          <a:ea typeface="Calibri" panose="020F0502020204030204" pitchFamily="34" charset="0"/>
                          <a:cs typeface="Arial" panose="020B0604020202020204" pitchFamily="34" charset="0"/>
                        </a:rPr>
                        <a:t>менше</a:t>
                      </a:r>
                      <a:r>
                        <a:rPr lang="uk-UA" sz="1000" b="1" spc="110" noProof="0" dirty="0">
                          <a:effectLst/>
                          <a:latin typeface="Arial" panose="020B0604020202020204" pitchFamily="34" charset="0"/>
                          <a:ea typeface="Calibri" panose="020F0502020204030204" pitchFamily="34" charset="0"/>
                          <a:cs typeface="Arial" panose="020B0604020202020204" pitchFamily="34" charset="0"/>
                        </a:rPr>
                        <a:t> </a:t>
                      </a:r>
                      <a:r>
                        <a:rPr lang="uk-UA" sz="1000" b="1" spc="-5" noProof="0" dirty="0">
                          <a:effectLst/>
                          <a:latin typeface="Arial" panose="020B0604020202020204" pitchFamily="34" charset="0"/>
                          <a:ea typeface="Calibri" panose="020F0502020204030204" pitchFamily="34" charset="0"/>
                          <a:cs typeface="Arial" panose="020B0604020202020204" pitchFamily="34" charset="0"/>
                        </a:rPr>
                        <a:t>трьох</a:t>
                      </a:r>
                      <a:r>
                        <a:rPr lang="uk-UA" sz="1000" b="1" spc="105" noProof="0" dirty="0">
                          <a:effectLst/>
                          <a:latin typeface="Arial" panose="020B0604020202020204" pitchFamily="34" charset="0"/>
                          <a:ea typeface="Calibri" panose="020F0502020204030204" pitchFamily="34" charset="0"/>
                          <a:cs typeface="Arial" panose="020B0604020202020204" pitchFamily="34" charset="0"/>
                        </a:rPr>
                        <a:t> </a:t>
                      </a:r>
                      <a:r>
                        <a:rPr lang="uk-UA" sz="1000" b="1" spc="-5" noProof="0" dirty="0">
                          <a:effectLst/>
                          <a:latin typeface="Arial" panose="020B0604020202020204" pitchFamily="34" charset="0"/>
                          <a:ea typeface="Calibri" panose="020F0502020204030204" pitchFamily="34" charset="0"/>
                          <a:cs typeface="Arial" panose="020B0604020202020204" pitchFamily="34" charset="0"/>
                        </a:rPr>
                        <a:t>театрів</a:t>
                      </a:r>
                      <a:r>
                        <a:rPr lang="uk-UA" sz="1000" b="1" spc="125" noProof="0" dirty="0">
                          <a:effectLst/>
                          <a:latin typeface="Arial" panose="020B0604020202020204" pitchFamily="34" charset="0"/>
                          <a:ea typeface="Calibri" panose="020F0502020204030204" pitchFamily="34" charset="0"/>
                          <a:cs typeface="Arial" panose="020B0604020202020204" pitchFamily="34" charset="0"/>
                        </a:rPr>
                        <a:t> </a:t>
                      </a:r>
                      <a:r>
                        <a:rPr lang="uk-UA" sz="1000" b="1" spc="-5" noProof="0" dirty="0">
                          <a:effectLst/>
                          <a:latin typeface="Arial" panose="020B0604020202020204" pitchFamily="34" charset="0"/>
                          <a:ea typeface="Calibri" panose="020F0502020204030204" pitchFamily="34" charset="0"/>
                          <a:cs typeface="Arial" panose="020B0604020202020204" pitchFamily="34" charset="0"/>
                        </a:rPr>
                        <a:t>міста</a:t>
                      </a:r>
                      <a:r>
                        <a:rPr lang="uk-UA" sz="1000" b="1" spc="40" noProof="0" dirty="0">
                          <a:effectLst/>
                          <a:latin typeface="Arial" panose="020B0604020202020204" pitchFamily="34" charset="0"/>
                          <a:ea typeface="Calibri" panose="020F0502020204030204" pitchFamily="34" charset="0"/>
                          <a:cs typeface="Arial" panose="020B0604020202020204" pitchFamily="34" charset="0"/>
                        </a:rPr>
                        <a:t> </a:t>
                      </a:r>
                      <a:r>
                        <a:rPr lang="uk-UA" sz="1000" b="1" spc="-5" noProof="0" dirty="0">
                          <a:effectLst/>
                          <a:latin typeface="Arial" panose="020B0604020202020204" pitchFamily="34" charset="0"/>
                          <a:ea typeface="Calibri" panose="020F0502020204030204" pitchFamily="34" charset="0"/>
                          <a:cs typeface="Arial" panose="020B0604020202020204" pitchFamily="34" charset="0"/>
                        </a:rPr>
                        <a:t>Києва</a:t>
                      </a:r>
                      <a:r>
                        <a:rPr lang="uk-UA" sz="1000" b="1" spc="40" noProof="0" dirty="0">
                          <a:effectLst/>
                          <a:latin typeface="Arial" panose="020B0604020202020204" pitchFamily="34" charset="0"/>
                          <a:ea typeface="Calibri" panose="020F0502020204030204" pitchFamily="34" charset="0"/>
                          <a:cs typeface="Arial" panose="020B0604020202020204" pitchFamily="34" charset="0"/>
                        </a:rPr>
                        <a:t> </a:t>
                      </a:r>
                      <a:r>
                        <a:rPr lang="uk-UA" sz="1000" b="1" noProof="0" dirty="0">
                          <a:effectLst/>
                          <a:latin typeface="Arial" panose="020B0604020202020204" pitchFamily="34" charset="0"/>
                          <a:ea typeface="Calibri" panose="020F0502020204030204" pitchFamily="34" charset="0"/>
                          <a:cs typeface="Arial" panose="020B0604020202020204" pitchFamily="34" charset="0"/>
                        </a:rPr>
                        <a:t>та</a:t>
                      </a:r>
                      <a:r>
                        <a:rPr lang="uk-UA" sz="1000" b="1" spc="40" noProof="0" dirty="0">
                          <a:effectLst/>
                          <a:latin typeface="Arial" panose="020B0604020202020204" pitchFamily="34" charset="0"/>
                          <a:ea typeface="Calibri" panose="020F0502020204030204" pitchFamily="34" charset="0"/>
                          <a:cs typeface="Arial" panose="020B0604020202020204" pitchFamily="34" charset="0"/>
                        </a:rPr>
                        <a:t> </a:t>
                      </a:r>
                      <a:r>
                        <a:rPr lang="uk-UA" sz="1000" b="1" spc="-5" noProof="0" dirty="0">
                          <a:effectLst/>
                          <a:latin typeface="Arial" panose="020B0604020202020204" pitchFamily="34" charset="0"/>
                          <a:ea typeface="Calibri" panose="020F0502020204030204" pitchFamily="34" charset="0"/>
                          <a:cs typeface="Arial" panose="020B0604020202020204" pitchFamily="34" charset="0"/>
                        </a:rPr>
                        <a:t>інших</a:t>
                      </a:r>
                      <a:r>
                        <a:rPr lang="uk-UA" sz="1000" spc="-5" noProof="0" dirty="0">
                          <a:effectLst/>
                          <a:latin typeface="Arial" panose="020B0604020202020204" pitchFamily="34" charset="0"/>
                          <a:ea typeface="Calibri" panose="020F0502020204030204" pitchFamily="34" charset="0"/>
                          <a:cs typeface="Arial" panose="020B0604020202020204" pitchFamily="34" charset="0"/>
                        </a:rPr>
                        <a:t>);</a:t>
                      </a:r>
                      <a:endParaRPr lang="uk-UA" sz="1000" noProof="0" dirty="0">
                        <a:effectLst/>
                        <a:latin typeface="Arial" panose="020B0604020202020204" pitchFamily="34" charset="0"/>
                        <a:ea typeface="Calibri" panose="020F0502020204030204" pitchFamily="34" charset="0"/>
                        <a:cs typeface="Arial" panose="020B0604020202020204" pitchFamily="34" charset="0"/>
                      </a:endParaRPr>
                    </a:p>
                    <a:p>
                      <a:pPr marL="48260" marR="62865" indent="13335" algn="just">
                        <a:lnSpc>
                          <a:spcPct val="100000"/>
                        </a:lnSpc>
                        <a:spcBef>
                          <a:spcPts val="0"/>
                        </a:spcBef>
                        <a:spcAft>
                          <a:spcPts val="0"/>
                        </a:spcAft>
                      </a:pPr>
                      <a:r>
                        <a:rPr lang="uk-UA" sz="1000" b="1" noProof="0" dirty="0">
                          <a:effectLst/>
                          <a:latin typeface="Arial" panose="020B0604020202020204" pitchFamily="34" charset="0"/>
                          <a:ea typeface="Calibri" panose="020F0502020204030204" pitchFamily="34" charset="0"/>
                          <a:cs typeface="Arial" panose="020B0604020202020204" pitchFamily="34" charset="0"/>
                        </a:rPr>
                        <a:t>За</a:t>
                      </a:r>
                      <a:r>
                        <a:rPr lang="uk-UA" sz="1000" b="1" spc="135" noProof="0" dirty="0">
                          <a:effectLst/>
                          <a:latin typeface="Arial" panose="020B0604020202020204" pitchFamily="34" charset="0"/>
                          <a:ea typeface="Calibri" panose="020F0502020204030204" pitchFamily="34" charset="0"/>
                          <a:cs typeface="Arial" panose="020B0604020202020204" pitchFamily="34" charset="0"/>
                        </a:rPr>
                        <a:t> </a:t>
                      </a:r>
                      <a:r>
                        <a:rPr lang="uk-UA" sz="1000" b="1" spc="-5" noProof="0" dirty="0">
                          <a:effectLst/>
                          <a:latin typeface="Arial" panose="020B0604020202020204" pitchFamily="34" charset="0"/>
                          <a:ea typeface="Calibri" panose="020F0502020204030204" pitchFamily="34" charset="0"/>
                          <a:cs typeface="Arial" panose="020B0604020202020204" pitchFamily="34" charset="0"/>
                        </a:rPr>
                        <a:t>фактичними</a:t>
                      </a:r>
                      <a:r>
                        <a:rPr lang="uk-UA" sz="1000" b="1" spc="130" noProof="0" dirty="0">
                          <a:effectLst/>
                          <a:latin typeface="Arial" panose="020B0604020202020204" pitchFamily="34" charset="0"/>
                          <a:ea typeface="Calibri" panose="020F0502020204030204" pitchFamily="34" charset="0"/>
                          <a:cs typeface="Arial" panose="020B0604020202020204" pitchFamily="34" charset="0"/>
                        </a:rPr>
                        <a:t> </a:t>
                      </a:r>
                      <a:r>
                        <a:rPr lang="uk-UA" sz="1000" b="1" spc="-5" noProof="0" dirty="0">
                          <a:effectLst/>
                          <a:latin typeface="Arial" panose="020B0604020202020204" pitchFamily="34" charset="0"/>
                          <a:ea typeface="Calibri" panose="020F0502020204030204" pitchFamily="34" charset="0"/>
                          <a:cs typeface="Arial" panose="020B0604020202020204" pitchFamily="34" charset="0"/>
                        </a:rPr>
                        <a:t>затратами</a:t>
                      </a:r>
                      <a:r>
                        <a:rPr lang="uk-UA" sz="1000" b="1" spc="130" noProof="0" dirty="0">
                          <a:effectLst/>
                          <a:latin typeface="Arial" panose="020B0604020202020204" pitchFamily="34" charset="0"/>
                          <a:ea typeface="Calibri" panose="020F0502020204030204" pitchFamily="34" charset="0"/>
                          <a:cs typeface="Arial" panose="020B0604020202020204" pitchFamily="34" charset="0"/>
                        </a:rPr>
                        <a:t> </a:t>
                      </a:r>
                      <a:r>
                        <a:rPr lang="uk-UA" sz="1000" b="1" spc="-5" noProof="0" dirty="0">
                          <a:effectLst/>
                          <a:latin typeface="Arial" panose="020B0604020202020204" pitchFamily="34" charset="0"/>
                          <a:ea typeface="Calibri" panose="020F0502020204030204" pitchFamily="34" charset="0"/>
                          <a:cs typeface="Arial" panose="020B0604020202020204" pitchFamily="34" charset="0"/>
                        </a:rPr>
                        <a:t>часу,</a:t>
                      </a:r>
                      <a:r>
                        <a:rPr lang="uk-UA" sz="1000" b="1" spc="130" noProof="0" dirty="0">
                          <a:effectLst/>
                          <a:latin typeface="Arial" panose="020B0604020202020204" pitchFamily="34" charset="0"/>
                          <a:ea typeface="Calibri" panose="020F0502020204030204" pitchFamily="34" charset="0"/>
                          <a:cs typeface="Arial" panose="020B0604020202020204" pitchFamily="34" charset="0"/>
                        </a:rPr>
                        <a:t> </a:t>
                      </a:r>
                      <a:r>
                        <a:rPr lang="uk-UA" sz="1000" b="1" spc="-5" noProof="0" dirty="0">
                          <a:effectLst/>
                          <a:latin typeface="Arial" panose="020B0604020202020204" pitchFamily="34" charset="0"/>
                          <a:ea typeface="Calibri" panose="020F0502020204030204" pitchFamily="34" charset="0"/>
                          <a:cs typeface="Arial" panose="020B0604020202020204" pitchFamily="34" charset="0"/>
                        </a:rPr>
                        <a:t>але</a:t>
                      </a:r>
                      <a:r>
                        <a:rPr lang="uk-UA" sz="1000" b="1" spc="130" noProof="0" dirty="0">
                          <a:effectLst/>
                          <a:latin typeface="Arial" panose="020B0604020202020204" pitchFamily="34" charset="0"/>
                          <a:ea typeface="Calibri" panose="020F0502020204030204" pitchFamily="34" charset="0"/>
                          <a:cs typeface="Arial" panose="020B0604020202020204" pitchFamily="34" charset="0"/>
                        </a:rPr>
                        <a:t> </a:t>
                      </a:r>
                      <a:r>
                        <a:rPr lang="uk-UA" sz="1000" b="1" spc="-5" noProof="0" dirty="0">
                          <a:effectLst/>
                          <a:latin typeface="Arial" panose="020B0604020202020204" pitchFamily="34" charset="0"/>
                          <a:ea typeface="Calibri" panose="020F0502020204030204" pitchFamily="34" charset="0"/>
                          <a:cs typeface="Arial" panose="020B0604020202020204" pitchFamily="34" charset="0"/>
                        </a:rPr>
                        <a:t>не</a:t>
                      </a:r>
                      <a:r>
                        <a:rPr lang="uk-UA" sz="1000" b="1" spc="140" noProof="0" dirty="0">
                          <a:effectLst/>
                          <a:latin typeface="Arial" panose="020B0604020202020204" pitchFamily="34" charset="0"/>
                          <a:ea typeface="Calibri" panose="020F0502020204030204" pitchFamily="34" charset="0"/>
                          <a:cs typeface="Arial" panose="020B0604020202020204" pitchFamily="34" charset="0"/>
                        </a:rPr>
                        <a:t> </a:t>
                      </a:r>
                      <a:r>
                        <a:rPr lang="uk-UA" sz="1000" b="1" spc="-5" noProof="0" dirty="0">
                          <a:effectLst/>
                          <a:latin typeface="Arial" panose="020B0604020202020204" pitchFamily="34" charset="0"/>
                          <a:ea typeface="Calibri" panose="020F0502020204030204" pitchFamily="34" charset="0"/>
                          <a:cs typeface="Arial" panose="020B0604020202020204" pitchFamily="34" charset="0"/>
                        </a:rPr>
                        <a:t>більше,</a:t>
                      </a:r>
                      <a:r>
                        <a:rPr lang="uk-UA" sz="1000" b="1" spc="105" noProof="0" dirty="0">
                          <a:effectLst/>
                          <a:latin typeface="Arial" panose="020B0604020202020204" pitchFamily="34" charset="0"/>
                          <a:ea typeface="Calibri" panose="020F0502020204030204" pitchFamily="34" charset="0"/>
                          <a:cs typeface="Arial" panose="020B0604020202020204" pitchFamily="34" charset="0"/>
                        </a:rPr>
                        <a:t> </a:t>
                      </a:r>
                      <a:r>
                        <a:rPr lang="uk-UA" sz="1000" b="1" spc="-5" noProof="0" dirty="0">
                          <a:effectLst/>
                          <a:latin typeface="Arial" panose="020B0604020202020204" pitchFamily="34" charset="0"/>
                          <a:ea typeface="Calibri" panose="020F0502020204030204" pitchFamily="34" charset="0"/>
                          <a:cs typeface="Arial" panose="020B0604020202020204" pitchFamily="34" charset="0"/>
                        </a:rPr>
                        <a:t>ніж</a:t>
                      </a:r>
                      <a:r>
                        <a:rPr lang="uk-UA" sz="1000" b="1" spc="115" noProof="0" dirty="0">
                          <a:effectLst/>
                          <a:latin typeface="Arial" panose="020B0604020202020204" pitchFamily="34" charset="0"/>
                          <a:ea typeface="Calibri" panose="020F0502020204030204" pitchFamily="34" charset="0"/>
                          <a:cs typeface="Arial" panose="020B0604020202020204" pitchFamily="34" charset="0"/>
                        </a:rPr>
                        <a:t> </a:t>
                      </a:r>
                      <a:r>
                        <a:rPr lang="uk-UA" sz="1000" b="1" noProof="0" dirty="0">
                          <a:effectLst/>
                          <a:latin typeface="Arial" panose="020B0604020202020204" pitchFamily="34" charset="0"/>
                          <a:ea typeface="Calibri" panose="020F0502020204030204" pitchFamily="34" charset="0"/>
                          <a:cs typeface="Arial" panose="020B0604020202020204" pitchFamily="34" charset="0"/>
                        </a:rPr>
                        <a:t>5</a:t>
                      </a:r>
                      <a:r>
                        <a:rPr lang="uk-UA" sz="1000" b="1" spc="110" noProof="0" dirty="0">
                          <a:effectLst/>
                          <a:latin typeface="Arial" panose="020B0604020202020204" pitchFamily="34" charset="0"/>
                          <a:ea typeface="Calibri" panose="020F0502020204030204" pitchFamily="34" charset="0"/>
                          <a:cs typeface="Arial" panose="020B0604020202020204" pitchFamily="34" charset="0"/>
                        </a:rPr>
                        <a:t> </a:t>
                      </a:r>
                      <a:r>
                        <a:rPr lang="uk-UA" sz="1000" b="1" spc="-5" noProof="0" dirty="0">
                          <a:effectLst/>
                          <a:latin typeface="Arial" panose="020B0604020202020204" pitchFamily="34" charset="0"/>
                          <a:ea typeface="Calibri" panose="020F0502020204030204" pitchFamily="34" charset="0"/>
                          <a:cs typeface="Arial" panose="020B0604020202020204" pitchFamily="34" charset="0"/>
                        </a:rPr>
                        <a:t>години</a:t>
                      </a:r>
                      <a:r>
                        <a:rPr lang="uk-UA" sz="1000" b="1" spc="105" noProof="0" dirty="0">
                          <a:effectLst/>
                          <a:latin typeface="Arial" panose="020B0604020202020204" pitchFamily="34" charset="0"/>
                          <a:ea typeface="Calibri" panose="020F0502020204030204" pitchFamily="34" charset="0"/>
                          <a:cs typeface="Arial" panose="020B0604020202020204" pitchFamily="34" charset="0"/>
                        </a:rPr>
                        <a:t> </a:t>
                      </a:r>
                      <a:r>
                        <a:rPr lang="uk-UA" sz="1000" b="1" spc="-5" noProof="0" dirty="0">
                          <a:effectLst/>
                          <a:latin typeface="Arial" panose="020B0604020202020204" pitchFamily="34" charset="0"/>
                          <a:ea typeface="Calibri" panose="020F0502020204030204" pitchFamily="34" charset="0"/>
                          <a:cs typeface="Arial" panose="020B0604020202020204" pitchFamily="34" charset="0"/>
                        </a:rPr>
                        <a:t>за</a:t>
                      </a:r>
                      <a:r>
                        <a:rPr lang="uk-UA" sz="1000" b="1" spc="100" noProof="0" dirty="0">
                          <a:effectLst/>
                          <a:latin typeface="Arial" panose="020B0604020202020204" pitchFamily="34" charset="0"/>
                          <a:ea typeface="Calibri" panose="020F0502020204030204" pitchFamily="34" charset="0"/>
                          <a:cs typeface="Arial" panose="020B0604020202020204" pitchFamily="34" charset="0"/>
                        </a:rPr>
                        <a:t> </a:t>
                      </a:r>
                      <a:r>
                        <a:rPr lang="uk-UA" sz="1000" b="1" spc="-5" noProof="0" dirty="0">
                          <a:effectLst/>
                          <a:latin typeface="Arial" panose="020B0604020202020204" pitchFamily="34" charset="0"/>
                          <a:ea typeface="Calibri" panose="020F0502020204030204" pitchFamily="34" charset="0"/>
                          <a:cs typeface="Arial" panose="020B0604020202020204" pitchFamily="34" charset="0"/>
                        </a:rPr>
                        <a:t>один</a:t>
                      </a:r>
                      <a:r>
                        <a:rPr lang="uk-UA" sz="1000" b="1" spc="115" noProof="0" dirty="0">
                          <a:effectLst/>
                          <a:latin typeface="Arial" panose="020B0604020202020204" pitchFamily="34" charset="0"/>
                          <a:ea typeface="Calibri" panose="020F0502020204030204" pitchFamily="34" charset="0"/>
                          <a:cs typeface="Arial" panose="020B0604020202020204" pitchFamily="34" charset="0"/>
                        </a:rPr>
                        <a:t> </a:t>
                      </a:r>
                      <a:r>
                        <a:rPr lang="uk-UA" sz="1000" b="1" spc="-5" noProof="0" dirty="0">
                          <a:effectLst/>
                          <a:latin typeface="Arial" panose="020B0604020202020204" pitchFamily="34" charset="0"/>
                          <a:ea typeface="Calibri" panose="020F0502020204030204" pitchFamily="34" charset="0"/>
                          <a:cs typeface="Arial" panose="020B0604020202020204" pitchFamily="34" charset="0"/>
                        </a:rPr>
                        <a:t>захід;</a:t>
                      </a:r>
                      <a:r>
                        <a:rPr lang="uk-UA" sz="1000" b="1" spc="115" noProof="0" dirty="0">
                          <a:effectLst/>
                          <a:latin typeface="Arial" panose="020B0604020202020204" pitchFamily="34" charset="0"/>
                          <a:ea typeface="Calibri" panose="020F0502020204030204" pitchFamily="34" charset="0"/>
                          <a:cs typeface="Arial" panose="020B0604020202020204" pitchFamily="34" charset="0"/>
                        </a:rPr>
                        <a:t> </a:t>
                      </a:r>
                      <a:r>
                        <a:rPr lang="uk-UA" sz="1000" b="1" spc="-5" noProof="0" dirty="0">
                          <a:effectLst/>
                          <a:latin typeface="Arial" panose="020B0604020202020204" pitchFamily="34" charset="0"/>
                          <a:ea typeface="Calibri" panose="020F0502020204030204" pitchFamily="34" charset="0"/>
                          <a:cs typeface="Arial" panose="020B0604020202020204" pitchFamily="34" charset="0"/>
                        </a:rPr>
                        <a:t>12</a:t>
                      </a:r>
                      <a:r>
                        <a:rPr lang="uk-UA" sz="1000" b="1" spc="110" noProof="0" dirty="0">
                          <a:effectLst/>
                          <a:latin typeface="Arial" panose="020B0604020202020204" pitchFamily="34" charset="0"/>
                          <a:ea typeface="Calibri" panose="020F0502020204030204" pitchFamily="34" charset="0"/>
                          <a:cs typeface="Arial" panose="020B0604020202020204" pitchFamily="34" charset="0"/>
                        </a:rPr>
                        <a:t> </a:t>
                      </a:r>
                      <a:r>
                        <a:rPr lang="uk-UA" sz="1000" b="1" spc="-5" noProof="0" dirty="0">
                          <a:effectLst/>
                          <a:latin typeface="Arial" panose="020B0604020202020204" pitchFamily="34" charset="0"/>
                          <a:ea typeface="Calibri" panose="020F0502020204030204" pitchFamily="34" charset="0"/>
                          <a:cs typeface="Arial" panose="020B0604020202020204" pitchFamily="34" charset="0"/>
                        </a:rPr>
                        <a:t>год </a:t>
                      </a:r>
                      <a:r>
                        <a:rPr lang="uk-UA" sz="1000" b="1" noProof="0" dirty="0">
                          <a:effectLst/>
                          <a:latin typeface="Arial" panose="020B0604020202020204" pitchFamily="34" charset="0"/>
                          <a:ea typeface="Times New Roman" panose="02020603050405020304" pitchFamily="18" charset="0"/>
                          <a:cs typeface="Arial" panose="020B0604020202020204" pitchFamily="34" charset="0"/>
                        </a:rPr>
                        <a:t>–</a:t>
                      </a:r>
                      <a:r>
                        <a:rPr lang="uk-UA" sz="1000" b="1" spc="20" noProof="0" dirty="0">
                          <a:effectLst/>
                          <a:latin typeface="Arial" panose="020B0604020202020204" pitchFamily="34" charset="0"/>
                          <a:ea typeface="Times New Roman" panose="02020603050405020304" pitchFamily="18" charset="0"/>
                          <a:cs typeface="Arial" panose="020B0604020202020204" pitchFamily="34" charset="0"/>
                        </a:rPr>
                        <a:t> </a:t>
                      </a:r>
                      <a:r>
                        <a:rPr lang="uk-UA" sz="1000" b="1" spc="-5" noProof="0" dirty="0">
                          <a:effectLst/>
                          <a:latin typeface="Arial" panose="020B0604020202020204" pitchFamily="34" charset="0"/>
                          <a:ea typeface="Times New Roman" panose="02020603050405020304" pitchFamily="18" charset="0"/>
                          <a:cs typeface="Arial" panose="020B0604020202020204" pitchFamily="34" charset="0"/>
                        </a:rPr>
                        <a:t>за</a:t>
                      </a:r>
                      <a:r>
                        <a:rPr lang="uk-UA" sz="1000" b="1" spc="20" noProof="0" dirty="0">
                          <a:effectLst/>
                          <a:latin typeface="Arial" panose="020B0604020202020204" pitchFamily="34" charset="0"/>
                          <a:ea typeface="Times New Roman" panose="02020603050405020304" pitchFamily="18" charset="0"/>
                          <a:cs typeface="Arial" panose="020B0604020202020204" pitchFamily="34" charset="0"/>
                        </a:rPr>
                        <a:t> </a:t>
                      </a:r>
                      <a:r>
                        <a:rPr lang="uk-UA" sz="1000" b="1" spc="-5" noProof="0" dirty="0">
                          <a:effectLst/>
                          <a:latin typeface="Arial" panose="020B0604020202020204" pitchFamily="34" charset="0"/>
                          <a:ea typeface="Times New Roman" panose="02020603050405020304" pitchFamily="18" charset="0"/>
                          <a:cs typeface="Arial" panose="020B0604020202020204" pitchFamily="34" charset="0"/>
                        </a:rPr>
                        <a:t>два</a:t>
                      </a:r>
                      <a:r>
                        <a:rPr lang="uk-UA" sz="1000" b="1" spc="25" noProof="0" dirty="0">
                          <a:effectLst/>
                          <a:latin typeface="Arial" panose="020B0604020202020204" pitchFamily="34" charset="0"/>
                          <a:ea typeface="Times New Roman" panose="02020603050405020304" pitchFamily="18" charset="0"/>
                          <a:cs typeface="Arial" panose="020B0604020202020204" pitchFamily="34" charset="0"/>
                        </a:rPr>
                        <a:t> </a:t>
                      </a:r>
                      <a:r>
                        <a:rPr lang="uk-UA" sz="1000" b="1" spc="-5" noProof="0" dirty="0">
                          <a:effectLst/>
                          <a:latin typeface="Arial" panose="020B0604020202020204" pitchFamily="34" charset="0"/>
                          <a:ea typeface="Times New Roman" panose="02020603050405020304" pitchFamily="18" charset="0"/>
                          <a:cs typeface="Arial" panose="020B0604020202020204" pitchFamily="34" charset="0"/>
                        </a:rPr>
                        <a:t>заходи;</a:t>
                      </a:r>
                      <a:r>
                        <a:rPr lang="uk-UA" sz="1000" b="1" spc="25" noProof="0" dirty="0">
                          <a:effectLst/>
                          <a:latin typeface="Arial" panose="020B0604020202020204" pitchFamily="34" charset="0"/>
                          <a:ea typeface="Times New Roman" panose="02020603050405020304" pitchFamily="18" charset="0"/>
                          <a:cs typeface="Arial" panose="020B0604020202020204" pitchFamily="34" charset="0"/>
                        </a:rPr>
                        <a:t> </a:t>
                      </a:r>
                      <a:r>
                        <a:rPr lang="uk-UA" sz="1000" b="1" noProof="0" dirty="0">
                          <a:effectLst/>
                          <a:latin typeface="Arial" panose="020B0604020202020204" pitchFamily="34" charset="0"/>
                          <a:ea typeface="Times New Roman" panose="02020603050405020304" pitchFamily="18" charset="0"/>
                          <a:cs typeface="Arial" panose="020B0604020202020204" pitchFamily="34" charset="0"/>
                        </a:rPr>
                        <a:t>20</a:t>
                      </a:r>
                      <a:r>
                        <a:rPr lang="uk-UA" sz="1000" b="1" spc="20" noProof="0" dirty="0">
                          <a:effectLst/>
                          <a:latin typeface="Arial" panose="020B0604020202020204" pitchFamily="34" charset="0"/>
                          <a:ea typeface="Times New Roman" panose="02020603050405020304" pitchFamily="18" charset="0"/>
                          <a:cs typeface="Arial" panose="020B0604020202020204" pitchFamily="34" charset="0"/>
                        </a:rPr>
                        <a:t> </a:t>
                      </a:r>
                      <a:r>
                        <a:rPr lang="uk-UA" sz="1000" b="1" spc="-5" noProof="0" dirty="0">
                          <a:effectLst/>
                          <a:latin typeface="Arial" panose="020B0604020202020204" pitchFamily="34" charset="0"/>
                          <a:ea typeface="Times New Roman" panose="02020603050405020304" pitchFamily="18" charset="0"/>
                          <a:cs typeface="Arial" panose="020B0604020202020204" pitchFamily="34" charset="0"/>
                        </a:rPr>
                        <a:t>год</a:t>
                      </a:r>
                      <a:r>
                        <a:rPr lang="uk-UA" sz="1000" b="1" spc="15" noProof="0" dirty="0">
                          <a:effectLst/>
                          <a:latin typeface="Arial" panose="020B0604020202020204" pitchFamily="34" charset="0"/>
                          <a:ea typeface="Times New Roman" panose="02020603050405020304" pitchFamily="18" charset="0"/>
                          <a:cs typeface="Arial" panose="020B0604020202020204" pitchFamily="34" charset="0"/>
                        </a:rPr>
                        <a:t> </a:t>
                      </a:r>
                      <a:r>
                        <a:rPr lang="uk-UA" sz="1000" b="1" noProof="0" dirty="0">
                          <a:effectLst/>
                          <a:latin typeface="Arial" panose="020B0604020202020204" pitchFamily="34" charset="0"/>
                          <a:ea typeface="Times New Roman" panose="02020603050405020304" pitchFamily="18" charset="0"/>
                          <a:cs typeface="Arial" panose="020B0604020202020204" pitchFamily="34" charset="0"/>
                        </a:rPr>
                        <a:t>–</a:t>
                      </a:r>
                      <a:r>
                        <a:rPr lang="uk-UA" sz="1000" b="1" spc="30" noProof="0" dirty="0">
                          <a:effectLst/>
                          <a:latin typeface="Arial" panose="020B0604020202020204" pitchFamily="34" charset="0"/>
                          <a:ea typeface="Times New Roman" panose="02020603050405020304" pitchFamily="18" charset="0"/>
                          <a:cs typeface="Arial" panose="020B0604020202020204" pitchFamily="34" charset="0"/>
                        </a:rPr>
                        <a:t> </a:t>
                      </a:r>
                      <a:r>
                        <a:rPr lang="uk-UA" sz="1000" b="1" spc="-5" noProof="0" dirty="0">
                          <a:effectLst/>
                          <a:latin typeface="Arial" panose="020B0604020202020204" pitchFamily="34" charset="0"/>
                          <a:ea typeface="Times New Roman" panose="02020603050405020304" pitchFamily="18" charset="0"/>
                          <a:cs typeface="Arial" panose="020B0604020202020204" pitchFamily="34" charset="0"/>
                        </a:rPr>
                        <a:t>за</a:t>
                      </a:r>
                      <a:r>
                        <a:rPr lang="uk-UA" sz="1000" b="1" spc="20" noProof="0" dirty="0">
                          <a:effectLst/>
                          <a:latin typeface="Arial" panose="020B0604020202020204" pitchFamily="34" charset="0"/>
                          <a:ea typeface="Times New Roman" panose="02020603050405020304" pitchFamily="18" charset="0"/>
                          <a:cs typeface="Arial" panose="020B0604020202020204" pitchFamily="34" charset="0"/>
                        </a:rPr>
                        <a:t> </a:t>
                      </a:r>
                      <a:r>
                        <a:rPr lang="uk-UA" sz="1000" b="1" spc="-5" noProof="0" dirty="0">
                          <a:effectLst/>
                          <a:latin typeface="Arial" panose="020B0604020202020204" pitchFamily="34" charset="0"/>
                          <a:ea typeface="Times New Roman" panose="02020603050405020304" pitchFamily="18" charset="0"/>
                          <a:cs typeface="Arial" panose="020B0604020202020204" pitchFamily="34" charset="0"/>
                        </a:rPr>
                        <a:t>три</a:t>
                      </a:r>
                      <a:r>
                        <a:rPr lang="uk-UA" sz="1000" b="1" spc="20" noProof="0" dirty="0">
                          <a:effectLst/>
                          <a:latin typeface="Arial" panose="020B0604020202020204" pitchFamily="34" charset="0"/>
                          <a:ea typeface="Times New Roman" panose="02020603050405020304" pitchFamily="18" charset="0"/>
                          <a:cs typeface="Arial" panose="020B0604020202020204" pitchFamily="34" charset="0"/>
                        </a:rPr>
                        <a:t> </a:t>
                      </a:r>
                      <a:r>
                        <a:rPr lang="uk-UA" sz="1000" b="1" spc="-5" noProof="0" dirty="0">
                          <a:effectLst/>
                          <a:latin typeface="Arial" panose="020B0604020202020204" pitchFamily="34" charset="0"/>
                          <a:ea typeface="Times New Roman" panose="02020603050405020304" pitchFamily="18" charset="0"/>
                          <a:cs typeface="Arial" panose="020B0604020202020204" pitchFamily="34" charset="0"/>
                        </a:rPr>
                        <a:t>заходи</a:t>
                      </a:r>
                      <a:endParaRPr lang="uk-UA" sz="1000" noProof="0" dirty="0">
                        <a:effectLst/>
                        <a:latin typeface="Arial" panose="020B0604020202020204" pitchFamily="34" charset="0"/>
                        <a:ea typeface="Calibri" panose="020F0502020204030204" pitchFamily="34" charset="0"/>
                        <a:cs typeface="Arial" panose="020B0604020202020204" pitchFamily="34" charset="0"/>
                      </a:endParaRPr>
                    </a:p>
                    <a:p>
                      <a:pPr marL="48260" marR="62865" indent="13335" algn="just">
                        <a:lnSpc>
                          <a:spcPct val="100000"/>
                        </a:lnSpc>
                        <a:spcBef>
                          <a:spcPts val="0"/>
                        </a:spcBef>
                        <a:spcAft>
                          <a:spcPts val="0"/>
                        </a:spcAft>
                      </a:pPr>
                      <a:r>
                        <a:rPr lang="uk-UA" sz="1000" noProof="0" dirty="0">
                          <a:effectLst/>
                          <a:latin typeface="Arial" panose="020B0604020202020204" pitchFamily="34" charset="0"/>
                          <a:ea typeface="Times New Roman" panose="02020603050405020304" pitchFamily="18" charset="0"/>
                          <a:cs typeface="Arial" panose="020B0604020202020204" pitchFamily="34" charset="0"/>
                        </a:rPr>
                        <a:t>(з</a:t>
                      </a:r>
                      <a:r>
                        <a:rPr lang="uk-UA" sz="1000" spc="230" noProof="0" dirty="0">
                          <a:effectLst/>
                          <a:latin typeface="Arial" panose="020B0604020202020204" pitchFamily="34" charset="0"/>
                          <a:ea typeface="Times New Roman" panose="02020603050405020304" pitchFamily="18" charset="0"/>
                          <a:cs typeface="Arial" panose="020B0604020202020204" pitchFamily="34" charset="0"/>
                        </a:rPr>
                        <a:t> </a:t>
                      </a:r>
                      <a:r>
                        <a:rPr lang="uk-UA" sz="1000" spc="-5" noProof="0" dirty="0">
                          <a:effectLst/>
                          <a:latin typeface="Arial" panose="020B0604020202020204" pitchFamily="34" charset="0"/>
                          <a:ea typeface="Times New Roman" panose="02020603050405020304" pitchFamily="18" charset="0"/>
                          <a:cs typeface="Arial" panose="020B0604020202020204" pitchFamily="34" charset="0"/>
                        </a:rPr>
                        <a:t>обов’язковим</a:t>
                      </a:r>
                      <a:r>
                        <a:rPr lang="uk-UA" sz="1000" spc="235" noProof="0" dirty="0">
                          <a:effectLst/>
                          <a:latin typeface="Arial" panose="020B0604020202020204" pitchFamily="34" charset="0"/>
                          <a:ea typeface="Times New Roman" panose="02020603050405020304" pitchFamily="18" charset="0"/>
                          <a:cs typeface="Arial" panose="020B0604020202020204" pitchFamily="34" charset="0"/>
                        </a:rPr>
                        <a:t> </a:t>
                      </a:r>
                      <a:r>
                        <a:rPr lang="uk-UA" sz="1000" spc="-5" noProof="0" dirty="0">
                          <a:effectLst/>
                          <a:latin typeface="Arial" panose="020B0604020202020204" pitchFamily="34" charset="0"/>
                          <a:ea typeface="Times New Roman" panose="02020603050405020304" pitchFamily="18" charset="0"/>
                          <a:cs typeface="Arial" panose="020B0604020202020204" pitchFamily="34" charset="0"/>
                        </a:rPr>
                        <a:t>висвітленням</a:t>
                      </a:r>
                      <a:r>
                        <a:rPr lang="uk-UA" sz="1000" spc="240" noProof="0" dirty="0">
                          <a:effectLst/>
                          <a:latin typeface="Arial" panose="020B0604020202020204" pitchFamily="34" charset="0"/>
                          <a:ea typeface="Times New Roman" panose="02020603050405020304" pitchFamily="18" charset="0"/>
                          <a:cs typeface="Arial" panose="020B0604020202020204" pitchFamily="34" charset="0"/>
                        </a:rPr>
                        <a:t> </a:t>
                      </a:r>
                      <a:r>
                        <a:rPr lang="uk-UA" sz="1000" spc="-5" noProof="0" dirty="0">
                          <a:effectLst/>
                          <a:latin typeface="Arial" panose="020B0604020202020204" pitchFamily="34" charset="0"/>
                          <a:ea typeface="Times New Roman" panose="02020603050405020304" pitchFamily="18" charset="0"/>
                          <a:cs typeface="Arial" panose="020B0604020202020204" pitchFamily="34" charset="0"/>
                        </a:rPr>
                        <a:t>проведених</a:t>
                      </a:r>
                      <a:r>
                        <a:rPr lang="uk-UA" sz="1000" spc="150" noProof="0" dirty="0">
                          <a:effectLst/>
                          <a:latin typeface="Arial" panose="020B0604020202020204" pitchFamily="34" charset="0"/>
                          <a:ea typeface="Times New Roman" panose="02020603050405020304" pitchFamily="18" charset="0"/>
                          <a:cs typeface="Arial" panose="020B0604020202020204" pitchFamily="34" charset="0"/>
                        </a:rPr>
                        <a:t> </a:t>
                      </a:r>
                      <a:r>
                        <a:rPr lang="uk-UA" sz="1000" spc="-5" noProof="0" dirty="0">
                          <a:effectLst/>
                          <a:latin typeface="Arial" panose="020B0604020202020204" pitchFamily="34" charset="0"/>
                          <a:ea typeface="Times New Roman" panose="02020603050405020304" pitchFamily="18" charset="0"/>
                          <a:cs typeface="Arial" panose="020B0604020202020204" pitchFamily="34" charset="0"/>
                        </a:rPr>
                        <a:t>заходів</a:t>
                      </a:r>
                      <a:r>
                        <a:rPr lang="uk-UA" sz="1000" spc="130" noProof="0" dirty="0">
                          <a:effectLst/>
                          <a:latin typeface="Arial" panose="020B0604020202020204" pitchFamily="34" charset="0"/>
                          <a:ea typeface="Times New Roman" panose="02020603050405020304" pitchFamily="18" charset="0"/>
                          <a:cs typeface="Arial" panose="020B0604020202020204" pitchFamily="34" charset="0"/>
                        </a:rPr>
                        <a:t> </a:t>
                      </a:r>
                      <a:r>
                        <a:rPr lang="uk-UA" sz="1000" noProof="0" dirty="0">
                          <a:effectLst/>
                          <a:latin typeface="Arial" panose="020B0604020202020204" pitchFamily="34" charset="0"/>
                          <a:ea typeface="Times New Roman" panose="02020603050405020304" pitchFamily="18" charset="0"/>
                          <a:cs typeface="Arial" panose="020B0604020202020204" pitchFamily="34" charset="0"/>
                        </a:rPr>
                        <a:t>та</a:t>
                      </a:r>
                      <a:r>
                        <a:rPr lang="uk-UA" sz="1000" spc="140" noProof="0" dirty="0">
                          <a:effectLst/>
                          <a:latin typeface="Arial" panose="020B0604020202020204" pitchFamily="34" charset="0"/>
                          <a:ea typeface="Times New Roman" panose="02020603050405020304" pitchFamily="18" charset="0"/>
                          <a:cs typeface="Arial" panose="020B0604020202020204" pitchFamily="34" charset="0"/>
                        </a:rPr>
                        <a:t> </a:t>
                      </a:r>
                      <a:r>
                        <a:rPr lang="uk-UA" sz="1000" spc="-5" noProof="0" dirty="0">
                          <a:effectLst/>
                          <a:latin typeface="Arial" panose="020B0604020202020204" pitchFamily="34" charset="0"/>
                          <a:ea typeface="Times New Roman" panose="02020603050405020304" pitchFamily="18" charset="0"/>
                          <a:cs typeface="Arial" panose="020B0604020202020204" pitchFamily="34" charset="0"/>
                        </a:rPr>
                        <a:t>наявності</a:t>
                      </a:r>
                      <a:r>
                        <a:rPr lang="uk-UA" sz="1000" spc="145" noProof="0" dirty="0">
                          <a:effectLst/>
                          <a:latin typeface="Arial" panose="020B0604020202020204" pitchFamily="34" charset="0"/>
                          <a:ea typeface="Times New Roman" panose="02020603050405020304" pitchFamily="18" charset="0"/>
                          <a:cs typeface="Arial" panose="020B0604020202020204" pitchFamily="34" charset="0"/>
                        </a:rPr>
                        <a:t> </a:t>
                      </a:r>
                      <a:r>
                        <a:rPr lang="uk-UA" sz="1000" spc="-5" noProof="0" dirty="0">
                          <a:effectLst/>
                          <a:latin typeface="Arial" panose="020B0604020202020204" pitchFamily="34" charset="0"/>
                          <a:ea typeface="Times New Roman" panose="02020603050405020304" pitchFamily="18" charset="0"/>
                          <a:cs typeface="Arial" panose="020B0604020202020204" pitchFamily="34" charset="0"/>
                        </a:rPr>
                        <a:t>фото-підтвердження</a:t>
                      </a:r>
                      <a:r>
                        <a:rPr lang="uk-UA" sz="1000" spc="135" noProof="0" dirty="0">
                          <a:effectLst/>
                          <a:latin typeface="Arial" panose="020B0604020202020204" pitchFamily="34" charset="0"/>
                          <a:ea typeface="Times New Roman" panose="02020603050405020304" pitchFamily="18" charset="0"/>
                          <a:cs typeface="Arial" panose="020B0604020202020204" pitchFamily="34" charset="0"/>
                        </a:rPr>
                        <a:t> </a:t>
                      </a:r>
                      <a:r>
                        <a:rPr lang="uk-UA" sz="1000" spc="-5" noProof="0" dirty="0">
                          <a:effectLst/>
                          <a:latin typeface="Arial" panose="020B0604020202020204" pitchFamily="34" charset="0"/>
                          <a:ea typeface="Times New Roman" panose="02020603050405020304" pitchFamily="18" charset="0"/>
                          <a:cs typeface="Arial" panose="020B0604020202020204" pitchFamily="34" charset="0"/>
                        </a:rPr>
                        <a:t>розміщеного</a:t>
                      </a:r>
                      <a:r>
                        <a:rPr lang="uk-UA" sz="1000" spc="60" noProof="0" dirty="0">
                          <a:effectLst/>
                          <a:latin typeface="Arial" panose="020B0604020202020204" pitchFamily="34" charset="0"/>
                          <a:ea typeface="Times New Roman" panose="02020603050405020304" pitchFamily="18" charset="0"/>
                          <a:cs typeface="Arial" panose="020B0604020202020204" pitchFamily="34" charset="0"/>
                        </a:rPr>
                        <a:t> </a:t>
                      </a:r>
                      <a:r>
                        <a:rPr lang="uk-UA" sz="1000" spc="-5" noProof="0" dirty="0">
                          <a:effectLst/>
                          <a:latin typeface="Arial" panose="020B0604020202020204" pitchFamily="34" charset="0"/>
                          <a:ea typeface="Times New Roman" panose="02020603050405020304" pitchFamily="18" charset="0"/>
                          <a:cs typeface="Arial" panose="020B0604020202020204" pitchFamily="34" charset="0"/>
                        </a:rPr>
                        <a:t>на</a:t>
                      </a:r>
                      <a:r>
                        <a:rPr lang="uk-UA" sz="1000" spc="55" noProof="0" dirty="0">
                          <a:effectLst/>
                          <a:latin typeface="Arial" panose="020B0604020202020204" pitchFamily="34" charset="0"/>
                          <a:ea typeface="Times New Roman" panose="02020603050405020304" pitchFamily="18" charset="0"/>
                          <a:cs typeface="Arial" panose="020B0604020202020204" pitchFamily="34" charset="0"/>
                        </a:rPr>
                        <a:t> </a:t>
                      </a:r>
                      <a:r>
                        <a:rPr lang="uk-UA" sz="1000" spc="-5" noProof="0" dirty="0">
                          <a:effectLst/>
                          <a:latin typeface="Arial" panose="020B0604020202020204" pitchFamily="34" charset="0"/>
                          <a:ea typeface="Times New Roman" panose="02020603050405020304" pitchFamily="18" charset="0"/>
                          <a:cs typeface="Arial" panose="020B0604020202020204" pitchFamily="34" charset="0"/>
                        </a:rPr>
                        <a:t>сайті</a:t>
                      </a:r>
                      <a:r>
                        <a:rPr lang="uk-UA" sz="1000" spc="50" noProof="0" dirty="0">
                          <a:effectLst/>
                          <a:latin typeface="Arial" panose="020B0604020202020204" pitchFamily="34" charset="0"/>
                          <a:ea typeface="Times New Roman" panose="02020603050405020304" pitchFamily="18" charset="0"/>
                          <a:cs typeface="Arial" panose="020B0604020202020204" pitchFamily="34" charset="0"/>
                        </a:rPr>
                        <a:t> </a:t>
                      </a:r>
                      <a:r>
                        <a:rPr lang="uk-UA" sz="1000" spc="-5" noProof="0" dirty="0">
                          <a:effectLst/>
                          <a:latin typeface="Arial" panose="020B0604020202020204" pitchFamily="34" charset="0"/>
                          <a:ea typeface="Times New Roman" panose="02020603050405020304" pitchFamily="18" charset="0"/>
                          <a:cs typeface="Arial" panose="020B0604020202020204" pitchFamily="34" charset="0"/>
                        </a:rPr>
                        <a:t>університету)</a:t>
                      </a:r>
                      <a:endParaRPr lang="uk-UA" sz="1000" noProof="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Bef>
                          <a:spcPts val="0"/>
                        </a:spcBef>
                        <a:spcAft>
                          <a:spcPts val="0"/>
                        </a:spcAft>
                      </a:pPr>
                      <a:r>
                        <a:rPr lang="uk-UA" sz="1000" noProof="0" dirty="0">
                          <a:effectLst/>
                          <a:latin typeface="Arial" panose="020B0604020202020204" pitchFamily="34" charset="0"/>
                          <a:ea typeface="Calibri" panose="020F0502020204030204" pitchFamily="34" charset="0"/>
                          <a:cs typeface="Arial" panose="020B0604020202020204" pitchFamily="34" charset="0"/>
                        </a:rPr>
                        <a:t> </a:t>
                      </a:r>
                      <a:r>
                        <a:rPr lang="uk-UA" sz="1200" b="1" i="1" noProof="0" dirty="0">
                          <a:effectLst/>
                          <a:latin typeface="Arial" panose="020B0604020202020204" pitchFamily="34" charset="0"/>
                          <a:ea typeface="Calibri" panose="020F0502020204030204" pitchFamily="34" charset="0"/>
                          <a:cs typeface="Arial" panose="020B0604020202020204" pitchFamily="34" charset="0"/>
                        </a:rPr>
                        <a:t>-</a:t>
                      </a:r>
                      <a:r>
                        <a:rPr lang="uk-UA" sz="1200" b="1" i="1" spc="260" noProof="0" dirty="0">
                          <a:effectLst/>
                          <a:latin typeface="Arial" panose="020B0604020202020204" pitchFamily="34" charset="0"/>
                          <a:ea typeface="Calibri" panose="020F0502020204030204" pitchFamily="34" charset="0"/>
                          <a:cs typeface="Arial" panose="020B0604020202020204" pitchFamily="34" charset="0"/>
                        </a:rPr>
                        <a:t> </a:t>
                      </a:r>
                      <a:r>
                        <a:rPr lang="uk-UA" sz="1200" b="1" i="1" spc="-5" noProof="0" dirty="0">
                          <a:effectLst/>
                          <a:latin typeface="Arial" panose="020B0604020202020204" pitchFamily="34" charset="0"/>
                          <a:ea typeface="Calibri" panose="020F0502020204030204" pitchFamily="34" charset="0"/>
                          <a:cs typeface="Arial" panose="020B0604020202020204" pitchFamily="34" charset="0"/>
                        </a:rPr>
                        <a:t>проведення</a:t>
                      </a:r>
                      <a:r>
                        <a:rPr lang="uk-UA" sz="1200" b="1" i="1" spc="260" noProof="0" dirty="0">
                          <a:effectLst/>
                          <a:latin typeface="Arial" panose="020B0604020202020204" pitchFamily="34" charset="0"/>
                          <a:ea typeface="Calibri" panose="020F0502020204030204" pitchFamily="34" charset="0"/>
                          <a:cs typeface="Arial" panose="020B0604020202020204" pitchFamily="34" charset="0"/>
                        </a:rPr>
                        <a:t> </a:t>
                      </a:r>
                      <a:r>
                        <a:rPr lang="uk-UA" sz="1200" b="1" i="1" spc="-5" noProof="0" dirty="0">
                          <a:effectLst/>
                          <a:latin typeface="Arial" panose="020B0604020202020204" pitchFamily="34" charset="0"/>
                          <a:ea typeface="Calibri" panose="020F0502020204030204" pitchFamily="34" charset="0"/>
                          <a:cs typeface="Arial" panose="020B0604020202020204" pitchFamily="34" charset="0"/>
                        </a:rPr>
                        <a:t>заходів</a:t>
                      </a:r>
                      <a:r>
                        <a:rPr lang="uk-UA" sz="1200" b="1" i="1" spc="250" noProof="0" dirty="0">
                          <a:effectLst/>
                          <a:latin typeface="Arial" panose="020B0604020202020204" pitchFamily="34" charset="0"/>
                          <a:ea typeface="Calibri" panose="020F0502020204030204" pitchFamily="34" charset="0"/>
                          <a:cs typeface="Arial" panose="020B0604020202020204" pitchFamily="34" charset="0"/>
                        </a:rPr>
                        <a:t> </a:t>
                      </a:r>
                      <a:r>
                        <a:rPr lang="uk-UA" sz="1200" b="1" i="1" noProof="0" dirty="0">
                          <a:effectLst/>
                          <a:latin typeface="Arial" panose="020B0604020202020204" pitchFamily="34" charset="0"/>
                          <a:ea typeface="Calibri" panose="020F0502020204030204" pitchFamily="34" charset="0"/>
                          <a:cs typeface="Arial" panose="020B0604020202020204" pitchFamily="34" charset="0"/>
                        </a:rPr>
                        <a:t>щодо</a:t>
                      </a:r>
                      <a:r>
                        <a:rPr lang="uk-UA" sz="1200" b="1" i="1" spc="265" noProof="0" dirty="0">
                          <a:effectLst/>
                          <a:latin typeface="Arial" panose="020B0604020202020204" pitchFamily="34" charset="0"/>
                          <a:ea typeface="Calibri" panose="020F0502020204030204" pitchFamily="34" charset="0"/>
                          <a:cs typeface="Arial" panose="020B0604020202020204" pitchFamily="34" charset="0"/>
                        </a:rPr>
                        <a:t> </a:t>
                      </a:r>
                      <a:r>
                        <a:rPr lang="uk-UA" sz="1200" b="1" i="1" spc="-5" noProof="0" dirty="0">
                          <a:effectLst/>
                          <a:latin typeface="Arial" panose="020B0604020202020204" pitchFamily="34" charset="0"/>
                          <a:ea typeface="Calibri" panose="020F0502020204030204" pitchFamily="34" charset="0"/>
                          <a:cs typeface="Arial" panose="020B0604020202020204" pitchFamily="34" charset="0"/>
                        </a:rPr>
                        <a:t>професійного</a:t>
                      </a:r>
                      <a:r>
                        <a:rPr lang="uk-UA" sz="1200" b="1" i="1" spc="110" noProof="0" dirty="0">
                          <a:effectLst/>
                          <a:latin typeface="Arial" panose="020B0604020202020204" pitchFamily="34" charset="0"/>
                          <a:ea typeface="Calibri" panose="020F0502020204030204" pitchFamily="34" charset="0"/>
                          <a:cs typeface="Arial" panose="020B0604020202020204" pitchFamily="34" charset="0"/>
                        </a:rPr>
                        <a:t> </a:t>
                      </a:r>
                      <a:r>
                        <a:rPr lang="uk-UA" sz="1200" b="1" i="1" spc="-5" noProof="0" dirty="0">
                          <a:effectLst/>
                          <a:latin typeface="Arial" panose="020B0604020202020204" pitchFamily="34" charset="0"/>
                          <a:ea typeface="Calibri" panose="020F0502020204030204" pitchFamily="34" charset="0"/>
                          <a:cs typeface="Arial" panose="020B0604020202020204" pitchFamily="34" charset="0"/>
                        </a:rPr>
                        <a:t>самовизначення</a:t>
                      </a:r>
                      <a:r>
                        <a:rPr lang="uk-UA" sz="1000" noProof="0" dirty="0">
                          <a:effectLst/>
                          <a:latin typeface="Arial" panose="020B0604020202020204" pitchFamily="34" charset="0"/>
                          <a:ea typeface="Calibri" panose="020F0502020204030204" pitchFamily="34" charset="0"/>
                          <a:cs typeface="Arial" panose="020B0604020202020204" pitchFamily="34" charset="0"/>
                        </a:rPr>
                        <a:t> </a:t>
                      </a:r>
                      <a:r>
                        <a:rPr lang="uk-UA" sz="1000" spc="-5" noProof="0" dirty="0">
                          <a:effectLst/>
                          <a:latin typeface="Arial" panose="020B0604020202020204" pitchFamily="34" charset="0"/>
                          <a:ea typeface="Calibri" panose="020F0502020204030204" pitchFamily="34" charset="0"/>
                          <a:cs typeface="Arial" panose="020B0604020202020204" pitchFamily="34" charset="0"/>
                        </a:rPr>
                        <a:t>(відвідування</a:t>
                      </a:r>
                      <a:r>
                        <a:rPr lang="uk-UA" sz="1000" spc="275" noProof="0" dirty="0">
                          <a:effectLst/>
                          <a:latin typeface="Arial" panose="020B0604020202020204" pitchFamily="34" charset="0"/>
                          <a:ea typeface="Calibri" panose="020F0502020204030204" pitchFamily="34" charset="0"/>
                          <a:cs typeface="Arial" panose="020B0604020202020204" pitchFamily="34" charset="0"/>
                        </a:rPr>
                        <a:t> </a:t>
                      </a:r>
                      <a:r>
                        <a:rPr lang="uk-UA" sz="1000" spc="-5" noProof="0" dirty="0">
                          <a:effectLst/>
                          <a:latin typeface="Arial" panose="020B0604020202020204" pitchFamily="34" charset="0"/>
                          <a:ea typeface="Calibri" panose="020F0502020204030204" pitchFamily="34" charset="0"/>
                          <a:cs typeface="Arial" panose="020B0604020202020204" pitchFamily="34" charset="0"/>
                        </a:rPr>
                        <a:t>не</a:t>
                      </a:r>
                      <a:r>
                        <a:rPr lang="uk-UA" sz="1000" noProof="0" dirty="0">
                          <a:effectLst/>
                          <a:latin typeface="Arial" panose="020B0604020202020204" pitchFamily="34" charset="0"/>
                          <a:ea typeface="Calibri" panose="020F0502020204030204" pitchFamily="34" charset="0"/>
                          <a:cs typeface="Arial" panose="020B0604020202020204" pitchFamily="34" charset="0"/>
                        </a:rPr>
                        <a:t>  </a:t>
                      </a:r>
                      <a:r>
                        <a:rPr lang="uk-UA" sz="1000" spc="-5" noProof="0" dirty="0">
                          <a:effectLst/>
                          <a:latin typeface="Arial" panose="020B0604020202020204" pitchFamily="34" charset="0"/>
                          <a:ea typeface="Calibri" panose="020F0502020204030204" pitchFamily="34" charset="0"/>
                          <a:cs typeface="Arial" panose="020B0604020202020204" pitchFamily="34" charset="0"/>
                        </a:rPr>
                        <a:t>менше</a:t>
                      </a:r>
                      <a:r>
                        <a:rPr lang="uk-UA" sz="1000" spc="135" noProof="0" dirty="0">
                          <a:effectLst/>
                          <a:latin typeface="Arial" panose="020B0604020202020204" pitchFamily="34" charset="0"/>
                          <a:ea typeface="Calibri" panose="020F0502020204030204" pitchFamily="34" charset="0"/>
                          <a:cs typeface="Arial" panose="020B0604020202020204" pitchFamily="34" charset="0"/>
                        </a:rPr>
                        <a:t> </a:t>
                      </a:r>
                      <a:r>
                        <a:rPr lang="uk-UA" sz="1000" spc="-5" noProof="0" dirty="0">
                          <a:effectLst/>
                          <a:latin typeface="Arial" panose="020B0604020202020204" pitchFamily="34" charset="0"/>
                          <a:ea typeface="Calibri" panose="020F0502020204030204" pitchFamily="34" charset="0"/>
                          <a:cs typeface="Arial" panose="020B0604020202020204" pitchFamily="34" charset="0"/>
                        </a:rPr>
                        <a:t>трьох</a:t>
                      </a:r>
                      <a:r>
                        <a:rPr lang="uk-UA" sz="1000" spc="130" noProof="0" dirty="0">
                          <a:effectLst/>
                          <a:latin typeface="Arial" panose="020B0604020202020204" pitchFamily="34" charset="0"/>
                          <a:ea typeface="Calibri" panose="020F0502020204030204" pitchFamily="34" charset="0"/>
                          <a:cs typeface="Arial" panose="020B0604020202020204" pitchFamily="34" charset="0"/>
                        </a:rPr>
                        <a:t> </a:t>
                      </a:r>
                      <a:r>
                        <a:rPr lang="uk-UA" sz="1000" spc="-5" noProof="0" dirty="0">
                          <a:effectLst/>
                          <a:latin typeface="Arial" panose="020B0604020202020204" pitchFamily="34" charset="0"/>
                          <a:ea typeface="Calibri" panose="020F0502020204030204" pitchFamily="34" charset="0"/>
                          <a:cs typeface="Arial" panose="020B0604020202020204" pitchFamily="34" charset="0"/>
                        </a:rPr>
                        <a:t>виставок</a:t>
                      </a:r>
                      <a:r>
                        <a:rPr lang="uk-UA" sz="1000" spc="125" noProof="0" dirty="0">
                          <a:effectLst/>
                          <a:latin typeface="Arial" panose="020B0604020202020204" pitchFamily="34" charset="0"/>
                          <a:ea typeface="Calibri" panose="020F0502020204030204" pitchFamily="34" charset="0"/>
                          <a:cs typeface="Arial" panose="020B0604020202020204" pitchFamily="34" charset="0"/>
                        </a:rPr>
                        <a:t> </a:t>
                      </a:r>
                      <a:r>
                        <a:rPr lang="uk-UA" sz="1000" spc="-5" noProof="0" dirty="0">
                          <a:effectLst/>
                          <a:latin typeface="Arial" panose="020B0604020202020204" pitchFamily="34" charset="0"/>
                          <a:ea typeface="Calibri" panose="020F0502020204030204" pitchFamily="34" charset="0"/>
                          <a:cs typeface="Arial" panose="020B0604020202020204" pitchFamily="34" charset="0"/>
                        </a:rPr>
                        <a:t>наукових</a:t>
                      </a:r>
                      <a:r>
                        <a:rPr lang="uk-UA" sz="1000" spc="120" noProof="0" dirty="0">
                          <a:effectLst/>
                          <a:latin typeface="Arial" panose="020B0604020202020204" pitchFamily="34" charset="0"/>
                          <a:ea typeface="Calibri" panose="020F0502020204030204" pitchFamily="34" charset="0"/>
                          <a:cs typeface="Arial" panose="020B0604020202020204" pitchFamily="34" charset="0"/>
                        </a:rPr>
                        <a:t> </a:t>
                      </a:r>
                      <a:r>
                        <a:rPr lang="uk-UA" sz="1000" spc="-5" noProof="0" dirty="0">
                          <a:effectLst/>
                          <a:latin typeface="Arial" panose="020B0604020202020204" pitchFamily="34" charset="0"/>
                          <a:ea typeface="Calibri" panose="020F0502020204030204" pitchFamily="34" charset="0"/>
                          <a:cs typeface="Arial" panose="020B0604020202020204" pitchFamily="34" charset="0"/>
                        </a:rPr>
                        <a:t>досягнень</a:t>
                      </a:r>
                      <a:r>
                        <a:rPr lang="uk-UA" sz="1000" spc="125" noProof="0" dirty="0">
                          <a:effectLst/>
                          <a:latin typeface="Arial" panose="020B0604020202020204" pitchFamily="34" charset="0"/>
                          <a:ea typeface="Calibri" panose="020F0502020204030204" pitchFamily="34" charset="0"/>
                          <a:cs typeface="Arial" panose="020B0604020202020204" pitchFamily="34" charset="0"/>
                        </a:rPr>
                        <a:t> </a:t>
                      </a:r>
                      <a:r>
                        <a:rPr lang="uk-UA" sz="1000" noProof="0" dirty="0">
                          <a:effectLst/>
                          <a:latin typeface="Arial" panose="020B0604020202020204" pitchFamily="34" charset="0"/>
                          <a:ea typeface="Calibri" panose="020F0502020204030204" pitchFamily="34" charset="0"/>
                          <a:cs typeface="Arial" panose="020B0604020202020204" pitchFamily="34" charset="0"/>
                        </a:rPr>
                        <a:t>в</a:t>
                      </a:r>
                      <a:r>
                        <a:rPr lang="uk-UA" sz="1000" spc="125" noProof="0" dirty="0">
                          <a:effectLst/>
                          <a:latin typeface="Arial" panose="020B0604020202020204" pitchFamily="34" charset="0"/>
                          <a:ea typeface="Calibri" panose="020F0502020204030204" pitchFamily="34" charset="0"/>
                          <a:cs typeface="Arial" panose="020B0604020202020204" pitchFamily="34" charset="0"/>
                        </a:rPr>
                        <a:t> </a:t>
                      </a:r>
                      <a:r>
                        <a:rPr lang="uk-UA" sz="1000" spc="-5" noProof="0" dirty="0">
                          <a:effectLst/>
                          <a:latin typeface="Arial" panose="020B0604020202020204" pitchFamily="34" charset="0"/>
                          <a:ea typeface="Calibri" panose="020F0502020204030204" pitchFamily="34" charset="0"/>
                          <a:cs typeface="Arial" panose="020B0604020202020204" pitchFamily="34" charset="0"/>
                        </a:rPr>
                        <a:t>різних</a:t>
                      </a:r>
                      <a:r>
                        <a:rPr lang="uk-UA" sz="1000" spc="130" noProof="0" dirty="0">
                          <a:effectLst/>
                          <a:latin typeface="Arial" panose="020B0604020202020204" pitchFamily="34" charset="0"/>
                          <a:ea typeface="Calibri" panose="020F0502020204030204" pitchFamily="34" charset="0"/>
                          <a:cs typeface="Arial" panose="020B0604020202020204" pitchFamily="34" charset="0"/>
                        </a:rPr>
                        <a:t> </a:t>
                      </a:r>
                      <a:r>
                        <a:rPr lang="uk-UA" sz="1000" spc="-5" noProof="0" dirty="0">
                          <a:effectLst/>
                          <a:latin typeface="Arial" panose="020B0604020202020204" pitchFamily="34" charset="0"/>
                          <a:ea typeface="Calibri" panose="020F0502020204030204" pitchFamily="34" charset="0"/>
                          <a:cs typeface="Arial" panose="020B0604020202020204" pitchFamily="34" charset="0"/>
                        </a:rPr>
                        <a:t>сферах</a:t>
                      </a:r>
                      <a:r>
                        <a:rPr lang="uk-UA" sz="1000" spc="75" noProof="0" dirty="0">
                          <a:effectLst/>
                          <a:latin typeface="Arial" panose="020B0604020202020204" pitchFamily="34" charset="0"/>
                          <a:ea typeface="Calibri" panose="020F0502020204030204" pitchFamily="34" charset="0"/>
                          <a:cs typeface="Arial" panose="020B0604020202020204" pitchFamily="34" charset="0"/>
                        </a:rPr>
                        <a:t> </a:t>
                      </a:r>
                      <a:r>
                        <a:rPr lang="uk-UA" sz="1000" spc="-5" noProof="0" dirty="0">
                          <a:effectLst/>
                          <a:latin typeface="Arial" panose="020B0604020202020204" pitchFamily="34" charset="0"/>
                          <a:ea typeface="Calibri" panose="020F0502020204030204" pitchFamily="34" charset="0"/>
                          <a:cs typeface="Arial" panose="020B0604020202020204" pitchFamily="34" charset="0"/>
                        </a:rPr>
                        <a:t>професійної</a:t>
                      </a:r>
                      <a:r>
                        <a:rPr lang="uk-UA" sz="1000" spc="80" noProof="0" dirty="0">
                          <a:effectLst/>
                          <a:latin typeface="Arial" panose="020B0604020202020204" pitchFamily="34" charset="0"/>
                          <a:ea typeface="Calibri" panose="020F0502020204030204" pitchFamily="34" charset="0"/>
                          <a:cs typeface="Arial" panose="020B0604020202020204" pitchFamily="34" charset="0"/>
                        </a:rPr>
                        <a:t> </a:t>
                      </a:r>
                      <a:r>
                        <a:rPr lang="uk-UA" sz="1000" spc="-5" noProof="0" dirty="0">
                          <a:effectLst/>
                          <a:latin typeface="Arial" panose="020B0604020202020204" pitchFamily="34" charset="0"/>
                          <a:ea typeface="Calibri" panose="020F0502020204030204" pitchFamily="34" charset="0"/>
                          <a:cs typeface="Arial" panose="020B0604020202020204" pitchFamily="34" charset="0"/>
                        </a:rPr>
                        <a:t>діяльності);</a:t>
                      </a:r>
                      <a:endParaRPr lang="uk-UA" sz="1000" noProof="0" dirty="0">
                        <a:effectLst/>
                        <a:latin typeface="Arial" panose="020B0604020202020204" pitchFamily="34" charset="0"/>
                        <a:ea typeface="Calibri" panose="020F0502020204030204" pitchFamily="34" charset="0"/>
                        <a:cs typeface="Arial" panose="020B0604020202020204" pitchFamily="34" charset="0"/>
                      </a:endParaRPr>
                    </a:p>
                    <a:p>
                      <a:pPr marL="48260" marR="62865" indent="13335" algn="just">
                        <a:lnSpc>
                          <a:spcPct val="100000"/>
                        </a:lnSpc>
                        <a:spcBef>
                          <a:spcPts val="0"/>
                        </a:spcBef>
                        <a:spcAft>
                          <a:spcPts val="0"/>
                        </a:spcAft>
                      </a:pPr>
                      <a:r>
                        <a:rPr lang="uk-UA" sz="1000" b="1" noProof="0" dirty="0">
                          <a:effectLst/>
                          <a:latin typeface="Arial" panose="020B0604020202020204" pitchFamily="34" charset="0"/>
                          <a:ea typeface="Calibri" panose="020F0502020204030204" pitchFamily="34" charset="0"/>
                          <a:cs typeface="Arial" panose="020B0604020202020204" pitchFamily="34" charset="0"/>
                        </a:rPr>
                        <a:t>За</a:t>
                      </a:r>
                      <a:r>
                        <a:rPr lang="uk-UA" sz="1000" b="1" spc="135" noProof="0" dirty="0">
                          <a:effectLst/>
                          <a:latin typeface="Arial" panose="020B0604020202020204" pitchFamily="34" charset="0"/>
                          <a:ea typeface="Calibri" panose="020F0502020204030204" pitchFamily="34" charset="0"/>
                          <a:cs typeface="Arial" panose="020B0604020202020204" pitchFamily="34" charset="0"/>
                        </a:rPr>
                        <a:t> </a:t>
                      </a:r>
                      <a:r>
                        <a:rPr lang="uk-UA" sz="1000" b="1" spc="-5" noProof="0" dirty="0">
                          <a:effectLst/>
                          <a:latin typeface="Arial" panose="020B0604020202020204" pitchFamily="34" charset="0"/>
                          <a:ea typeface="Calibri" panose="020F0502020204030204" pitchFamily="34" charset="0"/>
                          <a:cs typeface="Arial" panose="020B0604020202020204" pitchFamily="34" charset="0"/>
                        </a:rPr>
                        <a:t>фактичними</a:t>
                      </a:r>
                      <a:r>
                        <a:rPr lang="uk-UA" sz="1000" b="1" spc="130" noProof="0" dirty="0">
                          <a:effectLst/>
                          <a:latin typeface="Arial" panose="020B0604020202020204" pitchFamily="34" charset="0"/>
                          <a:ea typeface="Calibri" panose="020F0502020204030204" pitchFamily="34" charset="0"/>
                          <a:cs typeface="Arial" panose="020B0604020202020204" pitchFamily="34" charset="0"/>
                        </a:rPr>
                        <a:t> </a:t>
                      </a:r>
                      <a:r>
                        <a:rPr lang="uk-UA" sz="1000" b="1" spc="-5" noProof="0" dirty="0">
                          <a:effectLst/>
                          <a:latin typeface="Arial" panose="020B0604020202020204" pitchFamily="34" charset="0"/>
                          <a:ea typeface="Calibri" panose="020F0502020204030204" pitchFamily="34" charset="0"/>
                          <a:cs typeface="Arial" panose="020B0604020202020204" pitchFamily="34" charset="0"/>
                        </a:rPr>
                        <a:t>затратами</a:t>
                      </a:r>
                      <a:r>
                        <a:rPr lang="uk-UA" sz="1000" b="1" spc="130" noProof="0" dirty="0">
                          <a:effectLst/>
                          <a:latin typeface="Arial" panose="020B0604020202020204" pitchFamily="34" charset="0"/>
                          <a:ea typeface="Calibri" panose="020F0502020204030204" pitchFamily="34" charset="0"/>
                          <a:cs typeface="Arial" panose="020B0604020202020204" pitchFamily="34" charset="0"/>
                        </a:rPr>
                        <a:t> </a:t>
                      </a:r>
                      <a:r>
                        <a:rPr lang="uk-UA" sz="1000" b="1" spc="-5" noProof="0" dirty="0">
                          <a:effectLst/>
                          <a:latin typeface="Arial" panose="020B0604020202020204" pitchFamily="34" charset="0"/>
                          <a:ea typeface="Calibri" panose="020F0502020204030204" pitchFamily="34" charset="0"/>
                          <a:cs typeface="Arial" panose="020B0604020202020204" pitchFamily="34" charset="0"/>
                        </a:rPr>
                        <a:t>часу,</a:t>
                      </a:r>
                      <a:r>
                        <a:rPr lang="uk-UA" sz="1000" b="1" spc="130" noProof="0" dirty="0">
                          <a:effectLst/>
                          <a:latin typeface="Arial" panose="020B0604020202020204" pitchFamily="34" charset="0"/>
                          <a:ea typeface="Calibri" panose="020F0502020204030204" pitchFamily="34" charset="0"/>
                          <a:cs typeface="Arial" panose="020B0604020202020204" pitchFamily="34" charset="0"/>
                        </a:rPr>
                        <a:t> </a:t>
                      </a:r>
                      <a:r>
                        <a:rPr lang="uk-UA" sz="1000" b="1" spc="-5" noProof="0" dirty="0">
                          <a:effectLst/>
                          <a:latin typeface="Arial" panose="020B0604020202020204" pitchFamily="34" charset="0"/>
                          <a:ea typeface="Calibri" panose="020F0502020204030204" pitchFamily="34" charset="0"/>
                          <a:cs typeface="Arial" panose="020B0604020202020204" pitchFamily="34" charset="0"/>
                        </a:rPr>
                        <a:t>але</a:t>
                      </a:r>
                      <a:r>
                        <a:rPr lang="uk-UA" sz="1000" b="1" spc="130" noProof="0" dirty="0">
                          <a:effectLst/>
                          <a:latin typeface="Arial" panose="020B0604020202020204" pitchFamily="34" charset="0"/>
                          <a:ea typeface="Calibri" panose="020F0502020204030204" pitchFamily="34" charset="0"/>
                          <a:cs typeface="Arial" panose="020B0604020202020204" pitchFamily="34" charset="0"/>
                        </a:rPr>
                        <a:t> </a:t>
                      </a:r>
                      <a:r>
                        <a:rPr lang="uk-UA" sz="1000" b="1" spc="-5" noProof="0" dirty="0">
                          <a:effectLst/>
                          <a:latin typeface="Arial" panose="020B0604020202020204" pitchFamily="34" charset="0"/>
                          <a:ea typeface="Calibri" panose="020F0502020204030204" pitchFamily="34" charset="0"/>
                          <a:cs typeface="Arial" panose="020B0604020202020204" pitchFamily="34" charset="0"/>
                        </a:rPr>
                        <a:t>не</a:t>
                      </a:r>
                      <a:r>
                        <a:rPr lang="uk-UA" sz="1000" b="1" spc="140" noProof="0" dirty="0">
                          <a:effectLst/>
                          <a:latin typeface="Arial" panose="020B0604020202020204" pitchFamily="34" charset="0"/>
                          <a:ea typeface="Calibri" panose="020F0502020204030204" pitchFamily="34" charset="0"/>
                          <a:cs typeface="Arial" panose="020B0604020202020204" pitchFamily="34" charset="0"/>
                        </a:rPr>
                        <a:t> </a:t>
                      </a:r>
                      <a:r>
                        <a:rPr lang="uk-UA" sz="1000" b="1" spc="-5" noProof="0" dirty="0">
                          <a:effectLst/>
                          <a:latin typeface="Arial" panose="020B0604020202020204" pitchFamily="34" charset="0"/>
                          <a:ea typeface="Calibri" panose="020F0502020204030204" pitchFamily="34" charset="0"/>
                          <a:cs typeface="Arial" panose="020B0604020202020204" pitchFamily="34" charset="0"/>
                        </a:rPr>
                        <a:t>більше,</a:t>
                      </a:r>
                      <a:r>
                        <a:rPr lang="uk-UA" sz="1000" b="1" spc="105" noProof="0" dirty="0">
                          <a:effectLst/>
                          <a:latin typeface="Arial" panose="020B0604020202020204" pitchFamily="34" charset="0"/>
                          <a:ea typeface="Calibri" panose="020F0502020204030204" pitchFamily="34" charset="0"/>
                          <a:cs typeface="Arial" panose="020B0604020202020204" pitchFamily="34" charset="0"/>
                        </a:rPr>
                        <a:t> </a:t>
                      </a:r>
                      <a:r>
                        <a:rPr lang="uk-UA" sz="1000" b="1" spc="-5" noProof="0" dirty="0">
                          <a:effectLst/>
                          <a:latin typeface="Arial" panose="020B0604020202020204" pitchFamily="34" charset="0"/>
                          <a:ea typeface="Calibri" panose="020F0502020204030204" pitchFamily="34" charset="0"/>
                          <a:cs typeface="Arial" panose="020B0604020202020204" pitchFamily="34" charset="0"/>
                        </a:rPr>
                        <a:t>ніж</a:t>
                      </a:r>
                      <a:r>
                        <a:rPr lang="uk-UA" sz="1000" b="1" spc="115" noProof="0" dirty="0">
                          <a:effectLst/>
                          <a:latin typeface="Arial" panose="020B0604020202020204" pitchFamily="34" charset="0"/>
                          <a:ea typeface="Calibri" panose="020F0502020204030204" pitchFamily="34" charset="0"/>
                          <a:cs typeface="Arial" panose="020B0604020202020204" pitchFamily="34" charset="0"/>
                        </a:rPr>
                        <a:t> </a:t>
                      </a:r>
                      <a:r>
                        <a:rPr lang="uk-UA" sz="1000" b="1" noProof="0" dirty="0">
                          <a:effectLst/>
                          <a:latin typeface="Arial" panose="020B0604020202020204" pitchFamily="34" charset="0"/>
                          <a:ea typeface="Calibri" panose="020F0502020204030204" pitchFamily="34" charset="0"/>
                          <a:cs typeface="Arial" panose="020B0604020202020204" pitchFamily="34" charset="0"/>
                        </a:rPr>
                        <a:t>5</a:t>
                      </a:r>
                      <a:r>
                        <a:rPr lang="uk-UA" sz="1000" b="1" spc="110" noProof="0" dirty="0">
                          <a:effectLst/>
                          <a:latin typeface="Arial" panose="020B0604020202020204" pitchFamily="34" charset="0"/>
                          <a:ea typeface="Calibri" panose="020F0502020204030204" pitchFamily="34" charset="0"/>
                          <a:cs typeface="Arial" panose="020B0604020202020204" pitchFamily="34" charset="0"/>
                        </a:rPr>
                        <a:t> </a:t>
                      </a:r>
                      <a:r>
                        <a:rPr lang="uk-UA" sz="1000" b="1" spc="-5" noProof="0" dirty="0">
                          <a:effectLst/>
                          <a:latin typeface="Arial" panose="020B0604020202020204" pitchFamily="34" charset="0"/>
                          <a:ea typeface="Calibri" panose="020F0502020204030204" pitchFamily="34" charset="0"/>
                          <a:cs typeface="Arial" panose="020B0604020202020204" pitchFamily="34" charset="0"/>
                        </a:rPr>
                        <a:t>години</a:t>
                      </a:r>
                      <a:r>
                        <a:rPr lang="uk-UA" sz="1000" b="1" spc="105" noProof="0" dirty="0">
                          <a:effectLst/>
                          <a:latin typeface="Arial" panose="020B0604020202020204" pitchFamily="34" charset="0"/>
                          <a:ea typeface="Calibri" panose="020F0502020204030204" pitchFamily="34" charset="0"/>
                          <a:cs typeface="Arial" panose="020B0604020202020204" pitchFamily="34" charset="0"/>
                        </a:rPr>
                        <a:t> </a:t>
                      </a:r>
                      <a:r>
                        <a:rPr lang="uk-UA" sz="1000" b="1" spc="-5" noProof="0" dirty="0">
                          <a:effectLst/>
                          <a:latin typeface="Arial" panose="020B0604020202020204" pitchFamily="34" charset="0"/>
                          <a:ea typeface="Calibri" panose="020F0502020204030204" pitchFamily="34" charset="0"/>
                          <a:cs typeface="Arial" panose="020B0604020202020204" pitchFamily="34" charset="0"/>
                        </a:rPr>
                        <a:t>за</a:t>
                      </a:r>
                      <a:r>
                        <a:rPr lang="uk-UA" sz="1000" b="1" spc="100" noProof="0" dirty="0">
                          <a:effectLst/>
                          <a:latin typeface="Arial" panose="020B0604020202020204" pitchFamily="34" charset="0"/>
                          <a:ea typeface="Calibri" panose="020F0502020204030204" pitchFamily="34" charset="0"/>
                          <a:cs typeface="Arial" panose="020B0604020202020204" pitchFamily="34" charset="0"/>
                        </a:rPr>
                        <a:t> </a:t>
                      </a:r>
                      <a:r>
                        <a:rPr lang="uk-UA" sz="1000" b="1" spc="-5" noProof="0" dirty="0">
                          <a:effectLst/>
                          <a:latin typeface="Arial" panose="020B0604020202020204" pitchFamily="34" charset="0"/>
                          <a:ea typeface="Calibri" panose="020F0502020204030204" pitchFamily="34" charset="0"/>
                          <a:cs typeface="Arial" panose="020B0604020202020204" pitchFamily="34" charset="0"/>
                        </a:rPr>
                        <a:t>один</a:t>
                      </a:r>
                      <a:r>
                        <a:rPr lang="uk-UA" sz="1000" b="1" spc="115" noProof="0" dirty="0">
                          <a:effectLst/>
                          <a:latin typeface="Arial" panose="020B0604020202020204" pitchFamily="34" charset="0"/>
                          <a:ea typeface="Calibri" panose="020F0502020204030204" pitchFamily="34" charset="0"/>
                          <a:cs typeface="Arial" panose="020B0604020202020204" pitchFamily="34" charset="0"/>
                        </a:rPr>
                        <a:t> </a:t>
                      </a:r>
                      <a:r>
                        <a:rPr lang="uk-UA" sz="1000" b="1" spc="-5" noProof="0" dirty="0">
                          <a:effectLst/>
                          <a:latin typeface="Arial" panose="020B0604020202020204" pitchFamily="34" charset="0"/>
                          <a:ea typeface="Calibri" panose="020F0502020204030204" pitchFamily="34" charset="0"/>
                          <a:cs typeface="Arial" panose="020B0604020202020204" pitchFamily="34" charset="0"/>
                        </a:rPr>
                        <a:t>захід;</a:t>
                      </a:r>
                      <a:r>
                        <a:rPr lang="uk-UA" sz="1000" b="1" spc="115" noProof="0" dirty="0">
                          <a:effectLst/>
                          <a:latin typeface="Arial" panose="020B0604020202020204" pitchFamily="34" charset="0"/>
                          <a:ea typeface="Calibri" panose="020F0502020204030204" pitchFamily="34" charset="0"/>
                          <a:cs typeface="Arial" panose="020B0604020202020204" pitchFamily="34" charset="0"/>
                        </a:rPr>
                        <a:t> </a:t>
                      </a:r>
                      <a:r>
                        <a:rPr lang="uk-UA" sz="1000" b="1" spc="-5" noProof="0" dirty="0">
                          <a:effectLst/>
                          <a:latin typeface="Arial" panose="020B0604020202020204" pitchFamily="34" charset="0"/>
                          <a:ea typeface="Calibri" panose="020F0502020204030204" pitchFamily="34" charset="0"/>
                          <a:cs typeface="Arial" panose="020B0604020202020204" pitchFamily="34" charset="0"/>
                        </a:rPr>
                        <a:t>12</a:t>
                      </a:r>
                      <a:r>
                        <a:rPr lang="uk-UA" sz="1000" b="1" spc="110" noProof="0" dirty="0">
                          <a:effectLst/>
                          <a:latin typeface="Arial" panose="020B0604020202020204" pitchFamily="34" charset="0"/>
                          <a:ea typeface="Calibri" panose="020F0502020204030204" pitchFamily="34" charset="0"/>
                          <a:cs typeface="Arial" panose="020B0604020202020204" pitchFamily="34" charset="0"/>
                        </a:rPr>
                        <a:t> </a:t>
                      </a:r>
                      <a:r>
                        <a:rPr lang="uk-UA" sz="1000" b="1" spc="-5" noProof="0" dirty="0">
                          <a:effectLst/>
                          <a:latin typeface="Arial" panose="020B0604020202020204" pitchFamily="34" charset="0"/>
                          <a:ea typeface="Calibri" panose="020F0502020204030204" pitchFamily="34" charset="0"/>
                          <a:cs typeface="Arial" panose="020B0604020202020204" pitchFamily="34" charset="0"/>
                        </a:rPr>
                        <a:t>год </a:t>
                      </a:r>
                      <a:r>
                        <a:rPr lang="uk-UA" sz="1000" b="1" noProof="0" dirty="0">
                          <a:effectLst/>
                          <a:latin typeface="Arial" panose="020B0604020202020204" pitchFamily="34" charset="0"/>
                          <a:ea typeface="Times New Roman" panose="02020603050405020304" pitchFamily="18" charset="0"/>
                          <a:cs typeface="Arial" panose="020B0604020202020204" pitchFamily="34" charset="0"/>
                        </a:rPr>
                        <a:t>–</a:t>
                      </a:r>
                      <a:r>
                        <a:rPr lang="uk-UA" sz="1000" b="1" spc="20" noProof="0" dirty="0">
                          <a:effectLst/>
                          <a:latin typeface="Arial" panose="020B0604020202020204" pitchFamily="34" charset="0"/>
                          <a:ea typeface="Times New Roman" panose="02020603050405020304" pitchFamily="18" charset="0"/>
                          <a:cs typeface="Arial" panose="020B0604020202020204" pitchFamily="34" charset="0"/>
                        </a:rPr>
                        <a:t> </a:t>
                      </a:r>
                      <a:r>
                        <a:rPr lang="uk-UA" sz="1000" b="1" spc="-5" noProof="0" dirty="0">
                          <a:effectLst/>
                          <a:latin typeface="Arial" panose="020B0604020202020204" pitchFamily="34" charset="0"/>
                          <a:ea typeface="Times New Roman" panose="02020603050405020304" pitchFamily="18" charset="0"/>
                          <a:cs typeface="Arial" panose="020B0604020202020204" pitchFamily="34" charset="0"/>
                        </a:rPr>
                        <a:t>за</a:t>
                      </a:r>
                      <a:r>
                        <a:rPr lang="uk-UA" sz="1000" b="1" spc="20" noProof="0" dirty="0">
                          <a:effectLst/>
                          <a:latin typeface="Arial" panose="020B0604020202020204" pitchFamily="34" charset="0"/>
                          <a:ea typeface="Times New Roman" panose="02020603050405020304" pitchFamily="18" charset="0"/>
                          <a:cs typeface="Arial" panose="020B0604020202020204" pitchFamily="34" charset="0"/>
                        </a:rPr>
                        <a:t> </a:t>
                      </a:r>
                      <a:r>
                        <a:rPr lang="uk-UA" sz="1000" b="1" spc="-5" noProof="0" dirty="0">
                          <a:effectLst/>
                          <a:latin typeface="Arial" panose="020B0604020202020204" pitchFamily="34" charset="0"/>
                          <a:ea typeface="Times New Roman" panose="02020603050405020304" pitchFamily="18" charset="0"/>
                          <a:cs typeface="Arial" panose="020B0604020202020204" pitchFamily="34" charset="0"/>
                        </a:rPr>
                        <a:t>два</a:t>
                      </a:r>
                      <a:r>
                        <a:rPr lang="uk-UA" sz="1000" b="1" spc="25" noProof="0" dirty="0">
                          <a:effectLst/>
                          <a:latin typeface="Arial" panose="020B0604020202020204" pitchFamily="34" charset="0"/>
                          <a:ea typeface="Times New Roman" panose="02020603050405020304" pitchFamily="18" charset="0"/>
                          <a:cs typeface="Arial" panose="020B0604020202020204" pitchFamily="34" charset="0"/>
                        </a:rPr>
                        <a:t> </a:t>
                      </a:r>
                      <a:r>
                        <a:rPr lang="uk-UA" sz="1000" b="1" spc="-5" noProof="0" dirty="0">
                          <a:effectLst/>
                          <a:latin typeface="Arial" panose="020B0604020202020204" pitchFamily="34" charset="0"/>
                          <a:ea typeface="Times New Roman" panose="02020603050405020304" pitchFamily="18" charset="0"/>
                          <a:cs typeface="Arial" panose="020B0604020202020204" pitchFamily="34" charset="0"/>
                        </a:rPr>
                        <a:t>заходи;</a:t>
                      </a:r>
                      <a:r>
                        <a:rPr lang="uk-UA" sz="1000" b="1" spc="25" noProof="0" dirty="0">
                          <a:effectLst/>
                          <a:latin typeface="Arial" panose="020B0604020202020204" pitchFamily="34" charset="0"/>
                          <a:ea typeface="Times New Roman" panose="02020603050405020304" pitchFamily="18" charset="0"/>
                          <a:cs typeface="Arial" panose="020B0604020202020204" pitchFamily="34" charset="0"/>
                        </a:rPr>
                        <a:t> </a:t>
                      </a:r>
                      <a:r>
                        <a:rPr lang="uk-UA" sz="1000" b="1" noProof="0" dirty="0">
                          <a:effectLst/>
                          <a:latin typeface="Arial" panose="020B0604020202020204" pitchFamily="34" charset="0"/>
                          <a:ea typeface="Times New Roman" panose="02020603050405020304" pitchFamily="18" charset="0"/>
                          <a:cs typeface="Arial" panose="020B0604020202020204" pitchFamily="34" charset="0"/>
                        </a:rPr>
                        <a:t>20</a:t>
                      </a:r>
                      <a:r>
                        <a:rPr lang="uk-UA" sz="1000" b="1" spc="20" noProof="0" dirty="0">
                          <a:effectLst/>
                          <a:latin typeface="Arial" panose="020B0604020202020204" pitchFamily="34" charset="0"/>
                          <a:ea typeface="Times New Roman" panose="02020603050405020304" pitchFamily="18" charset="0"/>
                          <a:cs typeface="Arial" panose="020B0604020202020204" pitchFamily="34" charset="0"/>
                        </a:rPr>
                        <a:t> </a:t>
                      </a:r>
                      <a:r>
                        <a:rPr lang="uk-UA" sz="1000" b="1" spc="-5" noProof="0" dirty="0">
                          <a:effectLst/>
                          <a:latin typeface="Arial" panose="020B0604020202020204" pitchFamily="34" charset="0"/>
                          <a:ea typeface="Times New Roman" panose="02020603050405020304" pitchFamily="18" charset="0"/>
                          <a:cs typeface="Arial" panose="020B0604020202020204" pitchFamily="34" charset="0"/>
                        </a:rPr>
                        <a:t>год</a:t>
                      </a:r>
                      <a:r>
                        <a:rPr lang="uk-UA" sz="1000" b="1" spc="15" noProof="0" dirty="0">
                          <a:effectLst/>
                          <a:latin typeface="Arial" panose="020B0604020202020204" pitchFamily="34" charset="0"/>
                          <a:ea typeface="Times New Roman" panose="02020603050405020304" pitchFamily="18" charset="0"/>
                          <a:cs typeface="Arial" panose="020B0604020202020204" pitchFamily="34" charset="0"/>
                        </a:rPr>
                        <a:t> </a:t>
                      </a:r>
                      <a:r>
                        <a:rPr lang="uk-UA" sz="1000" b="1" noProof="0" dirty="0">
                          <a:effectLst/>
                          <a:latin typeface="Arial" panose="020B0604020202020204" pitchFamily="34" charset="0"/>
                          <a:ea typeface="Times New Roman" panose="02020603050405020304" pitchFamily="18" charset="0"/>
                          <a:cs typeface="Arial" panose="020B0604020202020204" pitchFamily="34" charset="0"/>
                        </a:rPr>
                        <a:t>–</a:t>
                      </a:r>
                      <a:r>
                        <a:rPr lang="uk-UA" sz="1000" b="1" spc="30" noProof="0" dirty="0">
                          <a:effectLst/>
                          <a:latin typeface="Arial" panose="020B0604020202020204" pitchFamily="34" charset="0"/>
                          <a:ea typeface="Times New Roman" panose="02020603050405020304" pitchFamily="18" charset="0"/>
                          <a:cs typeface="Arial" panose="020B0604020202020204" pitchFamily="34" charset="0"/>
                        </a:rPr>
                        <a:t> </a:t>
                      </a:r>
                      <a:r>
                        <a:rPr lang="uk-UA" sz="1000" b="1" spc="-5" noProof="0" dirty="0">
                          <a:effectLst/>
                          <a:latin typeface="Arial" panose="020B0604020202020204" pitchFamily="34" charset="0"/>
                          <a:ea typeface="Times New Roman" panose="02020603050405020304" pitchFamily="18" charset="0"/>
                          <a:cs typeface="Arial" panose="020B0604020202020204" pitchFamily="34" charset="0"/>
                        </a:rPr>
                        <a:t>за</a:t>
                      </a:r>
                      <a:r>
                        <a:rPr lang="uk-UA" sz="1000" b="1" spc="20" noProof="0" dirty="0">
                          <a:effectLst/>
                          <a:latin typeface="Arial" panose="020B0604020202020204" pitchFamily="34" charset="0"/>
                          <a:ea typeface="Times New Roman" panose="02020603050405020304" pitchFamily="18" charset="0"/>
                          <a:cs typeface="Arial" panose="020B0604020202020204" pitchFamily="34" charset="0"/>
                        </a:rPr>
                        <a:t> </a:t>
                      </a:r>
                      <a:r>
                        <a:rPr lang="uk-UA" sz="1000" b="1" spc="-5" noProof="0" dirty="0">
                          <a:effectLst/>
                          <a:latin typeface="Arial" panose="020B0604020202020204" pitchFamily="34" charset="0"/>
                          <a:ea typeface="Times New Roman" panose="02020603050405020304" pitchFamily="18" charset="0"/>
                          <a:cs typeface="Arial" panose="020B0604020202020204" pitchFamily="34" charset="0"/>
                        </a:rPr>
                        <a:t>три</a:t>
                      </a:r>
                      <a:r>
                        <a:rPr lang="uk-UA" sz="1000" b="1" spc="20" noProof="0" dirty="0">
                          <a:effectLst/>
                          <a:latin typeface="Arial" panose="020B0604020202020204" pitchFamily="34" charset="0"/>
                          <a:ea typeface="Times New Roman" panose="02020603050405020304" pitchFamily="18" charset="0"/>
                          <a:cs typeface="Arial" panose="020B0604020202020204" pitchFamily="34" charset="0"/>
                        </a:rPr>
                        <a:t> </a:t>
                      </a:r>
                      <a:r>
                        <a:rPr lang="uk-UA" sz="1000" b="1" spc="-5" noProof="0" dirty="0">
                          <a:effectLst/>
                          <a:latin typeface="Arial" panose="020B0604020202020204" pitchFamily="34" charset="0"/>
                          <a:ea typeface="Times New Roman" panose="02020603050405020304" pitchFamily="18" charset="0"/>
                          <a:cs typeface="Arial" panose="020B0604020202020204" pitchFamily="34" charset="0"/>
                        </a:rPr>
                        <a:t>заходи</a:t>
                      </a:r>
                      <a:endParaRPr lang="uk-UA" sz="1000" noProof="0" dirty="0">
                        <a:effectLst/>
                        <a:latin typeface="Arial" panose="020B0604020202020204" pitchFamily="34" charset="0"/>
                        <a:ea typeface="Calibri" panose="020F0502020204030204" pitchFamily="34" charset="0"/>
                        <a:cs typeface="Arial" panose="020B0604020202020204" pitchFamily="34" charset="0"/>
                      </a:endParaRPr>
                    </a:p>
                    <a:p>
                      <a:pPr marL="48260" marR="62865" indent="13335" algn="just">
                        <a:lnSpc>
                          <a:spcPct val="100000"/>
                        </a:lnSpc>
                        <a:spcBef>
                          <a:spcPts val="0"/>
                        </a:spcBef>
                        <a:spcAft>
                          <a:spcPts val="0"/>
                        </a:spcAft>
                      </a:pPr>
                      <a:r>
                        <a:rPr lang="uk-UA" sz="1000" noProof="0" dirty="0">
                          <a:effectLst/>
                          <a:latin typeface="Arial" panose="020B0604020202020204" pitchFamily="34" charset="0"/>
                          <a:ea typeface="Times New Roman" panose="02020603050405020304" pitchFamily="18" charset="0"/>
                          <a:cs typeface="Arial" panose="020B0604020202020204" pitchFamily="34" charset="0"/>
                        </a:rPr>
                        <a:t>(з</a:t>
                      </a:r>
                      <a:r>
                        <a:rPr lang="uk-UA" sz="1000" spc="230" noProof="0" dirty="0">
                          <a:effectLst/>
                          <a:latin typeface="Arial" panose="020B0604020202020204" pitchFamily="34" charset="0"/>
                          <a:ea typeface="Times New Roman" panose="02020603050405020304" pitchFamily="18" charset="0"/>
                          <a:cs typeface="Arial" panose="020B0604020202020204" pitchFamily="34" charset="0"/>
                        </a:rPr>
                        <a:t> </a:t>
                      </a:r>
                      <a:r>
                        <a:rPr lang="uk-UA" sz="1000" spc="-5" noProof="0" dirty="0">
                          <a:effectLst/>
                          <a:latin typeface="Arial" panose="020B0604020202020204" pitchFamily="34" charset="0"/>
                          <a:ea typeface="Times New Roman" panose="02020603050405020304" pitchFamily="18" charset="0"/>
                          <a:cs typeface="Arial" panose="020B0604020202020204" pitchFamily="34" charset="0"/>
                        </a:rPr>
                        <a:t>обов’язковим</a:t>
                      </a:r>
                      <a:r>
                        <a:rPr lang="uk-UA" sz="1000" spc="235" noProof="0" dirty="0">
                          <a:effectLst/>
                          <a:latin typeface="Arial" panose="020B0604020202020204" pitchFamily="34" charset="0"/>
                          <a:ea typeface="Times New Roman" panose="02020603050405020304" pitchFamily="18" charset="0"/>
                          <a:cs typeface="Arial" panose="020B0604020202020204" pitchFamily="34" charset="0"/>
                        </a:rPr>
                        <a:t> </a:t>
                      </a:r>
                      <a:r>
                        <a:rPr lang="uk-UA" sz="1000" spc="-5" noProof="0" dirty="0">
                          <a:effectLst/>
                          <a:latin typeface="Arial" panose="020B0604020202020204" pitchFamily="34" charset="0"/>
                          <a:ea typeface="Times New Roman" panose="02020603050405020304" pitchFamily="18" charset="0"/>
                          <a:cs typeface="Arial" panose="020B0604020202020204" pitchFamily="34" charset="0"/>
                        </a:rPr>
                        <a:t>висвітленням</a:t>
                      </a:r>
                      <a:r>
                        <a:rPr lang="uk-UA" sz="1000" spc="240" noProof="0" dirty="0">
                          <a:effectLst/>
                          <a:latin typeface="Arial" panose="020B0604020202020204" pitchFamily="34" charset="0"/>
                          <a:ea typeface="Times New Roman" panose="02020603050405020304" pitchFamily="18" charset="0"/>
                          <a:cs typeface="Arial" panose="020B0604020202020204" pitchFamily="34" charset="0"/>
                        </a:rPr>
                        <a:t> </a:t>
                      </a:r>
                      <a:r>
                        <a:rPr lang="uk-UA" sz="1000" spc="-5" noProof="0" dirty="0">
                          <a:effectLst/>
                          <a:latin typeface="Arial" panose="020B0604020202020204" pitchFamily="34" charset="0"/>
                          <a:ea typeface="Times New Roman" panose="02020603050405020304" pitchFamily="18" charset="0"/>
                          <a:cs typeface="Arial" panose="020B0604020202020204" pitchFamily="34" charset="0"/>
                        </a:rPr>
                        <a:t>проведених</a:t>
                      </a:r>
                      <a:r>
                        <a:rPr lang="uk-UA" sz="1000" spc="150" noProof="0" dirty="0">
                          <a:effectLst/>
                          <a:latin typeface="Arial" panose="020B0604020202020204" pitchFamily="34" charset="0"/>
                          <a:ea typeface="Times New Roman" panose="02020603050405020304" pitchFamily="18" charset="0"/>
                          <a:cs typeface="Arial" panose="020B0604020202020204" pitchFamily="34" charset="0"/>
                        </a:rPr>
                        <a:t> </a:t>
                      </a:r>
                      <a:r>
                        <a:rPr lang="uk-UA" sz="1000" spc="-5" noProof="0" dirty="0">
                          <a:effectLst/>
                          <a:latin typeface="Arial" panose="020B0604020202020204" pitchFamily="34" charset="0"/>
                          <a:ea typeface="Times New Roman" panose="02020603050405020304" pitchFamily="18" charset="0"/>
                          <a:cs typeface="Arial" panose="020B0604020202020204" pitchFamily="34" charset="0"/>
                        </a:rPr>
                        <a:t>заходів</a:t>
                      </a:r>
                      <a:r>
                        <a:rPr lang="uk-UA" sz="1000" spc="130" noProof="0" dirty="0">
                          <a:effectLst/>
                          <a:latin typeface="Arial" panose="020B0604020202020204" pitchFamily="34" charset="0"/>
                          <a:ea typeface="Times New Roman" panose="02020603050405020304" pitchFamily="18" charset="0"/>
                          <a:cs typeface="Arial" panose="020B0604020202020204" pitchFamily="34" charset="0"/>
                        </a:rPr>
                        <a:t> </a:t>
                      </a:r>
                      <a:r>
                        <a:rPr lang="uk-UA" sz="1000" noProof="0" dirty="0">
                          <a:effectLst/>
                          <a:latin typeface="Arial" panose="020B0604020202020204" pitchFamily="34" charset="0"/>
                          <a:ea typeface="Times New Roman" panose="02020603050405020304" pitchFamily="18" charset="0"/>
                          <a:cs typeface="Arial" panose="020B0604020202020204" pitchFamily="34" charset="0"/>
                        </a:rPr>
                        <a:t>та</a:t>
                      </a:r>
                      <a:r>
                        <a:rPr lang="uk-UA" sz="1000" spc="140" noProof="0" dirty="0">
                          <a:effectLst/>
                          <a:latin typeface="Arial" panose="020B0604020202020204" pitchFamily="34" charset="0"/>
                          <a:ea typeface="Times New Roman" panose="02020603050405020304" pitchFamily="18" charset="0"/>
                          <a:cs typeface="Arial" panose="020B0604020202020204" pitchFamily="34" charset="0"/>
                        </a:rPr>
                        <a:t> </a:t>
                      </a:r>
                      <a:r>
                        <a:rPr lang="uk-UA" sz="1000" spc="-5" noProof="0" dirty="0">
                          <a:effectLst/>
                          <a:latin typeface="Arial" panose="020B0604020202020204" pitchFamily="34" charset="0"/>
                          <a:ea typeface="Times New Roman" panose="02020603050405020304" pitchFamily="18" charset="0"/>
                          <a:cs typeface="Arial" panose="020B0604020202020204" pitchFamily="34" charset="0"/>
                        </a:rPr>
                        <a:t>наявності</a:t>
                      </a:r>
                      <a:r>
                        <a:rPr lang="uk-UA" sz="1000" spc="145" noProof="0" dirty="0">
                          <a:effectLst/>
                          <a:latin typeface="Arial" panose="020B0604020202020204" pitchFamily="34" charset="0"/>
                          <a:ea typeface="Times New Roman" panose="02020603050405020304" pitchFamily="18" charset="0"/>
                          <a:cs typeface="Arial" panose="020B0604020202020204" pitchFamily="34" charset="0"/>
                        </a:rPr>
                        <a:t> </a:t>
                      </a:r>
                      <a:r>
                        <a:rPr lang="uk-UA" sz="1000" spc="-5" noProof="0" dirty="0">
                          <a:effectLst/>
                          <a:latin typeface="Arial" panose="020B0604020202020204" pitchFamily="34" charset="0"/>
                          <a:ea typeface="Times New Roman" panose="02020603050405020304" pitchFamily="18" charset="0"/>
                          <a:cs typeface="Arial" panose="020B0604020202020204" pitchFamily="34" charset="0"/>
                        </a:rPr>
                        <a:t>фото-підтвердження</a:t>
                      </a:r>
                      <a:r>
                        <a:rPr lang="uk-UA" sz="1000" spc="135" noProof="0" dirty="0">
                          <a:effectLst/>
                          <a:latin typeface="Arial" panose="020B0604020202020204" pitchFamily="34" charset="0"/>
                          <a:ea typeface="Times New Roman" panose="02020603050405020304" pitchFamily="18" charset="0"/>
                          <a:cs typeface="Arial" panose="020B0604020202020204" pitchFamily="34" charset="0"/>
                        </a:rPr>
                        <a:t> </a:t>
                      </a:r>
                      <a:r>
                        <a:rPr lang="uk-UA" sz="1000" spc="-5" noProof="0" dirty="0">
                          <a:effectLst/>
                          <a:latin typeface="Arial" panose="020B0604020202020204" pitchFamily="34" charset="0"/>
                          <a:ea typeface="Times New Roman" panose="02020603050405020304" pitchFamily="18" charset="0"/>
                          <a:cs typeface="Arial" panose="020B0604020202020204" pitchFamily="34" charset="0"/>
                        </a:rPr>
                        <a:t>розміщеного</a:t>
                      </a:r>
                      <a:r>
                        <a:rPr lang="uk-UA" sz="1000" spc="60" noProof="0" dirty="0">
                          <a:effectLst/>
                          <a:latin typeface="Arial" panose="020B0604020202020204" pitchFamily="34" charset="0"/>
                          <a:ea typeface="Times New Roman" panose="02020603050405020304" pitchFamily="18" charset="0"/>
                          <a:cs typeface="Arial" panose="020B0604020202020204" pitchFamily="34" charset="0"/>
                        </a:rPr>
                        <a:t> </a:t>
                      </a:r>
                      <a:r>
                        <a:rPr lang="uk-UA" sz="1000" spc="-5" noProof="0" dirty="0">
                          <a:effectLst/>
                          <a:latin typeface="Arial" panose="020B0604020202020204" pitchFamily="34" charset="0"/>
                          <a:ea typeface="Times New Roman" panose="02020603050405020304" pitchFamily="18" charset="0"/>
                          <a:cs typeface="Arial" panose="020B0604020202020204" pitchFamily="34" charset="0"/>
                        </a:rPr>
                        <a:t>на</a:t>
                      </a:r>
                      <a:r>
                        <a:rPr lang="uk-UA" sz="1000" spc="55" noProof="0" dirty="0">
                          <a:effectLst/>
                          <a:latin typeface="Arial" panose="020B0604020202020204" pitchFamily="34" charset="0"/>
                          <a:ea typeface="Times New Roman" panose="02020603050405020304" pitchFamily="18" charset="0"/>
                          <a:cs typeface="Arial" panose="020B0604020202020204" pitchFamily="34" charset="0"/>
                        </a:rPr>
                        <a:t> </a:t>
                      </a:r>
                      <a:r>
                        <a:rPr lang="uk-UA" sz="1000" spc="-5" noProof="0" dirty="0">
                          <a:effectLst/>
                          <a:latin typeface="Arial" panose="020B0604020202020204" pitchFamily="34" charset="0"/>
                          <a:ea typeface="Times New Roman" panose="02020603050405020304" pitchFamily="18" charset="0"/>
                          <a:cs typeface="Arial" panose="020B0604020202020204" pitchFamily="34" charset="0"/>
                        </a:rPr>
                        <a:t>сайті</a:t>
                      </a:r>
                      <a:r>
                        <a:rPr lang="uk-UA" sz="1000" spc="50" noProof="0" dirty="0">
                          <a:effectLst/>
                          <a:latin typeface="Arial" panose="020B0604020202020204" pitchFamily="34" charset="0"/>
                          <a:ea typeface="Times New Roman" panose="02020603050405020304" pitchFamily="18" charset="0"/>
                          <a:cs typeface="Arial" panose="020B0604020202020204" pitchFamily="34" charset="0"/>
                        </a:rPr>
                        <a:t> </a:t>
                      </a:r>
                      <a:r>
                        <a:rPr lang="uk-UA" sz="1000" spc="-5" noProof="0" dirty="0">
                          <a:effectLst/>
                          <a:latin typeface="Arial" panose="020B0604020202020204" pitchFamily="34" charset="0"/>
                          <a:ea typeface="Times New Roman" panose="02020603050405020304" pitchFamily="18" charset="0"/>
                          <a:cs typeface="Arial" panose="020B0604020202020204" pitchFamily="34" charset="0"/>
                        </a:rPr>
                        <a:t>університету)</a:t>
                      </a:r>
                      <a:endParaRPr lang="uk-UA" sz="1000" noProof="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Bef>
                          <a:spcPts val="0"/>
                        </a:spcBef>
                        <a:spcAft>
                          <a:spcPts val="0"/>
                        </a:spcAft>
                      </a:pPr>
                      <a:r>
                        <a:rPr lang="uk-UA" sz="1000" noProof="0" dirty="0">
                          <a:effectLst/>
                          <a:latin typeface="Arial" panose="020B0604020202020204" pitchFamily="34" charset="0"/>
                          <a:ea typeface="Calibri" panose="020F0502020204030204" pitchFamily="34" charset="0"/>
                          <a:cs typeface="Arial" panose="020B0604020202020204" pitchFamily="34" charset="0"/>
                        </a:rPr>
                        <a:t> </a:t>
                      </a:r>
                      <a:r>
                        <a:rPr lang="uk-UA" sz="1200" b="1" i="1" noProof="0" dirty="0">
                          <a:effectLst/>
                          <a:latin typeface="Arial" panose="020B0604020202020204" pitchFamily="34" charset="0"/>
                          <a:ea typeface="Calibri" panose="020F0502020204030204" pitchFamily="34" charset="0"/>
                          <a:cs typeface="Arial" panose="020B0604020202020204" pitchFamily="34" charset="0"/>
                        </a:rPr>
                        <a:t>-</a:t>
                      </a:r>
                      <a:r>
                        <a:rPr lang="uk-UA" sz="1200" b="1" i="1" spc="260" noProof="0" dirty="0">
                          <a:effectLst/>
                          <a:latin typeface="Arial" panose="020B0604020202020204" pitchFamily="34" charset="0"/>
                          <a:ea typeface="Calibri" panose="020F0502020204030204" pitchFamily="34" charset="0"/>
                          <a:cs typeface="Arial" panose="020B0604020202020204" pitchFamily="34" charset="0"/>
                        </a:rPr>
                        <a:t> </a:t>
                      </a:r>
                      <a:r>
                        <a:rPr lang="uk-UA" sz="1200" b="1" i="1" spc="-5" noProof="0" dirty="0">
                          <a:effectLst/>
                          <a:latin typeface="Arial" panose="020B0604020202020204" pitchFamily="34" charset="0"/>
                          <a:ea typeface="Calibri" panose="020F0502020204030204" pitchFamily="34" charset="0"/>
                          <a:cs typeface="Arial" panose="020B0604020202020204" pitchFamily="34" charset="0"/>
                        </a:rPr>
                        <a:t>проведення</a:t>
                      </a:r>
                      <a:r>
                        <a:rPr lang="uk-UA" sz="1200" b="1" i="1" spc="260" noProof="0" dirty="0">
                          <a:effectLst/>
                          <a:latin typeface="Arial" panose="020B0604020202020204" pitchFamily="34" charset="0"/>
                          <a:ea typeface="Calibri" panose="020F0502020204030204" pitchFamily="34" charset="0"/>
                          <a:cs typeface="Arial" panose="020B0604020202020204" pitchFamily="34" charset="0"/>
                        </a:rPr>
                        <a:t> </a:t>
                      </a:r>
                      <a:r>
                        <a:rPr lang="uk-UA" sz="1200" b="1" i="1" noProof="0" dirty="0">
                          <a:effectLst/>
                          <a:latin typeface="Arial" panose="020B0604020202020204" pitchFamily="34" charset="0"/>
                          <a:ea typeface="Calibri" panose="020F0502020204030204" pitchFamily="34" charset="0"/>
                          <a:cs typeface="Arial" panose="020B0604020202020204" pitchFamily="34" charset="0"/>
                        </a:rPr>
                        <a:t>заходів</a:t>
                      </a:r>
                      <a:r>
                        <a:rPr lang="uk-UA" sz="1200" b="1" i="1" spc="245" noProof="0" dirty="0">
                          <a:effectLst/>
                          <a:latin typeface="Arial" panose="020B0604020202020204" pitchFamily="34" charset="0"/>
                          <a:ea typeface="Calibri" panose="020F0502020204030204" pitchFamily="34" charset="0"/>
                          <a:cs typeface="Arial" panose="020B0604020202020204" pitchFamily="34" charset="0"/>
                        </a:rPr>
                        <a:t> </a:t>
                      </a:r>
                      <a:r>
                        <a:rPr lang="uk-UA" sz="1200" b="1" i="1" noProof="0" dirty="0">
                          <a:effectLst/>
                          <a:latin typeface="Arial" panose="020B0604020202020204" pitchFamily="34" charset="0"/>
                          <a:ea typeface="Calibri" panose="020F0502020204030204" pitchFamily="34" charset="0"/>
                          <a:cs typeface="Arial" panose="020B0604020202020204" pitchFamily="34" charset="0"/>
                        </a:rPr>
                        <a:t>щодо</a:t>
                      </a:r>
                      <a:r>
                        <a:rPr lang="uk-UA" sz="1200" b="1" i="1" spc="255" noProof="0" dirty="0">
                          <a:effectLst/>
                          <a:latin typeface="Arial" panose="020B0604020202020204" pitchFamily="34" charset="0"/>
                          <a:ea typeface="Calibri" panose="020F0502020204030204" pitchFamily="34" charset="0"/>
                          <a:cs typeface="Arial" panose="020B0604020202020204" pitchFamily="34" charset="0"/>
                        </a:rPr>
                        <a:t> </a:t>
                      </a:r>
                      <a:r>
                        <a:rPr lang="uk-UA" sz="1200" b="1" i="1" spc="-5" noProof="0" dirty="0" err="1">
                          <a:effectLst/>
                          <a:latin typeface="Arial" panose="020B0604020202020204" pitchFamily="34" charset="0"/>
                          <a:ea typeface="Calibri" panose="020F0502020204030204" pitchFamily="34" charset="0"/>
                          <a:cs typeface="Arial" panose="020B0604020202020204" pitchFamily="34" charset="0"/>
                        </a:rPr>
                        <a:t>інтелектуально</a:t>
                      </a:r>
                      <a:r>
                        <a:rPr lang="uk-UA" sz="1200" b="1" i="1" spc="-5" noProof="0" dirty="0">
                          <a:effectLst/>
                          <a:latin typeface="Arial" panose="020B0604020202020204" pitchFamily="34" charset="0"/>
                          <a:ea typeface="Calibri" panose="020F0502020204030204" pitchFamily="34" charset="0"/>
                          <a:cs typeface="Arial" panose="020B0604020202020204" pitchFamily="34" charset="0"/>
                        </a:rPr>
                        <a:t>-духовного</a:t>
                      </a:r>
                      <a:r>
                        <a:rPr lang="uk-UA" sz="1200" b="1" i="1" noProof="0" dirty="0">
                          <a:effectLst/>
                          <a:latin typeface="Arial" panose="020B0604020202020204" pitchFamily="34" charset="0"/>
                          <a:ea typeface="Calibri" panose="020F0502020204030204" pitchFamily="34" charset="0"/>
                          <a:cs typeface="Arial" panose="020B0604020202020204" pitchFamily="34" charset="0"/>
                        </a:rPr>
                        <a:t> </a:t>
                      </a:r>
                      <a:r>
                        <a:rPr lang="uk-UA" sz="1200" b="1" i="1" spc="45" noProof="0" dirty="0">
                          <a:effectLst/>
                          <a:latin typeface="Arial" panose="020B0604020202020204" pitchFamily="34" charset="0"/>
                          <a:ea typeface="Calibri" panose="020F0502020204030204" pitchFamily="34" charset="0"/>
                          <a:cs typeface="Arial" panose="020B0604020202020204" pitchFamily="34" charset="0"/>
                        </a:rPr>
                        <a:t> </a:t>
                      </a:r>
                      <a:r>
                        <a:rPr lang="uk-UA" sz="1200" b="1" i="1" spc="-5" noProof="0" dirty="0">
                          <a:effectLst/>
                          <a:latin typeface="Arial" panose="020B0604020202020204" pitchFamily="34" charset="0"/>
                          <a:ea typeface="Calibri" panose="020F0502020204030204" pitchFamily="34" charset="0"/>
                          <a:cs typeface="Arial" panose="020B0604020202020204" pitchFamily="34" charset="0"/>
                        </a:rPr>
                        <a:t>виховання</a:t>
                      </a:r>
                      <a:r>
                        <a:rPr lang="uk-UA" sz="1200" b="1" i="1" noProof="0" dirty="0">
                          <a:effectLst/>
                          <a:latin typeface="Arial" panose="020B0604020202020204" pitchFamily="34" charset="0"/>
                          <a:ea typeface="Calibri" panose="020F0502020204030204" pitchFamily="34" charset="0"/>
                          <a:cs typeface="Arial" panose="020B0604020202020204" pitchFamily="34" charset="0"/>
                        </a:rPr>
                        <a:t> </a:t>
                      </a:r>
                      <a:r>
                        <a:rPr lang="uk-UA" sz="1200" b="1" i="1" spc="55" noProof="0" dirty="0">
                          <a:effectLst/>
                          <a:latin typeface="Arial" panose="020B0604020202020204" pitchFamily="34" charset="0"/>
                          <a:ea typeface="Calibri" panose="020F0502020204030204" pitchFamily="34" charset="0"/>
                          <a:cs typeface="Arial" panose="020B0604020202020204" pitchFamily="34" charset="0"/>
                        </a:rPr>
                        <a:t> </a:t>
                      </a:r>
                      <a:r>
                        <a:rPr lang="uk-UA" sz="1000" spc="-5" noProof="0" dirty="0">
                          <a:effectLst/>
                          <a:latin typeface="Arial" panose="020B0604020202020204" pitchFamily="34" charset="0"/>
                          <a:ea typeface="Calibri" panose="020F0502020204030204" pitchFamily="34" charset="0"/>
                          <a:cs typeface="Arial" panose="020B0604020202020204" pitchFamily="34" charset="0"/>
                        </a:rPr>
                        <a:t>(підготовка</a:t>
                      </a:r>
                      <a:r>
                        <a:rPr lang="uk-UA" sz="1000" noProof="0" dirty="0">
                          <a:effectLst/>
                          <a:latin typeface="Arial" panose="020B0604020202020204" pitchFamily="34" charset="0"/>
                          <a:ea typeface="Calibri" panose="020F0502020204030204" pitchFamily="34" charset="0"/>
                          <a:cs typeface="Arial" panose="020B0604020202020204" pitchFamily="34" charset="0"/>
                        </a:rPr>
                        <a:t> </a:t>
                      </a:r>
                      <a:r>
                        <a:rPr lang="uk-UA" sz="1000" spc="55" noProof="0" dirty="0">
                          <a:effectLst/>
                          <a:latin typeface="Arial" panose="020B0604020202020204" pitchFamily="34" charset="0"/>
                          <a:ea typeface="Calibri" panose="020F0502020204030204" pitchFamily="34" charset="0"/>
                          <a:cs typeface="Arial" panose="020B0604020202020204" pitchFamily="34" charset="0"/>
                        </a:rPr>
                        <a:t> </a:t>
                      </a:r>
                      <a:r>
                        <a:rPr lang="uk-UA" sz="1000" spc="-5" noProof="0" dirty="0">
                          <a:effectLst/>
                          <a:latin typeface="Arial" panose="020B0604020202020204" pitchFamily="34" charset="0"/>
                          <a:ea typeface="Calibri" panose="020F0502020204030204" pitchFamily="34" charset="0"/>
                          <a:cs typeface="Arial" panose="020B0604020202020204" pitchFamily="34" charset="0"/>
                        </a:rPr>
                        <a:t>студентів </a:t>
                      </a:r>
                      <a:r>
                        <a:rPr lang="uk-UA" sz="1000" kern="1200" noProof="0" dirty="0">
                          <a:solidFill>
                            <a:schemeClr val="tx1"/>
                          </a:solidFill>
                          <a:effectLst/>
                          <a:latin typeface="Arial" panose="020B0604020202020204" pitchFamily="34" charset="0"/>
                          <a:ea typeface="+mn-ea"/>
                          <a:cs typeface="Arial" panose="020B0604020202020204" pitchFamily="34" charset="0"/>
                        </a:rPr>
                        <a:t>до участі в </a:t>
                      </a:r>
                      <a:r>
                        <a:rPr lang="uk-UA" sz="1000" kern="1200" noProof="0" dirty="0" err="1">
                          <a:solidFill>
                            <a:schemeClr val="tx1"/>
                          </a:solidFill>
                          <a:effectLst/>
                          <a:latin typeface="Arial" panose="020B0604020202020204" pitchFamily="34" charset="0"/>
                          <a:ea typeface="+mn-ea"/>
                          <a:cs typeface="Arial" panose="020B0604020202020204" pitchFamily="34" charset="0"/>
                        </a:rPr>
                        <a:t>агродебатах</a:t>
                      </a:r>
                      <a:r>
                        <a:rPr lang="uk-UA" sz="1000" kern="1200" noProof="0" dirty="0">
                          <a:solidFill>
                            <a:schemeClr val="tx1"/>
                          </a:solidFill>
                          <a:effectLst/>
                          <a:latin typeface="Arial" panose="020B0604020202020204" pitchFamily="34" charset="0"/>
                          <a:ea typeface="+mn-ea"/>
                          <a:cs typeface="Arial" panose="020B0604020202020204" pitchFamily="34" charset="0"/>
                        </a:rPr>
                        <a:t>, конкурсі на інтелектуальну групу, студентській республіці, зльоті студентських лідерів аграрних ЗВО, Ректорській  школі лідерства);</a:t>
                      </a:r>
                    </a:p>
                    <a:p>
                      <a:pPr>
                        <a:lnSpc>
                          <a:spcPct val="100000"/>
                        </a:lnSpc>
                        <a:spcBef>
                          <a:spcPts val="0"/>
                        </a:spcBef>
                        <a:spcAft>
                          <a:spcPts val="0"/>
                        </a:spcAft>
                      </a:pPr>
                      <a:r>
                        <a:rPr lang="uk-UA" sz="1000" kern="1200" noProof="0" dirty="0">
                          <a:solidFill>
                            <a:schemeClr val="tx1"/>
                          </a:solidFill>
                          <a:effectLst/>
                          <a:latin typeface="Arial" panose="020B0604020202020204" pitchFamily="34" charset="0"/>
                          <a:ea typeface="+mn-ea"/>
                          <a:cs typeface="Arial" panose="020B0604020202020204" pitchFamily="34" charset="0"/>
                        </a:rPr>
                        <a:t>* з обов’язковим висвітленням проведених заходів та наявності фото-підтвердження розміщеного на сайт університету</a:t>
                      </a:r>
                    </a:p>
                    <a:p>
                      <a:pPr>
                        <a:lnSpc>
                          <a:spcPct val="100000"/>
                        </a:lnSpc>
                        <a:spcBef>
                          <a:spcPts val="0"/>
                        </a:spcBef>
                        <a:spcAft>
                          <a:spcPts val="0"/>
                        </a:spcAft>
                      </a:pPr>
                      <a:r>
                        <a:rPr lang="uk-UA" sz="1000" kern="1200" noProof="0" dirty="0">
                          <a:solidFill>
                            <a:schemeClr val="tx1"/>
                          </a:solidFill>
                          <a:effectLst/>
                          <a:latin typeface="Arial" panose="020B0604020202020204" pitchFamily="34" charset="0"/>
                          <a:ea typeface="+mn-ea"/>
                          <a:cs typeface="Arial" panose="020B0604020202020204" pitchFamily="34" charset="0"/>
                        </a:rPr>
                        <a:t> </a:t>
                      </a:r>
                      <a:r>
                        <a:rPr lang="uk-UA" sz="1200" b="1" i="1" kern="1200" noProof="0" dirty="0">
                          <a:solidFill>
                            <a:schemeClr val="tx1"/>
                          </a:solidFill>
                          <a:effectLst/>
                          <a:latin typeface="Arial" panose="020B0604020202020204" pitchFamily="34" charset="0"/>
                          <a:ea typeface="+mn-ea"/>
                          <a:cs typeface="Arial" panose="020B0604020202020204" pitchFamily="34" charset="0"/>
                        </a:rPr>
                        <a:t>- формування здорового способу життя та фізичної культури, проведення екскурсій по Україні та м. Києву;</a:t>
                      </a:r>
                    </a:p>
                    <a:p>
                      <a:pPr>
                        <a:lnSpc>
                          <a:spcPct val="100000"/>
                        </a:lnSpc>
                        <a:spcBef>
                          <a:spcPts val="0"/>
                        </a:spcBef>
                        <a:spcAft>
                          <a:spcPts val="0"/>
                        </a:spcAft>
                      </a:pPr>
                      <a:r>
                        <a:rPr lang="uk-UA" sz="1000" kern="1200" noProof="0" dirty="0">
                          <a:solidFill>
                            <a:schemeClr val="tx1"/>
                          </a:solidFill>
                          <a:effectLst/>
                          <a:latin typeface="Arial" panose="020B0604020202020204" pitchFamily="34" charset="0"/>
                          <a:ea typeface="+mn-ea"/>
                          <a:cs typeface="Arial" panose="020B0604020202020204" pitchFamily="34" charset="0"/>
                        </a:rPr>
                        <a:t>За фактичними затратами часу, але не більше, ніж 4 години на навчальний рік за один захід</a:t>
                      </a:r>
                    </a:p>
                    <a:p>
                      <a:pPr>
                        <a:lnSpc>
                          <a:spcPct val="100000"/>
                        </a:lnSpc>
                        <a:spcBef>
                          <a:spcPts val="0"/>
                        </a:spcBef>
                        <a:spcAft>
                          <a:spcPts val="0"/>
                        </a:spcAft>
                      </a:pPr>
                      <a:r>
                        <a:rPr lang="uk-UA" sz="1000" kern="1200" noProof="0" dirty="0">
                          <a:solidFill>
                            <a:schemeClr val="tx1"/>
                          </a:solidFill>
                          <a:effectLst/>
                          <a:latin typeface="Arial" panose="020B0604020202020204" pitchFamily="34" charset="0"/>
                          <a:ea typeface="+mn-ea"/>
                          <a:cs typeface="Arial" panose="020B0604020202020204" pitchFamily="34" charset="0"/>
                        </a:rPr>
                        <a:t>* з обов’язковим висвітленням проведених заходів та наявності фото-підтвердження розміщеного на сайт університету</a:t>
                      </a:r>
                    </a:p>
                    <a:p>
                      <a:pPr>
                        <a:lnSpc>
                          <a:spcPct val="100000"/>
                        </a:lnSpc>
                        <a:spcBef>
                          <a:spcPts val="0"/>
                        </a:spcBef>
                        <a:spcAft>
                          <a:spcPts val="0"/>
                        </a:spcAft>
                      </a:pPr>
                      <a:r>
                        <a:rPr lang="uk-UA" sz="1000" kern="1200" noProof="0" dirty="0">
                          <a:solidFill>
                            <a:schemeClr val="tx1"/>
                          </a:solidFill>
                          <a:effectLst/>
                          <a:latin typeface="Arial" panose="020B0604020202020204" pitchFamily="34" charset="0"/>
                          <a:ea typeface="+mn-ea"/>
                          <a:cs typeface="Arial" panose="020B0604020202020204" pitchFamily="34" charset="0"/>
                        </a:rPr>
                        <a:t> * за умов відсутності порушень</a:t>
                      </a:r>
                    </a:p>
                    <a:p>
                      <a:pPr>
                        <a:lnSpc>
                          <a:spcPct val="100000"/>
                        </a:lnSpc>
                        <a:spcBef>
                          <a:spcPts val="0"/>
                        </a:spcBef>
                        <a:spcAft>
                          <a:spcPts val="0"/>
                        </a:spcAft>
                      </a:pPr>
                      <a:r>
                        <a:rPr lang="uk-UA" sz="1200" b="1" kern="1200" noProof="0" dirty="0">
                          <a:solidFill>
                            <a:schemeClr val="tx1"/>
                          </a:solidFill>
                          <a:effectLst/>
                          <a:latin typeface="Arial" panose="020B0604020202020204" pitchFamily="34" charset="0"/>
                          <a:ea typeface="+mn-ea"/>
                          <a:cs typeface="Arial" panose="020B0604020202020204" pitchFamily="34" charset="0"/>
                        </a:rPr>
                        <a:t>- </a:t>
                      </a:r>
                      <a:r>
                        <a:rPr lang="uk-UA" sz="1200" b="1" i="1" kern="1200" noProof="0" dirty="0">
                          <a:solidFill>
                            <a:schemeClr val="tx1"/>
                          </a:solidFill>
                          <a:effectLst/>
                          <a:latin typeface="Arial" panose="020B0604020202020204" pitchFamily="34" charset="0"/>
                          <a:ea typeface="+mn-ea"/>
                          <a:cs typeface="Arial" panose="020B0604020202020204" pitchFamily="34" charset="0"/>
                        </a:rPr>
                        <a:t>за наявності плану роботи та звіту про виконану роботу наставником на вченій раді факультету і затвердженого деканом факультету/директором ННІ, директором ННЦ ВР і СР з обов’язковим висвітленням проведених заходів згідно плану на сайті університету.</a:t>
                      </a:r>
                    </a:p>
                    <a:p>
                      <a:pPr>
                        <a:lnSpc>
                          <a:spcPct val="100000"/>
                        </a:lnSpc>
                        <a:spcBef>
                          <a:spcPts val="0"/>
                        </a:spcBef>
                        <a:spcAft>
                          <a:spcPts val="0"/>
                        </a:spcAft>
                      </a:pPr>
                      <a:r>
                        <a:rPr lang="uk-UA" sz="1000" kern="1200" noProof="0" dirty="0">
                          <a:solidFill>
                            <a:schemeClr val="tx1"/>
                          </a:solidFill>
                          <a:effectLst/>
                          <a:latin typeface="Arial" panose="020B0604020202020204" pitchFamily="34" charset="0"/>
                          <a:ea typeface="+mn-ea"/>
                          <a:cs typeface="Arial" panose="020B0604020202020204" pitchFamily="34" charset="0"/>
                        </a:rPr>
                        <a:t> </a:t>
                      </a:r>
                    </a:p>
                    <a:p>
                      <a:pPr>
                        <a:lnSpc>
                          <a:spcPct val="100000"/>
                        </a:lnSpc>
                        <a:spcBef>
                          <a:spcPts val="0"/>
                        </a:spcBef>
                        <a:spcAft>
                          <a:spcPts val="0"/>
                        </a:spcAft>
                      </a:pPr>
                      <a:r>
                        <a:rPr lang="uk-UA" sz="1200" b="1" i="1" kern="1200" noProof="0" dirty="0">
                          <a:solidFill>
                            <a:schemeClr val="tx1"/>
                          </a:solidFill>
                          <a:effectLst/>
                          <a:latin typeface="Arial" panose="020B0604020202020204" pitchFamily="34" charset="0"/>
                          <a:ea typeface="+mn-ea"/>
                          <a:cs typeface="Arial" panose="020B0604020202020204" pitchFamily="34" charset="0"/>
                        </a:rPr>
                        <a:t>- за наявності лише заповненого журналу наставника академічної групи</a:t>
                      </a:r>
                      <a:endParaRPr lang="uk-UA" sz="1200" b="1" i="1" noProof="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indent="0" algn="l">
                        <a:lnSpc>
                          <a:spcPct val="100000"/>
                        </a:lnSpc>
                        <a:spcBef>
                          <a:spcPts val="0"/>
                        </a:spcBef>
                        <a:spcAft>
                          <a:spcPts val="0"/>
                        </a:spcAft>
                      </a:pPr>
                      <a:r>
                        <a:rPr lang="uk-UA" sz="1000" noProof="0" dirty="0">
                          <a:effectLst/>
                          <a:latin typeface="Arial" panose="020B0604020202020204" pitchFamily="34" charset="0"/>
                          <a:ea typeface="Calibri" panose="020F0502020204030204" pitchFamily="34" charset="0"/>
                          <a:cs typeface="Arial" panose="020B0604020202020204" pitchFamily="34" charset="0"/>
                        </a:rPr>
                        <a:t> </a:t>
                      </a:r>
                    </a:p>
                    <a:p>
                      <a:pPr marL="62865" algn="just">
                        <a:lnSpc>
                          <a:spcPct val="100000"/>
                        </a:lnSpc>
                        <a:spcBef>
                          <a:spcPts val="0"/>
                        </a:spcBef>
                        <a:spcAft>
                          <a:spcPts val="0"/>
                        </a:spcAft>
                      </a:pPr>
                      <a:endParaRPr lang="uk-UA" sz="1000" spc="-5" noProof="0" dirty="0">
                        <a:effectLst/>
                        <a:latin typeface="Arial" panose="020B0604020202020204" pitchFamily="34" charset="0"/>
                        <a:ea typeface="Calibri" panose="020F0502020204030204" pitchFamily="34" charset="0"/>
                        <a:cs typeface="Arial" panose="020B0604020202020204" pitchFamily="34" charset="0"/>
                      </a:endParaRPr>
                    </a:p>
                    <a:p>
                      <a:pPr marL="62865" algn="just">
                        <a:lnSpc>
                          <a:spcPct val="100000"/>
                        </a:lnSpc>
                        <a:spcBef>
                          <a:spcPts val="0"/>
                        </a:spcBef>
                        <a:spcAft>
                          <a:spcPts val="0"/>
                        </a:spcAft>
                      </a:pPr>
                      <a:endParaRPr lang="uk-UA" sz="1000" spc="-5" noProof="0" dirty="0">
                        <a:effectLst/>
                        <a:latin typeface="Arial" panose="020B0604020202020204" pitchFamily="34" charset="0"/>
                        <a:ea typeface="Calibri" panose="020F0502020204030204" pitchFamily="34" charset="0"/>
                        <a:cs typeface="Arial" panose="020B0604020202020204" pitchFamily="34" charset="0"/>
                      </a:endParaRPr>
                    </a:p>
                    <a:p>
                      <a:pPr marL="62865" algn="just">
                        <a:lnSpc>
                          <a:spcPct val="100000"/>
                        </a:lnSpc>
                        <a:spcBef>
                          <a:spcPts val="0"/>
                        </a:spcBef>
                        <a:spcAft>
                          <a:spcPts val="0"/>
                        </a:spcAft>
                      </a:pPr>
                      <a:endParaRPr lang="uk-UA" sz="1000" spc="-5" noProof="0" dirty="0">
                        <a:effectLst/>
                        <a:latin typeface="Arial" panose="020B0604020202020204" pitchFamily="34" charset="0"/>
                        <a:ea typeface="Calibri" panose="020F0502020204030204" pitchFamily="34" charset="0"/>
                        <a:cs typeface="Arial" panose="020B0604020202020204" pitchFamily="34" charset="0"/>
                      </a:endParaRPr>
                    </a:p>
                    <a:p>
                      <a:pPr marL="62865" algn="just">
                        <a:lnSpc>
                          <a:spcPct val="100000"/>
                        </a:lnSpc>
                        <a:spcBef>
                          <a:spcPts val="0"/>
                        </a:spcBef>
                        <a:spcAft>
                          <a:spcPts val="0"/>
                        </a:spcAft>
                      </a:pPr>
                      <a:endParaRPr lang="uk-UA" sz="1000" spc="-5" noProof="0" dirty="0">
                        <a:effectLst/>
                        <a:latin typeface="Arial" panose="020B0604020202020204" pitchFamily="34" charset="0"/>
                        <a:ea typeface="Calibri" panose="020F0502020204030204" pitchFamily="34" charset="0"/>
                        <a:cs typeface="Arial" panose="020B0604020202020204" pitchFamily="34" charset="0"/>
                      </a:endParaRPr>
                    </a:p>
                    <a:p>
                      <a:pPr marL="62865" algn="just">
                        <a:lnSpc>
                          <a:spcPct val="100000"/>
                        </a:lnSpc>
                        <a:spcBef>
                          <a:spcPts val="0"/>
                        </a:spcBef>
                        <a:spcAft>
                          <a:spcPts val="0"/>
                        </a:spcAft>
                      </a:pPr>
                      <a:endParaRPr lang="uk-UA" sz="1000" spc="-5" noProof="0" dirty="0">
                        <a:effectLst/>
                        <a:latin typeface="Arial" panose="020B0604020202020204" pitchFamily="34" charset="0"/>
                        <a:ea typeface="Calibri" panose="020F0502020204030204" pitchFamily="34" charset="0"/>
                        <a:cs typeface="Arial" panose="020B0604020202020204" pitchFamily="34" charset="0"/>
                      </a:endParaRPr>
                    </a:p>
                    <a:p>
                      <a:pPr marL="0" algn="l">
                        <a:lnSpc>
                          <a:spcPct val="100000"/>
                        </a:lnSpc>
                        <a:spcBef>
                          <a:spcPts val="0"/>
                        </a:spcBef>
                        <a:spcAft>
                          <a:spcPts val="0"/>
                        </a:spcAft>
                      </a:pPr>
                      <a:endParaRPr lang="uk-UA" sz="1200" b="1" i="1" spc="-5" noProof="0" dirty="0">
                        <a:effectLst/>
                        <a:latin typeface="Arial" panose="020B0604020202020204" pitchFamily="34" charset="0"/>
                        <a:ea typeface="Calibri" panose="020F0502020204030204" pitchFamily="34" charset="0"/>
                        <a:cs typeface="Arial" panose="020B0604020202020204" pitchFamily="34" charset="0"/>
                      </a:endParaRPr>
                    </a:p>
                    <a:p>
                      <a:pPr marL="0" algn="l">
                        <a:lnSpc>
                          <a:spcPct val="100000"/>
                        </a:lnSpc>
                        <a:spcBef>
                          <a:spcPts val="0"/>
                        </a:spcBef>
                        <a:spcAft>
                          <a:spcPts val="0"/>
                        </a:spcAft>
                      </a:pPr>
                      <a:r>
                        <a:rPr lang="uk-UA" sz="1200" b="1" i="1" spc="-5" noProof="0" dirty="0">
                          <a:solidFill>
                            <a:srgbClr val="FF0000"/>
                          </a:solidFill>
                          <a:effectLst/>
                          <a:latin typeface="Arial" panose="020B0604020202020204" pitchFamily="34" charset="0"/>
                          <a:ea typeface="Calibri" panose="020F0502020204030204" pitchFamily="34" charset="0"/>
                          <a:cs typeface="Arial" panose="020B0604020202020204" pitchFamily="34" charset="0"/>
                        </a:rPr>
                        <a:t>20</a:t>
                      </a:r>
                      <a:r>
                        <a:rPr lang="uk-UA" sz="1200" b="1" i="1" spc="30" noProof="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uk-UA" sz="1200" b="1" i="1" spc="-5" noProof="0" dirty="0">
                          <a:solidFill>
                            <a:srgbClr val="FF0000"/>
                          </a:solidFill>
                          <a:effectLst/>
                          <a:latin typeface="Arial" panose="020B0604020202020204" pitchFamily="34" charset="0"/>
                          <a:ea typeface="Calibri" panose="020F0502020204030204" pitchFamily="34" charset="0"/>
                          <a:cs typeface="Arial" panose="020B0604020202020204" pitchFamily="34" charset="0"/>
                        </a:rPr>
                        <a:t>год</a:t>
                      </a:r>
                      <a:endParaRPr lang="uk-UA" sz="1200" b="1" i="1" noProof="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marL="0" algn="l">
                        <a:lnSpc>
                          <a:spcPct val="100000"/>
                        </a:lnSpc>
                        <a:spcBef>
                          <a:spcPts val="0"/>
                        </a:spcBef>
                        <a:spcAft>
                          <a:spcPts val="0"/>
                        </a:spcAft>
                      </a:pPr>
                      <a:r>
                        <a:rPr lang="uk-UA" sz="1200" b="1" i="1" noProof="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p>
                    <a:p>
                      <a:pPr marL="0" algn="l">
                        <a:lnSpc>
                          <a:spcPct val="100000"/>
                        </a:lnSpc>
                        <a:spcBef>
                          <a:spcPts val="0"/>
                        </a:spcBef>
                        <a:spcAft>
                          <a:spcPts val="0"/>
                        </a:spcAft>
                      </a:pPr>
                      <a:r>
                        <a:rPr lang="uk-UA" sz="1200" b="1" i="1" noProof="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p>
                    <a:p>
                      <a:pPr marL="0" algn="l">
                        <a:lnSpc>
                          <a:spcPct val="100000"/>
                        </a:lnSpc>
                        <a:spcBef>
                          <a:spcPts val="0"/>
                        </a:spcBef>
                        <a:spcAft>
                          <a:spcPts val="0"/>
                        </a:spcAft>
                      </a:pPr>
                      <a:r>
                        <a:rPr lang="uk-UA" sz="1200" b="1" i="1" noProof="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uk-UA" sz="1200" b="1" i="1" spc="-5" noProof="0" dirty="0">
                          <a:solidFill>
                            <a:srgbClr val="FF0000"/>
                          </a:solidFill>
                          <a:effectLst/>
                          <a:latin typeface="Arial" panose="020B0604020202020204" pitchFamily="34" charset="0"/>
                          <a:ea typeface="Calibri" panose="020F0502020204030204" pitchFamily="34" charset="0"/>
                          <a:cs typeface="Arial" panose="020B0604020202020204" pitchFamily="34" charset="0"/>
                        </a:rPr>
                        <a:t>20</a:t>
                      </a:r>
                      <a:r>
                        <a:rPr lang="uk-UA" sz="1200" b="1" i="1" spc="30" noProof="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uk-UA" sz="1200" b="1" i="1" spc="-5" noProof="0" dirty="0">
                          <a:solidFill>
                            <a:srgbClr val="FF0000"/>
                          </a:solidFill>
                          <a:effectLst/>
                          <a:latin typeface="Arial" panose="020B0604020202020204" pitchFamily="34" charset="0"/>
                          <a:ea typeface="Calibri" panose="020F0502020204030204" pitchFamily="34" charset="0"/>
                          <a:cs typeface="Arial" panose="020B0604020202020204" pitchFamily="34" charset="0"/>
                        </a:rPr>
                        <a:t>год</a:t>
                      </a:r>
                      <a:endParaRPr lang="uk-UA" sz="1200" b="1" i="1" noProof="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marL="0" algn="l">
                        <a:lnSpc>
                          <a:spcPct val="100000"/>
                        </a:lnSpc>
                        <a:spcBef>
                          <a:spcPts val="0"/>
                        </a:spcBef>
                        <a:spcAft>
                          <a:spcPts val="0"/>
                        </a:spcAft>
                      </a:pPr>
                      <a:r>
                        <a:rPr lang="uk-UA" sz="1200" b="1" i="1" noProof="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p>
                    <a:p>
                      <a:pPr marL="0" algn="l">
                        <a:lnSpc>
                          <a:spcPct val="100000"/>
                        </a:lnSpc>
                        <a:spcBef>
                          <a:spcPts val="0"/>
                        </a:spcBef>
                        <a:spcAft>
                          <a:spcPts val="0"/>
                        </a:spcAft>
                      </a:pPr>
                      <a:r>
                        <a:rPr lang="uk-UA" sz="1200" b="1" i="1" noProof="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p>
                    <a:p>
                      <a:pPr marL="0" algn="l">
                        <a:lnSpc>
                          <a:spcPct val="100000"/>
                        </a:lnSpc>
                        <a:spcBef>
                          <a:spcPts val="0"/>
                        </a:spcBef>
                        <a:spcAft>
                          <a:spcPts val="0"/>
                        </a:spcAft>
                      </a:pPr>
                      <a:r>
                        <a:rPr lang="uk-UA" sz="1200" b="1" i="1" noProof="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p>
                    <a:p>
                      <a:pPr marL="0" algn="l">
                        <a:lnSpc>
                          <a:spcPct val="100000"/>
                        </a:lnSpc>
                        <a:spcBef>
                          <a:spcPts val="0"/>
                        </a:spcBef>
                        <a:spcAft>
                          <a:spcPts val="0"/>
                        </a:spcAft>
                      </a:pPr>
                      <a:r>
                        <a:rPr lang="uk-UA" sz="1200" b="1" i="1" noProof="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uk-UA" sz="1200" b="1" i="1" spc="-5" noProof="0" dirty="0">
                          <a:solidFill>
                            <a:srgbClr val="FF0000"/>
                          </a:solidFill>
                          <a:effectLst/>
                          <a:latin typeface="Arial" panose="020B0604020202020204" pitchFamily="34" charset="0"/>
                          <a:ea typeface="Calibri" panose="020F0502020204030204" pitchFamily="34" charset="0"/>
                          <a:cs typeface="Arial" panose="020B0604020202020204" pitchFamily="34" charset="0"/>
                        </a:rPr>
                        <a:t>20</a:t>
                      </a:r>
                      <a:r>
                        <a:rPr lang="uk-UA" sz="1200" b="1" i="1" spc="30" noProof="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uk-UA" sz="1200" b="1" i="1" spc="-5" noProof="0" dirty="0">
                          <a:solidFill>
                            <a:srgbClr val="FF0000"/>
                          </a:solidFill>
                          <a:effectLst/>
                          <a:latin typeface="Arial" panose="020B0604020202020204" pitchFamily="34" charset="0"/>
                          <a:ea typeface="Calibri" panose="020F0502020204030204" pitchFamily="34" charset="0"/>
                          <a:cs typeface="Arial" panose="020B0604020202020204" pitchFamily="34" charset="0"/>
                        </a:rPr>
                        <a:t>год</a:t>
                      </a:r>
                      <a:endParaRPr lang="uk-UA" sz="1200" b="1" i="1" noProof="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marL="0" algn="l">
                        <a:lnSpc>
                          <a:spcPct val="100000"/>
                        </a:lnSpc>
                        <a:spcBef>
                          <a:spcPts val="0"/>
                        </a:spcBef>
                        <a:spcAft>
                          <a:spcPts val="0"/>
                        </a:spcAft>
                      </a:pPr>
                      <a:r>
                        <a:rPr lang="uk-UA" sz="1200" b="1" i="1" noProof="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p>
                    <a:p>
                      <a:pPr marL="0" algn="l">
                        <a:lnSpc>
                          <a:spcPct val="100000"/>
                        </a:lnSpc>
                        <a:spcBef>
                          <a:spcPts val="0"/>
                        </a:spcBef>
                        <a:spcAft>
                          <a:spcPts val="0"/>
                        </a:spcAft>
                      </a:pPr>
                      <a:r>
                        <a:rPr lang="uk-UA" sz="1200" b="1" i="1" noProof="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p>
                    <a:p>
                      <a:pPr marL="0" algn="l">
                        <a:lnSpc>
                          <a:spcPct val="100000"/>
                        </a:lnSpc>
                        <a:spcBef>
                          <a:spcPts val="0"/>
                        </a:spcBef>
                        <a:spcAft>
                          <a:spcPts val="0"/>
                        </a:spcAft>
                      </a:pPr>
                      <a:r>
                        <a:rPr lang="uk-UA" sz="1200" b="1" i="1" noProof="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p>
                    <a:p>
                      <a:pPr marL="0" algn="l">
                        <a:lnSpc>
                          <a:spcPct val="100000"/>
                        </a:lnSpc>
                        <a:spcBef>
                          <a:spcPts val="0"/>
                        </a:spcBef>
                        <a:spcAft>
                          <a:spcPts val="0"/>
                        </a:spcAft>
                      </a:pPr>
                      <a:r>
                        <a:rPr lang="uk-UA" sz="1200" b="1" i="1" noProof="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p>
                    <a:p>
                      <a:pPr marL="0" algn="l">
                        <a:lnSpc>
                          <a:spcPct val="100000"/>
                        </a:lnSpc>
                        <a:spcBef>
                          <a:spcPts val="0"/>
                        </a:spcBef>
                        <a:spcAft>
                          <a:spcPts val="0"/>
                        </a:spcAft>
                      </a:pPr>
                      <a:r>
                        <a:rPr lang="uk-UA" sz="1200" b="1" i="1" spc="-5" noProof="0" dirty="0">
                          <a:solidFill>
                            <a:srgbClr val="FF0000"/>
                          </a:solidFill>
                          <a:effectLst/>
                          <a:latin typeface="Arial" panose="020B0604020202020204" pitchFamily="34" charset="0"/>
                          <a:ea typeface="Calibri" panose="020F0502020204030204" pitchFamily="34" charset="0"/>
                          <a:cs typeface="Arial" panose="020B0604020202020204" pitchFamily="34" charset="0"/>
                        </a:rPr>
                        <a:t>20</a:t>
                      </a:r>
                      <a:r>
                        <a:rPr lang="uk-UA" sz="1200" b="1" i="1" spc="30" noProof="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uk-UA" sz="1200" b="1" i="1" spc="-5" noProof="0" dirty="0">
                          <a:solidFill>
                            <a:srgbClr val="FF0000"/>
                          </a:solidFill>
                          <a:effectLst/>
                          <a:latin typeface="Arial" panose="020B0604020202020204" pitchFamily="34" charset="0"/>
                          <a:ea typeface="Calibri" panose="020F0502020204030204" pitchFamily="34" charset="0"/>
                          <a:cs typeface="Arial" panose="020B0604020202020204" pitchFamily="34" charset="0"/>
                        </a:rPr>
                        <a:t>год</a:t>
                      </a:r>
                    </a:p>
                    <a:p>
                      <a:pPr marL="0" algn="l">
                        <a:lnSpc>
                          <a:spcPct val="100000"/>
                        </a:lnSpc>
                        <a:spcBef>
                          <a:spcPts val="0"/>
                        </a:spcBef>
                        <a:spcAft>
                          <a:spcPts val="0"/>
                        </a:spcAft>
                      </a:pPr>
                      <a:r>
                        <a:rPr lang="uk-UA" sz="1200" b="1" i="1" kern="1200" noProof="0" dirty="0">
                          <a:solidFill>
                            <a:srgbClr val="FF0000"/>
                          </a:solidFill>
                          <a:effectLst/>
                          <a:latin typeface="Arial" panose="020B0604020202020204" pitchFamily="34" charset="0"/>
                          <a:ea typeface="+mn-ea"/>
                          <a:cs typeface="Arial" panose="020B0604020202020204" pitchFamily="34" charset="0"/>
                        </a:rPr>
                        <a:t> </a:t>
                      </a:r>
                    </a:p>
                    <a:p>
                      <a:pPr marL="0" algn="l">
                        <a:lnSpc>
                          <a:spcPct val="100000"/>
                        </a:lnSpc>
                        <a:spcBef>
                          <a:spcPts val="0"/>
                        </a:spcBef>
                        <a:spcAft>
                          <a:spcPts val="0"/>
                        </a:spcAft>
                      </a:pPr>
                      <a:r>
                        <a:rPr lang="uk-UA" sz="1200" b="1" i="1" kern="1200" noProof="0" dirty="0">
                          <a:solidFill>
                            <a:srgbClr val="FF0000"/>
                          </a:solidFill>
                          <a:effectLst/>
                          <a:latin typeface="Arial" panose="020B0604020202020204" pitchFamily="34" charset="0"/>
                          <a:ea typeface="+mn-ea"/>
                          <a:cs typeface="Arial" panose="020B0604020202020204" pitchFamily="34" charset="0"/>
                        </a:rPr>
                        <a:t> </a:t>
                      </a:r>
                    </a:p>
                    <a:p>
                      <a:pPr marL="0" algn="l">
                        <a:lnSpc>
                          <a:spcPct val="100000"/>
                        </a:lnSpc>
                        <a:spcBef>
                          <a:spcPts val="0"/>
                        </a:spcBef>
                        <a:spcAft>
                          <a:spcPts val="0"/>
                        </a:spcAft>
                      </a:pPr>
                      <a:r>
                        <a:rPr lang="uk-UA" sz="1200" b="1" i="1" kern="1200" noProof="0" dirty="0">
                          <a:solidFill>
                            <a:srgbClr val="FF0000"/>
                          </a:solidFill>
                          <a:effectLst/>
                          <a:latin typeface="Arial" panose="020B0604020202020204" pitchFamily="34" charset="0"/>
                          <a:ea typeface="+mn-ea"/>
                          <a:cs typeface="Arial" panose="020B0604020202020204" pitchFamily="34" charset="0"/>
                        </a:rPr>
                        <a:t>  20 год</a:t>
                      </a:r>
                    </a:p>
                    <a:p>
                      <a:pPr marL="0" algn="l">
                        <a:lnSpc>
                          <a:spcPct val="100000"/>
                        </a:lnSpc>
                        <a:spcBef>
                          <a:spcPts val="0"/>
                        </a:spcBef>
                        <a:spcAft>
                          <a:spcPts val="0"/>
                        </a:spcAft>
                      </a:pPr>
                      <a:r>
                        <a:rPr lang="uk-UA" sz="1200" b="1" i="1" kern="1200" noProof="0" dirty="0">
                          <a:solidFill>
                            <a:srgbClr val="FF0000"/>
                          </a:solidFill>
                          <a:effectLst/>
                          <a:latin typeface="Arial" panose="020B0604020202020204" pitchFamily="34" charset="0"/>
                          <a:ea typeface="+mn-ea"/>
                          <a:cs typeface="Arial" panose="020B0604020202020204" pitchFamily="34" charset="0"/>
                        </a:rPr>
                        <a:t> </a:t>
                      </a:r>
                    </a:p>
                    <a:p>
                      <a:pPr marL="0" algn="l">
                        <a:lnSpc>
                          <a:spcPct val="100000"/>
                        </a:lnSpc>
                        <a:spcBef>
                          <a:spcPts val="0"/>
                        </a:spcBef>
                        <a:spcAft>
                          <a:spcPts val="0"/>
                        </a:spcAft>
                      </a:pPr>
                      <a:r>
                        <a:rPr lang="uk-UA" sz="1200" b="1" i="1" kern="1200" noProof="0" dirty="0">
                          <a:solidFill>
                            <a:srgbClr val="FF0000"/>
                          </a:solidFill>
                          <a:effectLst/>
                          <a:latin typeface="Arial" panose="020B0604020202020204" pitchFamily="34" charset="0"/>
                          <a:ea typeface="+mn-ea"/>
                          <a:cs typeface="Arial" panose="020B0604020202020204" pitchFamily="34" charset="0"/>
                        </a:rPr>
                        <a:t> </a:t>
                      </a:r>
                    </a:p>
                    <a:p>
                      <a:pPr marL="0" algn="l">
                        <a:lnSpc>
                          <a:spcPct val="100000"/>
                        </a:lnSpc>
                        <a:spcBef>
                          <a:spcPts val="0"/>
                        </a:spcBef>
                        <a:spcAft>
                          <a:spcPts val="0"/>
                        </a:spcAft>
                      </a:pPr>
                      <a:r>
                        <a:rPr lang="uk-UA" sz="1200" b="1" i="1" kern="1200" noProof="0" dirty="0">
                          <a:solidFill>
                            <a:srgbClr val="FF0000"/>
                          </a:solidFill>
                          <a:effectLst/>
                          <a:latin typeface="Arial" panose="020B0604020202020204" pitchFamily="34" charset="0"/>
                          <a:ea typeface="+mn-ea"/>
                          <a:cs typeface="Arial" panose="020B0604020202020204" pitchFamily="34" charset="0"/>
                        </a:rPr>
                        <a:t> </a:t>
                      </a:r>
                    </a:p>
                    <a:p>
                      <a:pPr marL="0" algn="l">
                        <a:lnSpc>
                          <a:spcPct val="100000"/>
                        </a:lnSpc>
                        <a:spcBef>
                          <a:spcPts val="0"/>
                        </a:spcBef>
                        <a:spcAft>
                          <a:spcPts val="0"/>
                        </a:spcAft>
                      </a:pPr>
                      <a:r>
                        <a:rPr lang="uk-UA" sz="1200" b="1" i="1" kern="1200" noProof="0" dirty="0">
                          <a:solidFill>
                            <a:srgbClr val="FF0000"/>
                          </a:solidFill>
                          <a:effectLst/>
                          <a:latin typeface="Arial" panose="020B0604020202020204" pitchFamily="34" charset="0"/>
                          <a:ea typeface="+mn-ea"/>
                          <a:cs typeface="Arial" panose="020B0604020202020204" pitchFamily="34" charset="0"/>
                        </a:rPr>
                        <a:t>  </a:t>
                      </a:r>
                    </a:p>
                    <a:p>
                      <a:pPr marL="0" algn="l">
                        <a:lnSpc>
                          <a:spcPct val="100000"/>
                        </a:lnSpc>
                        <a:spcBef>
                          <a:spcPts val="0"/>
                        </a:spcBef>
                        <a:spcAft>
                          <a:spcPts val="0"/>
                        </a:spcAft>
                      </a:pPr>
                      <a:r>
                        <a:rPr lang="uk-UA" sz="1200" b="1" i="1" kern="1200" noProof="0" dirty="0">
                          <a:solidFill>
                            <a:srgbClr val="FF0000"/>
                          </a:solidFill>
                          <a:effectLst/>
                          <a:latin typeface="Arial" panose="020B0604020202020204" pitchFamily="34" charset="0"/>
                          <a:ea typeface="+mn-ea"/>
                          <a:cs typeface="Arial" panose="020B0604020202020204" pitchFamily="34" charset="0"/>
                        </a:rPr>
                        <a:t>50 год</a:t>
                      </a:r>
                    </a:p>
                    <a:p>
                      <a:pPr marL="0" algn="l">
                        <a:lnSpc>
                          <a:spcPct val="100000"/>
                        </a:lnSpc>
                        <a:spcBef>
                          <a:spcPts val="0"/>
                        </a:spcBef>
                        <a:spcAft>
                          <a:spcPts val="0"/>
                        </a:spcAft>
                      </a:pPr>
                      <a:r>
                        <a:rPr lang="uk-UA" sz="1200" b="1" i="1" kern="1200" noProof="0" dirty="0">
                          <a:solidFill>
                            <a:srgbClr val="FF0000"/>
                          </a:solidFill>
                          <a:effectLst/>
                          <a:latin typeface="Arial" panose="020B0604020202020204" pitchFamily="34" charset="0"/>
                          <a:ea typeface="+mn-ea"/>
                          <a:cs typeface="Arial" panose="020B0604020202020204" pitchFamily="34" charset="0"/>
                        </a:rPr>
                        <a:t> </a:t>
                      </a:r>
                    </a:p>
                    <a:p>
                      <a:pPr marL="0" algn="l">
                        <a:lnSpc>
                          <a:spcPct val="100000"/>
                        </a:lnSpc>
                        <a:spcBef>
                          <a:spcPts val="0"/>
                        </a:spcBef>
                        <a:spcAft>
                          <a:spcPts val="0"/>
                        </a:spcAft>
                      </a:pPr>
                      <a:r>
                        <a:rPr lang="uk-UA" sz="1200" b="1" i="1" kern="1200" noProof="0" dirty="0">
                          <a:solidFill>
                            <a:srgbClr val="FF0000"/>
                          </a:solidFill>
                          <a:effectLst/>
                          <a:latin typeface="Arial" panose="020B0604020202020204" pitchFamily="34" charset="0"/>
                          <a:ea typeface="+mn-ea"/>
                          <a:cs typeface="Arial" panose="020B0604020202020204" pitchFamily="34" charset="0"/>
                        </a:rPr>
                        <a:t> </a:t>
                      </a:r>
                    </a:p>
                    <a:p>
                      <a:pPr marL="0" algn="l">
                        <a:lnSpc>
                          <a:spcPct val="100000"/>
                        </a:lnSpc>
                        <a:spcBef>
                          <a:spcPts val="0"/>
                        </a:spcBef>
                        <a:spcAft>
                          <a:spcPts val="0"/>
                        </a:spcAft>
                      </a:pPr>
                      <a:r>
                        <a:rPr lang="uk-UA" sz="1200" b="1" i="1" kern="1200" noProof="0" dirty="0">
                          <a:solidFill>
                            <a:srgbClr val="FF0000"/>
                          </a:solidFill>
                          <a:effectLst/>
                          <a:latin typeface="Arial" panose="020B0604020202020204" pitchFamily="34" charset="0"/>
                          <a:ea typeface="+mn-ea"/>
                          <a:cs typeface="Arial" panose="020B0604020202020204" pitchFamily="34" charset="0"/>
                        </a:rPr>
                        <a:t> </a:t>
                      </a:r>
                    </a:p>
                    <a:p>
                      <a:pPr marL="0" algn="l">
                        <a:lnSpc>
                          <a:spcPct val="100000"/>
                        </a:lnSpc>
                        <a:spcBef>
                          <a:spcPts val="0"/>
                        </a:spcBef>
                        <a:spcAft>
                          <a:spcPts val="0"/>
                        </a:spcAft>
                      </a:pPr>
                      <a:r>
                        <a:rPr lang="uk-UA" sz="1200" b="1" i="1" kern="1200" noProof="0" dirty="0">
                          <a:solidFill>
                            <a:srgbClr val="FF0000"/>
                          </a:solidFill>
                          <a:effectLst/>
                          <a:latin typeface="Arial" panose="020B0604020202020204" pitchFamily="34" charset="0"/>
                          <a:ea typeface="+mn-ea"/>
                          <a:cs typeface="Arial" panose="020B0604020202020204" pitchFamily="34" charset="0"/>
                        </a:rPr>
                        <a:t>20 год</a:t>
                      </a:r>
                      <a:endParaRPr lang="uk-UA" sz="1200" b="1" i="1" noProof="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4633599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555B0A81-DA2F-4E36-97EE-12F95AC47490}"/>
              </a:ext>
            </a:extLst>
          </p:cNvPr>
          <p:cNvSpPr>
            <a:spLocks noGrp="1"/>
          </p:cNvSpPr>
          <p:nvPr>
            <p:ph idx="1"/>
          </p:nvPr>
        </p:nvSpPr>
        <p:spPr>
          <a:xfrm>
            <a:off x="731520" y="836712"/>
            <a:ext cx="7680960" cy="3931920"/>
          </a:xfrm>
        </p:spPr>
        <p:txBody>
          <a:bodyPr/>
          <a:lstStyle/>
          <a:p>
            <a:pPr indent="0" algn="just">
              <a:lnSpc>
                <a:spcPct val="107000"/>
              </a:lnSpc>
              <a:spcAft>
                <a:spcPts val="1050"/>
              </a:spcAft>
              <a:buNone/>
            </a:pPr>
            <a:r>
              <a:rPr lang="uk-UA" sz="28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"Майстерність вихователя не є якимось особливим мистецтвом, що вимагає таланту, але це спеціальність, якої треба навчитись, як треба навчати лікаря його майстерності, як треба навчати музиканта".</a:t>
            </a:r>
            <a:endParaRPr lang="uk-UA" sz="1600" b="1" dirty="0">
              <a:latin typeface="Calibri" panose="020F0502020204030204" pitchFamily="34" charset="0"/>
              <a:ea typeface="Calibri" panose="020F0502020204030204" pitchFamily="34" charset="0"/>
              <a:cs typeface="Times New Roman" panose="02020603050405020304" pitchFamily="18" charset="0"/>
            </a:endParaRPr>
          </a:p>
          <a:p>
            <a:pPr indent="0" algn="r">
              <a:lnSpc>
                <a:spcPct val="107000"/>
              </a:lnSpc>
              <a:spcAft>
                <a:spcPts val="1050"/>
              </a:spcAft>
              <a:buNone/>
            </a:pPr>
            <a:r>
              <a:rPr lang="uk-UA" sz="28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А. С. Макаренко.</a:t>
            </a:r>
            <a:endParaRPr lang="uk-UA" sz="1600" b="1" dirty="0">
              <a:latin typeface="Calibri" panose="020F0502020204030204" pitchFamily="34" charset="0"/>
              <a:ea typeface="Calibri" panose="020F0502020204030204" pitchFamily="34" charset="0"/>
              <a:cs typeface="Times New Roman" panose="02020603050405020304" pitchFamily="18" charset="0"/>
            </a:endParaRPr>
          </a:p>
          <a:p>
            <a:endParaRPr lang="uk-UA" dirty="0"/>
          </a:p>
        </p:txBody>
      </p:sp>
    </p:spTree>
    <p:extLst>
      <p:ext uri="{BB962C8B-B14F-4D97-AF65-F5344CB8AC3E}">
        <p14:creationId xmlns:p14="http://schemas.microsoft.com/office/powerpoint/2010/main" val="26148888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429000"/>
            <a:ext cx="8229600" cy="1152128"/>
          </a:xfrm>
        </p:spPr>
        <p:txBody>
          <a:bodyPr>
            <a:normAutofit/>
          </a:bodyPr>
          <a:lstStyle/>
          <a:p>
            <a:pPr marL="0" indent="0" algn="ctr">
              <a:buNone/>
            </a:pPr>
            <a:r>
              <a:rPr lang="uk-UA" sz="6600" b="1" dirty="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rPr>
              <a:t>ДЯКУЮ ЗА УВАГУ!</a:t>
            </a:r>
            <a:endParaRPr lang="ru-RU" sz="6600" b="1" dirty="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endParaRPr>
          </a:p>
        </p:txBody>
      </p:sp>
      <p:pic>
        <p:nvPicPr>
          <p:cNvPr id="4" name="Рисунок 3">
            <a:extLst>
              <a:ext uri="{FF2B5EF4-FFF2-40B4-BE49-F238E27FC236}">
                <a16:creationId xmlns:a16="http://schemas.microsoft.com/office/drawing/2014/main" id="{3CEE8E97-B4EC-4796-A8BB-1554F256B1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3848" y="476672"/>
            <a:ext cx="2428470" cy="2736304"/>
          </a:xfrm>
          <a:prstGeom prst="rect">
            <a:avLst/>
          </a:prstGeom>
        </p:spPr>
      </p:pic>
    </p:spTree>
    <p:extLst>
      <p:ext uri="{BB962C8B-B14F-4D97-AF65-F5344CB8AC3E}">
        <p14:creationId xmlns:p14="http://schemas.microsoft.com/office/powerpoint/2010/main" val="3610876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BE2C589-BC01-4589-9591-9F98801759BF}"/>
              </a:ext>
            </a:extLst>
          </p:cNvPr>
          <p:cNvSpPr>
            <a:spLocks noGrp="1"/>
          </p:cNvSpPr>
          <p:nvPr>
            <p:ph type="title"/>
          </p:nvPr>
        </p:nvSpPr>
        <p:spPr/>
        <p:txBody>
          <a:bodyPr/>
          <a:lstStyle/>
          <a:p>
            <a:endParaRPr lang="uk-UA"/>
          </a:p>
        </p:txBody>
      </p:sp>
      <p:graphicFrame>
        <p:nvGraphicFramePr>
          <p:cNvPr id="4" name="Объект 3">
            <a:extLst>
              <a:ext uri="{FF2B5EF4-FFF2-40B4-BE49-F238E27FC236}">
                <a16:creationId xmlns:a16="http://schemas.microsoft.com/office/drawing/2014/main" id="{A9A1777A-C8C4-4023-86A4-4ADECA37F33C}"/>
              </a:ext>
            </a:extLst>
          </p:cNvPr>
          <p:cNvGraphicFramePr>
            <a:graphicFrameLocks noGrp="1"/>
          </p:cNvGraphicFramePr>
          <p:nvPr>
            <p:ph idx="1"/>
            <p:extLst>
              <p:ext uri="{D42A27DB-BD31-4B8C-83A1-F6EECF244321}">
                <p14:modId xmlns:p14="http://schemas.microsoft.com/office/powerpoint/2010/main" val="409391240"/>
              </p:ext>
            </p:extLst>
          </p:nvPr>
        </p:nvGraphicFramePr>
        <p:xfrm>
          <a:off x="467544" y="332656"/>
          <a:ext cx="8352928" cy="6274861"/>
        </p:xfrm>
        <a:graphic>
          <a:graphicData uri="http://schemas.openxmlformats.org/drawingml/2006/table">
            <a:tbl>
              <a:tblPr firstRow="1" firstCol="1" bandRow="1"/>
              <a:tblGrid>
                <a:gridCol w="8352928">
                  <a:extLst>
                    <a:ext uri="{9D8B030D-6E8A-4147-A177-3AD203B41FA5}">
                      <a16:colId xmlns:a16="http://schemas.microsoft.com/office/drawing/2014/main" val="2172634639"/>
                    </a:ext>
                  </a:extLst>
                </a:gridCol>
              </a:tblGrid>
              <a:tr h="226510">
                <a:tc>
                  <a:txBody>
                    <a:bodyPr/>
                    <a:lstStyle/>
                    <a:p>
                      <a:pPr algn="just">
                        <a:lnSpc>
                          <a:spcPct val="115000"/>
                        </a:lnSpc>
                        <a:spcAft>
                          <a:spcPts val="0"/>
                        </a:spcAft>
                      </a:pPr>
                      <a:r>
                        <a:rPr lang="uk-UA"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Загальні положення</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120" marR="37120" marT="0" marB="0">
                    <a:lnL>
                      <a:noFill/>
                    </a:lnL>
                    <a:lnR>
                      <a:noFill/>
                    </a:lnR>
                    <a:lnT>
                      <a:noFill/>
                    </a:lnT>
                    <a:lnB>
                      <a:noFill/>
                    </a:lnB>
                  </a:tcPr>
                </a:tc>
                <a:extLst>
                  <a:ext uri="{0D108BD9-81ED-4DB2-BD59-A6C34878D82A}">
                    <a16:rowId xmlns:a16="http://schemas.microsoft.com/office/drawing/2014/main" val="3921089386"/>
                  </a:ext>
                </a:extLst>
              </a:tr>
              <a:tr h="841015">
                <a:tc>
                  <a:txBody>
                    <a:bodyPr/>
                    <a:lstStyle/>
                    <a:p>
                      <a:pPr algn="just">
                        <a:lnSpc>
                          <a:spcPct val="115000"/>
                        </a:lnSpc>
                        <a:spcAft>
                          <a:spcPts val="0"/>
                        </a:spcAft>
                      </a:pPr>
                      <a:r>
                        <a:rPr lang="uk-UA"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РОЗДІЛ 1. ТЕОРЕТИЧНІ І МЕТОДИЧНІ ЗАСАДИ ВИХОВНОЇ РОБОТИ В НАЦІОНАЛЬНОМУ УНІВЕРСИТЕТІ БІОРЕСУРСІВ І ПРИРОДОКОРИСТУВАННЯ УКРАЇНИ</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120" marR="37120" marT="0" marB="0">
                    <a:lnL>
                      <a:noFill/>
                    </a:lnL>
                    <a:lnR>
                      <a:noFill/>
                    </a:lnR>
                    <a:lnT>
                      <a:noFill/>
                    </a:lnT>
                    <a:lnB>
                      <a:noFill/>
                    </a:lnB>
                  </a:tcPr>
                </a:tc>
                <a:extLst>
                  <a:ext uri="{0D108BD9-81ED-4DB2-BD59-A6C34878D82A}">
                    <a16:rowId xmlns:a16="http://schemas.microsoft.com/office/drawing/2014/main" val="1157394603"/>
                  </a:ext>
                </a:extLst>
              </a:tr>
              <a:tr h="710094">
                <a:tc>
                  <a:txBody>
                    <a:bodyPr/>
                    <a:lstStyle/>
                    <a:p>
                      <a:pPr algn="just">
                        <a:lnSpc>
                          <a:spcPct val="115000"/>
                        </a:lnSpc>
                        <a:spcAft>
                          <a:spcPts val="0"/>
                        </a:spcAft>
                      </a:pP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1.1. Система </a:t>
                      </a:r>
                      <a:r>
                        <a:rPr lang="ru-RU"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національного</a:t>
                      </a: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виховання</a:t>
                      </a: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студентів</a:t>
                      </a: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у </a:t>
                      </a:r>
                      <a:r>
                        <a:rPr lang="ru-RU"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Національному</a:t>
                      </a: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університеті</a:t>
                      </a: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біоресурсів</a:t>
                      </a: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і </a:t>
                      </a:r>
                      <a:r>
                        <a:rPr lang="ru-RU"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природокористування</a:t>
                      </a: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України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120" marR="37120" marT="0" marB="0">
                    <a:lnL>
                      <a:noFill/>
                    </a:lnL>
                    <a:lnR>
                      <a:noFill/>
                    </a:lnR>
                    <a:lnT>
                      <a:noFill/>
                    </a:lnT>
                    <a:lnB>
                      <a:noFill/>
                    </a:lnB>
                  </a:tcPr>
                </a:tc>
                <a:extLst>
                  <a:ext uri="{0D108BD9-81ED-4DB2-BD59-A6C34878D82A}">
                    <a16:rowId xmlns:a16="http://schemas.microsoft.com/office/drawing/2014/main" val="694249662"/>
                  </a:ext>
                </a:extLst>
              </a:tr>
              <a:tr h="710094">
                <a:tc>
                  <a:txBody>
                    <a:bodyPr/>
                    <a:lstStyle/>
                    <a:p>
                      <a:pPr algn="just">
                        <a:lnSpc>
                          <a:spcPct val="115000"/>
                        </a:lnSpc>
                        <a:spcAft>
                          <a:spcPts val="0"/>
                        </a:spcAft>
                      </a:pPr>
                      <a:r>
                        <a:rPr lang="uk-UA"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1.2. Системність і </a:t>
                      </a:r>
                      <a:r>
                        <a:rPr lang="uk-UA"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цілістність</a:t>
                      </a:r>
                      <a:r>
                        <a:rPr lang="uk-UA"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виховної роботи в Національному університеті біоресурсів і природокористування України</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120" marR="37120" marT="0" marB="0">
                    <a:lnL>
                      <a:noFill/>
                    </a:lnL>
                    <a:lnR>
                      <a:noFill/>
                    </a:lnR>
                    <a:lnT>
                      <a:noFill/>
                    </a:lnT>
                    <a:lnB>
                      <a:noFill/>
                    </a:lnB>
                  </a:tcPr>
                </a:tc>
                <a:extLst>
                  <a:ext uri="{0D108BD9-81ED-4DB2-BD59-A6C34878D82A}">
                    <a16:rowId xmlns:a16="http://schemas.microsoft.com/office/drawing/2014/main" val="1172009424"/>
                  </a:ext>
                </a:extLst>
              </a:tr>
              <a:tr h="468303">
                <a:tc>
                  <a:txBody>
                    <a:bodyPr/>
                    <a:lstStyle/>
                    <a:p>
                      <a:pPr algn="just">
                        <a:lnSpc>
                          <a:spcPct val="115000"/>
                        </a:lnSpc>
                        <a:spcAft>
                          <a:spcPts val="0"/>
                        </a:spcAft>
                      </a:pP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1.3. Нормативно-</a:t>
                      </a:r>
                      <a:r>
                        <a:rPr lang="ru-RU"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правова</a:t>
                      </a: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база </a:t>
                      </a:r>
                      <a:r>
                        <a:rPr lang="ru-RU"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організації</a:t>
                      </a: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виховного</a:t>
                      </a: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процесу</a:t>
                      </a: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в </a:t>
                      </a:r>
                      <a:r>
                        <a:rPr lang="ru-RU"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умовах</a:t>
                      </a: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ЗВО</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120" marR="37120" marT="0" marB="0">
                    <a:lnL>
                      <a:noFill/>
                    </a:lnL>
                    <a:lnR>
                      <a:noFill/>
                    </a:lnR>
                    <a:lnT>
                      <a:noFill/>
                    </a:lnT>
                    <a:lnB>
                      <a:noFill/>
                    </a:lnB>
                  </a:tcPr>
                </a:tc>
                <a:extLst>
                  <a:ext uri="{0D108BD9-81ED-4DB2-BD59-A6C34878D82A}">
                    <a16:rowId xmlns:a16="http://schemas.microsoft.com/office/drawing/2014/main" val="4140987903"/>
                  </a:ext>
                </a:extLst>
              </a:tr>
              <a:tr h="468303">
                <a:tc>
                  <a:txBody>
                    <a:bodyPr/>
                    <a:lstStyle/>
                    <a:p>
                      <a:pPr algn="just">
                        <a:lnSpc>
                          <a:spcPct val="115000"/>
                        </a:lnSpc>
                        <a:spcAft>
                          <a:spcPts val="0"/>
                        </a:spcAft>
                      </a:pP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1.4. </a:t>
                      </a:r>
                      <a:r>
                        <a:rPr lang="ru-RU"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Концепція</a:t>
                      </a: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виховної</a:t>
                      </a: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роботи</a:t>
                      </a: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Національному</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університеті</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біоресурсів</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і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природокористування</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України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120" marR="37120" marT="0" marB="0">
                    <a:lnL>
                      <a:noFill/>
                    </a:lnL>
                    <a:lnR>
                      <a:noFill/>
                    </a:lnR>
                    <a:lnT>
                      <a:noFill/>
                    </a:lnT>
                    <a:lnB>
                      <a:noFill/>
                    </a:lnB>
                  </a:tcPr>
                </a:tc>
                <a:extLst>
                  <a:ext uri="{0D108BD9-81ED-4DB2-BD59-A6C34878D82A}">
                    <a16:rowId xmlns:a16="http://schemas.microsoft.com/office/drawing/2014/main" val="1875316664"/>
                  </a:ext>
                </a:extLst>
              </a:tr>
              <a:tr h="468303">
                <a:tc>
                  <a:txBody>
                    <a:bodyPr/>
                    <a:lstStyle/>
                    <a:p>
                      <a:pPr algn="just">
                        <a:lnSpc>
                          <a:spcPct val="115000"/>
                        </a:lnSpc>
                        <a:spcAft>
                          <a:spcPts val="0"/>
                        </a:spcAft>
                      </a:pP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1.5. </a:t>
                      </a:r>
                      <a:r>
                        <a:rPr lang="ru-RU"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Основні</a:t>
                      </a: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принципи</a:t>
                      </a: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виховної</a:t>
                      </a: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роботи</a:t>
                      </a: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у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Національному</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університеті</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біоресурсів</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і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природокористування</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України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120" marR="37120" marT="0" marB="0">
                    <a:lnL>
                      <a:noFill/>
                    </a:lnL>
                    <a:lnR>
                      <a:noFill/>
                    </a:lnR>
                    <a:lnT>
                      <a:noFill/>
                    </a:lnT>
                    <a:lnB>
                      <a:noFill/>
                    </a:lnB>
                  </a:tcPr>
                </a:tc>
                <a:extLst>
                  <a:ext uri="{0D108BD9-81ED-4DB2-BD59-A6C34878D82A}">
                    <a16:rowId xmlns:a16="http://schemas.microsoft.com/office/drawing/2014/main" val="987636933"/>
                  </a:ext>
                </a:extLst>
              </a:tr>
              <a:tr h="951886">
                <a:tc>
                  <a:txBody>
                    <a:bodyPr/>
                    <a:lstStyle/>
                    <a:p>
                      <a:pPr algn="just">
                        <a:lnSpc>
                          <a:spcPct val="115000"/>
                        </a:lnSpc>
                        <a:spcAft>
                          <a:spcPts val="0"/>
                        </a:spcAft>
                      </a:pP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Основні</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завдання</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і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напрями</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організації</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виховного</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процесу</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у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закладі</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вищої</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освіти</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як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важлива</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складова</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навчально-виховного</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процесу</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для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досягнення</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мети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виховання</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120" marR="37120" marT="0" marB="0">
                    <a:lnL>
                      <a:noFill/>
                    </a:lnL>
                    <a:lnR>
                      <a:noFill/>
                    </a:lnR>
                    <a:lnT>
                      <a:noFill/>
                    </a:lnT>
                    <a:lnB>
                      <a:noFill/>
                    </a:lnB>
                  </a:tcPr>
                </a:tc>
                <a:extLst>
                  <a:ext uri="{0D108BD9-81ED-4DB2-BD59-A6C34878D82A}">
                    <a16:rowId xmlns:a16="http://schemas.microsoft.com/office/drawing/2014/main" val="3370654724"/>
                  </a:ext>
                </a:extLst>
              </a:tr>
              <a:tr h="710094">
                <a:tc>
                  <a:txBody>
                    <a:bodyPr/>
                    <a:lstStyle/>
                    <a:p>
                      <a:pPr algn="just">
                        <a:lnSpc>
                          <a:spcPct val="115000"/>
                        </a:lnSpc>
                        <a:spcAft>
                          <a:spcPts val="0"/>
                        </a:spcAft>
                      </a:pP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Стратегії</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забезпечення</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ефективності</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виховної</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роботи</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у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Національному</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університеті</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біоресурсів</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і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природокористування</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України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120" marR="37120" marT="0" marB="0">
                    <a:lnL>
                      <a:noFill/>
                    </a:lnL>
                    <a:lnR>
                      <a:noFill/>
                    </a:lnR>
                    <a:lnT>
                      <a:noFill/>
                    </a:lnT>
                    <a:lnB>
                      <a:noFill/>
                    </a:lnB>
                  </a:tcPr>
                </a:tc>
                <a:extLst>
                  <a:ext uri="{0D108BD9-81ED-4DB2-BD59-A6C34878D82A}">
                    <a16:rowId xmlns:a16="http://schemas.microsoft.com/office/drawing/2014/main" val="2271446133"/>
                  </a:ext>
                </a:extLst>
              </a:tr>
              <a:tr h="710094">
                <a:tc>
                  <a:txBody>
                    <a:bodyPr/>
                    <a:lstStyle/>
                    <a:p>
                      <a:pPr algn="just">
                        <a:lnSpc>
                          <a:spcPct val="115000"/>
                        </a:lnSpc>
                        <a:spcAft>
                          <a:spcPts val="0"/>
                        </a:spcAft>
                      </a:pP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1.8. Система </a:t>
                      </a:r>
                      <a:r>
                        <a:rPr lang="ru-RU"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управління</a:t>
                      </a: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вихованням</a:t>
                      </a: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студентів</a:t>
                      </a: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у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Національному</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університеті</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біоресурсів</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і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природокористування</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України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120" marR="37120" marT="0" marB="0">
                    <a:lnL>
                      <a:noFill/>
                    </a:lnL>
                    <a:lnR>
                      <a:noFill/>
                    </a:lnR>
                    <a:lnT>
                      <a:noFill/>
                    </a:lnT>
                    <a:lnB>
                      <a:noFill/>
                    </a:lnB>
                  </a:tcPr>
                </a:tc>
                <a:extLst>
                  <a:ext uri="{0D108BD9-81ED-4DB2-BD59-A6C34878D82A}">
                    <a16:rowId xmlns:a16="http://schemas.microsoft.com/office/drawing/2014/main" val="3330358698"/>
                  </a:ext>
                </a:extLst>
              </a:tr>
            </a:tbl>
          </a:graphicData>
        </a:graphic>
      </p:graphicFrame>
    </p:spTree>
    <p:extLst>
      <p:ext uri="{BB962C8B-B14F-4D97-AF65-F5344CB8AC3E}">
        <p14:creationId xmlns:p14="http://schemas.microsoft.com/office/powerpoint/2010/main" val="3828987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FC3132E2-A0DC-463E-879E-DC2296F5CC79}"/>
              </a:ext>
            </a:extLst>
          </p:cNvPr>
          <p:cNvGraphicFramePr>
            <a:graphicFrameLocks noGrp="1"/>
          </p:cNvGraphicFramePr>
          <p:nvPr>
            <p:ph idx="1"/>
            <p:extLst>
              <p:ext uri="{D42A27DB-BD31-4B8C-83A1-F6EECF244321}">
                <p14:modId xmlns:p14="http://schemas.microsoft.com/office/powerpoint/2010/main" val="1045915832"/>
              </p:ext>
            </p:extLst>
          </p:nvPr>
        </p:nvGraphicFramePr>
        <p:xfrm>
          <a:off x="323528" y="332656"/>
          <a:ext cx="7962270" cy="6192692"/>
        </p:xfrm>
        <a:graphic>
          <a:graphicData uri="http://schemas.openxmlformats.org/drawingml/2006/table">
            <a:tbl>
              <a:tblPr firstRow="1" firstCol="1" bandRow="1"/>
              <a:tblGrid>
                <a:gridCol w="7962270">
                  <a:extLst>
                    <a:ext uri="{9D8B030D-6E8A-4147-A177-3AD203B41FA5}">
                      <a16:colId xmlns:a16="http://schemas.microsoft.com/office/drawing/2014/main" val="334454925"/>
                    </a:ext>
                  </a:extLst>
                </a:gridCol>
              </a:tblGrid>
              <a:tr h="986764">
                <a:tc>
                  <a:txBody>
                    <a:bodyPr/>
                    <a:lstStyle/>
                    <a:p>
                      <a:pPr algn="just">
                        <a:lnSpc>
                          <a:spcPct val="115000"/>
                        </a:lnSpc>
                        <a:spcAft>
                          <a:spcPts val="0"/>
                        </a:spcAft>
                      </a:pPr>
                      <a:r>
                        <a:rPr lang="ru-RU"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РОЗДІЛ 2. ОРГАНІЗАЦІЙНО-МЕТОДИЧНІ ОСНОВИ РОБОТИ НАСТАВНИКІВ АКАДЕМІЧНИХ ГРУП В УНІВЕРСИТЕТІ</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182" marR="52182" marT="0" marB="0">
                    <a:lnL>
                      <a:noFill/>
                    </a:lnL>
                    <a:lnR>
                      <a:noFill/>
                    </a:lnR>
                    <a:lnT>
                      <a:noFill/>
                    </a:lnT>
                    <a:lnB>
                      <a:noFill/>
                    </a:lnB>
                  </a:tcPr>
                </a:tc>
                <a:extLst>
                  <a:ext uri="{0D108BD9-81ED-4DB2-BD59-A6C34878D82A}">
                    <a16:rowId xmlns:a16="http://schemas.microsoft.com/office/drawing/2014/main" val="1504886765"/>
                  </a:ext>
                </a:extLst>
              </a:tr>
              <a:tr h="650741">
                <a:tc>
                  <a:txBody>
                    <a:bodyPr/>
                    <a:lstStyle/>
                    <a:p>
                      <a:pPr algn="just">
                        <a:lnSpc>
                          <a:spcPct val="115000"/>
                        </a:lnSpc>
                        <a:spcAft>
                          <a:spcPts val="0"/>
                        </a:spcAft>
                      </a:pP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2.1. Роль </a:t>
                      </a:r>
                      <a:r>
                        <a:rPr lang="ru-RU"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наставників</a:t>
                      </a: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у </a:t>
                      </a:r>
                      <a:r>
                        <a:rPr lang="ru-RU"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реалізації</a:t>
                      </a: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виховної</a:t>
                      </a: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роботи</a:t>
                      </a: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на </a:t>
                      </a:r>
                      <a:r>
                        <a:rPr lang="ru-RU"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рівні</a:t>
                      </a: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академічної</a:t>
                      </a: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групи</a:t>
                      </a: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університету</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182" marR="52182" marT="0" marB="0">
                    <a:lnL>
                      <a:noFill/>
                    </a:lnL>
                    <a:lnR>
                      <a:noFill/>
                    </a:lnR>
                    <a:lnT>
                      <a:noFill/>
                    </a:lnT>
                    <a:lnB>
                      <a:noFill/>
                    </a:lnB>
                  </a:tcPr>
                </a:tc>
                <a:extLst>
                  <a:ext uri="{0D108BD9-81ED-4DB2-BD59-A6C34878D82A}">
                    <a16:rowId xmlns:a16="http://schemas.microsoft.com/office/drawing/2014/main" val="1567794532"/>
                  </a:ext>
                </a:extLst>
              </a:tr>
              <a:tr h="650741">
                <a:tc>
                  <a:txBody>
                    <a:bodyPr/>
                    <a:lstStyle/>
                    <a:p>
                      <a:pPr algn="just">
                        <a:lnSpc>
                          <a:spcPct val="115000"/>
                        </a:lnSpc>
                        <a:spcAft>
                          <a:spcPts val="0"/>
                        </a:spcAft>
                      </a:pP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Особливості</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роботи</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наставника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академічної</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групи</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зі</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студентами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університету</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182" marR="52182" marT="0" marB="0">
                    <a:lnL>
                      <a:noFill/>
                    </a:lnL>
                    <a:lnR>
                      <a:noFill/>
                    </a:lnR>
                    <a:lnT>
                      <a:noFill/>
                    </a:lnT>
                    <a:lnB>
                      <a:noFill/>
                    </a:lnB>
                  </a:tcPr>
                </a:tc>
                <a:extLst>
                  <a:ext uri="{0D108BD9-81ED-4DB2-BD59-A6C34878D82A}">
                    <a16:rowId xmlns:a16="http://schemas.microsoft.com/office/drawing/2014/main" val="503007857"/>
                  </a:ext>
                </a:extLst>
              </a:tr>
              <a:tr h="650741">
                <a:tc>
                  <a:txBody>
                    <a:bodyPr/>
                    <a:lstStyle/>
                    <a:p>
                      <a:pPr algn="just">
                        <a:lnSpc>
                          <a:spcPct val="115000"/>
                        </a:lnSpc>
                        <a:spcAft>
                          <a:spcPts val="0"/>
                        </a:spcAft>
                      </a:pPr>
                      <a:r>
                        <a:rPr lang="ru-RU" sz="1400" spc="-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 </a:t>
                      </a:r>
                      <a:r>
                        <a:rPr lang="ru-RU" sz="1400" spc="-5"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Особисті</a:t>
                      </a:r>
                      <a:r>
                        <a:rPr lang="ru-RU" sz="1400" spc="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якості</a:t>
                      </a:r>
                      <a:r>
                        <a:rPr lang="ru-RU" sz="1400" spc="-1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та</a:t>
                      </a:r>
                      <a:r>
                        <a:rPr lang="ru-RU" sz="1400" spc="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spc="-5"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стилі</a:t>
                      </a:r>
                      <a:r>
                        <a:rPr lang="ru-RU" sz="1400" spc="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spc="-5"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керівництва</a:t>
                      </a:r>
                      <a:r>
                        <a:rPr lang="ru-RU" sz="1400" spc="1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spc="-5"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наставників</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spc="-5"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студентських</a:t>
                      </a:r>
                      <a:r>
                        <a:rPr lang="ru-RU" sz="1400" spc="18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spc="-5"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академічих</a:t>
                      </a:r>
                      <a:r>
                        <a:rPr lang="ru-RU" sz="1400" spc="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spc="-5"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груп</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182" marR="52182" marT="0" marB="0">
                    <a:lnL>
                      <a:noFill/>
                    </a:lnL>
                    <a:lnR>
                      <a:noFill/>
                    </a:lnR>
                    <a:lnT>
                      <a:noFill/>
                    </a:lnT>
                    <a:lnB>
                      <a:noFill/>
                    </a:lnB>
                  </a:tcPr>
                </a:tc>
                <a:extLst>
                  <a:ext uri="{0D108BD9-81ED-4DB2-BD59-A6C34878D82A}">
                    <a16:rowId xmlns:a16="http://schemas.microsoft.com/office/drawing/2014/main" val="2685701656"/>
                  </a:ext>
                </a:extLst>
              </a:tr>
              <a:tr h="650741">
                <a:tc>
                  <a:txBody>
                    <a:bodyPr/>
                    <a:lstStyle/>
                    <a:p>
                      <a:pPr algn="just">
                        <a:lnSpc>
                          <a:spcPct val="115000"/>
                        </a:lnSpc>
                        <a:spcAft>
                          <a:spcPts val="0"/>
                        </a:spcAft>
                      </a:pPr>
                      <a:r>
                        <a:rPr lang="ru-RU" sz="1400" spc="-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 </a:t>
                      </a:r>
                      <a:r>
                        <a:rPr lang="ru-RU" sz="1400" spc="-5"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Методичні</a:t>
                      </a:r>
                      <a:r>
                        <a:rPr lang="ru-RU" sz="1400" spc="-1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та</a:t>
                      </a:r>
                      <a:r>
                        <a:rPr lang="ru-RU" sz="1400" spc="-1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spc="-5"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організаційні</a:t>
                      </a:r>
                      <a:r>
                        <a:rPr lang="ru-RU" sz="1400" spc="-1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spc="-5"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аспекти</a:t>
                      </a:r>
                      <a:r>
                        <a:rPr lang="ru-RU" sz="1400" spc="-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spc="-5"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виховної</a:t>
                      </a:r>
                      <a:r>
                        <a:rPr lang="ru-RU" sz="1400" spc="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spc="-5"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роботи</a:t>
                      </a:r>
                      <a:r>
                        <a:rPr lang="ru-RU" sz="140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spc="-5"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наставника</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182" marR="52182" marT="0" marB="0">
                    <a:lnL>
                      <a:noFill/>
                    </a:lnL>
                    <a:lnR>
                      <a:noFill/>
                    </a:lnR>
                    <a:lnT>
                      <a:noFill/>
                    </a:lnT>
                    <a:lnB>
                      <a:noFill/>
                    </a:lnB>
                  </a:tcPr>
                </a:tc>
                <a:extLst>
                  <a:ext uri="{0D108BD9-81ED-4DB2-BD59-A6C34878D82A}">
                    <a16:rowId xmlns:a16="http://schemas.microsoft.com/office/drawing/2014/main" val="1576789438"/>
                  </a:ext>
                </a:extLst>
              </a:tr>
              <a:tr h="650741">
                <a:tc>
                  <a:txBody>
                    <a:bodyPr/>
                    <a:lstStyle/>
                    <a:p>
                      <a:pPr algn="just">
                        <a:lnSpc>
                          <a:spcPct val="115000"/>
                        </a:lnSpc>
                        <a:spcAft>
                          <a:spcPts val="0"/>
                        </a:spcAft>
                      </a:pP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Загальні</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рекомендації</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щодо</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планування</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та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організації</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роботи</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наставника в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сучасних</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умовах</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навчання</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182" marR="52182" marT="0" marB="0">
                    <a:lnL>
                      <a:noFill/>
                    </a:lnL>
                    <a:lnR>
                      <a:noFill/>
                    </a:lnR>
                    <a:lnT>
                      <a:noFill/>
                    </a:lnT>
                    <a:lnB>
                      <a:noFill/>
                    </a:lnB>
                  </a:tcPr>
                </a:tc>
                <a:extLst>
                  <a:ext uri="{0D108BD9-81ED-4DB2-BD59-A6C34878D82A}">
                    <a16:rowId xmlns:a16="http://schemas.microsoft.com/office/drawing/2014/main" val="1390009528"/>
                  </a:ext>
                </a:extLst>
              </a:tr>
              <a:tr h="650741">
                <a:tc>
                  <a:txBody>
                    <a:bodyPr/>
                    <a:lstStyle/>
                    <a:p>
                      <a:pPr algn="just">
                        <a:lnSpc>
                          <a:spcPct val="115000"/>
                        </a:lnSpc>
                        <a:spcAft>
                          <a:spcPts val="0"/>
                        </a:spcAft>
                      </a:pP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 Методико-</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психологічне</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забезпечення</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роботи</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наставників</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Психологічна</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культура наставника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академічної</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групи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182" marR="52182" marT="0" marB="0">
                    <a:lnL>
                      <a:noFill/>
                    </a:lnL>
                    <a:lnR>
                      <a:noFill/>
                    </a:lnR>
                    <a:lnT>
                      <a:noFill/>
                    </a:lnT>
                    <a:lnB>
                      <a:noFill/>
                    </a:lnB>
                  </a:tcPr>
                </a:tc>
                <a:extLst>
                  <a:ext uri="{0D108BD9-81ED-4DB2-BD59-A6C34878D82A}">
                    <a16:rowId xmlns:a16="http://schemas.microsoft.com/office/drawing/2014/main" val="164259322"/>
                  </a:ext>
                </a:extLst>
              </a:tr>
              <a:tr h="650741">
                <a:tc>
                  <a:txBody>
                    <a:bodyPr/>
                    <a:lstStyle/>
                    <a:p>
                      <a:pPr algn="just">
                        <a:lnSpc>
                          <a:spcPct val="115000"/>
                        </a:lnSpc>
                        <a:spcAft>
                          <a:spcPts val="0"/>
                        </a:spcAft>
                      </a:pP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2.7. </a:t>
                      </a:r>
                      <a:r>
                        <a:rPr lang="ru-RU"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Організаційно</a:t>
                      </a: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-методична робота </a:t>
                      </a:r>
                      <a:r>
                        <a:rPr lang="ru-RU"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семінару</a:t>
                      </a: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наставників</a:t>
                      </a: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Діяльність</a:t>
                      </a: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наставників</a:t>
                      </a: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академічних</a:t>
                      </a: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груп</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182" marR="52182" marT="0" marB="0">
                    <a:lnL>
                      <a:noFill/>
                    </a:lnL>
                    <a:lnR>
                      <a:noFill/>
                    </a:lnR>
                    <a:lnT>
                      <a:noFill/>
                    </a:lnT>
                    <a:lnB>
                      <a:noFill/>
                    </a:lnB>
                  </a:tcPr>
                </a:tc>
                <a:extLst>
                  <a:ext uri="{0D108BD9-81ED-4DB2-BD59-A6C34878D82A}">
                    <a16:rowId xmlns:a16="http://schemas.microsoft.com/office/drawing/2014/main" val="1099487318"/>
                  </a:ext>
                </a:extLst>
              </a:tr>
              <a:tr h="650741">
                <a:tc>
                  <a:txBody>
                    <a:bodyPr/>
                    <a:lstStyle/>
                    <a:p>
                      <a:pPr algn="just">
                        <a:lnSpc>
                          <a:spcPct val="115000"/>
                        </a:lnSpc>
                        <a:spcAft>
                          <a:spcPts val="0"/>
                        </a:spcAft>
                      </a:pP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2.8.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Критерії</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оцінювання</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рівнів</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ефективності</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виховної</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роботи</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наставниками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академічних</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груп</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університету</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182" marR="52182" marT="0" marB="0">
                    <a:lnL>
                      <a:noFill/>
                    </a:lnL>
                    <a:lnR>
                      <a:noFill/>
                    </a:lnR>
                    <a:lnT>
                      <a:noFill/>
                    </a:lnT>
                    <a:lnB>
                      <a:noFill/>
                    </a:lnB>
                  </a:tcPr>
                </a:tc>
                <a:extLst>
                  <a:ext uri="{0D108BD9-81ED-4DB2-BD59-A6C34878D82A}">
                    <a16:rowId xmlns:a16="http://schemas.microsoft.com/office/drawing/2014/main" val="4099682293"/>
                  </a:ext>
                </a:extLst>
              </a:tr>
            </a:tbl>
          </a:graphicData>
        </a:graphic>
      </p:graphicFrame>
    </p:spTree>
    <p:extLst>
      <p:ext uri="{BB962C8B-B14F-4D97-AF65-F5344CB8AC3E}">
        <p14:creationId xmlns:p14="http://schemas.microsoft.com/office/powerpoint/2010/main" val="145844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DE74DDA-E7B9-4400-9CFC-1843B49D12E2}"/>
              </a:ext>
            </a:extLst>
          </p:cNvPr>
          <p:cNvSpPr>
            <a:spLocks noGrp="1"/>
          </p:cNvSpPr>
          <p:nvPr>
            <p:ph type="title"/>
          </p:nvPr>
        </p:nvSpPr>
        <p:spPr/>
        <p:txBody>
          <a:bodyPr/>
          <a:lstStyle/>
          <a:p>
            <a:endParaRPr lang="uk-UA"/>
          </a:p>
        </p:txBody>
      </p:sp>
      <p:graphicFrame>
        <p:nvGraphicFramePr>
          <p:cNvPr id="4" name="Объект 3">
            <a:extLst>
              <a:ext uri="{FF2B5EF4-FFF2-40B4-BE49-F238E27FC236}">
                <a16:creationId xmlns:a16="http://schemas.microsoft.com/office/drawing/2014/main" id="{83E8D3C4-A3CC-4ACF-B0B4-1C01C777146D}"/>
              </a:ext>
            </a:extLst>
          </p:cNvPr>
          <p:cNvGraphicFramePr>
            <a:graphicFrameLocks noGrp="1"/>
          </p:cNvGraphicFramePr>
          <p:nvPr>
            <p:ph idx="1"/>
            <p:extLst>
              <p:ext uri="{D42A27DB-BD31-4B8C-83A1-F6EECF244321}">
                <p14:modId xmlns:p14="http://schemas.microsoft.com/office/powerpoint/2010/main" val="136942503"/>
              </p:ext>
            </p:extLst>
          </p:nvPr>
        </p:nvGraphicFramePr>
        <p:xfrm>
          <a:off x="323528" y="332656"/>
          <a:ext cx="8568952" cy="6264694"/>
        </p:xfrm>
        <a:graphic>
          <a:graphicData uri="http://schemas.openxmlformats.org/drawingml/2006/table">
            <a:tbl>
              <a:tblPr firstRow="1" firstCol="1" bandRow="1"/>
              <a:tblGrid>
                <a:gridCol w="8568952">
                  <a:extLst>
                    <a:ext uri="{9D8B030D-6E8A-4147-A177-3AD203B41FA5}">
                      <a16:colId xmlns:a16="http://schemas.microsoft.com/office/drawing/2014/main" val="624388278"/>
                    </a:ext>
                  </a:extLst>
                </a:gridCol>
              </a:tblGrid>
              <a:tr h="1504442">
                <a:tc>
                  <a:txBody>
                    <a:bodyPr/>
                    <a:lstStyle/>
                    <a:p>
                      <a:pPr algn="just">
                        <a:lnSpc>
                          <a:spcPct val="115000"/>
                        </a:lnSpc>
                        <a:spcAft>
                          <a:spcPts val="0"/>
                        </a:spcAft>
                      </a:pPr>
                      <a:r>
                        <a:rPr lang="uk-UA"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РОЗДІЛ 3. ОРГАНІЗАЦІЙНІ ОСНОВИ ВИХОВНОЇ РОБОТИ ЗГІДНО ПРОГРАМИ ВИХОВНОЇ РОБОТИ «ГРОМАДЯНИН, ПАТРІОТ, ФАХІВЕЦЬ» В НАЦІОНАЛЬНОМУ УНІВЕРСИТЕТІ БІОРЕСУРСІВ І ПРИРОДОКОРИСТУВАННЯ УКРАЇНИ </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783" marR="46783" marT="0" marB="0">
                    <a:lnL>
                      <a:noFill/>
                    </a:lnL>
                    <a:lnR>
                      <a:noFill/>
                    </a:lnR>
                    <a:lnT>
                      <a:noFill/>
                    </a:lnT>
                    <a:lnB>
                      <a:noFill/>
                    </a:lnB>
                  </a:tcPr>
                </a:tc>
                <a:extLst>
                  <a:ext uri="{0D108BD9-81ED-4DB2-BD59-A6C34878D82A}">
                    <a16:rowId xmlns:a16="http://schemas.microsoft.com/office/drawing/2014/main" val="3907216060"/>
                  </a:ext>
                </a:extLst>
              </a:tr>
              <a:tr h="1199700">
                <a:tc>
                  <a:txBody>
                    <a:bodyPr/>
                    <a:lstStyle/>
                    <a:p>
                      <a:pPr algn="just">
                        <a:lnSpc>
                          <a:spcPct val="115000"/>
                        </a:lnSpc>
                        <a:spcAft>
                          <a:spcPts val="0"/>
                        </a:spcAft>
                      </a:pPr>
                      <a:r>
                        <a:rPr lang="uk-UA"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3.1. </a:t>
                      </a:r>
                      <a:r>
                        <a:rPr lang="uk-UA"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Мета та цілі програми виховної роботи </a:t>
                      </a:r>
                      <a:r>
                        <a:rPr lang="uk-UA"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«Громадянин, патріот, фахівець» зі студентами освітнього ступеню «Бакалавр» </a:t>
                      </a:r>
                      <a:r>
                        <a:rPr lang="uk-UA"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 Національному університеті біоресурсів і природокористування України на 2020-2025 рр.</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783" marR="46783" marT="0" marB="0">
                    <a:lnL>
                      <a:noFill/>
                    </a:lnL>
                    <a:lnR>
                      <a:noFill/>
                    </a:lnR>
                    <a:lnT>
                      <a:noFill/>
                    </a:lnT>
                    <a:lnB>
                      <a:noFill/>
                    </a:lnB>
                  </a:tcPr>
                </a:tc>
                <a:extLst>
                  <a:ext uri="{0D108BD9-81ED-4DB2-BD59-A6C34878D82A}">
                    <a16:rowId xmlns:a16="http://schemas.microsoft.com/office/drawing/2014/main" val="3932494371"/>
                  </a:ext>
                </a:extLst>
              </a:tr>
              <a:tr h="1199700">
                <a:tc>
                  <a:txBody>
                    <a:bodyPr/>
                    <a:lstStyle/>
                    <a:p>
                      <a:pPr algn="just">
                        <a:spcAft>
                          <a:spcPts val="0"/>
                        </a:spcAft>
                        <a:tabLst>
                          <a:tab pos="270510" algn="l"/>
                        </a:tabLst>
                      </a:pPr>
                      <a:r>
                        <a:rPr lang="uk-UA"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3.2. Мета та цілі програми виховної роботи </a:t>
                      </a:r>
                      <a:r>
                        <a:rPr lang="uk-UA"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«Громадянин, патріот, фахівець» зі студентами освітнього ступеню «Магістр» </a:t>
                      </a:r>
                      <a:r>
                        <a:rPr lang="uk-UA"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 Національному університеті біоресурсів і природокористування України на 2020-2025 рр.</a:t>
                      </a:r>
                      <a:r>
                        <a:rPr lang="uk-UA"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uk-UA" sz="1400" dirty="0">
                        <a:effectLst/>
                        <a:latin typeface="Calibri" panose="020F0502020204030204" pitchFamily="34" charset="0"/>
                        <a:cs typeface="Times New Roman" panose="02020603050405020304" pitchFamily="18" charset="0"/>
                      </a:endParaRPr>
                    </a:p>
                  </a:txBody>
                  <a:tcPr marL="46783" marR="46783" marT="0" marB="0">
                    <a:lnL>
                      <a:noFill/>
                    </a:lnL>
                    <a:lnR>
                      <a:noFill/>
                    </a:lnR>
                    <a:lnT>
                      <a:noFill/>
                    </a:lnT>
                    <a:lnB>
                      <a:noFill/>
                    </a:lnB>
                  </a:tcPr>
                </a:tc>
                <a:extLst>
                  <a:ext uri="{0D108BD9-81ED-4DB2-BD59-A6C34878D82A}">
                    <a16:rowId xmlns:a16="http://schemas.microsoft.com/office/drawing/2014/main" val="1768579608"/>
                  </a:ext>
                </a:extLst>
              </a:tr>
              <a:tr h="590213">
                <a:tc>
                  <a:txBody>
                    <a:bodyPr/>
                    <a:lstStyle/>
                    <a:p>
                      <a:pPr algn="just">
                        <a:spcAft>
                          <a:spcPts val="0"/>
                        </a:spcAft>
                        <a:tabLst>
                          <a:tab pos="270510" algn="l"/>
                        </a:tabLst>
                      </a:pP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3.3. План </a:t>
                      </a:r>
                      <a:r>
                        <a:rPr lang="ru-RU"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виховної</a:t>
                      </a: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роботи</a:t>
                      </a: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Національного</a:t>
                      </a: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університету</a:t>
                      </a: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біоресурсів</a:t>
                      </a: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і </a:t>
                      </a:r>
                      <a:r>
                        <a:rPr lang="ru-RU"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природокористування</a:t>
                      </a: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України на 2020-2025 </a:t>
                      </a:r>
                      <a:r>
                        <a:rPr lang="ru-RU"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н.р</a:t>
                      </a: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u-RU" sz="1400" dirty="0">
                        <a:effectLst/>
                        <a:latin typeface="Calibri" panose="020F0502020204030204" pitchFamily="34" charset="0"/>
                        <a:cs typeface="Times New Roman" panose="02020603050405020304" pitchFamily="18" charset="0"/>
                      </a:endParaRPr>
                    </a:p>
                  </a:txBody>
                  <a:tcPr marL="46783" marR="46783" marT="0" marB="0">
                    <a:lnL>
                      <a:noFill/>
                    </a:lnL>
                    <a:lnR>
                      <a:noFill/>
                    </a:lnR>
                    <a:lnT>
                      <a:noFill/>
                    </a:lnT>
                    <a:lnB>
                      <a:noFill/>
                    </a:lnB>
                  </a:tcPr>
                </a:tc>
                <a:extLst>
                  <a:ext uri="{0D108BD9-81ED-4DB2-BD59-A6C34878D82A}">
                    <a16:rowId xmlns:a16="http://schemas.microsoft.com/office/drawing/2014/main" val="2276428697"/>
                  </a:ext>
                </a:extLst>
              </a:tr>
              <a:tr h="590213">
                <a:tc>
                  <a:txBody>
                    <a:bodyPr/>
                    <a:lstStyle/>
                    <a:p>
                      <a:pPr algn="just">
                        <a:spcAft>
                          <a:spcPts val="0"/>
                        </a:spcAft>
                        <a:tabLst>
                          <a:tab pos="270510" algn="l"/>
                        </a:tabLst>
                      </a:pP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3.4. План </a:t>
                      </a:r>
                      <a:r>
                        <a:rPr lang="ru-RU"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виховної</a:t>
                      </a: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роботи</a:t>
                      </a: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в </a:t>
                      </a:r>
                      <a:r>
                        <a:rPr lang="ru-RU"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гуртожитках</a:t>
                      </a: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Студентського</a:t>
                      </a: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містечка</a:t>
                      </a: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НУБіП України» на 2020-2025 </a:t>
                      </a:r>
                      <a:r>
                        <a:rPr lang="ru-RU"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н.р</a:t>
                      </a: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effectLst/>
                        <a:latin typeface="Calibri" panose="020F0502020204030204" pitchFamily="34" charset="0"/>
                        <a:cs typeface="Times New Roman" panose="02020603050405020304" pitchFamily="18" charset="0"/>
                      </a:endParaRPr>
                    </a:p>
                  </a:txBody>
                  <a:tcPr marL="46783" marR="46783" marT="0" marB="0">
                    <a:lnL>
                      <a:noFill/>
                    </a:lnL>
                    <a:lnR>
                      <a:noFill/>
                    </a:lnR>
                    <a:lnT>
                      <a:noFill/>
                    </a:lnT>
                    <a:lnB>
                      <a:noFill/>
                    </a:lnB>
                  </a:tcPr>
                </a:tc>
                <a:extLst>
                  <a:ext uri="{0D108BD9-81ED-4DB2-BD59-A6C34878D82A}">
                    <a16:rowId xmlns:a16="http://schemas.microsoft.com/office/drawing/2014/main" val="2936096502"/>
                  </a:ext>
                </a:extLst>
              </a:tr>
              <a:tr h="590213">
                <a:tc>
                  <a:txBody>
                    <a:bodyPr/>
                    <a:lstStyle/>
                    <a:p>
                      <a:pPr algn="just">
                        <a:spcAft>
                          <a:spcPts val="0"/>
                        </a:spcAft>
                        <a:tabLst>
                          <a:tab pos="270510" algn="l"/>
                        </a:tabLst>
                      </a:pP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3.5. </a:t>
                      </a:r>
                      <a:r>
                        <a:rPr lang="ru-RU"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Змістовна</a:t>
                      </a: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характеристика </a:t>
                      </a:r>
                      <a:r>
                        <a:rPr lang="ru-RU"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університетських</a:t>
                      </a: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свят і </a:t>
                      </a:r>
                      <a:r>
                        <a:rPr lang="ru-RU"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заходів</a:t>
                      </a: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програми</a:t>
                      </a: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виховної</a:t>
                      </a: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роботи</a:t>
                      </a: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Громадянин</a:t>
                      </a: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патріот</a:t>
                      </a: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фахівець</a:t>
                      </a: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u-RU" sz="1400" dirty="0">
                        <a:effectLst/>
                        <a:latin typeface="Calibri" panose="020F0502020204030204" pitchFamily="34" charset="0"/>
                        <a:cs typeface="Times New Roman" panose="02020603050405020304" pitchFamily="18" charset="0"/>
                      </a:endParaRPr>
                    </a:p>
                  </a:txBody>
                  <a:tcPr marL="46783" marR="46783" marT="0" marB="0">
                    <a:lnL>
                      <a:noFill/>
                    </a:lnL>
                    <a:lnR>
                      <a:noFill/>
                    </a:lnR>
                    <a:lnT>
                      <a:noFill/>
                    </a:lnT>
                    <a:lnB>
                      <a:noFill/>
                    </a:lnB>
                  </a:tcPr>
                </a:tc>
                <a:extLst>
                  <a:ext uri="{0D108BD9-81ED-4DB2-BD59-A6C34878D82A}">
                    <a16:rowId xmlns:a16="http://schemas.microsoft.com/office/drawing/2014/main" val="3530794394"/>
                  </a:ext>
                </a:extLst>
              </a:tr>
              <a:tr h="590213">
                <a:tc>
                  <a:txBody>
                    <a:bodyPr/>
                    <a:lstStyle/>
                    <a:p>
                      <a:pPr algn="just">
                        <a:spcAft>
                          <a:spcPts val="0"/>
                        </a:spcAft>
                        <a:tabLst>
                          <a:tab pos="270510" algn="l"/>
                        </a:tabLst>
                      </a:pP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3.6. </a:t>
                      </a:r>
                      <a:r>
                        <a:rPr lang="ru-RU"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Індикатори</a:t>
                      </a: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ефективності</a:t>
                      </a: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реалізації</a:t>
                      </a: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програми</a:t>
                      </a: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виховання</a:t>
                      </a: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Громадянин</a:t>
                      </a: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патріот</a:t>
                      </a: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фахівець</a:t>
                      </a: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effectLst/>
                        <a:latin typeface="Calibri" panose="020F0502020204030204" pitchFamily="34" charset="0"/>
                        <a:cs typeface="Times New Roman" panose="02020603050405020304" pitchFamily="18" charset="0"/>
                      </a:endParaRPr>
                    </a:p>
                  </a:txBody>
                  <a:tcPr marL="46783" marR="46783" marT="0" marB="0">
                    <a:lnL>
                      <a:noFill/>
                    </a:lnL>
                    <a:lnR>
                      <a:noFill/>
                    </a:lnR>
                    <a:lnT>
                      <a:noFill/>
                    </a:lnT>
                    <a:lnB>
                      <a:noFill/>
                    </a:lnB>
                  </a:tcPr>
                </a:tc>
                <a:extLst>
                  <a:ext uri="{0D108BD9-81ED-4DB2-BD59-A6C34878D82A}">
                    <a16:rowId xmlns:a16="http://schemas.microsoft.com/office/drawing/2014/main" val="461916456"/>
                  </a:ext>
                </a:extLst>
              </a:tr>
            </a:tbl>
          </a:graphicData>
        </a:graphic>
      </p:graphicFrame>
    </p:spTree>
    <p:extLst>
      <p:ext uri="{BB962C8B-B14F-4D97-AF65-F5344CB8AC3E}">
        <p14:creationId xmlns:p14="http://schemas.microsoft.com/office/powerpoint/2010/main" val="3164248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Рисунок 37">
            <a:extLst>
              <a:ext uri="{FF2B5EF4-FFF2-40B4-BE49-F238E27FC236}">
                <a16:creationId xmlns:a16="http://schemas.microsoft.com/office/drawing/2014/main" id="{66B06762-6087-4A5A-8DA7-6FC73ECCCD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136957"/>
            <a:ext cx="639072" cy="720081"/>
          </a:xfrm>
          <a:prstGeom prst="rect">
            <a:avLst/>
          </a:prstGeom>
        </p:spPr>
      </p:pic>
      <p:sp>
        <p:nvSpPr>
          <p:cNvPr id="17" name="Прямоугольник 16">
            <a:extLst>
              <a:ext uri="{FF2B5EF4-FFF2-40B4-BE49-F238E27FC236}">
                <a16:creationId xmlns:a16="http://schemas.microsoft.com/office/drawing/2014/main" id="{97EBB379-EDD2-4A77-B525-2EAF2DCF32EC}"/>
              </a:ext>
            </a:extLst>
          </p:cNvPr>
          <p:cNvSpPr/>
          <p:nvPr/>
        </p:nvSpPr>
        <p:spPr>
          <a:xfrm>
            <a:off x="1736017" y="148571"/>
            <a:ext cx="6832511" cy="584775"/>
          </a:xfrm>
          <a:prstGeom prst="rect">
            <a:avLst/>
          </a:prstGeom>
        </p:spPr>
        <p:txBody>
          <a:bodyPr wrap="none">
            <a:spAutoFit/>
          </a:bodyPr>
          <a:lstStyle/>
          <a:p>
            <a:r>
              <a:rPr lang="uk-UA" sz="3200" b="1" dirty="0">
                <a:solidFill>
                  <a:schemeClr val="accent2">
                    <a:lumMod val="50000"/>
                  </a:schemeClr>
                </a:solidFill>
                <a:latin typeface="Arial" panose="020B0604020202020204" pitchFamily="34" charset="0"/>
                <a:ea typeface="Calibri" panose="020F0502020204030204" pitchFamily="34" charset="0"/>
              </a:rPr>
              <a:t>СТРУКТУРА ВИХОВНОЇ РОБОТИ </a:t>
            </a:r>
            <a:endParaRPr lang="uk-UA" sz="3200" b="1" dirty="0">
              <a:solidFill>
                <a:schemeClr val="accent2">
                  <a:lumMod val="50000"/>
                </a:schemeClr>
              </a:solidFill>
            </a:endParaRPr>
          </a:p>
        </p:txBody>
      </p:sp>
      <p:pic>
        <p:nvPicPr>
          <p:cNvPr id="3" name="Рисунок 2"/>
          <p:cNvPicPr>
            <a:picLocks noChangeAspect="1"/>
          </p:cNvPicPr>
          <p:nvPr/>
        </p:nvPicPr>
        <p:blipFill>
          <a:blip r:embed="rId3"/>
          <a:stretch>
            <a:fillRect/>
          </a:stretch>
        </p:blipFill>
        <p:spPr>
          <a:xfrm>
            <a:off x="0" y="980730"/>
            <a:ext cx="9144000" cy="5877270"/>
          </a:xfrm>
          <a:prstGeom prst="rect">
            <a:avLst/>
          </a:prstGeom>
        </p:spPr>
      </p:pic>
    </p:spTree>
    <p:extLst>
      <p:ext uri="{BB962C8B-B14F-4D97-AF65-F5344CB8AC3E}">
        <p14:creationId xmlns:p14="http://schemas.microsoft.com/office/powerpoint/2010/main" val="11696337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авон">
  <a:themeElements>
    <a:clrScheme name="Савон">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Савон">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Савон">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2206</TotalTime>
  <Words>5441</Words>
  <Application>Microsoft Office PowerPoint</Application>
  <PresentationFormat>Экран (4:3)</PresentationFormat>
  <Paragraphs>681</Paragraphs>
  <Slides>56</Slides>
  <Notes>0</Notes>
  <HiddenSlides>0</HiddenSlides>
  <MMClips>0</MMClips>
  <ScaleCrop>false</ScaleCrop>
  <HeadingPairs>
    <vt:vector size="8" baseType="variant">
      <vt:variant>
        <vt:lpstr>Использованные шрифты</vt:lpstr>
      </vt:variant>
      <vt:variant>
        <vt:i4>7</vt:i4>
      </vt:variant>
      <vt:variant>
        <vt:lpstr>Тема</vt:lpstr>
      </vt:variant>
      <vt:variant>
        <vt:i4>1</vt:i4>
      </vt:variant>
      <vt:variant>
        <vt:lpstr>Внедренные серверы OLE</vt:lpstr>
      </vt:variant>
      <vt:variant>
        <vt:i4>1</vt:i4>
      </vt:variant>
      <vt:variant>
        <vt:lpstr>Заголовки слайдов</vt:lpstr>
      </vt:variant>
      <vt:variant>
        <vt:i4>56</vt:i4>
      </vt:variant>
    </vt:vector>
  </HeadingPairs>
  <TitlesOfParts>
    <vt:vector size="65" baseType="lpstr">
      <vt:lpstr>Arial</vt:lpstr>
      <vt:lpstr>Calibri</vt:lpstr>
      <vt:lpstr>Century Gothic</vt:lpstr>
      <vt:lpstr>Garamond</vt:lpstr>
      <vt:lpstr>Symbol</vt:lpstr>
      <vt:lpstr>Times New Roman</vt:lpstr>
      <vt:lpstr>Wingdings</vt:lpstr>
      <vt:lpstr>Савон</vt:lpstr>
      <vt:lpstr>Visio</vt:lpstr>
      <vt:lpstr>Презентация PowerPoint</vt:lpstr>
      <vt:lpstr>Презентация PowerPoint</vt:lpstr>
      <vt:lpstr>Презентация PowerPoint</vt:lpstr>
      <vt:lpstr>ПРОГРАМА ВИХОВАННЯ СТУДЕНТА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Програмою передбачаються такі напрями виховної діяльності:</vt:lpstr>
      <vt:lpstr>Очікувані результати:</vt:lpstr>
      <vt:lpstr>ОРГАНІЗАЦІЙНІ ЗАСАДИ ВИХОВНОЇ РОБОТИ В УНІВЕРСИТЕТІ</vt:lpstr>
      <vt:lpstr>Вихідні принципи роботи  наставника академічної групи</vt:lpstr>
      <vt:lpstr>Приблизну схему заходів організаційно-виховної роботи наставника академічної групи студентів можна подати в такому вигляді:</vt:lpstr>
      <vt:lpstr>Планування виховної роботи наставників зумовлено:</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І рік навчання ІІ семестр</vt:lpstr>
      <vt:lpstr>ІІ рік навчання І семестр</vt:lpstr>
      <vt:lpstr>ІІ рік навчання ІІ семестр</vt:lpstr>
      <vt:lpstr>ІІІ рік навчання І семестр</vt:lpstr>
      <vt:lpstr>ІІІ рік навчання ІІ семестр</vt:lpstr>
      <vt:lpstr>ІV рік навчання І семестр</vt:lpstr>
      <vt:lpstr>ІV рік навчання ІІ семестр</vt:lpstr>
      <vt:lpstr>Презентация PowerPoint</vt:lpstr>
      <vt:lpstr>І рік навчання І семестр навчання в магістратурі НУБіП України</vt:lpstr>
      <vt:lpstr>І рік навчання ІІ семестр навчання в магістратурі </vt:lpstr>
      <vt:lpstr>Презентация PowerPoint</vt:lpstr>
      <vt:lpstr>ІІ рік навчання І семестр</vt:lpstr>
      <vt:lpstr>ІІ рік навчання ІІ семестр</vt:lpstr>
      <vt:lpstr>Орієнтовний план роботи наставника зі студентами ОС «Магістр» (приклад)</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Куратор зобов'язаний:</vt:lpstr>
      <vt:lpstr>Презентация PowerPoint</vt:lpstr>
      <vt:lpstr>Презентация PowerPoint</vt:lpstr>
      <vt:lpstr>Орієнтовний перелік інших  організаційно-виховних заходів наставниками академічної групи:</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142</cp:revision>
  <cp:lastPrinted>2020-02-05T09:53:17Z</cp:lastPrinted>
  <dcterms:created xsi:type="dcterms:W3CDTF">2016-08-03T08:39:17Z</dcterms:created>
  <dcterms:modified xsi:type="dcterms:W3CDTF">2020-02-05T10:39:19Z</dcterms:modified>
</cp:coreProperties>
</file>