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45B3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14942" y="285728"/>
            <a:ext cx="3643338" cy="6357982"/>
          </a:xfrm>
        </p:spPr>
        <p:txBody>
          <a:bodyPr/>
          <a:lstStyle/>
          <a:p>
            <a:r>
              <a:rPr lang="uk-UA" b="1" dirty="0">
                <a:solidFill>
                  <a:srgbClr val="3F45B3"/>
                </a:solidFill>
                <a:latin typeface="Comic Sans MS" pitchFamily="66" charset="0"/>
              </a:rPr>
              <a:t>Ректорський проект </a:t>
            </a:r>
            <a:r>
              <a:rPr lang="uk-UA" b="1" dirty="0" err="1">
                <a:solidFill>
                  <a:srgbClr val="3F45B3"/>
                </a:solidFill>
                <a:latin typeface="Comic Sans MS" pitchFamily="66" charset="0"/>
              </a:rPr>
              <a:t>“Школа</a:t>
            </a:r>
            <a:r>
              <a:rPr lang="uk-UA" b="1" dirty="0">
                <a:solidFill>
                  <a:srgbClr val="3F45B3"/>
                </a:solidFill>
                <a:latin typeface="Comic Sans MS" pitchFamily="66" charset="0"/>
              </a:rPr>
              <a:t> лідерства </a:t>
            </a:r>
            <a:r>
              <a:rPr lang="uk-UA" b="1" dirty="0" err="1">
                <a:solidFill>
                  <a:srgbClr val="3F45B3"/>
                </a:solidFill>
                <a:latin typeface="Comic Sans MS" pitchFamily="66" charset="0"/>
              </a:rPr>
              <a:t>НУБіП</a:t>
            </a:r>
            <a:r>
              <a:rPr lang="uk-UA" b="1" dirty="0">
                <a:solidFill>
                  <a:srgbClr val="3F45B3"/>
                </a:solidFill>
                <a:latin typeface="Comic Sans MS" pitchFamily="66" charset="0"/>
              </a:rPr>
              <a:t> </a:t>
            </a:r>
            <a:r>
              <a:rPr lang="uk-UA" b="1" dirty="0" err="1">
                <a:solidFill>
                  <a:srgbClr val="3F45B3"/>
                </a:solidFill>
                <a:latin typeface="Comic Sans MS" pitchFamily="66" charset="0"/>
              </a:rPr>
              <a:t>України”</a:t>
            </a:r>
            <a:endParaRPr lang="ru-RU" b="1" dirty="0">
              <a:solidFill>
                <a:srgbClr val="3F45B3"/>
              </a:solidFill>
            </a:endParaRPr>
          </a:p>
        </p:txBody>
      </p:sp>
      <p:pic>
        <p:nvPicPr>
          <p:cNvPr id="4" name="Рисунок 3" descr="NUBIP_LOGO_NEW_Poisk_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836712"/>
            <a:ext cx="3862233" cy="45845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dirty="0">
                <a:latin typeface="Comic Sans MS" pitchFamily="66" charset="0"/>
              </a:rPr>
              <a:t/>
            </a:r>
            <a:br>
              <a:rPr lang="uk-UA" sz="2400" b="1" dirty="0">
                <a:latin typeface="Comic Sans MS" pitchFamily="66" charset="0"/>
              </a:rPr>
            </a:br>
            <a:r>
              <a:rPr lang="uk-UA" sz="2400" b="1" dirty="0">
                <a:latin typeface="Comic Sans MS" pitchFamily="66" charset="0"/>
              </a:rPr>
              <a:t/>
            </a:r>
            <a:br>
              <a:rPr lang="uk-UA" sz="2400" b="1" dirty="0">
                <a:latin typeface="Comic Sans MS" pitchFamily="66" charset="0"/>
              </a:rPr>
            </a:br>
            <a:r>
              <a:rPr lang="uk-UA" sz="2400" b="1" dirty="0">
                <a:latin typeface="Comic Sans MS" pitchFamily="66" charset="0"/>
              </a:rPr>
              <a:t/>
            </a:r>
            <a:br>
              <a:rPr lang="uk-UA" sz="2400" b="1" dirty="0">
                <a:latin typeface="Comic Sans MS" pitchFamily="66" charset="0"/>
              </a:rPr>
            </a:br>
            <a:r>
              <a:rPr lang="uk-UA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29.05.2018 р.</a:t>
            </a:r>
            <a:r>
              <a:rPr lang="uk-UA" sz="2400" b="1" dirty="0">
                <a:latin typeface="Comic Sans MS" pitchFamily="66" charset="0"/>
              </a:rPr>
              <a:t/>
            </a:r>
            <a:br>
              <a:rPr lang="uk-UA" sz="2400" b="1" dirty="0">
                <a:latin typeface="Comic Sans MS" pitchFamily="66" charset="0"/>
              </a:rPr>
            </a:br>
            <a:r>
              <a:rPr lang="uk-UA" sz="2400" b="1" dirty="0">
                <a:latin typeface="Comic Sans MS" pitchFamily="66" charset="0"/>
              </a:rPr>
              <a:t/>
            </a:r>
            <a:br>
              <a:rPr lang="uk-UA" sz="2400" b="1" dirty="0">
                <a:latin typeface="Comic Sans MS" pitchFamily="66" charset="0"/>
              </a:rPr>
            </a:br>
            <a:r>
              <a:rPr lang="uk-UA" sz="2400" b="1" dirty="0">
                <a:solidFill>
                  <a:srgbClr val="3F45B3"/>
                </a:solidFill>
                <a:latin typeface="Comic Sans MS" pitchFamily="66" charset="0"/>
              </a:rPr>
              <a:t>Зустріч 3. Основи управління бізнесом (2 год.)</a:t>
            </a:r>
            <a:br>
              <a:rPr lang="uk-UA" sz="2400" b="1" dirty="0">
                <a:solidFill>
                  <a:srgbClr val="3F45B3"/>
                </a:solidFill>
                <a:latin typeface="Comic Sans MS" pitchFamily="66" charset="0"/>
              </a:rPr>
            </a:br>
            <a:r>
              <a:rPr lang="ru-RU" sz="2400" dirty="0">
                <a:solidFill>
                  <a:srgbClr val="3F45B3"/>
                </a:solidFill>
                <a:latin typeface="Comic Sans MS" pitchFamily="66" charset="0"/>
              </a:rPr>
              <a:t/>
            </a:r>
            <a:br>
              <a:rPr lang="ru-RU" sz="2400" dirty="0">
                <a:solidFill>
                  <a:srgbClr val="3F45B3"/>
                </a:solidFill>
                <a:latin typeface="Comic Sans MS" pitchFamily="66" charset="0"/>
              </a:rPr>
            </a:b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Лектори: професор  </a:t>
            </a:r>
            <a:r>
              <a:rPr lang="uk-UA" sz="2400" b="1" i="1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Шинкарук</a:t>
            </a: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Л.В., професор  </a:t>
            </a:r>
            <a:r>
              <a:rPr lang="uk-UA" sz="2400" b="1" i="1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Мостенська</a:t>
            </a: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Т.Л.</a:t>
            </a:r>
            <a:r>
              <a:rPr lang="ru-RU" sz="2400" dirty="0">
                <a:latin typeface="Comic Sans MS" pitchFamily="66" charset="0"/>
              </a:rPr>
              <a:t/>
            </a:r>
            <a:br>
              <a:rPr lang="ru-RU" sz="2400" dirty="0">
                <a:latin typeface="Comic Sans MS" pitchFamily="66" charset="0"/>
              </a:rPr>
            </a:br>
            <a:endParaRPr lang="ru-RU" sz="2400" dirty="0">
              <a:latin typeface="Comic Sans MS" pitchFamily="66" charset="0"/>
            </a:endParaRPr>
          </a:p>
        </p:txBody>
      </p:sp>
      <p:pic>
        <p:nvPicPr>
          <p:cNvPr id="5" name="Содержимое 4" descr="NUBIP_LOGO_NEW_Poisk_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496"/>
            <a:ext cx="2424969" cy="28785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357554" y="2786058"/>
            <a:ext cx="5500726" cy="3786214"/>
          </a:xfrm>
        </p:spPr>
        <p:txBody>
          <a:bodyPr>
            <a:normAutofit fontScale="70000" lnSpcReduction="20000"/>
          </a:bodyPr>
          <a:lstStyle/>
          <a:p>
            <a:pPr lvl="0">
              <a:buFont typeface="Wingdings" pitchFamily="2" charset="2"/>
              <a:buChar char="Ø"/>
            </a:pPr>
            <a:r>
              <a:rPr lang="uk-UA" sz="3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Структура і види бізнес-планів відповідно </a:t>
            </a:r>
            <a:r>
              <a:rPr lang="uk-UA" sz="38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довимог</a:t>
            </a:r>
            <a:r>
              <a:rPr lang="uk-UA" sz="3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“</a:t>
            </a:r>
            <a:r>
              <a:rPr lang="en-US" sz="3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UNIDO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”</a:t>
            </a:r>
            <a:r>
              <a:rPr lang="uk-UA" sz="3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ru-RU" sz="38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3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Цілі і завдання формування проектної команди.</a:t>
            </a:r>
            <a:endParaRPr lang="ru-RU" sz="38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3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Джерела фінансування проектів та їх окупність. </a:t>
            </a:r>
            <a:endParaRPr lang="ru-RU" sz="38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uk-UA" sz="3800" b="1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 </a:t>
            </a:r>
            <a:endParaRPr lang="ru-RU" sz="38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3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Спосіб проведення:</a:t>
            </a:r>
            <a:r>
              <a:rPr lang="uk-UA" sz="38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uk-UA" sz="3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тематична лекція.</a:t>
            </a:r>
            <a:endParaRPr lang="ru-RU" sz="38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dirty="0">
                <a:latin typeface="Comic Sans MS" pitchFamily="66" charset="0"/>
              </a:rPr>
              <a:t/>
            </a:r>
            <a:br>
              <a:rPr lang="uk-UA" sz="2400" b="1" dirty="0">
                <a:latin typeface="Comic Sans MS" pitchFamily="66" charset="0"/>
              </a:rPr>
            </a:br>
            <a:r>
              <a:rPr lang="uk-UA" sz="2400" b="1" dirty="0">
                <a:latin typeface="Comic Sans MS" pitchFamily="66" charset="0"/>
              </a:rPr>
              <a:t/>
            </a:r>
            <a:br>
              <a:rPr lang="uk-UA" sz="2400" b="1" dirty="0">
                <a:latin typeface="Comic Sans MS" pitchFamily="66" charset="0"/>
              </a:rPr>
            </a:br>
            <a:r>
              <a:rPr lang="uk-UA" sz="2400" b="1" dirty="0">
                <a:latin typeface="Comic Sans MS" pitchFamily="66" charset="0"/>
              </a:rPr>
              <a:t/>
            </a:r>
            <a:br>
              <a:rPr lang="uk-UA" sz="2400" b="1" dirty="0">
                <a:latin typeface="Comic Sans MS" pitchFamily="66" charset="0"/>
              </a:rPr>
            </a:br>
            <a:r>
              <a:rPr lang="uk-UA" sz="2400" b="1" dirty="0">
                <a:solidFill>
                  <a:srgbClr val="3F45B3"/>
                </a:solidFill>
                <a:latin typeface="Comic Sans MS" pitchFamily="66" charset="0"/>
              </a:rPr>
              <a:t>Зустріч 4. </a:t>
            </a:r>
            <a:r>
              <a:rPr lang="uk-UA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Круглий стіл </a:t>
            </a:r>
            <a:br>
              <a:rPr lang="uk-UA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</a:br>
            <a:r>
              <a:rPr lang="uk-UA" sz="2400" b="1" dirty="0">
                <a:solidFill>
                  <a:srgbClr val="3F45B3"/>
                </a:solidFill>
                <a:latin typeface="Comic Sans MS" pitchFamily="66" charset="0"/>
              </a:rPr>
              <a:t/>
            </a:r>
            <a:br>
              <a:rPr lang="uk-UA" sz="2400" b="1" dirty="0">
                <a:solidFill>
                  <a:srgbClr val="3F45B3"/>
                </a:solidFill>
                <a:latin typeface="Comic Sans MS" pitchFamily="66" charset="0"/>
              </a:rPr>
            </a:br>
            <a:r>
              <a:rPr lang="uk-UA" sz="2400" b="1" dirty="0">
                <a:solidFill>
                  <a:srgbClr val="3F45B3"/>
                </a:solidFill>
                <a:latin typeface="Comic Sans MS" pitchFamily="66" charset="0"/>
              </a:rPr>
              <a:t>«Сучасні проблеми управління в аграрному секторі економіки та виклики для сільськогосподарського виробництва.</a:t>
            </a:r>
            <a:r>
              <a:rPr lang="ru-RU" sz="2400" dirty="0">
                <a:latin typeface="Comic Sans MS" pitchFamily="66" charset="0"/>
              </a:rPr>
              <a:t/>
            </a:r>
            <a:br>
              <a:rPr lang="ru-RU" sz="2400" dirty="0">
                <a:latin typeface="Comic Sans MS" pitchFamily="66" charset="0"/>
              </a:rPr>
            </a:br>
            <a:endParaRPr lang="ru-RU" sz="2400" dirty="0">
              <a:latin typeface="Comic Sans MS" pitchFamily="66" charset="0"/>
            </a:endParaRPr>
          </a:p>
        </p:txBody>
      </p:sp>
      <p:pic>
        <p:nvPicPr>
          <p:cNvPr id="5" name="Содержимое 4" descr="NUBIP_LOGO_NEW_Poisk_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00586" y="4071938"/>
            <a:ext cx="2127765" cy="252571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488" y="3857628"/>
            <a:ext cx="5715040" cy="281145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професор  Горьовий В.П.,  </a:t>
            </a:r>
          </a:p>
          <a:p>
            <a:pPr>
              <a:buFont typeface="Wingdings" pitchFamily="2" charset="2"/>
              <a:buChar char="ü"/>
            </a:pP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доцент Новак О.В., </a:t>
            </a:r>
          </a:p>
          <a:p>
            <a:pPr>
              <a:buFont typeface="Wingdings" pitchFamily="2" charset="2"/>
              <a:buChar char="ü"/>
            </a:pP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професор  </a:t>
            </a:r>
            <a:r>
              <a:rPr lang="uk-UA" sz="2400" b="1" i="1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Шинкарук</a:t>
            </a: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Л.В., </a:t>
            </a:r>
          </a:p>
          <a:p>
            <a:pPr>
              <a:buFont typeface="Wingdings" pitchFamily="2" charset="2"/>
              <a:buChar char="ü"/>
            </a:pP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професор  </a:t>
            </a:r>
            <a:r>
              <a:rPr lang="uk-UA" sz="2400" b="1" i="1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Мостенська</a:t>
            </a: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Т.Л.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2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Спосіб проведення</a:t>
            </a: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: </a:t>
            </a:r>
            <a:r>
              <a:rPr lang="uk-UA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круглий стіл.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2000240"/>
            <a:ext cx="83582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Модератори:</a:t>
            </a: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</a:p>
          <a:p>
            <a:endParaRPr lang="uk-UA" sz="2400" b="1" i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професор  Кваша С.М., </a:t>
            </a:r>
            <a:r>
              <a:rPr lang="uk-UA" sz="2400" b="1" i="1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к.е.н</a:t>
            </a: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 </a:t>
            </a:r>
          </a:p>
          <a:p>
            <a:pPr>
              <a:buFont typeface="Wingdings" pitchFamily="2" charset="2"/>
              <a:buChar char="ü"/>
            </a:pP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Павленко О.М. - Міністр </a:t>
            </a:r>
            <a:r>
              <a:rPr lang="uk-UA" sz="2400" b="1" i="1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Мінагрополіти</a:t>
            </a: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України 2015-2016 рр.,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dirty="0">
                <a:latin typeface="Comic Sans MS" pitchFamily="66" charset="0"/>
              </a:rPr>
              <a:t/>
            </a:r>
            <a:br>
              <a:rPr lang="uk-UA" sz="2400" b="1" dirty="0">
                <a:latin typeface="Comic Sans MS" pitchFamily="66" charset="0"/>
              </a:rPr>
            </a:br>
            <a:r>
              <a:rPr lang="uk-UA" sz="2400" b="1" dirty="0">
                <a:latin typeface="Comic Sans MS" pitchFamily="66" charset="0"/>
              </a:rPr>
              <a:t/>
            </a:r>
            <a:br>
              <a:rPr lang="uk-UA" sz="2400" b="1" dirty="0">
                <a:latin typeface="Comic Sans MS" pitchFamily="66" charset="0"/>
              </a:rPr>
            </a:br>
            <a:r>
              <a:rPr lang="uk-UA" sz="2400" b="1" dirty="0">
                <a:latin typeface="Comic Sans MS" pitchFamily="66" charset="0"/>
              </a:rPr>
              <a:t/>
            </a:r>
            <a:br>
              <a:rPr lang="uk-UA" sz="2400" b="1" dirty="0">
                <a:latin typeface="Comic Sans MS" pitchFamily="66" charset="0"/>
              </a:rPr>
            </a:br>
            <a:r>
              <a:rPr lang="uk-UA" sz="2400" b="1" dirty="0">
                <a:latin typeface="Comic Sans MS" pitchFamily="66" charset="0"/>
              </a:rPr>
              <a:t/>
            </a:r>
            <a:br>
              <a:rPr lang="uk-UA" sz="2400" b="1" dirty="0">
                <a:latin typeface="Comic Sans MS" pitchFamily="66" charset="0"/>
              </a:rPr>
            </a:br>
            <a:r>
              <a:rPr lang="uk-UA" sz="2400" b="1" dirty="0">
                <a:latin typeface="Comic Sans MS" pitchFamily="66" charset="0"/>
              </a:rPr>
              <a:t/>
            </a:r>
            <a:br>
              <a:rPr lang="uk-UA" sz="2400" b="1" dirty="0">
                <a:latin typeface="Comic Sans MS" pitchFamily="66" charset="0"/>
              </a:rPr>
            </a:br>
            <a:r>
              <a:rPr lang="uk-UA" sz="2400" b="1" dirty="0">
                <a:latin typeface="Comic Sans MS" pitchFamily="66" charset="0"/>
              </a:rPr>
              <a:t/>
            </a:r>
            <a:br>
              <a:rPr lang="uk-UA" sz="2400" b="1" dirty="0">
                <a:latin typeface="Comic Sans MS" pitchFamily="66" charset="0"/>
              </a:rPr>
            </a:b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ОСІННЯ ПРОГРАМА НАВЧАННЯ</a:t>
            </a:r>
            <a:br>
              <a:rPr lang="uk-UA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400" dirty="0">
                <a:latin typeface="Comic Sans MS" pitchFamily="66" charset="0"/>
              </a:rPr>
              <a:t/>
            </a:r>
            <a:br>
              <a:rPr lang="ru-RU" sz="2400" dirty="0">
                <a:latin typeface="Comic Sans MS" pitchFamily="66" charset="0"/>
              </a:rPr>
            </a:br>
            <a:r>
              <a:rPr lang="uk-UA" sz="2400" b="1" dirty="0">
                <a:solidFill>
                  <a:srgbClr val="3F45B3"/>
                </a:solidFill>
                <a:latin typeface="Arial Black" pitchFamily="34" charset="0"/>
              </a:rPr>
              <a:t>РОЗДІЛ 3.  </a:t>
            </a:r>
            <a:r>
              <a:rPr lang="uk-UA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СУЧАСНІ АГРОБІОЛОГІЧНІ ТЕХНОЛОГІЇ</a:t>
            </a:r>
            <a:r>
              <a:rPr lang="ru-RU" sz="2400" dirty="0">
                <a:latin typeface="Comic Sans MS" pitchFamily="66" charset="0"/>
              </a:rPr>
              <a:t/>
            </a:r>
            <a:br>
              <a:rPr lang="ru-RU" sz="2400" dirty="0">
                <a:latin typeface="Comic Sans MS" pitchFamily="66" charset="0"/>
              </a:rPr>
            </a:br>
            <a:r>
              <a:rPr lang="uk-UA" sz="2000" b="1" dirty="0">
                <a:solidFill>
                  <a:srgbClr val="3F45B3"/>
                </a:solidFill>
                <a:latin typeface="Comic Sans MS" pitchFamily="66" charset="0"/>
              </a:rPr>
              <a:t>ПРОГРАМА НАВЧАННЯ</a:t>
            </a:r>
            <a:r>
              <a:rPr lang="ru-RU" sz="2000" dirty="0">
                <a:solidFill>
                  <a:srgbClr val="3F45B3"/>
                </a:solidFill>
                <a:latin typeface="Comic Sans MS" pitchFamily="66" charset="0"/>
              </a:rPr>
              <a:t/>
            </a:r>
            <a:br>
              <a:rPr lang="ru-RU" sz="2000" dirty="0">
                <a:solidFill>
                  <a:srgbClr val="3F45B3"/>
                </a:solidFill>
                <a:latin typeface="Comic Sans MS" pitchFamily="66" charset="0"/>
              </a:rPr>
            </a:br>
            <a:r>
              <a:rPr lang="uk-UA" sz="2000" b="1" dirty="0">
                <a:solidFill>
                  <a:srgbClr val="3F45B3"/>
                </a:solidFill>
                <a:latin typeface="Comic Sans MS" pitchFamily="66" charset="0"/>
              </a:rPr>
              <a:t>11.09.2018 р.</a:t>
            </a:r>
            <a:r>
              <a:rPr lang="ru-RU" sz="2000" dirty="0">
                <a:solidFill>
                  <a:srgbClr val="3F45B3"/>
                </a:solidFill>
                <a:latin typeface="Comic Sans MS" pitchFamily="66" charset="0"/>
              </a:rPr>
              <a:t/>
            </a:r>
            <a:br>
              <a:rPr lang="ru-RU" sz="2000" dirty="0">
                <a:solidFill>
                  <a:srgbClr val="3F45B3"/>
                </a:solidFill>
                <a:latin typeface="Comic Sans MS" pitchFamily="66" charset="0"/>
              </a:rPr>
            </a:br>
            <a:r>
              <a:rPr lang="uk-UA" sz="2000" b="1" dirty="0">
                <a:solidFill>
                  <a:srgbClr val="3F45B3"/>
                </a:solidFill>
                <a:latin typeface="Comic Sans MS" pitchFamily="66" charset="0"/>
              </a:rPr>
              <a:t>Зустріч 1. Сучасні технології виробництва продукції рослинництва  (2 год.)</a:t>
            </a:r>
            <a:r>
              <a:rPr lang="ru-RU" sz="2400" dirty="0">
                <a:latin typeface="Comic Sans MS" pitchFamily="66" charset="0"/>
              </a:rPr>
              <a:t/>
            </a:r>
            <a:br>
              <a:rPr lang="ru-RU" sz="2400" dirty="0">
                <a:latin typeface="Comic Sans MS" pitchFamily="66" charset="0"/>
              </a:rPr>
            </a:br>
            <a:endParaRPr lang="ru-RU" sz="2400" dirty="0">
              <a:latin typeface="Comic Sans MS" pitchFamily="66" charset="0"/>
            </a:endParaRPr>
          </a:p>
        </p:txBody>
      </p:sp>
      <p:pic>
        <p:nvPicPr>
          <p:cNvPr id="5" name="Содержимое 4" descr="NUBIP_LOGO_NEW_Poisk_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3929066"/>
            <a:ext cx="2234536" cy="265245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43240" y="3429000"/>
            <a:ext cx="5857916" cy="3214710"/>
          </a:xfrm>
        </p:spPr>
        <p:txBody>
          <a:bodyPr>
            <a:normAutofit fontScale="85000" lnSpcReduction="10000"/>
          </a:bodyPr>
          <a:lstStyle/>
          <a:p>
            <a:pPr algn="ctr">
              <a:buFont typeface="Wingdings" pitchFamily="2" charset="2"/>
              <a:buChar char="v"/>
            </a:pP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План</a:t>
            </a:r>
            <a:endParaRPr lang="ru-RU" i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Адаптивна система землеробства.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Сучасні технології в рослинництві, агрохімії та ґрунтознавстві.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Інновації у захисті рослин та біотехнології.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Наукові основи виробництва органічної продукції.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2800" b="1" i="1" dirty="0">
                <a:solidFill>
                  <a:srgbClr val="3F45B3"/>
                </a:solidFill>
                <a:latin typeface="Comic Sans MS" pitchFamily="66" charset="0"/>
              </a:rPr>
              <a:t>Мета зустрічі:</a:t>
            </a:r>
            <a:r>
              <a:rPr lang="uk-UA" sz="2800" dirty="0">
                <a:solidFill>
                  <a:srgbClr val="3F45B3"/>
                </a:solidFill>
                <a:latin typeface="Comic Sans MS" pitchFamily="66" charset="0"/>
              </a:rPr>
              <a:t> </a:t>
            </a:r>
            <a:endParaRPr lang="ru-RU" sz="2800" dirty="0">
              <a:solidFill>
                <a:srgbClr val="3F45B3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NUBIP_LOGO_NEW_Poisk_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072330" y="214290"/>
            <a:ext cx="1785918" cy="211993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4348" y="1428736"/>
            <a:ext cx="6715172" cy="4697427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endParaRPr lang="uk-UA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31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ознайомлення студентів із сучасним станом використання рослинних біоресурсів в світі та Україні, умовами забезпечення сталого розвитку сільського господарства та виробництва органічної продукції,  інноваційними розробками у землеробстві, захисті рослин, біотехнології, використанням сучасних методів дослідження та </a:t>
            </a:r>
            <a:r>
              <a:rPr lang="uk-UA" sz="31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ІТ-технологій</a:t>
            </a:r>
            <a:r>
              <a:rPr lang="uk-UA" sz="31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у рослинництві, овочівництві, агрохімії та ґрунтознавстві.</a:t>
            </a:r>
            <a:endParaRPr lang="ru-RU" sz="31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endParaRPr lang="ru-RU" sz="31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31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Спосіб проведення</a:t>
            </a:r>
            <a:r>
              <a:rPr lang="uk-UA" sz="31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: тематична бінарна лекція.</a:t>
            </a:r>
            <a:endParaRPr lang="ru-RU" sz="31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/>
            </a:r>
            <a:br>
              <a:rPr lang="uk-UA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</a:br>
            <a:r>
              <a:rPr lang="uk-UA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25.09.2018 р.</a:t>
            </a:r>
            <a:r>
              <a:rPr lang="ru-RU" sz="2800" dirty="0">
                <a:latin typeface="Comic Sans MS" pitchFamily="66" charset="0"/>
              </a:rPr>
              <a:t/>
            </a:r>
            <a:br>
              <a:rPr lang="ru-RU" sz="2800" dirty="0">
                <a:latin typeface="Comic Sans MS" pitchFamily="66" charset="0"/>
              </a:rPr>
            </a:br>
            <a:r>
              <a:rPr lang="uk-UA" sz="2800" b="1" dirty="0">
                <a:solidFill>
                  <a:srgbClr val="3F45B3"/>
                </a:solidFill>
                <a:latin typeface="Comic Sans MS" pitchFamily="66" charset="0"/>
              </a:rPr>
              <a:t>Зустріч 2. Сучасні технології використання тваринних та водних біоресурсів (2 год.)</a:t>
            </a:r>
            <a:r>
              <a:rPr lang="ru-RU" sz="2800" dirty="0">
                <a:latin typeface="Comic Sans MS" pitchFamily="66" charset="0"/>
              </a:rPr>
              <a:t/>
            </a:r>
            <a:br>
              <a:rPr lang="ru-RU" sz="2800" dirty="0">
                <a:latin typeface="Comic Sans MS" pitchFamily="66" charset="0"/>
              </a:rPr>
            </a:br>
            <a:endParaRPr lang="ru-RU" sz="2800" dirty="0">
              <a:latin typeface="Comic Sans MS" pitchFamily="66" charset="0"/>
            </a:endParaRPr>
          </a:p>
        </p:txBody>
      </p:sp>
      <p:pic>
        <p:nvPicPr>
          <p:cNvPr id="5" name="Содержимое 4" descr="NUBIP_LOGO_NEW_Poisk_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3857628"/>
            <a:ext cx="2166565" cy="257176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786050" y="3286124"/>
            <a:ext cx="6357950" cy="3786214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v"/>
            </a:pPr>
            <a:endParaRPr lang="uk-UA" sz="3300" b="1" i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3300" b="1" i="1" dirty="0">
                <a:solidFill>
                  <a:srgbClr val="3F45B3"/>
                </a:solidFill>
                <a:latin typeface="Comic Sans MS" pitchFamily="66" charset="0"/>
              </a:rPr>
              <a:t>Мета зустрічі:</a:t>
            </a:r>
            <a:r>
              <a:rPr lang="uk-UA" sz="3300" dirty="0">
                <a:solidFill>
                  <a:srgbClr val="3F45B3"/>
                </a:solidFill>
                <a:latin typeface="Comic Sans MS" pitchFamily="66" charset="0"/>
              </a:rPr>
              <a:t> </a:t>
            </a:r>
            <a:r>
              <a:rPr lang="uk-UA" sz="3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ознайомлення студентів із сучасним станом розвитку тваринництва, рибництва, аквакультури в світі та Україні, принципами,  основами та формами виробництва тваринницької продукції  та використання тварин,  інноваційними розробками у скотарстві, свинарстві, птахівництві, використанням сучасних методів дослідження та </a:t>
            </a:r>
            <a:r>
              <a:rPr lang="uk-UA" sz="38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ІТ-технологій</a:t>
            </a:r>
            <a:r>
              <a:rPr lang="uk-UA" sz="3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, питань етичного поводження з продуктивними, домашніми та лабораторними тваринами, екологічними проблемами тваринництва та способами їх подолання, футуристичними поглядами на ферми майбутнього.</a:t>
            </a:r>
          </a:p>
          <a:p>
            <a:pPr>
              <a:buFont typeface="Wingdings" pitchFamily="2" charset="2"/>
              <a:buChar char="ü"/>
            </a:pPr>
            <a:r>
              <a:rPr lang="uk-UA" sz="3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Спосіб проведення:</a:t>
            </a:r>
            <a:r>
              <a:rPr lang="uk-UA" sz="38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uk-UA" sz="3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тематична бінарна лекція.</a:t>
            </a:r>
            <a:endParaRPr lang="ru-RU" sz="38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endParaRPr lang="ru-RU" sz="38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1571612"/>
            <a:ext cx="842968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План</a:t>
            </a:r>
            <a:endParaRPr lang="ru-RU" sz="2000" i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Стан тваринництва та аквакультури в Україні та світі.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Сучасні технології виробництва продукції тваринництва і аквакультури, оцінці продуктивності, вивчення біології та контролю здоров’я тварин.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Біоетика та екологічні аспекти тваринництва.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Ферми майбутнього.</a:t>
            </a:r>
          </a:p>
          <a:p>
            <a:pPr lvl="0">
              <a:buFont typeface="Wingdings" pitchFamily="2" charset="2"/>
              <a:buChar char="Ø"/>
            </a:pP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/>
            </a:r>
            <a:br>
              <a:rPr lang="uk-UA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</a:br>
            <a:r>
              <a:rPr lang="uk-UA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09.10.2018 р.</a:t>
            </a:r>
            <a:r>
              <a:rPr lang="ru-RU" sz="2000" dirty="0">
                <a:latin typeface="Comic Sans MS" pitchFamily="66" charset="0"/>
              </a:rPr>
              <a:t/>
            </a:r>
            <a:br>
              <a:rPr lang="ru-RU" sz="2000" dirty="0">
                <a:latin typeface="Comic Sans MS" pitchFamily="66" charset="0"/>
              </a:rPr>
            </a:br>
            <a:r>
              <a:rPr lang="uk-UA" sz="2400" b="1" dirty="0">
                <a:solidFill>
                  <a:srgbClr val="3F45B3"/>
                </a:solidFill>
                <a:latin typeface="Comic Sans MS" pitchFamily="66" charset="0"/>
              </a:rPr>
              <a:t>Зустріч 3. </a:t>
            </a:r>
            <a:r>
              <a:rPr lang="uk-UA" sz="2000" b="1" dirty="0">
                <a:solidFill>
                  <a:srgbClr val="3F45B3"/>
                </a:solidFill>
                <a:latin typeface="Comic Sans MS" pitchFamily="66" charset="0"/>
              </a:rPr>
              <a:t>Інноваційні технології у харчовій промисловості </a:t>
            </a:r>
            <a:r>
              <a:rPr lang="ru-RU" sz="2000" dirty="0">
                <a:solidFill>
                  <a:srgbClr val="3F45B3"/>
                </a:solidFill>
                <a:latin typeface="Comic Sans MS" pitchFamily="66" charset="0"/>
              </a:rPr>
              <a:t/>
            </a:r>
            <a:br>
              <a:rPr lang="ru-RU" sz="2000" dirty="0">
                <a:solidFill>
                  <a:srgbClr val="3F45B3"/>
                </a:solidFill>
                <a:latin typeface="Comic Sans MS" pitchFamily="66" charset="0"/>
              </a:rPr>
            </a:br>
            <a:r>
              <a:rPr lang="uk-UA" sz="2000" b="1" dirty="0">
                <a:solidFill>
                  <a:srgbClr val="3F45B3"/>
                </a:solidFill>
                <a:latin typeface="Comic Sans MS" pitchFamily="66" charset="0"/>
              </a:rPr>
              <a:t>(2 год.)</a:t>
            </a:r>
            <a:r>
              <a:rPr lang="ru-RU" sz="2000" dirty="0">
                <a:latin typeface="Comic Sans MS" pitchFamily="66" charset="0"/>
              </a:rPr>
              <a:t/>
            </a:r>
            <a:br>
              <a:rPr lang="ru-RU" sz="2000" dirty="0">
                <a:latin typeface="Comic Sans MS" pitchFamily="66" charset="0"/>
              </a:rPr>
            </a:br>
            <a:endParaRPr lang="ru-RU" sz="2000" dirty="0">
              <a:latin typeface="Comic Sans MS" pitchFamily="66" charset="0"/>
            </a:endParaRPr>
          </a:p>
        </p:txBody>
      </p:sp>
      <p:pic>
        <p:nvPicPr>
          <p:cNvPr id="5" name="Содержимое 4" descr="NUBIP_LOGO_NEW_Poisk_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3500438"/>
            <a:ext cx="1925656" cy="238066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1571612"/>
            <a:ext cx="8858280" cy="1928826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uk-UA" sz="2100" b="1" dirty="0">
                <a:solidFill>
                  <a:srgbClr val="3F45B3"/>
                </a:solidFill>
                <a:latin typeface="Comic Sans MS" pitchFamily="66" charset="0"/>
              </a:rPr>
              <a:t>План</a:t>
            </a:r>
            <a:endParaRPr lang="ru-RU" sz="2100" dirty="0">
              <a:solidFill>
                <a:srgbClr val="3F45B3"/>
              </a:solidFill>
              <a:latin typeface="Comic Sans MS" pitchFamily="66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21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Стан виробництва харчових продуктів у світі та Україні.</a:t>
            </a:r>
            <a:endParaRPr lang="ru-RU" sz="21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21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Проблема якості і безпечності харчових продуктів та способи її вирішення.</a:t>
            </a:r>
            <a:endParaRPr lang="ru-RU" sz="21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21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Інноваційні технології у харчовій промисловості.</a:t>
            </a:r>
            <a:endParaRPr lang="ru-RU" sz="21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21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Харчові </a:t>
            </a:r>
            <a:r>
              <a:rPr lang="uk-UA" sz="21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девайси</a:t>
            </a:r>
            <a:r>
              <a:rPr lang="uk-UA" sz="21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(принтери та процесори).</a:t>
            </a:r>
            <a:endParaRPr lang="ru-RU" sz="21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 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357422" y="3164681"/>
            <a:ext cx="650085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solidFill>
                  <a:srgbClr val="3F45B3"/>
                </a:solidFill>
                <a:latin typeface="Comic Sans MS" pitchFamily="66" charset="0"/>
              </a:rPr>
              <a:t>Мета зустрічі:</a:t>
            </a:r>
            <a:r>
              <a:rPr lang="uk-UA" dirty="0">
                <a:solidFill>
                  <a:srgbClr val="3F45B3"/>
                </a:solidFill>
                <a:latin typeface="Comic Sans MS" pitchFamily="66" charset="0"/>
              </a:rPr>
              <a:t>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ознайомлення студентів із сучасним станом розвитку харчової промисловості у світі та Україні, принципами,  основами та формами виробництва харчових продуктів, висвітленню проблем та умов забезпечення якості і безпечності продуктів харчування, питань їх стандартизації і сертифікації, інноваційними розробками у виробництві продуктів харчування, використанням сучасних методів дослідження та </a:t>
            </a:r>
            <a:r>
              <a:rPr lang="uk-UA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ІТ-технологій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, розвитком харчових принтерів та процесорів.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 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Спосіб проведення:</a:t>
            </a:r>
            <a:r>
              <a:rPr lang="uk-UA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тематична бінарна лекція.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23.10.2018 р.</a:t>
            </a:r>
            <a:r>
              <a:rPr lang="ru-RU" sz="2400" dirty="0">
                <a:latin typeface="Comic Sans MS" pitchFamily="66" charset="0"/>
              </a:rPr>
              <a:t/>
            </a:r>
            <a:br>
              <a:rPr lang="ru-RU" sz="2400" dirty="0">
                <a:latin typeface="Comic Sans MS" pitchFamily="66" charset="0"/>
              </a:rPr>
            </a:br>
            <a:r>
              <a:rPr lang="uk-UA" sz="2400" b="1" dirty="0">
                <a:solidFill>
                  <a:srgbClr val="3F45B3"/>
                </a:solidFill>
                <a:latin typeface="Comic Sans MS" pitchFamily="66" charset="0"/>
              </a:rPr>
              <a:t>Зустріч 4. Круглий стіл «Проблеми та майбутнє сільського господарства» </a:t>
            </a:r>
            <a:r>
              <a:rPr lang="ru-RU" sz="2400" dirty="0">
                <a:solidFill>
                  <a:srgbClr val="3F45B3"/>
                </a:solidFill>
                <a:latin typeface="Comic Sans MS" pitchFamily="66" charset="0"/>
              </a:rPr>
              <a:t/>
            </a:r>
            <a:br>
              <a:rPr lang="ru-RU" sz="2400" dirty="0">
                <a:solidFill>
                  <a:srgbClr val="3F45B3"/>
                </a:solidFill>
                <a:latin typeface="Comic Sans MS" pitchFamily="66" charset="0"/>
              </a:rPr>
            </a:br>
            <a:endParaRPr lang="ru-RU" sz="2400" dirty="0">
              <a:solidFill>
                <a:srgbClr val="3F45B3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NUBIP_LOGO_NEW_Poisk_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3929066"/>
            <a:ext cx="2133286" cy="253226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1357298"/>
            <a:ext cx="8324880" cy="2500329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uk-UA" sz="3200" b="1" dirty="0">
                <a:solidFill>
                  <a:srgbClr val="3F45B3"/>
                </a:solidFill>
                <a:latin typeface="Comic Sans MS" pitchFamily="66" charset="0"/>
              </a:rPr>
              <a:t>Питання для обговорення</a:t>
            </a:r>
            <a:endParaRPr lang="ru-RU" sz="3200" dirty="0">
              <a:solidFill>
                <a:srgbClr val="3F45B3"/>
              </a:solidFill>
              <a:latin typeface="Comic Sans MS" pitchFamily="66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32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Стан сільського господарства в світі та України.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32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Продовольча безпека та її забезпечення.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32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Глобальні та національні проблеми розвитку сільського господарства.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32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Роль і місце інформаційних технологій у розвитку сільського господарства.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32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Розвиток людських ресурсів та майбутнє сільського господарства.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643174" y="3643314"/>
            <a:ext cx="628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solidFill>
                  <a:srgbClr val="3F45B3"/>
                </a:solidFill>
                <a:latin typeface="Comic Sans MS" pitchFamily="66" charset="0"/>
              </a:rPr>
              <a:t>Мета круглого столу:</a:t>
            </a:r>
            <a:r>
              <a:rPr lang="uk-UA" dirty="0">
                <a:solidFill>
                  <a:srgbClr val="3F45B3"/>
                </a:solidFill>
                <a:latin typeface="Comic Sans MS" pitchFamily="66" charset="0"/>
              </a:rPr>
              <a:t>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обговорення актуальних питань розвитку сільського господарства, забезпечення продовольчої безпеки, вирішення глобальних та національних проблем АПК, умов розвитку сучасних технологій та підготовки фахівців.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 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Спосіб проведення: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круглий стіл.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UBIP_LOGO_NEW_Poisk_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642917"/>
            <a:ext cx="4618861" cy="54827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5286380" cy="6858000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endParaRPr lang="uk-UA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uk-UA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uk-UA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uk-UA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uk-UA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uk-UA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uk-UA" sz="6200" b="1" spc="50" dirty="0">
                <a:ln w="11430"/>
                <a:solidFill>
                  <a:srgbClr val="C00000"/>
                </a:solidFill>
                <a:latin typeface="Comic Sans MS" pitchFamily="66" charset="0"/>
              </a:rPr>
              <a:t>Ціль проекту: </a:t>
            </a:r>
          </a:p>
          <a:p>
            <a:pPr>
              <a:buNone/>
            </a:pPr>
            <a:r>
              <a:rPr lang="uk-UA" sz="6200" b="1" spc="50" dirty="0">
                <a:ln w="11430"/>
                <a:solidFill>
                  <a:srgbClr val="3F45B3"/>
                </a:solidFill>
                <a:latin typeface="Comic Sans MS" pitchFamily="66" charset="0"/>
              </a:rPr>
              <a:t>	Підготувати покоління лідерів в освіті, бізнесі, урядових  та неурядових структурах, особистостей, здатних до критичного мислення, які визнають спільну місію всього людства і прагнуть зробити свій внесок у створення кращого майбутнього.</a:t>
            </a:r>
          </a:p>
          <a:p>
            <a:pPr algn="ctr">
              <a:buNone/>
            </a:pPr>
            <a:endParaRPr lang="uk-UA" sz="62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uk-UA" sz="6200" b="1" spc="50" dirty="0">
                <a:ln w="11430"/>
                <a:solidFill>
                  <a:srgbClr val="C00000"/>
                </a:solidFill>
                <a:latin typeface="Comic Sans MS" pitchFamily="66" charset="0"/>
              </a:rPr>
              <a:t>Завдання: </a:t>
            </a:r>
          </a:p>
          <a:p>
            <a:pPr>
              <a:buNone/>
            </a:pPr>
            <a:r>
              <a:rPr lang="ru-RU" sz="6200" b="1" dirty="0">
                <a:solidFill>
                  <a:srgbClr val="3F45B3"/>
                </a:solidFill>
                <a:latin typeface="Comic Sans MS" pitchFamily="66" charset="0"/>
              </a:rPr>
              <a:t>	</a:t>
            </a:r>
            <a:r>
              <a:rPr lang="ru-RU" sz="6200" b="1" dirty="0" err="1">
                <a:solidFill>
                  <a:srgbClr val="3F45B3"/>
                </a:solidFill>
                <a:latin typeface="Comic Sans MS" pitchFamily="66" charset="0"/>
              </a:rPr>
              <a:t>Відібрати</a:t>
            </a:r>
            <a:r>
              <a:rPr lang="ru-RU" sz="6200" b="1" dirty="0">
                <a:solidFill>
                  <a:srgbClr val="3F45B3"/>
                </a:solidFill>
                <a:latin typeface="Comic Sans MS" pitchFamily="66" charset="0"/>
              </a:rPr>
              <a:t> </a:t>
            </a:r>
            <a:r>
              <a:rPr lang="ru-RU" sz="6200" b="1" dirty="0" err="1">
                <a:solidFill>
                  <a:srgbClr val="3F45B3"/>
                </a:solidFill>
                <a:latin typeface="Comic Sans MS" pitchFamily="66" charset="0"/>
              </a:rPr>
              <a:t>креативних</a:t>
            </a:r>
            <a:r>
              <a:rPr lang="ru-RU" sz="6200" b="1" dirty="0">
                <a:solidFill>
                  <a:srgbClr val="3F45B3"/>
                </a:solidFill>
                <a:latin typeface="Comic Sans MS" pitchFamily="66" charset="0"/>
              </a:rPr>
              <a:t> </a:t>
            </a:r>
            <a:r>
              <a:rPr lang="ru-RU" sz="6200" b="1" dirty="0" err="1">
                <a:solidFill>
                  <a:srgbClr val="3F45B3"/>
                </a:solidFill>
                <a:latin typeface="Comic Sans MS" pitchFamily="66" charset="0"/>
              </a:rPr>
              <a:t>студентів</a:t>
            </a:r>
            <a:r>
              <a:rPr lang="ru-RU" sz="6200" b="1" dirty="0">
                <a:solidFill>
                  <a:srgbClr val="3F45B3"/>
                </a:solidFill>
                <a:latin typeface="Comic Sans MS" pitchFamily="66" charset="0"/>
              </a:rPr>
              <a:t> </a:t>
            </a:r>
            <a:r>
              <a:rPr lang="ru-RU" sz="6200" b="1" dirty="0" err="1">
                <a:solidFill>
                  <a:srgbClr val="3F45B3"/>
                </a:solidFill>
                <a:latin typeface="Comic Sans MS" pitchFamily="66" charset="0"/>
              </a:rPr>
              <a:t>і</a:t>
            </a:r>
            <a:r>
              <a:rPr lang="ru-RU" sz="6200" b="1" dirty="0">
                <a:solidFill>
                  <a:srgbClr val="3F45B3"/>
                </a:solidFill>
                <a:latin typeface="Comic Sans MS" pitchFamily="66" charset="0"/>
              </a:rPr>
              <a:t> </a:t>
            </a:r>
            <a:r>
              <a:rPr lang="ru-RU" sz="6200" b="1" dirty="0" err="1">
                <a:solidFill>
                  <a:srgbClr val="3F45B3"/>
                </a:solidFill>
                <a:latin typeface="Comic Sans MS" pitchFamily="66" charset="0"/>
              </a:rPr>
              <a:t>дати</a:t>
            </a:r>
            <a:r>
              <a:rPr lang="ru-RU" sz="6200" b="1" dirty="0">
                <a:solidFill>
                  <a:srgbClr val="3F45B3"/>
                </a:solidFill>
                <a:latin typeface="Comic Sans MS" pitchFamily="66" charset="0"/>
              </a:rPr>
              <a:t> </a:t>
            </a:r>
            <a:r>
              <a:rPr lang="ru-RU" sz="6200" b="1" dirty="0" err="1">
                <a:solidFill>
                  <a:srgbClr val="3F45B3"/>
                </a:solidFill>
                <a:latin typeface="Comic Sans MS" pitchFamily="66" charset="0"/>
              </a:rPr>
              <a:t>їм</a:t>
            </a:r>
            <a:r>
              <a:rPr lang="ru-RU" sz="6200" b="1" dirty="0">
                <a:solidFill>
                  <a:srgbClr val="3F45B3"/>
                </a:solidFill>
                <a:latin typeface="Comic Sans MS" pitchFamily="66" charset="0"/>
              </a:rPr>
              <a:t> </a:t>
            </a:r>
            <a:r>
              <a:rPr lang="ru-RU" sz="6200" b="1" dirty="0" err="1">
                <a:solidFill>
                  <a:srgbClr val="3F45B3"/>
                </a:solidFill>
                <a:latin typeface="Comic Sans MS" pitchFamily="66" charset="0"/>
              </a:rPr>
              <a:t>найкращу</a:t>
            </a:r>
            <a:r>
              <a:rPr lang="ru-RU" sz="6200" b="1" dirty="0">
                <a:solidFill>
                  <a:srgbClr val="3F45B3"/>
                </a:solidFill>
                <a:latin typeface="Comic Sans MS" pitchFamily="66" charset="0"/>
              </a:rPr>
              <a:t> </a:t>
            </a:r>
            <a:r>
              <a:rPr lang="ru-RU" sz="6200" b="1" dirty="0" err="1">
                <a:solidFill>
                  <a:srgbClr val="3F45B3"/>
                </a:solidFill>
                <a:latin typeface="Comic Sans MS" pitchFamily="66" charset="0"/>
              </a:rPr>
              <a:t>підготовку</a:t>
            </a:r>
            <a:r>
              <a:rPr lang="ru-RU" sz="6200" b="1" dirty="0">
                <a:solidFill>
                  <a:srgbClr val="3F45B3"/>
                </a:solidFill>
                <a:latin typeface="Comic Sans MS" pitchFamily="66" charset="0"/>
              </a:rPr>
              <a:t>, </a:t>
            </a:r>
            <a:r>
              <a:rPr lang="ru-RU" sz="6200" b="1" dirty="0" err="1">
                <a:solidFill>
                  <a:srgbClr val="3F45B3"/>
                </a:solidFill>
                <a:latin typeface="Comic Sans MS" pitchFamily="66" charset="0"/>
              </a:rPr>
              <a:t>інструменти</a:t>
            </a:r>
            <a:r>
              <a:rPr lang="ru-RU" sz="6200" b="1" dirty="0">
                <a:solidFill>
                  <a:srgbClr val="3F45B3"/>
                </a:solidFill>
                <a:latin typeface="Comic Sans MS" pitchFamily="66" charset="0"/>
              </a:rPr>
              <a:t> для </a:t>
            </a:r>
            <a:r>
              <a:rPr lang="ru-RU" sz="6200" b="1" dirty="0" err="1">
                <a:solidFill>
                  <a:srgbClr val="3F45B3"/>
                </a:solidFill>
                <a:latin typeface="Comic Sans MS" pitchFamily="66" charset="0"/>
              </a:rPr>
              <a:t>саморозвитку</a:t>
            </a:r>
            <a:r>
              <a:rPr lang="ru-RU" sz="6200" b="1" dirty="0">
                <a:solidFill>
                  <a:srgbClr val="3F45B3"/>
                </a:solidFill>
                <a:latin typeface="Comic Sans MS" pitchFamily="66" charset="0"/>
              </a:rPr>
              <a:t>, </a:t>
            </a:r>
            <a:r>
              <a:rPr lang="ru-RU" sz="6200" b="1" dirty="0" err="1">
                <a:solidFill>
                  <a:srgbClr val="3F45B3"/>
                </a:solidFill>
                <a:latin typeface="Comic Sans MS" pitchFamily="66" charset="0"/>
              </a:rPr>
              <a:t>які</a:t>
            </a:r>
            <a:r>
              <a:rPr lang="ru-RU" sz="6200" b="1" dirty="0">
                <a:solidFill>
                  <a:srgbClr val="3F45B3"/>
                </a:solidFill>
                <a:latin typeface="Comic Sans MS" pitchFamily="66" charset="0"/>
              </a:rPr>
              <a:t> дозволять </a:t>
            </a:r>
            <a:r>
              <a:rPr lang="ru-RU" sz="6200" b="1" dirty="0" err="1">
                <a:solidFill>
                  <a:srgbClr val="3F45B3"/>
                </a:solidFill>
                <a:latin typeface="Comic Sans MS" pitchFamily="66" charset="0"/>
              </a:rPr>
              <a:t>розкрити</a:t>
            </a:r>
            <a:r>
              <a:rPr lang="ru-RU" sz="6200" b="1" dirty="0">
                <a:solidFill>
                  <a:srgbClr val="3F45B3"/>
                </a:solidFill>
                <a:latin typeface="Comic Sans MS" pitchFamily="66" charset="0"/>
              </a:rPr>
              <a:t> себе, </a:t>
            </a:r>
            <a:r>
              <a:rPr lang="ru-RU" sz="6200" b="1" dirty="0" err="1">
                <a:solidFill>
                  <a:srgbClr val="3F45B3"/>
                </a:solidFill>
                <a:latin typeface="Comic Sans MS" pitchFamily="66" charset="0"/>
              </a:rPr>
              <a:t>свої</a:t>
            </a:r>
            <a:r>
              <a:rPr lang="ru-RU" sz="6200" b="1" dirty="0">
                <a:solidFill>
                  <a:srgbClr val="3F45B3"/>
                </a:solidFill>
                <a:latin typeface="Comic Sans MS" pitchFamily="66" charset="0"/>
              </a:rPr>
              <a:t> </a:t>
            </a:r>
            <a:r>
              <a:rPr lang="ru-RU" sz="6200" b="1" dirty="0" err="1">
                <a:solidFill>
                  <a:srgbClr val="3F45B3"/>
                </a:solidFill>
                <a:latin typeface="Comic Sans MS" pitchFamily="66" charset="0"/>
              </a:rPr>
              <a:t>можливості</a:t>
            </a:r>
            <a:r>
              <a:rPr lang="ru-RU" sz="6200" b="1" dirty="0">
                <a:solidFill>
                  <a:srgbClr val="3F45B3"/>
                </a:solidFill>
                <a:latin typeface="Comic Sans MS" pitchFamily="66" charset="0"/>
              </a:rPr>
              <a:t>, обрати </a:t>
            </a:r>
            <a:r>
              <a:rPr lang="ru-RU" sz="6200" b="1" dirty="0" err="1">
                <a:solidFill>
                  <a:srgbClr val="3F45B3"/>
                </a:solidFill>
                <a:latin typeface="Comic Sans MS" pitchFamily="66" charset="0"/>
              </a:rPr>
              <a:t>свій</a:t>
            </a:r>
            <a:r>
              <a:rPr lang="ru-RU" sz="6200" b="1" dirty="0">
                <a:solidFill>
                  <a:srgbClr val="3F45B3"/>
                </a:solidFill>
                <a:latin typeface="Comic Sans MS" pitchFamily="66" charset="0"/>
              </a:rPr>
              <a:t> шлях та </a:t>
            </a:r>
            <a:r>
              <a:rPr lang="ru-RU" sz="6200" b="1" dirty="0" err="1">
                <a:solidFill>
                  <a:srgbClr val="3F45B3"/>
                </a:solidFill>
                <a:latin typeface="Comic Sans MS" pitchFamily="66" charset="0"/>
              </a:rPr>
              <a:t>змінювати</a:t>
            </a:r>
            <a:r>
              <a:rPr lang="ru-RU" sz="6200" b="1" dirty="0">
                <a:solidFill>
                  <a:srgbClr val="3F45B3"/>
                </a:solidFill>
                <a:latin typeface="Comic Sans MS" pitchFamily="66" charset="0"/>
              </a:rPr>
              <a:t> разом на </a:t>
            </a:r>
            <a:r>
              <a:rPr lang="ru-RU" sz="6200" b="1" dirty="0" err="1">
                <a:solidFill>
                  <a:srgbClr val="3F45B3"/>
                </a:solidFill>
                <a:latin typeface="Comic Sans MS" pitchFamily="66" charset="0"/>
              </a:rPr>
              <a:t>краще</a:t>
            </a:r>
            <a:r>
              <a:rPr lang="ru-RU" sz="6200" b="1" dirty="0">
                <a:solidFill>
                  <a:srgbClr val="3F45B3"/>
                </a:solidFill>
                <a:latin typeface="Comic Sans MS" pitchFamily="66" charset="0"/>
              </a:rPr>
              <a:t> наш </a:t>
            </a:r>
            <a:r>
              <a:rPr lang="ru-RU" sz="6200" b="1" dirty="0" err="1">
                <a:solidFill>
                  <a:srgbClr val="3F45B3"/>
                </a:solidFill>
                <a:latin typeface="Comic Sans MS" pitchFamily="66" charset="0"/>
              </a:rPr>
              <a:t>Університет</a:t>
            </a:r>
            <a:r>
              <a:rPr lang="ru-RU" sz="6200" b="1" dirty="0">
                <a:solidFill>
                  <a:srgbClr val="3F45B3"/>
                </a:solidFill>
                <a:latin typeface="Comic Sans MS" pitchFamily="66" charset="0"/>
              </a:rPr>
              <a:t>, </a:t>
            </a:r>
            <a:r>
              <a:rPr lang="ru-RU" sz="6200" b="1" dirty="0" err="1">
                <a:solidFill>
                  <a:srgbClr val="3F45B3"/>
                </a:solidFill>
                <a:latin typeface="Comic Sans MS" pitchFamily="66" charset="0"/>
              </a:rPr>
              <a:t>Україну</a:t>
            </a:r>
            <a:r>
              <a:rPr lang="ru-RU" sz="6200" b="1" dirty="0">
                <a:solidFill>
                  <a:srgbClr val="3F45B3"/>
                </a:solidFill>
                <a:latin typeface="Comic Sans MS" pitchFamily="66" charset="0"/>
              </a:rPr>
              <a:t> та </a:t>
            </a:r>
            <a:r>
              <a:rPr lang="ru-RU" sz="6200" b="1" dirty="0" err="1">
                <a:solidFill>
                  <a:srgbClr val="3F45B3"/>
                </a:solidFill>
                <a:latin typeface="Comic Sans MS" pitchFamily="66" charset="0"/>
              </a:rPr>
              <a:t>навколишній</a:t>
            </a:r>
            <a:r>
              <a:rPr lang="ru-RU" sz="6200" b="1" dirty="0">
                <a:solidFill>
                  <a:srgbClr val="3F45B3"/>
                </a:solidFill>
                <a:latin typeface="Comic Sans MS" pitchFamily="66" charset="0"/>
              </a:rPr>
              <a:t> </a:t>
            </a:r>
            <a:r>
              <a:rPr lang="ru-RU" sz="6200" b="1" dirty="0" err="1">
                <a:solidFill>
                  <a:srgbClr val="3F45B3"/>
                </a:solidFill>
                <a:latin typeface="Comic Sans MS" pitchFamily="66" charset="0"/>
              </a:rPr>
              <a:t>світ</a:t>
            </a:r>
            <a:r>
              <a:rPr lang="ru-RU" sz="6200" b="1" dirty="0">
                <a:solidFill>
                  <a:srgbClr val="3F45B3"/>
                </a:solidFill>
                <a:latin typeface="Comic Sans MS" pitchFamily="66" charset="0"/>
              </a:rPr>
              <a:t>.</a:t>
            </a:r>
            <a:r>
              <a:rPr lang="uk-UA" sz="6200" b="1" spc="50" dirty="0">
                <a:ln w="11430"/>
                <a:solidFill>
                  <a:srgbClr val="3F45B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endParaRPr lang="ru-RU" dirty="0"/>
          </a:p>
        </p:txBody>
      </p:sp>
      <p:pic>
        <p:nvPicPr>
          <p:cNvPr id="6" name="Содержимое 5" descr="NUBIP_LOGO_NEW_Poisk_1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3503" y="1284560"/>
            <a:ext cx="3571901" cy="450189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3F45B3"/>
                </a:solidFill>
                <a:latin typeface="Arial Black" pitchFamily="34" charset="0"/>
              </a:rPr>
              <a:t>Розділ 1</a:t>
            </a:r>
            <a:r>
              <a:rPr lang="uk-UA" b="1" dirty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uk-UA" b="1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uk-UA" b="1" dirty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uk-UA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Світоглядний Блок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28926" y="3929066"/>
            <a:ext cx="5972188" cy="264320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uk-UA" b="1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uk-UA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Геополітичнаситуація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в світі: виклики для України - її безпеки та соціально-економічного розвитку </a:t>
            </a:r>
            <a:r>
              <a:rPr lang="uk-UA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–голова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наглядової ради </a:t>
            </a:r>
            <a:r>
              <a:rPr lang="uk-UA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НУБіП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uk-UA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України-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Томенко М.В.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Конкурентоспроможність України в індикаторах її вимірів </a:t>
            </a:r>
            <a:r>
              <a:rPr lang="uk-UA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–проректор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з навчальної і виховної роботи Кваша С.М.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Обговорення за участю спікерів.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5" name="Содержимое 4" descr="NUBIP_LOGO_NEW_Poisk_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4136940"/>
            <a:ext cx="1785950" cy="2173828"/>
          </a:xfrm>
        </p:spPr>
      </p:pic>
      <p:sp>
        <p:nvSpPr>
          <p:cNvPr id="7" name="TextBox 6"/>
          <p:cNvSpPr txBox="1"/>
          <p:nvPr/>
        </p:nvSpPr>
        <p:spPr>
          <a:xfrm>
            <a:off x="785786" y="785794"/>
            <a:ext cx="74295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uk-UA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lvl="0"/>
            <a:endParaRPr lang="uk-UA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uk-UA" sz="2800" b="1" dirty="0">
              <a:solidFill>
                <a:srgbClr val="3F45B3"/>
              </a:solidFill>
            </a:endParaRPr>
          </a:p>
          <a:p>
            <a:pPr algn="ctr">
              <a:buNone/>
            </a:pPr>
            <a:r>
              <a:rPr lang="uk-UA" sz="2800" b="1" dirty="0">
                <a:solidFill>
                  <a:srgbClr val="3F45B3"/>
                </a:solidFill>
                <a:latin typeface="Comic Sans MS" pitchFamily="66" charset="0"/>
              </a:rPr>
              <a:t>27.02.2018 р. </a:t>
            </a:r>
            <a:endParaRPr lang="ru-RU" sz="2800" dirty="0">
              <a:solidFill>
                <a:srgbClr val="3F45B3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uk-UA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Зустріч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I</a:t>
            </a:r>
            <a:r>
              <a:rPr lang="uk-UA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. УКРАЇНА І СВІТ</a:t>
            </a:r>
          </a:p>
          <a:p>
            <a:pPr lvl="0"/>
            <a:endParaRPr lang="uk-UA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uk-UA" sz="20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Формування суспільної еліти </a:t>
            </a:r>
            <a:r>
              <a:rPr lang="uk-UA" sz="20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України-</a:t>
            </a:r>
            <a:r>
              <a:rPr lang="uk-UA" sz="20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цілі та завдання університетської </a:t>
            </a:r>
            <a:r>
              <a:rPr lang="uk-UA" sz="20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“Школи</a:t>
            </a:r>
            <a:r>
              <a:rPr lang="uk-UA" sz="20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uk-UA" sz="20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лідерства”</a:t>
            </a:r>
            <a:r>
              <a:rPr lang="uk-UA" sz="20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– ректор </a:t>
            </a:r>
            <a:r>
              <a:rPr lang="uk-UA" sz="20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НУБіП</a:t>
            </a:r>
            <a:r>
              <a:rPr lang="uk-UA" sz="20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України Ніколаєнко С.М.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57214"/>
            <a:ext cx="8229600" cy="1774852"/>
          </a:xfrm>
        </p:spPr>
        <p:txBody>
          <a:bodyPr>
            <a:normAutofit fontScale="90000"/>
          </a:bodyPr>
          <a:lstStyle/>
          <a:p>
            <a:r>
              <a:rPr lang="uk-UA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uk-UA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uk-UA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uk-UA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uk-UA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uk-UA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uk-UA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13. 03.2018 р. 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uk-UA" sz="3600" b="1" dirty="0">
                <a:solidFill>
                  <a:srgbClr val="3F45B3"/>
                </a:solidFill>
              </a:rPr>
              <a:t>Зустріч ІI. СВІТОГЛЯДНІ ВИМІРИ ЛІДЕРСТВА В РЕАЛІЯХ ХХІ СТОЛІТТЯ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Содержимое 4" descr="NUBIP_LOGO_NEW_Poisk_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3571876"/>
            <a:ext cx="2025508" cy="240433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488" y="2786058"/>
            <a:ext cx="5829312" cy="3857652"/>
          </a:xfrm>
        </p:spPr>
        <p:txBody>
          <a:bodyPr>
            <a:normAutofit fontScale="70000" lnSpcReduction="20000"/>
          </a:bodyPr>
          <a:lstStyle/>
          <a:p>
            <a:pPr lvl="0">
              <a:buFont typeface="Wingdings" pitchFamily="2" charset="2"/>
              <a:buChar char="v"/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Ефективне лідерство в умовах </a:t>
            </a:r>
            <a:r>
              <a:rPr lang="uk-UA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глобалізованого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світу (прийняття рішень, організаційна культура, вирішення конфліктів)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Лідер-служитель як </a:t>
            </a:r>
            <a:r>
              <a:rPr lang="uk-UA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мотиватор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(мотивація, проектування робочого місця)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Роль лідера в оптимізації міжособистісної та міжкультурної комунікації (техніка комунікацій та міжособистісні процеси, міжнародні аспекти організаційної поведінки)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Нинішні виклики для держави, її кордонів через партнерство та співробітництво </a:t>
            </a:r>
            <a:r>
              <a:rPr lang="uk-UA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д.п.н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, професор С.О. Білан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1785926"/>
            <a:ext cx="8715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Світоглядне підґрунтя феномену лідерства (критичне мислення, фільтри сприйняття, вихід за межі власного тунелю реальності, влада і політика.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/>
              <a:t/>
            </a:r>
            <a:br>
              <a:rPr lang="uk-UA" sz="3600" b="1" dirty="0"/>
            </a:br>
            <a:r>
              <a:rPr lang="uk-UA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27.03.2018 р.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uk-UA" sz="3600" b="1" dirty="0">
                <a:solidFill>
                  <a:srgbClr val="3F45B3"/>
                </a:solidFill>
              </a:rPr>
              <a:t>Зустріч ІІІ. ТРЕНІНГ «Я – АВТОР ВЛАСНОЇ КАР’ЄРИ»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Содержимое 4" descr="NUBIP_LOGO_NEW_Poisk_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0070" y="3919731"/>
            <a:ext cx="2215980" cy="263042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1600200"/>
            <a:ext cx="4471990" cy="504351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uk-UA" b="1" i="1" dirty="0">
                <a:solidFill>
                  <a:srgbClr val="3F45B3"/>
                </a:solidFill>
              </a:rPr>
              <a:t>Ведучі тренінгу: </a:t>
            </a:r>
          </a:p>
          <a:p>
            <a:pPr>
              <a:buNone/>
            </a:pPr>
            <a:endParaRPr lang="ru-RU" dirty="0">
              <a:solidFill>
                <a:srgbClr val="3F45B3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ШМАРГУН Віталій Миколайович, завідувач кафедри соціальної роботи та психології, д-р </a:t>
            </a:r>
            <a:r>
              <a:rPr lang="uk-UA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пcихол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 наук, професор;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ОМЕЛЬЧЕНКО Людмила Миколаївна, канд. пед. наук, доцент;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МАРТИНЮК Ірина Анатоліївна, канд. </a:t>
            </a:r>
            <a:r>
              <a:rPr lang="uk-UA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психол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 наук, доцент;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ДЕНИСЮК Любов Миколаївна, канд. </a:t>
            </a:r>
            <a:r>
              <a:rPr lang="uk-UA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психол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 наук, доцент.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1785926"/>
            <a:ext cx="335758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>
                <a:solidFill>
                  <a:srgbClr val="3F45B3"/>
                </a:solidFill>
                <a:latin typeface="Comic Sans MS" pitchFamily="66" charset="0"/>
              </a:rPr>
              <a:t>Мета: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сприяти розвитку готовності учасників до самоосвітньої діяльності та професійного зростання.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917728"/>
          </a:xfrm>
        </p:spPr>
        <p:txBody>
          <a:bodyPr>
            <a:normAutofit fontScale="90000"/>
          </a:bodyPr>
          <a:lstStyle/>
          <a:p>
            <a:r>
              <a:rPr lang="uk-UA" sz="2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/>
            </a:r>
            <a:br>
              <a:rPr lang="uk-UA" sz="2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</a:br>
            <a:r>
              <a:rPr lang="uk-UA" sz="2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10.04.2018 р.</a:t>
            </a:r>
            <a:r>
              <a:rPr lang="ru-RU" sz="2700" dirty="0">
                <a:latin typeface="Comic Sans MS" pitchFamily="66" charset="0"/>
              </a:rPr>
              <a:t/>
            </a:r>
            <a:br>
              <a:rPr lang="ru-RU" sz="2700" dirty="0">
                <a:latin typeface="Comic Sans MS" pitchFamily="66" charset="0"/>
              </a:rPr>
            </a:br>
            <a:r>
              <a:rPr lang="ru-RU" sz="2700" dirty="0">
                <a:latin typeface="Comic Sans MS" pitchFamily="66" charset="0"/>
              </a:rPr>
              <a:t/>
            </a:r>
            <a:br>
              <a:rPr lang="ru-RU" sz="2700" dirty="0">
                <a:latin typeface="Comic Sans MS" pitchFamily="66" charset="0"/>
              </a:rPr>
            </a:br>
            <a:r>
              <a:rPr lang="uk-UA" sz="2700" b="1" dirty="0">
                <a:solidFill>
                  <a:srgbClr val="3F45B3"/>
                </a:solidFill>
                <a:latin typeface="Comic Sans MS" pitchFamily="66" charset="0"/>
              </a:rPr>
              <a:t>Зустріч ІV. КРУГЛИЙ СТІЛ </a:t>
            </a:r>
            <a:br>
              <a:rPr lang="uk-UA" sz="2700" b="1" dirty="0">
                <a:solidFill>
                  <a:srgbClr val="3F45B3"/>
                </a:solidFill>
                <a:latin typeface="Comic Sans MS" pitchFamily="66" charset="0"/>
              </a:rPr>
            </a:br>
            <a:r>
              <a:rPr lang="uk-UA" sz="2700" b="1" dirty="0">
                <a:solidFill>
                  <a:srgbClr val="3F45B3"/>
                </a:solidFill>
                <a:latin typeface="Comic Sans MS" pitchFamily="66" charset="0"/>
              </a:rPr>
              <a:t/>
            </a:r>
            <a:br>
              <a:rPr lang="uk-UA" sz="2700" b="1" dirty="0">
                <a:solidFill>
                  <a:srgbClr val="3F45B3"/>
                </a:solidFill>
                <a:latin typeface="Comic Sans MS" pitchFamily="66" charset="0"/>
              </a:rPr>
            </a:br>
            <a:r>
              <a:rPr lang="uk-UA" sz="2700" b="1" dirty="0">
                <a:solidFill>
                  <a:srgbClr val="3F45B3"/>
                </a:solidFill>
                <a:latin typeface="Comic Sans MS" pitchFamily="66" charset="0"/>
              </a:rPr>
              <a:t>«ФЕНОМЕН ЛІДЕРСТВА КРІЗЬ ПРИЗМУ ГЛОБАЛЬНИХ ВИКЛИКІВ СУЧАСНОСТІ»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Содержимое 4" descr="NUBIP_LOGO_NEW_Poisk_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2731862"/>
            <a:ext cx="2859500" cy="339430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2643182"/>
            <a:ext cx="4043362" cy="3482981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uk-UA" sz="4000" b="1" dirty="0">
                <a:solidFill>
                  <a:srgbClr val="3F45B3"/>
                </a:solidFill>
              </a:rPr>
              <a:t>Модератори:</a:t>
            </a:r>
          </a:p>
          <a:p>
            <a:pPr>
              <a:buFont typeface="Wingdings" pitchFamily="2" charset="2"/>
              <a:buChar char="ü"/>
            </a:pPr>
            <a:r>
              <a:rPr lang="uk-UA" b="1" i="1" dirty="0" err="1">
                <a:solidFill>
                  <a:schemeClr val="tx2">
                    <a:lumMod val="75000"/>
                  </a:schemeClr>
                </a:solidFill>
              </a:rPr>
              <a:t>Чекаль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</a:rPr>
              <a:t> Л.А. </a:t>
            </a:r>
          </a:p>
          <a:p>
            <a:pPr>
              <a:buFont typeface="Wingdings" pitchFamily="2" charset="2"/>
              <a:buChar char="ü"/>
            </a:pPr>
            <a:r>
              <a:rPr lang="uk-UA" b="1" i="1" dirty="0">
                <a:solidFill>
                  <a:schemeClr val="tx2">
                    <a:lumMod val="75000"/>
                  </a:schemeClr>
                </a:solidFill>
              </a:rPr>
              <a:t>професор, Білан С.О., професор, </a:t>
            </a:r>
          </a:p>
          <a:p>
            <a:pPr>
              <a:buFont typeface="Wingdings" pitchFamily="2" charset="2"/>
              <a:buChar char="ü"/>
            </a:pPr>
            <a:r>
              <a:rPr lang="uk-UA" b="1" i="1" dirty="0" err="1">
                <a:solidFill>
                  <a:schemeClr val="tx2">
                    <a:lumMod val="75000"/>
                  </a:schemeClr>
                </a:solidFill>
              </a:rPr>
              <a:t>Шмаргун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</a:rPr>
              <a:t> В. М. професор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b="1" dirty="0">
                <a:latin typeface="Comic Sans MS" pitchFamily="66" charset="0"/>
              </a:rPr>
              <a:t/>
            </a:r>
            <a:br>
              <a:rPr lang="uk-UA" sz="3100" b="1" dirty="0">
                <a:latin typeface="Comic Sans MS" pitchFamily="66" charset="0"/>
              </a:rPr>
            </a:br>
            <a:r>
              <a:rPr lang="uk-UA" sz="3100" b="1" dirty="0">
                <a:latin typeface="Comic Sans MS" pitchFamily="66" charset="0"/>
              </a:rPr>
              <a:t/>
            </a:r>
            <a:br>
              <a:rPr lang="uk-UA" sz="3100" b="1" dirty="0">
                <a:latin typeface="Comic Sans MS" pitchFamily="66" charset="0"/>
              </a:rPr>
            </a:br>
            <a:r>
              <a:rPr lang="uk-UA" sz="3100" b="1" dirty="0">
                <a:solidFill>
                  <a:srgbClr val="3F45B3"/>
                </a:solidFill>
                <a:latin typeface="Arial Black" pitchFamily="34" charset="0"/>
              </a:rPr>
              <a:t>РОЗДІЛ 2. </a:t>
            </a:r>
            <a:br>
              <a:rPr lang="uk-UA" sz="3100" b="1" dirty="0">
                <a:solidFill>
                  <a:srgbClr val="3F45B3"/>
                </a:solidFill>
                <a:latin typeface="Arial Black" pitchFamily="34" charset="0"/>
              </a:rPr>
            </a:br>
            <a:r>
              <a:rPr lang="uk-UA" sz="3100" b="1" dirty="0">
                <a:latin typeface="Arial Black" pitchFamily="34" charset="0"/>
              </a:rPr>
              <a:t/>
            </a:r>
            <a:br>
              <a:rPr lang="uk-UA" sz="3100" b="1" dirty="0">
                <a:latin typeface="Arial Black" pitchFamily="34" charset="0"/>
              </a:rPr>
            </a:br>
            <a:r>
              <a:rPr lang="uk-UA" sz="3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УПРАВЛІНСЬКІ НАВИЧКИ І РІШЕННЯ</a:t>
            </a:r>
            <a:r>
              <a:rPr lang="ru-RU" sz="31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/>
            </a:r>
            <a:br>
              <a:rPr lang="ru-RU" sz="31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uk-UA" sz="3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24.04.2018 р.</a:t>
            </a:r>
            <a:r>
              <a:rPr lang="ru-RU" dirty="0">
                <a:latin typeface="Arial Black" pitchFamily="34" charset="0"/>
              </a:rPr>
              <a:t/>
            </a:r>
            <a:br>
              <a:rPr lang="ru-RU" dirty="0">
                <a:latin typeface="Arial Black" pitchFamily="34" charset="0"/>
              </a:rPr>
            </a:br>
            <a:endParaRPr lang="ru-RU" dirty="0">
              <a:latin typeface="Arial Black" pitchFamily="34" charset="0"/>
            </a:endParaRPr>
          </a:p>
        </p:txBody>
      </p:sp>
      <p:pic>
        <p:nvPicPr>
          <p:cNvPr id="5" name="Содержимое 4" descr="NUBIP_LOGO_NEW_Poisk_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857496"/>
            <a:ext cx="1785950" cy="19113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472" y="1500175"/>
            <a:ext cx="8115328" cy="264320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uk-UA" sz="2400" b="1" dirty="0">
              <a:solidFill>
                <a:srgbClr val="3F45B3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uk-UA" sz="2400" b="1" dirty="0">
                <a:solidFill>
                  <a:srgbClr val="3F45B3"/>
                </a:solidFill>
                <a:latin typeface="Comic Sans MS" pitchFamily="66" charset="0"/>
              </a:rPr>
              <a:t>Зустріч 1. Перспективи діяльності лідера-керівника в підприємствах, організаціях, установах різного типу (2 год.)</a:t>
            </a:r>
            <a:endParaRPr lang="ru-RU" sz="2400" dirty="0">
              <a:solidFill>
                <a:srgbClr val="3F45B3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Лектори: </a:t>
            </a:r>
          </a:p>
          <a:p>
            <a:pPr algn="ctr">
              <a:buFont typeface="Wingdings" pitchFamily="2" charset="2"/>
              <a:buChar char="ü"/>
            </a:pP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професор  Горьовий В.П.,  </a:t>
            </a:r>
          </a:p>
          <a:p>
            <a:pPr algn="ctr">
              <a:buFont typeface="Wingdings" pitchFamily="2" charset="2"/>
              <a:buChar char="ü"/>
            </a:pP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доцент Новак О.В.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000232" y="3571877"/>
            <a:ext cx="67866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endParaRPr lang="uk-UA" sz="2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lvl="0">
              <a:buFont typeface="Wingdings" pitchFamily="2" charset="2"/>
              <a:buChar char="Ø"/>
            </a:pPr>
            <a:endParaRPr lang="uk-UA" sz="2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22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Організації як об’єкти управлінської дії лідерів. 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22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Вплив лідерів на суспільний розвиток.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22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Формування та розвиток лідерських якостей.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22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Правила ефективної взаємодії лідера з іншими членами колективу.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22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Стратегія індивідуального і колективного лідерства.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b="1" i="1" dirty="0">
                <a:solidFill>
                  <a:srgbClr val="3F45B3"/>
                </a:solidFill>
                <a:latin typeface="Comic Sans MS" pitchFamily="66" charset="0"/>
              </a:rPr>
              <a:t/>
            </a:r>
            <a:br>
              <a:rPr lang="uk-UA" sz="3100" b="1" i="1" dirty="0">
                <a:solidFill>
                  <a:srgbClr val="3F45B3"/>
                </a:solidFill>
                <a:latin typeface="Comic Sans MS" pitchFamily="66" charset="0"/>
              </a:rPr>
            </a:br>
            <a:r>
              <a:rPr lang="uk-UA" sz="3100" b="1" i="1" dirty="0">
                <a:solidFill>
                  <a:srgbClr val="3F45B3"/>
                </a:solidFill>
                <a:latin typeface="Comic Sans MS" pitchFamily="66" charset="0"/>
              </a:rPr>
              <a:t>Метою зустрічі є формування у слухачів: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Содержимое 4" descr="NUBIP_LOGO_NEW_Poisk_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3571876"/>
            <a:ext cx="2573170" cy="305441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8992" y="2928934"/>
            <a:ext cx="5257808" cy="3554419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v"/>
            </a:pPr>
            <a:r>
              <a:rPr lang="uk-UA" sz="22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навиків розвитку власного лідерського потенціалу через визначення орієнтирів;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uk-UA" sz="22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вміння налагодити ефективну взаємодію з членами колективу (підлеглими, колегами, керівниками).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uk-UA" sz="2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Спосіб проведення</a:t>
            </a:r>
            <a:r>
              <a:rPr lang="uk-UA" sz="2200" b="1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:</a:t>
            </a:r>
            <a:r>
              <a:rPr lang="uk-UA" sz="22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тематична бінарна лекція.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1500174"/>
            <a:ext cx="78581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uk-UA" sz="2000" dirty="0"/>
              <a:t> </a:t>
            </a:r>
            <a:r>
              <a:rPr lang="uk-UA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розуміння природи лідерства та його значення для розвитку суспільства, окремих господарюючих суб’єктів і членів трудових колективів;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uk-UA" sz="2800" b="1" dirty="0"/>
              <a:t/>
            </a:r>
            <a:br>
              <a:rPr lang="uk-UA" sz="2800" b="1" dirty="0"/>
            </a:br>
            <a:r>
              <a:rPr lang="uk-UA" sz="2800" b="1" dirty="0"/>
              <a:t/>
            </a:r>
            <a:br>
              <a:rPr lang="uk-UA" sz="2800" b="1" dirty="0"/>
            </a:br>
            <a:r>
              <a:rPr lang="uk-UA" sz="2800" b="1" dirty="0"/>
              <a:t/>
            </a:r>
            <a:br>
              <a:rPr lang="uk-UA" sz="2800" b="1" dirty="0"/>
            </a:br>
            <a:r>
              <a:rPr lang="uk-UA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15.05.2018 р</a:t>
            </a:r>
            <a:r>
              <a:rPr lang="uk-UA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.</a:t>
            </a:r>
            <a:br>
              <a:rPr lang="uk-UA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</a:br>
            <a:r>
              <a:rPr lang="ru-RU" sz="2800" dirty="0">
                <a:latin typeface="Comic Sans MS" pitchFamily="66" charset="0"/>
              </a:rPr>
              <a:t/>
            </a:r>
            <a:br>
              <a:rPr lang="ru-RU" sz="2800" dirty="0">
                <a:latin typeface="Comic Sans MS" pitchFamily="66" charset="0"/>
              </a:rPr>
            </a:br>
            <a:r>
              <a:rPr lang="uk-UA" sz="2800" b="1" dirty="0">
                <a:solidFill>
                  <a:srgbClr val="3F45B3"/>
                </a:solidFill>
                <a:latin typeface="Comic Sans MS" pitchFamily="66" charset="0"/>
              </a:rPr>
              <a:t>Зустріч 2. </a:t>
            </a:r>
            <a:br>
              <a:rPr lang="uk-UA" sz="2800" b="1" dirty="0">
                <a:solidFill>
                  <a:srgbClr val="3F45B3"/>
                </a:solidFill>
                <a:latin typeface="Comic Sans MS" pitchFamily="66" charset="0"/>
              </a:rPr>
            </a:br>
            <a:r>
              <a:rPr lang="uk-UA" sz="2800" b="1" dirty="0">
                <a:solidFill>
                  <a:srgbClr val="3F45B3"/>
                </a:solidFill>
                <a:latin typeface="Comic Sans MS" pitchFamily="66" charset="0"/>
              </a:rPr>
              <a:t>Аграрна політика в умовах фінансово-економічних та продовольчих викликів </a:t>
            </a:r>
            <a:r>
              <a:rPr lang="uk-UA" sz="1800" b="1" dirty="0">
                <a:solidFill>
                  <a:srgbClr val="3F45B3"/>
                </a:solidFill>
                <a:latin typeface="Comic Sans MS" pitchFamily="66" charset="0"/>
              </a:rPr>
              <a:t>(2 год.)</a:t>
            </a:r>
            <a:r>
              <a:rPr lang="uk-UA" sz="1800" b="1" dirty="0"/>
              <a:t/>
            </a:r>
            <a:br>
              <a:rPr lang="uk-UA" sz="1800" b="1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5" name="Содержимое 4" descr="NUBIP_LOGO_NEW_Poisk_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3429000"/>
            <a:ext cx="2214578" cy="262876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43174" y="3429000"/>
            <a:ext cx="6500826" cy="3429000"/>
          </a:xfrm>
        </p:spPr>
        <p:txBody>
          <a:bodyPr>
            <a:normAutofit fontScale="47500" lnSpcReduction="20000"/>
          </a:bodyPr>
          <a:lstStyle/>
          <a:p>
            <a:pPr lvl="0">
              <a:buFont typeface="Wingdings" pitchFamily="2" charset="2"/>
              <a:buChar char="Ø"/>
            </a:pPr>
            <a:endParaRPr lang="uk-UA" sz="36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42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Система органів управління розвитком сільського, лісового та рибного господарства України.</a:t>
            </a:r>
            <a:endParaRPr lang="ru-RU" sz="4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42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Інституційна галузева ідентифікація складових аграрного сектору економіки.</a:t>
            </a:r>
            <a:endParaRPr lang="ru-RU" sz="4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42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Цілі та завдання Стратегії і Програми розвитку аграрного сектору економіки до 2020 р. </a:t>
            </a:r>
            <a:endParaRPr lang="ru-RU" sz="4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42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Базові чинники впливу на процес прийняття рішень в аграрній політиці.</a:t>
            </a:r>
            <a:endParaRPr lang="ru-RU" sz="4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4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Спосіб проведення</a:t>
            </a:r>
            <a:r>
              <a:rPr lang="uk-UA" sz="4200" b="1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:</a:t>
            </a:r>
            <a:r>
              <a:rPr lang="uk-UA" sz="42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тематична лекція.</a:t>
            </a:r>
            <a:endParaRPr lang="ru-RU" sz="4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uk-UA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1928802"/>
            <a:ext cx="7500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2000" b="1" i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uk-UA" sz="2000" b="1" i="1" dirty="0">
                <a:solidFill>
                  <a:schemeClr val="tx2">
                    <a:lumMod val="75000"/>
                  </a:schemeClr>
                </a:solidFill>
              </a:rPr>
              <a:t>Лектор: </a:t>
            </a:r>
          </a:p>
          <a:p>
            <a:pPr algn="ctr">
              <a:buFont typeface="Wingdings" pitchFamily="2" charset="2"/>
              <a:buChar char="ü"/>
            </a:pPr>
            <a:r>
              <a:rPr lang="uk-UA" sz="2000" b="1" i="1" dirty="0">
                <a:solidFill>
                  <a:schemeClr val="tx2">
                    <a:lumMod val="75000"/>
                  </a:schemeClr>
                </a:solidFill>
              </a:rPr>
              <a:t> професор  Кваша С.М., </a:t>
            </a:r>
            <a:r>
              <a:rPr lang="uk-UA" sz="2000" b="1" i="1" dirty="0" err="1">
                <a:solidFill>
                  <a:schemeClr val="tx2">
                    <a:lumMod val="75000"/>
                  </a:schemeClr>
                </a:solidFill>
              </a:rPr>
              <a:t>к.е.н</a:t>
            </a:r>
            <a:r>
              <a:rPr lang="uk-UA" sz="2000" b="1" i="1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 algn="ctr">
              <a:buFont typeface="Wingdings" pitchFamily="2" charset="2"/>
              <a:buChar char="ü"/>
            </a:pPr>
            <a:r>
              <a:rPr lang="uk-UA" sz="2000" b="1" i="1" dirty="0">
                <a:solidFill>
                  <a:schemeClr val="tx2">
                    <a:lumMod val="75000"/>
                  </a:schemeClr>
                </a:solidFill>
              </a:rPr>
              <a:t> Павленко О.М. - Міністр </a:t>
            </a:r>
            <a:r>
              <a:rPr lang="uk-UA" sz="2000" b="1" i="1" dirty="0" err="1">
                <a:solidFill>
                  <a:schemeClr val="tx2">
                    <a:lumMod val="75000"/>
                  </a:schemeClr>
                </a:solidFill>
              </a:rPr>
              <a:t>Мінагрополіти</a:t>
            </a:r>
            <a:r>
              <a:rPr lang="uk-UA" sz="2000" b="1" i="1" dirty="0">
                <a:solidFill>
                  <a:schemeClr val="tx2">
                    <a:lumMod val="75000"/>
                  </a:schemeClr>
                </a:solidFill>
              </a:rPr>
              <a:t> України 2015-2016 рр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853</Words>
  <Application>Microsoft Office PowerPoint</Application>
  <PresentationFormat>Экран (4:3)</PresentationFormat>
  <Paragraphs>129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Comic Sans MS</vt:lpstr>
      <vt:lpstr>Wingdings</vt:lpstr>
      <vt:lpstr>Тема Office</vt:lpstr>
      <vt:lpstr>Ректорський проект “Школа лідерства НУБіП України”</vt:lpstr>
      <vt:lpstr>Презентация PowerPoint</vt:lpstr>
      <vt:lpstr>Розділ 1  Світоглядний Блок</vt:lpstr>
      <vt:lpstr>   13. 03.2018 р.   Зустріч ІI. СВІТОГЛЯДНІ ВИМІРИ ЛІДЕРСТВА В РЕАЛІЯХ ХХІ СТОЛІТТЯ </vt:lpstr>
      <vt:lpstr> 27.03.2018 р. Зустріч ІІІ. ТРЕНІНГ «Я – АВТОР ВЛАСНОЇ КАР’ЄРИ» </vt:lpstr>
      <vt:lpstr> 10.04.2018 р.  Зустріч ІV. КРУГЛИЙ СТІЛ   «ФЕНОМЕН ЛІДЕРСТВА КРІЗЬ ПРИЗМУ ГЛОБАЛЬНИХ ВИКЛИКІВ СУЧАСНОСТІ»  </vt:lpstr>
      <vt:lpstr>  РОЗДІЛ 2.   УПРАВЛІНСЬКІ НАВИЧКИ І РІШЕННЯ 24.04.2018 р. </vt:lpstr>
      <vt:lpstr> Метою зустрічі є формування у слухачів: </vt:lpstr>
      <vt:lpstr>   15.05.2018 р.  Зустріч 2.  Аграрна політика в умовах фінансово-економічних та продовольчих викликів (2 год.)   </vt:lpstr>
      <vt:lpstr>   29.05.2018 р.  Зустріч 3. Основи управління бізнесом (2 год.)  Лектори: професор  Шинкарук Л.В., професор  Мостенська Т.Л. </vt:lpstr>
      <vt:lpstr>   Зустріч 4. Круглий стіл   «Сучасні проблеми управління в аграрному секторі економіки та виклики для сільськогосподарського виробництва. </vt:lpstr>
      <vt:lpstr>      ОСІННЯ ПРОГРАМА НАВЧАННЯ  РОЗДІЛ 3.  СУЧАСНІ АГРОБІОЛОГІЧНІ ТЕХНОЛОГІЇ ПРОГРАМА НАВЧАННЯ 11.09.2018 р. Зустріч 1. Сучасні технології виробництва продукції рослинництва  (2 год.) </vt:lpstr>
      <vt:lpstr>Мета зустрічі: </vt:lpstr>
      <vt:lpstr> 25.09.2018 р. Зустріч 2. Сучасні технології використання тваринних та водних біоресурсів (2 год.) </vt:lpstr>
      <vt:lpstr> 09.10.2018 р. Зустріч 3. Інноваційні технології у харчовій промисловості  (2 год.) </vt:lpstr>
      <vt:lpstr>23.10.2018 р. Зустріч 4. Круглий стіл «Проблеми та майбутнє сільського господарства»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Ректорський проект “Школа лідерства НУБіП України”</dc:title>
  <dc:creator>user</dc:creator>
  <cp:lastModifiedBy>Геннадий</cp:lastModifiedBy>
  <cp:revision>12</cp:revision>
  <dcterms:modified xsi:type="dcterms:W3CDTF">2020-05-12T20:15:21Z</dcterms:modified>
</cp:coreProperties>
</file>