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6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F46"/>
    <a:srgbClr val="536B5B"/>
    <a:srgbClr val="457950"/>
    <a:srgbClr val="3C8249"/>
    <a:srgbClr val="86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C7A76-12E8-4709-AF01-CDC062F8645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0A20B1-E04D-4E67-A118-62A39D7657DD}">
      <dgm:prSet phldrT="[Текст]"/>
      <dgm:spPr/>
      <dgm:t>
        <a:bodyPr/>
        <a:lstStyle/>
        <a:p>
          <a:pPr algn="ctr">
            <a:buNone/>
          </a:pPr>
          <a:r>
            <a:rPr lang="uk-UA" dirty="0">
              <a:solidFill>
                <a:schemeClr val="tx1"/>
              </a:solidFill>
              <a:latin typeface="+mj-lt"/>
            </a:rPr>
            <a:t>Розробка еколог</a:t>
          </a:r>
          <a:r>
            <a:rPr lang="en-US" dirty="0" err="1">
              <a:solidFill>
                <a:schemeClr val="tx1"/>
              </a:solidFill>
              <a:latin typeface="+mj-lt"/>
            </a:rPr>
            <a:t>i</a:t>
          </a:r>
          <a:r>
            <a:rPr lang="uk-UA" dirty="0" err="1">
              <a:solidFill>
                <a:schemeClr val="tx1"/>
              </a:solidFill>
              <a:latin typeface="+mj-lt"/>
            </a:rPr>
            <a:t>чно</a:t>
          </a:r>
          <a:r>
            <a:rPr lang="uk-UA" dirty="0">
              <a:solidFill>
                <a:schemeClr val="tx1"/>
              </a:solidFill>
              <a:latin typeface="+mj-lt"/>
            </a:rPr>
            <a:t> чистих </a:t>
          </a:r>
          <a:r>
            <a:rPr lang="uk-UA" dirty="0" err="1">
              <a:solidFill>
                <a:schemeClr val="tx1"/>
              </a:solidFill>
              <a:latin typeface="+mj-lt"/>
            </a:rPr>
            <a:t>агротехнолог</a:t>
          </a:r>
          <a:r>
            <a:rPr lang="en-US" dirty="0" err="1">
              <a:solidFill>
                <a:schemeClr val="tx1"/>
              </a:solidFill>
              <a:latin typeface="+mj-lt"/>
            </a:rPr>
            <a:t>i</a:t>
          </a:r>
          <a:r>
            <a:rPr lang="uk-UA" dirty="0">
              <a:solidFill>
                <a:schemeClr val="tx1"/>
              </a:solidFill>
              <a:latin typeface="+mj-lt"/>
            </a:rPr>
            <a:t>й</a:t>
          </a:r>
        </a:p>
      </dgm:t>
    </dgm:pt>
    <dgm:pt modelId="{C143F376-044B-4B73-AFC0-74427845CE6D}" cxnId="{706B6CF2-C869-4192-BC6C-2618FC7291C7}" type="parTrans">
      <dgm:prSet/>
      <dgm:spPr/>
      <dgm:t>
        <a:bodyPr/>
        <a:lstStyle/>
        <a:p>
          <a:pPr algn="ctr"/>
          <a:endParaRPr lang="uk-UA" sz="2400">
            <a:solidFill>
              <a:schemeClr val="tx1"/>
            </a:solidFill>
            <a:latin typeface="+mj-lt"/>
          </a:endParaRPr>
        </a:p>
      </dgm:t>
    </dgm:pt>
    <dgm:pt modelId="{A3890F18-6FB4-402A-876E-6F60A450E1E4}" cxnId="{706B6CF2-C869-4192-BC6C-2618FC7291C7}" type="sibTrans">
      <dgm:prSet/>
      <dgm:spPr/>
      <dgm:t>
        <a:bodyPr/>
        <a:lstStyle/>
        <a:p>
          <a:pPr algn="ctr"/>
          <a:endParaRPr lang="uk-UA">
            <a:solidFill>
              <a:schemeClr val="tx1"/>
            </a:solidFill>
            <a:latin typeface="+mj-lt"/>
          </a:endParaRPr>
        </a:p>
      </dgm:t>
    </dgm:pt>
    <dgm:pt modelId="{1F9D8FD9-DE73-4EF6-9DCD-8E3260BA0F78}">
      <dgm:prSet phldrT="[Текст]"/>
      <dgm:spPr/>
      <dgm:t>
        <a:bodyPr/>
        <a:lstStyle/>
        <a:p>
          <a:pPr algn="ctr">
            <a:buNone/>
          </a:pPr>
          <a:r>
            <a:rPr lang="uk-UA">
              <a:solidFill>
                <a:schemeClr val="tx1"/>
              </a:solidFill>
              <a:latin typeface="+mj-lt"/>
            </a:rPr>
            <a:t>Вивчення б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чно активних речовин з метою їх впровадження в агровиробництво</a:t>
          </a:r>
        </a:p>
      </dgm:t>
    </dgm:pt>
    <dgm:pt modelId="{546F524D-C0DF-4917-978D-62DD19CCBA95}" cxnId="{A1636B22-D888-40DE-93E0-8C5EBB73BB80}" type="parTrans">
      <dgm:prSet/>
      <dgm:spPr/>
      <dgm:t>
        <a:bodyPr/>
        <a:lstStyle/>
        <a:p>
          <a:pPr algn="ctr"/>
          <a:endParaRPr lang="uk-UA" sz="2400">
            <a:solidFill>
              <a:schemeClr val="tx1"/>
            </a:solidFill>
            <a:latin typeface="+mj-lt"/>
          </a:endParaRPr>
        </a:p>
      </dgm:t>
    </dgm:pt>
    <dgm:pt modelId="{A6C77933-1D52-462B-97F7-7C1F8BF43194}" cxnId="{A1636B22-D888-40DE-93E0-8C5EBB73BB80}" type="sibTrans">
      <dgm:prSet/>
      <dgm:spPr/>
      <dgm:t>
        <a:bodyPr/>
        <a:lstStyle/>
        <a:p>
          <a:pPr algn="ctr"/>
          <a:endParaRPr lang="uk-UA">
            <a:solidFill>
              <a:schemeClr val="tx1"/>
            </a:solidFill>
            <a:latin typeface="+mj-lt"/>
          </a:endParaRPr>
        </a:p>
      </dgm:t>
    </dgm:pt>
    <dgm:pt modelId="{8D8D0464-DE9A-4C37-816D-56368611EF0C}">
      <dgm:prSet phldrT="[Текст]"/>
      <dgm:spPr/>
      <dgm:t>
        <a:bodyPr/>
        <a:lstStyle/>
        <a:p>
          <a:pPr algn="ctr">
            <a:buNone/>
          </a:pPr>
          <a:r>
            <a:rPr lang="uk-UA">
              <a:solidFill>
                <a:schemeClr val="tx1"/>
              </a:solidFill>
              <a:latin typeface="+mj-lt"/>
            </a:rPr>
            <a:t>П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дготовка студент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в до участ</a:t>
          </a:r>
          <a:r>
            <a:rPr lang="en-US">
              <a:solidFill>
                <a:schemeClr val="tx1"/>
              </a:solidFill>
              <a:latin typeface="+mj-lt"/>
            </a:rPr>
            <a:t>i </a:t>
          </a:r>
          <a:r>
            <a:rPr lang="uk-UA">
              <a:solidFill>
                <a:schemeClr val="tx1"/>
              </a:solidFill>
              <a:latin typeface="+mj-lt"/>
            </a:rPr>
            <a:t>у реальних наукових </a:t>
          </a:r>
          <a:r>
            <a:rPr lang="en-US">
              <a:solidFill>
                <a:schemeClr val="tx1"/>
              </a:solidFill>
              <a:latin typeface="+mj-lt"/>
            </a:rPr>
            <a:t>i </a:t>
          </a:r>
          <a:r>
            <a:rPr lang="uk-UA">
              <a:solidFill>
                <a:schemeClr val="tx1"/>
              </a:solidFill>
              <a:latin typeface="+mj-lt"/>
            </a:rPr>
            <a:t>виробничих проєктах</a:t>
          </a:r>
        </a:p>
      </dgm:t>
    </dgm:pt>
    <dgm:pt modelId="{2DA4D994-2CF4-4859-A833-033CB26864EF}" cxnId="{1B3000F0-7824-4B83-B421-E551F5B3675E}" type="parTrans">
      <dgm:prSet/>
      <dgm:spPr/>
      <dgm:t>
        <a:bodyPr/>
        <a:lstStyle/>
        <a:p>
          <a:pPr algn="ctr"/>
          <a:endParaRPr lang="uk-UA" sz="2400">
            <a:solidFill>
              <a:schemeClr val="tx1"/>
            </a:solidFill>
            <a:latin typeface="+mj-lt"/>
          </a:endParaRPr>
        </a:p>
      </dgm:t>
    </dgm:pt>
    <dgm:pt modelId="{705CB423-A139-4A8D-B8D1-3298F8D82ED1}" cxnId="{1B3000F0-7824-4B83-B421-E551F5B3675E}" type="sibTrans">
      <dgm:prSet/>
      <dgm:spPr/>
      <dgm:t>
        <a:bodyPr/>
        <a:lstStyle/>
        <a:p>
          <a:pPr algn="ctr"/>
          <a:endParaRPr lang="uk-UA">
            <a:solidFill>
              <a:schemeClr val="tx1"/>
            </a:solidFill>
            <a:latin typeface="+mj-lt"/>
          </a:endParaRPr>
        </a:p>
      </dgm:t>
    </dgm:pt>
    <dgm:pt modelId="{BB9FD06A-8597-4042-9537-540779241D59}">
      <dgm:prSet/>
      <dgm:spPr/>
      <dgm:t>
        <a:bodyPr/>
        <a:lstStyle/>
        <a:p>
          <a:pPr algn="ctr"/>
          <a:r>
            <a:rPr lang="uk-UA">
              <a:solidFill>
                <a:schemeClr val="tx1"/>
              </a:solidFill>
              <a:latin typeface="+mj-lt"/>
            </a:rPr>
            <a:t>П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дтримка еколог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чного балансу через ф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тотехнолог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ї</a:t>
          </a:r>
        </a:p>
      </dgm:t>
    </dgm:pt>
    <dgm:pt modelId="{6B056CD9-E075-48D5-9237-9CFE447720F1}" cxnId="{8F6239A1-7FCF-4EB4-B438-A9E222809DA3}" type="parTrans">
      <dgm:prSet/>
      <dgm:spPr/>
      <dgm:t>
        <a:bodyPr/>
        <a:lstStyle/>
        <a:p>
          <a:pPr algn="ctr"/>
          <a:endParaRPr lang="uk-UA" sz="2400">
            <a:solidFill>
              <a:schemeClr val="tx1"/>
            </a:solidFill>
            <a:latin typeface="+mj-lt"/>
          </a:endParaRPr>
        </a:p>
      </dgm:t>
    </dgm:pt>
    <dgm:pt modelId="{7930D60E-18CA-436A-ADB6-BE50DF126D5D}" cxnId="{8F6239A1-7FCF-4EB4-B438-A9E222809DA3}" type="sibTrans">
      <dgm:prSet/>
      <dgm:spPr/>
      <dgm:t>
        <a:bodyPr/>
        <a:lstStyle/>
        <a:p>
          <a:pPr algn="ctr"/>
          <a:endParaRPr lang="uk-UA">
            <a:solidFill>
              <a:schemeClr val="tx1"/>
            </a:solidFill>
            <a:latin typeface="+mj-lt"/>
          </a:endParaRPr>
        </a:p>
      </dgm:t>
    </dgm:pt>
    <dgm:pt modelId="{2C81D9A3-5BB1-4699-B0DC-9E0A9DE1AC2B}" type="pres">
      <dgm:prSet presAssocID="{86DC7A76-12E8-4709-AF01-CDC062F8645C}" presName="linear" presStyleCnt="0">
        <dgm:presLayoutVars>
          <dgm:animLvl val="lvl"/>
          <dgm:resizeHandles val="exact"/>
        </dgm:presLayoutVars>
      </dgm:prSet>
      <dgm:spPr/>
    </dgm:pt>
    <dgm:pt modelId="{60419078-EBE3-4A78-B251-7EB2AE6C41D1}" type="pres">
      <dgm:prSet presAssocID="{4F0A20B1-E04D-4E67-A118-62A39D7657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F96FAE-9696-4967-AA7D-D31A42AF1991}" type="pres">
      <dgm:prSet presAssocID="{A3890F18-6FB4-402A-876E-6F60A450E1E4}" presName="spacer" presStyleCnt="0"/>
      <dgm:spPr/>
    </dgm:pt>
    <dgm:pt modelId="{0DFABEE1-61F3-4E5B-A0D5-89107A645903}" type="pres">
      <dgm:prSet presAssocID="{1F9D8FD9-DE73-4EF6-9DCD-8E3260BA0F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F6D7F8-CE7E-465E-A2A5-855E0A220567}" type="pres">
      <dgm:prSet presAssocID="{A6C77933-1D52-462B-97F7-7C1F8BF43194}" presName="spacer" presStyleCnt="0"/>
      <dgm:spPr/>
    </dgm:pt>
    <dgm:pt modelId="{8A9A9082-1CB8-44B1-B3A0-3676F5B704CD}" type="pres">
      <dgm:prSet presAssocID="{8D8D0464-DE9A-4C37-816D-56368611EF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B4E66-F221-4933-A301-0113B536F642}" type="pres">
      <dgm:prSet presAssocID="{705CB423-A139-4A8D-B8D1-3298F8D82ED1}" presName="spacer" presStyleCnt="0"/>
      <dgm:spPr/>
    </dgm:pt>
    <dgm:pt modelId="{C9F73CE6-8458-4D9A-B7D3-58D65E11DA46}" type="pres">
      <dgm:prSet presAssocID="{BB9FD06A-8597-4042-9537-540779241D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636B22-D888-40DE-93E0-8C5EBB73BB80}" srcId="{86DC7A76-12E8-4709-AF01-CDC062F8645C}" destId="{1F9D8FD9-DE73-4EF6-9DCD-8E3260BA0F78}" srcOrd="1" destOrd="0" parTransId="{546F524D-C0DF-4917-978D-62DD19CCBA95}" sibTransId="{A6C77933-1D52-462B-97F7-7C1F8BF43194}"/>
    <dgm:cxn modelId="{F6328B31-BE4E-44A9-9DBF-867DCE04CAFC}" type="presOf" srcId="{1F9D8FD9-DE73-4EF6-9DCD-8E3260BA0F78}" destId="{0DFABEE1-61F3-4E5B-A0D5-89107A645903}" srcOrd="0" destOrd="0" presId="urn:microsoft.com/office/officeart/2005/8/layout/vList2"/>
    <dgm:cxn modelId="{7337F86A-708C-4257-AD25-D236105E263B}" type="presOf" srcId="{BB9FD06A-8597-4042-9537-540779241D59}" destId="{C9F73CE6-8458-4D9A-B7D3-58D65E11DA46}" srcOrd="0" destOrd="0" presId="urn:microsoft.com/office/officeart/2005/8/layout/vList2"/>
    <dgm:cxn modelId="{FEA19D8A-F5C6-40B0-8C3A-3C7ECBC5BC7F}" type="presOf" srcId="{4F0A20B1-E04D-4E67-A118-62A39D7657DD}" destId="{60419078-EBE3-4A78-B251-7EB2AE6C41D1}" srcOrd="0" destOrd="0" presId="urn:microsoft.com/office/officeart/2005/8/layout/vList2"/>
    <dgm:cxn modelId="{07949895-4EB7-4D74-A7A0-83F461DD7276}" type="presOf" srcId="{86DC7A76-12E8-4709-AF01-CDC062F8645C}" destId="{2C81D9A3-5BB1-4699-B0DC-9E0A9DE1AC2B}" srcOrd="0" destOrd="0" presId="urn:microsoft.com/office/officeart/2005/8/layout/vList2"/>
    <dgm:cxn modelId="{8F6239A1-7FCF-4EB4-B438-A9E222809DA3}" srcId="{86DC7A76-12E8-4709-AF01-CDC062F8645C}" destId="{BB9FD06A-8597-4042-9537-540779241D59}" srcOrd="3" destOrd="0" parTransId="{6B056CD9-E075-48D5-9237-9CFE447720F1}" sibTransId="{7930D60E-18CA-436A-ADB6-BE50DF126D5D}"/>
    <dgm:cxn modelId="{042CB8B3-7873-491C-87D1-2596CD575680}" type="presOf" srcId="{8D8D0464-DE9A-4C37-816D-56368611EF0C}" destId="{8A9A9082-1CB8-44B1-B3A0-3676F5B704CD}" srcOrd="0" destOrd="0" presId="urn:microsoft.com/office/officeart/2005/8/layout/vList2"/>
    <dgm:cxn modelId="{1B3000F0-7824-4B83-B421-E551F5B3675E}" srcId="{86DC7A76-12E8-4709-AF01-CDC062F8645C}" destId="{8D8D0464-DE9A-4C37-816D-56368611EF0C}" srcOrd="2" destOrd="0" parTransId="{2DA4D994-2CF4-4859-A833-033CB26864EF}" sibTransId="{705CB423-A139-4A8D-B8D1-3298F8D82ED1}"/>
    <dgm:cxn modelId="{706B6CF2-C869-4192-BC6C-2618FC7291C7}" srcId="{86DC7A76-12E8-4709-AF01-CDC062F8645C}" destId="{4F0A20B1-E04D-4E67-A118-62A39D7657DD}" srcOrd="0" destOrd="0" parTransId="{C143F376-044B-4B73-AFC0-74427845CE6D}" sibTransId="{A3890F18-6FB4-402A-876E-6F60A450E1E4}"/>
    <dgm:cxn modelId="{6277BD73-A84C-415C-800C-AE073194DF8E}" type="presParOf" srcId="{2C81D9A3-5BB1-4699-B0DC-9E0A9DE1AC2B}" destId="{60419078-EBE3-4A78-B251-7EB2AE6C41D1}" srcOrd="0" destOrd="0" presId="urn:microsoft.com/office/officeart/2005/8/layout/vList2"/>
    <dgm:cxn modelId="{8AD91CFD-558D-4C9B-98A4-C64DFEDC67A3}" type="presParOf" srcId="{2C81D9A3-5BB1-4699-B0DC-9E0A9DE1AC2B}" destId="{84F96FAE-9696-4967-AA7D-D31A42AF1991}" srcOrd="1" destOrd="0" presId="urn:microsoft.com/office/officeart/2005/8/layout/vList2"/>
    <dgm:cxn modelId="{3C5D8F64-8EF9-482A-AA7E-3A2F9A4C0EF9}" type="presParOf" srcId="{2C81D9A3-5BB1-4699-B0DC-9E0A9DE1AC2B}" destId="{0DFABEE1-61F3-4E5B-A0D5-89107A645903}" srcOrd="2" destOrd="0" presId="urn:microsoft.com/office/officeart/2005/8/layout/vList2"/>
    <dgm:cxn modelId="{2A395715-052C-40A9-AADB-0AC470470848}" type="presParOf" srcId="{2C81D9A3-5BB1-4699-B0DC-9E0A9DE1AC2B}" destId="{FFF6D7F8-CE7E-465E-A2A5-855E0A220567}" srcOrd="3" destOrd="0" presId="urn:microsoft.com/office/officeart/2005/8/layout/vList2"/>
    <dgm:cxn modelId="{FFF13FB0-A009-4415-A6E0-CCA66C76203A}" type="presParOf" srcId="{2C81D9A3-5BB1-4699-B0DC-9E0A9DE1AC2B}" destId="{8A9A9082-1CB8-44B1-B3A0-3676F5B704CD}" srcOrd="4" destOrd="0" presId="urn:microsoft.com/office/officeart/2005/8/layout/vList2"/>
    <dgm:cxn modelId="{63370AA9-C070-42BC-BF5D-A0F31A9A910D}" type="presParOf" srcId="{2C81D9A3-5BB1-4699-B0DC-9E0A9DE1AC2B}" destId="{334B4E66-F221-4933-A301-0113B536F642}" srcOrd="5" destOrd="0" presId="urn:microsoft.com/office/officeart/2005/8/layout/vList2"/>
    <dgm:cxn modelId="{7D1CB499-B534-4B19-B6AE-4AD0F3EE078D}" type="presParOf" srcId="{2C81D9A3-5BB1-4699-B0DC-9E0A9DE1AC2B}" destId="{C9F73CE6-8458-4D9A-B7D3-58D65E11DA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AF923-9EEA-4F03-887A-CC057A2A059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A60DA5A-B4B8-4232-8017-F2542F03DBFC}">
      <dgm:prSet/>
      <dgm:spPr/>
      <dgm:t>
        <a:bodyPr/>
        <a:lstStyle/>
        <a:p>
          <a:pPr algn="ctr"/>
          <a:r>
            <a:rPr lang="uk-UA" b="0" i="0" baseline="0" dirty="0">
              <a:solidFill>
                <a:schemeClr val="tx1"/>
              </a:solidFill>
              <a:latin typeface="+mj-lt"/>
            </a:rPr>
            <a:t>Залучення аспірантів як менторів для молодших курсів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FA75BA7-DB4A-45C2-8C81-A64578450A8A}" cxnId="{93CFE360-51E0-45AD-B282-2EC386642149}" type="par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B863C2AF-6EAA-49B2-AA07-B742F3857B86}" cxnId="{93CFE360-51E0-45AD-B282-2EC386642149}" type="sib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E1C414B1-600E-46B3-A30E-2C6CFAFD6820}">
      <dgm:prSet/>
      <dgm:spPr/>
      <dgm:t>
        <a:bodyPr/>
        <a:lstStyle/>
        <a:p>
          <a:pPr algn="ctr"/>
          <a:r>
            <a:rPr lang="uk-UA" b="0" i="0" baseline="0">
              <a:solidFill>
                <a:schemeClr val="tx1"/>
              </a:solidFill>
              <a:latin typeface="+mj-lt"/>
            </a:rPr>
            <a:t>Участь у міжнародних програмах студентського обміну</a:t>
          </a:r>
          <a:endParaRPr lang="en-US">
            <a:solidFill>
              <a:schemeClr val="tx1"/>
            </a:solidFill>
            <a:latin typeface="+mj-lt"/>
          </a:endParaRPr>
        </a:p>
      </dgm:t>
    </dgm:pt>
    <dgm:pt modelId="{310CD697-F6ED-49F6-BBE6-7884DFAD610C}" cxnId="{38A93675-7758-4C7F-BDD1-6D65A19B7DB1}" type="par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F5508A16-18B8-45BA-83A3-175EA6DE1BA7}" cxnId="{38A93675-7758-4C7F-BDD1-6D65A19B7DB1}" type="sib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F85F2DF8-47EA-485D-BBB1-DA898D15872B}">
      <dgm:prSet/>
      <dgm:spPr/>
      <dgm:t>
        <a:bodyPr/>
        <a:lstStyle/>
        <a:p>
          <a:pPr algn="ctr"/>
          <a:r>
            <a:rPr lang="uk-UA" b="0" i="0" baseline="0">
              <a:solidFill>
                <a:schemeClr val="tx1"/>
              </a:solidFill>
              <a:latin typeface="+mj-lt"/>
            </a:rPr>
            <a:t>Пошук партнерських грантів для лабораторних досліджень</a:t>
          </a:r>
          <a:endParaRPr lang="en-US">
            <a:solidFill>
              <a:schemeClr val="tx1"/>
            </a:solidFill>
            <a:latin typeface="+mj-lt"/>
          </a:endParaRPr>
        </a:p>
      </dgm:t>
    </dgm:pt>
    <dgm:pt modelId="{5C319912-F203-44A1-BC48-D160E4675778}" cxnId="{DBE58375-2FF5-49F9-9A78-8CC970535CB8}" type="par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A4887A69-556D-4F8B-A3DA-4ECA6C0C7C05}" cxnId="{DBE58375-2FF5-49F9-9A78-8CC970535CB8}" type="sib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14C54C0C-8624-4751-8284-82B5F8478171}">
      <dgm:prSet/>
      <dgm:spPr/>
      <dgm:t>
        <a:bodyPr/>
        <a:lstStyle/>
        <a:p>
          <a:pPr algn="ctr"/>
          <a:r>
            <a:rPr lang="uk-UA" b="0" i="0" baseline="0">
              <a:solidFill>
                <a:schemeClr val="tx1"/>
              </a:solidFill>
              <a:latin typeface="+mj-lt"/>
            </a:rPr>
            <a:t>Створення онлайн-бази даних результатів досліджень гуртка</a:t>
          </a:r>
          <a:endParaRPr lang="en-US">
            <a:solidFill>
              <a:schemeClr val="tx1"/>
            </a:solidFill>
            <a:latin typeface="+mj-lt"/>
          </a:endParaRPr>
        </a:p>
      </dgm:t>
    </dgm:pt>
    <dgm:pt modelId="{F4FDAF88-B0BE-417B-BA64-4C7A6A614D7F}" cxnId="{9A91DD6B-FC73-4345-B5E7-0AE44CF1FDDF}" type="par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CDB52D10-C879-4A87-93C6-7411B98658FB}" cxnId="{9A91DD6B-FC73-4345-B5E7-0AE44CF1FDDF}" type="sib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04C543A9-3B6B-442D-9204-6C94BE4343A3}">
      <dgm:prSet/>
      <dgm:spPr/>
      <dgm:t>
        <a:bodyPr/>
        <a:lstStyle/>
        <a:p>
          <a:pPr algn="ctr"/>
          <a:r>
            <a:rPr lang="uk-UA" b="0" i="0" baseline="0">
              <a:solidFill>
                <a:schemeClr val="tx1"/>
              </a:solidFill>
              <a:latin typeface="+mj-lt"/>
            </a:rPr>
            <a:t>Популяризація наукових здобутків через соцмережі кафедри</a:t>
          </a:r>
          <a:endParaRPr lang="en-US">
            <a:solidFill>
              <a:schemeClr val="tx1"/>
            </a:solidFill>
            <a:latin typeface="+mj-lt"/>
          </a:endParaRPr>
        </a:p>
      </dgm:t>
    </dgm:pt>
    <dgm:pt modelId="{D78E327E-2C57-4EAB-BF2C-52E02F6C9027}" cxnId="{0156B6B9-3A53-44CB-B077-64F09A1C6666}" type="par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4E551B0B-9904-4730-8ACC-1DFABC9DF25B}" cxnId="{0156B6B9-3A53-44CB-B077-64F09A1C6666}" type="sibTrans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0EAF4F70-74CA-4A22-8AC4-790D111B1BFF}" type="pres">
      <dgm:prSet presAssocID="{7EAAF923-9EEA-4F03-887A-CC057A2A0590}" presName="outerComposite" presStyleCnt="0">
        <dgm:presLayoutVars>
          <dgm:chMax val="5"/>
          <dgm:dir/>
          <dgm:resizeHandles val="exact"/>
        </dgm:presLayoutVars>
      </dgm:prSet>
      <dgm:spPr/>
    </dgm:pt>
    <dgm:pt modelId="{6087023B-3A31-441C-BD80-3B3768D7F401}" type="pres">
      <dgm:prSet presAssocID="{7EAAF923-9EEA-4F03-887A-CC057A2A0590}" presName="dummyMaxCanvas" presStyleCnt="0">
        <dgm:presLayoutVars/>
      </dgm:prSet>
      <dgm:spPr/>
    </dgm:pt>
    <dgm:pt modelId="{3CD52302-FFE3-4454-8C90-465414E5A7A9}" type="pres">
      <dgm:prSet presAssocID="{7EAAF923-9EEA-4F03-887A-CC057A2A0590}" presName="FiveNodes_1" presStyleLbl="node1" presStyleIdx="0" presStyleCnt="5">
        <dgm:presLayoutVars>
          <dgm:bulletEnabled val="1"/>
        </dgm:presLayoutVars>
      </dgm:prSet>
      <dgm:spPr/>
    </dgm:pt>
    <dgm:pt modelId="{55F40739-5FFE-405D-BE72-08694FA7AEC4}" type="pres">
      <dgm:prSet presAssocID="{7EAAF923-9EEA-4F03-887A-CC057A2A0590}" presName="FiveNodes_2" presStyleLbl="node1" presStyleIdx="1" presStyleCnt="5">
        <dgm:presLayoutVars>
          <dgm:bulletEnabled val="1"/>
        </dgm:presLayoutVars>
      </dgm:prSet>
      <dgm:spPr/>
    </dgm:pt>
    <dgm:pt modelId="{75BB8114-0CF7-4321-AB5D-3168B866CD84}" type="pres">
      <dgm:prSet presAssocID="{7EAAF923-9EEA-4F03-887A-CC057A2A0590}" presName="FiveNodes_3" presStyleLbl="node1" presStyleIdx="2" presStyleCnt="5">
        <dgm:presLayoutVars>
          <dgm:bulletEnabled val="1"/>
        </dgm:presLayoutVars>
      </dgm:prSet>
      <dgm:spPr/>
    </dgm:pt>
    <dgm:pt modelId="{AEC7412A-2D43-460B-AB1D-294E9B6410AC}" type="pres">
      <dgm:prSet presAssocID="{7EAAF923-9EEA-4F03-887A-CC057A2A0590}" presName="FiveNodes_4" presStyleLbl="node1" presStyleIdx="3" presStyleCnt="5">
        <dgm:presLayoutVars>
          <dgm:bulletEnabled val="1"/>
        </dgm:presLayoutVars>
      </dgm:prSet>
      <dgm:spPr/>
    </dgm:pt>
    <dgm:pt modelId="{96964A6C-1A4B-4C63-B487-3287F7BA5B67}" type="pres">
      <dgm:prSet presAssocID="{7EAAF923-9EEA-4F03-887A-CC057A2A0590}" presName="FiveNodes_5" presStyleLbl="node1" presStyleIdx="4" presStyleCnt="5">
        <dgm:presLayoutVars>
          <dgm:bulletEnabled val="1"/>
        </dgm:presLayoutVars>
      </dgm:prSet>
      <dgm:spPr/>
    </dgm:pt>
    <dgm:pt modelId="{7ADA65B1-28A2-402B-93A7-C31BD9D29F24}" type="pres">
      <dgm:prSet presAssocID="{7EAAF923-9EEA-4F03-887A-CC057A2A0590}" presName="FiveConn_1-2" presStyleLbl="fgAccFollowNode1" presStyleIdx="0" presStyleCnt="4">
        <dgm:presLayoutVars>
          <dgm:bulletEnabled val="1"/>
        </dgm:presLayoutVars>
      </dgm:prSet>
      <dgm:spPr/>
    </dgm:pt>
    <dgm:pt modelId="{2853D110-A7A3-4030-B90D-EBD88DC650E1}" type="pres">
      <dgm:prSet presAssocID="{7EAAF923-9EEA-4F03-887A-CC057A2A0590}" presName="FiveConn_2-3" presStyleLbl="fgAccFollowNode1" presStyleIdx="1" presStyleCnt="4">
        <dgm:presLayoutVars>
          <dgm:bulletEnabled val="1"/>
        </dgm:presLayoutVars>
      </dgm:prSet>
      <dgm:spPr/>
    </dgm:pt>
    <dgm:pt modelId="{BD825150-F39E-4D56-ABA2-138AA86E586F}" type="pres">
      <dgm:prSet presAssocID="{7EAAF923-9EEA-4F03-887A-CC057A2A0590}" presName="FiveConn_3-4" presStyleLbl="fgAccFollowNode1" presStyleIdx="2" presStyleCnt="4">
        <dgm:presLayoutVars>
          <dgm:bulletEnabled val="1"/>
        </dgm:presLayoutVars>
      </dgm:prSet>
      <dgm:spPr/>
    </dgm:pt>
    <dgm:pt modelId="{F52EE167-E7B2-4578-96B0-3119EBB175DF}" type="pres">
      <dgm:prSet presAssocID="{7EAAF923-9EEA-4F03-887A-CC057A2A0590}" presName="FiveConn_4-5" presStyleLbl="fgAccFollowNode1" presStyleIdx="3" presStyleCnt="4">
        <dgm:presLayoutVars>
          <dgm:bulletEnabled val="1"/>
        </dgm:presLayoutVars>
      </dgm:prSet>
      <dgm:spPr/>
    </dgm:pt>
    <dgm:pt modelId="{9241B9AB-EDF9-4F52-AFD1-38DAD3365D3D}" type="pres">
      <dgm:prSet presAssocID="{7EAAF923-9EEA-4F03-887A-CC057A2A0590}" presName="FiveNodes_1_text" presStyleLbl="node1" presStyleIdx="4" presStyleCnt="5">
        <dgm:presLayoutVars>
          <dgm:bulletEnabled val="1"/>
        </dgm:presLayoutVars>
      </dgm:prSet>
      <dgm:spPr/>
    </dgm:pt>
    <dgm:pt modelId="{4AA199AC-3CE0-4F53-93F3-7806EA59758D}" type="pres">
      <dgm:prSet presAssocID="{7EAAF923-9EEA-4F03-887A-CC057A2A0590}" presName="FiveNodes_2_text" presStyleLbl="node1" presStyleIdx="4" presStyleCnt="5">
        <dgm:presLayoutVars>
          <dgm:bulletEnabled val="1"/>
        </dgm:presLayoutVars>
      </dgm:prSet>
      <dgm:spPr/>
    </dgm:pt>
    <dgm:pt modelId="{70FA4F2F-7DEF-4365-A8D3-C375AD3B0410}" type="pres">
      <dgm:prSet presAssocID="{7EAAF923-9EEA-4F03-887A-CC057A2A0590}" presName="FiveNodes_3_text" presStyleLbl="node1" presStyleIdx="4" presStyleCnt="5">
        <dgm:presLayoutVars>
          <dgm:bulletEnabled val="1"/>
        </dgm:presLayoutVars>
      </dgm:prSet>
      <dgm:spPr/>
    </dgm:pt>
    <dgm:pt modelId="{4D84D80F-82C5-46B4-8C48-D505EC8BE4B5}" type="pres">
      <dgm:prSet presAssocID="{7EAAF923-9EEA-4F03-887A-CC057A2A0590}" presName="FiveNodes_4_text" presStyleLbl="node1" presStyleIdx="4" presStyleCnt="5">
        <dgm:presLayoutVars>
          <dgm:bulletEnabled val="1"/>
        </dgm:presLayoutVars>
      </dgm:prSet>
      <dgm:spPr/>
    </dgm:pt>
    <dgm:pt modelId="{02319CA2-DB82-4377-92B0-3BD02A1B7F96}" type="pres">
      <dgm:prSet presAssocID="{7EAAF923-9EEA-4F03-887A-CC057A2A059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6D05203-B6B0-4F1D-9425-9B741590A8D0}" type="presOf" srcId="{F85F2DF8-47EA-485D-BBB1-DA898D15872B}" destId="{75BB8114-0CF7-4321-AB5D-3168B866CD84}" srcOrd="0" destOrd="0" presId="urn:microsoft.com/office/officeart/2005/8/layout/vProcess5"/>
    <dgm:cxn modelId="{1DE4C60B-26A9-48DD-B60B-D86647293700}" type="presOf" srcId="{7EAAF923-9EEA-4F03-887A-CC057A2A0590}" destId="{0EAF4F70-74CA-4A22-8AC4-790D111B1BFF}" srcOrd="0" destOrd="0" presId="urn:microsoft.com/office/officeart/2005/8/layout/vProcess5"/>
    <dgm:cxn modelId="{5E668826-B76F-4784-99CA-599876A9A49E}" type="presOf" srcId="{04C543A9-3B6B-442D-9204-6C94BE4343A3}" destId="{02319CA2-DB82-4377-92B0-3BD02A1B7F96}" srcOrd="1" destOrd="0" presId="urn:microsoft.com/office/officeart/2005/8/layout/vProcess5"/>
    <dgm:cxn modelId="{C186483C-8F56-4EDB-ACC8-46655425FDF5}" type="presOf" srcId="{14C54C0C-8624-4751-8284-82B5F8478171}" destId="{AEC7412A-2D43-460B-AB1D-294E9B6410AC}" srcOrd="0" destOrd="0" presId="urn:microsoft.com/office/officeart/2005/8/layout/vProcess5"/>
    <dgm:cxn modelId="{5313BC5B-217C-4F02-ABF5-741069C75FE3}" type="presOf" srcId="{E1C414B1-600E-46B3-A30E-2C6CFAFD6820}" destId="{55F40739-5FFE-405D-BE72-08694FA7AEC4}" srcOrd="0" destOrd="0" presId="urn:microsoft.com/office/officeart/2005/8/layout/vProcess5"/>
    <dgm:cxn modelId="{93CFE360-51E0-45AD-B282-2EC386642149}" srcId="{7EAAF923-9EEA-4F03-887A-CC057A2A0590}" destId="{FA60DA5A-B4B8-4232-8017-F2542F03DBFC}" srcOrd="0" destOrd="0" parTransId="{0FA75BA7-DB4A-45C2-8C81-A64578450A8A}" sibTransId="{B863C2AF-6EAA-49B2-AA07-B742F3857B86}"/>
    <dgm:cxn modelId="{CC434263-B8EE-4490-B2CA-99835F2C0201}" type="presOf" srcId="{A4887A69-556D-4F8B-A3DA-4ECA6C0C7C05}" destId="{BD825150-F39E-4D56-ABA2-138AA86E586F}" srcOrd="0" destOrd="0" presId="urn:microsoft.com/office/officeart/2005/8/layout/vProcess5"/>
    <dgm:cxn modelId="{D7263D6A-DB74-43FA-9AFF-9510E12F6A2D}" type="presOf" srcId="{14C54C0C-8624-4751-8284-82B5F8478171}" destId="{4D84D80F-82C5-46B4-8C48-D505EC8BE4B5}" srcOrd="1" destOrd="0" presId="urn:microsoft.com/office/officeart/2005/8/layout/vProcess5"/>
    <dgm:cxn modelId="{9A91DD6B-FC73-4345-B5E7-0AE44CF1FDDF}" srcId="{7EAAF923-9EEA-4F03-887A-CC057A2A0590}" destId="{14C54C0C-8624-4751-8284-82B5F8478171}" srcOrd="3" destOrd="0" parTransId="{F4FDAF88-B0BE-417B-BA64-4C7A6A614D7F}" sibTransId="{CDB52D10-C879-4A87-93C6-7411B98658FB}"/>
    <dgm:cxn modelId="{38A93675-7758-4C7F-BDD1-6D65A19B7DB1}" srcId="{7EAAF923-9EEA-4F03-887A-CC057A2A0590}" destId="{E1C414B1-600E-46B3-A30E-2C6CFAFD6820}" srcOrd="1" destOrd="0" parTransId="{310CD697-F6ED-49F6-BBE6-7884DFAD610C}" sibTransId="{F5508A16-18B8-45BA-83A3-175EA6DE1BA7}"/>
    <dgm:cxn modelId="{DBE58375-2FF5-49F9-9A78-8CC970535CB8}" srcId="{7EAAF923-9EEA-4F03-887A-CC057A2A0590}" destId="{F85F2DF8-47EA-485D-BBB1-DA898D15872B}" srcOrd="2" destOrd="0" parTransId="{5C319912-F203-44A1-BC48-D160E4675778}" sibTransId="{A4887A69-556D-4F8B-A3DA-4ECA6C0C7C05}"/>
    <dgm:cxn modelId="{57B5C477-1EC2-4ACB-A2D6-101DE848D6E7}" type="presOf" srcId="{F5508A16-18B8-45BA-83A3-175EA6DE1BA7}" destId="{2853D110-A7A3-4030-B90D-EBD88DC650E1}" srcOrd="0" destOrd="0" presId="urn:microsoft.com/office/officeart/2005/8/layout/vProcess5"/>
    <dgm:cxn modelId="{9B6A3198-CF61-460F-9CA1-163F33F08BE5}" type="presOf" srcId="{FA60DA5A-B4B8-4232-8017-F2542F03DBFC}" destId="{3CD52302-FFE3-4454-8C90-465414E5A7A9}" srcOrd="0" destOrd="0" presId="urn:microsoft.com/office/officeart/2005/8/layout/vProcess5"/>
    <dgm:cxn modelId="{35385BA8-5526-4DB5-83FE-E6240527B7FB}" type="presOf" srcId="{FA60DA5A-B4B8-4232-8017-F2542F03DBFC}" destId="{9241B9AB-EDF9-4F52-AFD1-38DAD3365D3D}" srcOrd="1" destOrd="0" presId="urn:microsoft.com/office/officeart/2005/8/layout/vProcess5"/>
    <dgm:cxn modelId="{BEF64CB1-9623-4423-91A9-C541B616219D}" type="presOf" srcId="{04C543A9-3B6B-442D-9204-6C94BE4343A3}" destId="{96964A6C-1A4B-4C63-B487-3287F7BA5B67}" srcOrd="0" destOrd="0" presId="urn:microsoft.com/office/officeart/2005/8/layout/vProcess5"/>
    <dgm:cxn modelId="{D1B558B5-E817-4FE2-85D7-288B831A5C4A}" type="presOf" srcId="{B863C2AF-6EAA-49B2-AA07-B742F3857B86}" destId="{7ADA65B1-28A2-402B-93A7-C31BD9D29F24}" srcOrd="0" destOrd="0" presId="urn:microsoft.com/office/officeart/2005/8/layout/vProcess5"/>
    <dgm:cxn modelId="{0156B6B9-3A53-44CB-B077-64F09A1C6666}" srcId="{7EAAF923-9EEA-4F03-887A-CC057A2A0590}" destId="{04C543A9-3B6B-442D-9204-6C94BE4343A3}" srcOrd="4" destOrd="0" parTransId="{D78E327E-2C57-4EAB-BF2C-52E02F6C9027}" sibTransId="{4E551B0B-9904-4730-8ACC-1DFABC9DF25B}"/>
    <dgm:cxn modelId="{0E12A9DA-93A1-4647-8196-FBEE2C672AFB}" type="presOf" srcId="{F85F2DF8-47EA-485D-BBB1-DA898D15872B}" destId="{70FA4F2F-7DEF-4365-A8D3-C375AD3B0410}" srcOrd="1" destOrd="0" presId="urn:microsoft.com/office/officeart/2005/8/layout/vProcess5"/>
    <dgm:cxn modelId="{20029ADB-F18F-4627-ADCA-75A8898625E5}" type="presOf" srcId="{CDB52D10-C879-4A87-93C6-7411B98658FB}" destId="{F52EE167-E7B2-4578-96B0-3119EBB175DF}" srcOrd="0" destOrd="0" presId="urn:microsoft.com/office/officeart/2005/8/layout/vProcess5"/>
    <dgm:cxn modelId="{05AFF4EC-1E4D-4BB2-9651-33BC2F69B7DC}" type="presOf" srcId="{E1C414B1-600E-46B3-A30E-2C6CFAFD6820}" destId="{4AA199AC-3CE0-4F53-93F3-7806EA59758D}" srcOrd="1" destOrd="0" presId="urn:microsoft.com/office/officeart/2005/8/layout/vProcess5"/>
    <dgm:cxn modelId="{7761805D-225E-46B5-942A-17ADBBB0A5F7}" type="presParOf" srcId="{0EAF4F70-74CA-4A22-8AC4-790D111B1BFF}" destId="{6087023B-3A31-441C-BD80-3B3768D7F401}" srcOrd="0" destOrd="0" presId="urn:microsoft.com/office/officeart/2005/8/layout/vProcess5"/>
    <dgm:cxn modelId="{AC564FE0-39FD-41EA-976D-EAF25C2EDBDD}" type="presParOf" srcId="{0EAF4F70-74CA-4A22-8AC4-790D111B1BFF}" destId="{3CD52302-FFE3-4454-8C90-465414E5A7A9}" srcOrd="1" destOrd="0" presId="urn:microsoft.com/office/officeart/2005/8/layout/vProcess5"/>
    <dgm:cxn modelId="{665E2538-DA0E-493D-9893-D4C13B367ACA}" type="presParOf" srcId="{0EAF4F70-74CA-4A22-8AC4-790D111B1BFF}" destId="{55F40739-5FFE-405D-BE72-08694FA7AEC4}" srcOrd="2" destOrd="0" presId="urn:microsoft.com/office/officeart/2005/8/layout/vProcess5"/>
    <dgm:cxn modelId="{1836E97A-192A-4039-8547-881B4093DFF2}" type="presParOf" srcId="{0EAF4F70-74CA-4A22-8AC4-790D111B1BFF}" destId="{75BB8114-0CF7-4321-AB5D-3168B866CD84}" srcOrd="3" destOrd="0" presId="urn:microsoft.com/office/officeart/2005/8/layout/vProcess5"/>
    <dgm:cxn modelId="{5396ABC9-8769-4D3D-84B7-9FBD2E1A47C4}" type="presParOf" srcId="{0EAF4F70-74CA-4A22-8AC4-790D111B1BFF}" destId="{AEC7412A-2D43-460B-AB1D-294E9B6410AC}" srcOrd="4" destOrd="0" presId="urn:microsoft.com/office/officeart/2005/8/layout/vProcess5"/>
    <dgm:cxn modelId="{ECB5863E-D72A-4BE9-BA5B-2B883F077AF5}" type="presParOf" srcId="{0EAF4F70-74CA-4A22-8AC4-790D111B1BFF}" destId="{96964A6C-1A4B-4C63-B487-3287F7BA5B67}" srcOrd="5" destOrd="0" presId="urn:microsoft.com/office/officeart/2005/8/layout/vProcess5"/>
    <dgm:cxn modelId="{F891882A-A483-474E-BBD2-AE41ACCA4C1D}" type="presParOf" srcId="{0EAF4F70-74CA-4A22-8AC4-790D111B1BFF}" destId="{7ADA65B1-28A2-402B-93A7-C31BD9D29F24}" srcOrd="6" destOrd="0" presId="urn:microsoft.com/office/officeart/2005/8/layout/vProcess5"/>
    <dgm:cxn modelId="{A9D41FA9-158C-49F0-B25B-15BB49992E6D}" type="presParOf" srcId="{0EAF4F70-74CA-4A22-8AC4-790D111B1BFF}" destId="{2853D110-A7A3-4030-B90D-EBD88DC650E1}" srcOrd="7" destOrd="0" presId="urn:microsoft.com/office/officeart/2005/8/layout/vProcess5"/>
    <dgm:cxn modelId="{5DBE1586-94A0-4487-84CF-3D02FBED035C}" type="presParOf" srcId="{0EAF4F70-74CA-4A22-8AC4-790D111B1BFF}" destId="{BD825150-F39E-4D56-ABA2-138AA86E586F}" srcOrd="8" destOrd="0" presId="urn:microsoft.com/office/officeart/2005/8/layout/vProcess5"/>
    <dgm:cxn modelId="{69FE3B0C-7048-4B56-BC97-DE2079F58ABF}" type="presParOf" srcId="{0EAF4F70-74CA-4A22-8AC4-790D111B1BFF}" destId="{F52EE167-E7B2-4578-96B0-3119EBB175DF}" srcOrd="9" destOrd="0" presId="urn:microsoft.com/office/officeart/2005/8/layout/vProcess5"/>
    <dgm:cxn modelId="{2EF1F967-B385-47D1-AD2E-2A3D5E1648EA}" type="presParOf" srcId="{0EAF4F70-74CA-4A22-8AC4-790D111B1BFF}" destId="{9241B9AB-EDF9-4F52-AFD1-38DAD3365D3D}" srcOrd="10" destOrd="0" presId="urn:microsoft.com/office/officeart/2005/8/layout/vProcess5"/>
    <dgm:cxn modelId="{0D742773-FA1A-48D5-AEEC-E136CBA60C4A}" type="presParOf" srcId="{0EAF4F70-74CA-4A22-8AC4-790D111B1BFF}" destId="{4AA199AC-3CE0-4F53-93F3-7806EA59758D}" srcOrd="11" destOrd="0" presId="urn:microsoft.com/office/officeart/2005/8/layout/vProcess5"/>
    <dgm:cxn modelId="{E152EA36-9F3C-48F2-9090-89B146EA1922}" type="presParOf" srcId="{0EAF4F70-74CA-4A22-8AC4-790D111B1BFF}" destId="{70FA4F2F-7DEF-4365-A8D3-C375AD3B0410}" srcOrd="12" destOrd="0" presId="urn:microsoft.com/office/officeart/2005/8/layout/vProcess5"/>
    <dgm:cxn modelId="{64013C71-2FCF-4E8A-A60C-CDCF84497AC8}" type="presParOf" srcId="{0EAF4F70-74CA-4A22-8AC4-790D111B1BFF}" destId="{4D84D80F-82C5-46B4-8C48-D505EC8BE4B5}" srcOrd="13" destOrd="0" presId="urn:microsoft.com/office/officeart/2005/8/layout/vProcess5"/>
    <dgm:cxn modelId="{4D831928-9C71-4582-B64B-E2EF99E19A17}" type="presParOf" srcId="{0EAF4F70-74CA-4A22-8AC4-790D111B1BFF}" destId="{02319CA2-DB82-4377-92B0-3BD02A1B7F9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81776" cy="4724400"/>
        <a:chOff x="0" y="0"/>
        <a:chExt cx="6581776" cy="4724400"/>
      </a:xfrm>
    </dsp:grpSpPr>
    <dsp:sp modelId="{60419078-EBE3-4A78-B251-7EB2AE6C41D1}">
      <dsp:nvSpPr>
        <dsp:cNvPr id="3" name="Rounded Rectangle 2"/>
        <dsp:cNvSpPr/>
      </dsp:nvSpPr>
      <dsp:spPr bwMode="white">
        <a:xfrm>
          <a:off x="0" y="337270"/>
          <a:ext cx="6581776" cy="9671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dirty="0">
              <a:solidFill>
                <a:schemeClr val="tx1"/>
              </a:solidFill>
              <a:latin typeface="+mj-lt"/>
            </a:rPr>
            <a:t>Розробка еколог</a:t>
          </a:r>
          <a:r>
            <a:rPr lang="en-US" dirty="0" err="1">
              <a:solidFill>
                <a:schemeClr val="tx1"/>
              </a:solidFill>
              <a:latin typeface="+mj-lt"/>
            </a:rPr>
            <a:t>i</a:t>
          </a:r>
          <a:r>
            <a:rPr lang="uk-UA" dirty="0" err="1">
              <a:solidFill>
                <a:schemeClr val="tx1"/>
              </a:solidFill>
              <a:latin typeface="+mj-lt"/>
            </a:rPr>
            <a:t>чно</a:t>
          </a:r>
          <a:r>
            <a:rPr lang="uk-UA" dirty="0">
              <a:solidFill>
                <a:schemeClr val="tx1"/>
              </a:solidFill>
              <a:latin typeface="+mj-lt"/>
            </a:rPr>
            <a:t> чистих </a:t>
          </a:r>
          <a:r>
            <a:rPr lang="uk-UA" dirty="0" err="1">
              <a:solidFill>
                <a:schemeClr val="tx1"/>
              </a:solidFill>
              <a:latin typeface="+mj-lt"/>
            </a:rPr>
            <a:t>агротехнолог</a:t>
          </a:r>
          <a:r>
            <a:rPr lang="en-US" dirty="0" err="1">
              <a:solidFill>
                <a:schemeClr val="tx1"/>
              </a:solidFill>
              <a:latin typeface="+mj-lt"/>
            </a:rPr>
            <a:t>i</a:t>
          </a:r>
          <a:r>
            <a:rPr lang="uk-UA" dirty="0">
              <a:solidFill>
                <a:schemeClr val="tx1"/>
              </a:solidFill>
              <a:latin typeface="+mj-lt"/>
            </a:rPr>
            <a:t>й</a:t>
          </a:r>
        </a:p>
      </dsp:txBody>
      <dsp:txXfrm>
        <a:off x="0" y="337270"/>
        <a:ext cx="6581776" cy="967105"/>
      </dsp:txXfrm>
    </dsp:sp>
    <dsp:sp modelId="{0DFABEE1-61F3-4E5B-A0D5-89107A645903}">
      <dsp:nvSpPr>
        <dsp:cNvPr id="4" name="Rounded Rectangle 3"/>
        <dsp:cNvSpPr/>
      </dsp:nvSpPr>
      <dsp:spPr bwMode="white">
        <a:xfrm>
          <a:off x="0" y="1364855"/>
          <a:ext cx="6581776" cy="9671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5319999"/>
            <a:satOff val="13203"/>
            <a:lumOff val="732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>
              <a:solidFill>
                <a:schemeClr val="tx1"/>
              </a:solidFill>
              <a:latin typeface="+mj-lt"/>
            </a:rPr>
            <a:t>Вивчення б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чно активних речовин з метою їх впровадження в агровиробництво</a:t>
          </a:r>
        </a:p>
      </dsp:txBody>
      <dsp:txXfrm>
        <a:off x="0" y="1364855"/>
        <a:ext cx="6581776" cy="967105"/>
      </dsp:txXfrm>
    </dsp:sp>
    <dsp:sp modelId="{8A9A9082-1CB8-44B1-B3A0-3676F5B704CD}">
      <dsp:nvSpPr>
        <dsp:cNvPr id="5" name="Rounded Rectangle 4"/>
        <dsp:cNvSpPr/>
      </dsp:nvSpPr>
      <dsp:spPr bwMode="white">
        <a:xfrm>
          <a:off x="0" y="2392440"/>
          <a:ext cx="6581776" cy="9671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10639999"/>
            <a:satOff val="26405"/>
            <a:lumOff val="1464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>
              <a:solidFill>
                <a:schemeClr val="tx1"/>
              </a:solidFill>
              <a:latin typeface="+mj-lt"/>
            </a:rPr>
            <a:t>П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дготовка студент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в до участ</a:t>
          </a:r>
          <a:r>
            <a:rPr lang="en-US">
              <a:solidFill>
                <a:schemeClr val="tx1"/>
              </a:solidFill>
              <a:latin typeface="+mj-lt"/>
            </a:rPr>
            <a:t>i </a:t>
          </a:r>
          <a:r>
            <a:rPr lang="uk-UA">
              <a:solidFill>
                <a:schemeClr val="tx1"/>
              </a:solidFill>
              <a:latin typeface="+mj-lt"/>
            </a:rPr>
            <a:t>у реальних наукових </a:t>
          </a:r>
          <a:r>
            <a:rPr lang="en-US">
              <a:solidFill>
                <a:schemeClr val="tx1"/>
              </a:solidFill>
              <a:latin typeface="+mj-lt"/>
            </a:rPr>
            <a:t>i </a:t>
          </a:r>
          <a:r>
            <a:rPr lang="uk-UA">
              <a:solidFill>
                <a:schemeClr val="tx1"/>
              </a:solidFill>
              <a:latin typeface="+mj-lt"/>
            </a:rPr>
            <a:t>виробничих проєктах</a:t>
          </a:r>
        </a:p>
      </dsp:txBody>
      <dsp:txXfrm>
        <a:off x="0" y="2392440"/>
        <a:ext cx="6581776" cy="967105"/>
      </dsp:txXfrm>
    </dsp:sp>
    <dsp:sp modelId="{C9F73CE6-8458-4D9A-B7D3-58D65E11DA46}">
      <dsp:nvSpPr>
        <dsp:cNvPr id="6" name="Rounded Rectangle 5"/>
        <dsp:cNvSpPr/>
      </dsp:nvSpPr>
      <dsp:spPr bwMode="white">
        <a:xfrm>
          <a:off x="0" y="3420025"/>
          <a:ext cx="6581776" cy="9671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15960000"/>
            <a:satOff val="39608"/>
            <a:lumOff val="2196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>
              <a:solidFill>
                <a:schemeClr val="tx1"/>
              </a:solidFill>
              <a:latin typeface="+mj-lt"/>
            </a:rPr>
            <a:t>П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дтримка еколог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чного балансу через ф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тотехнолог</a:t>
          </a:r>
          <a:r>
            <a:rPr lang="en-US">
              <a:solidFill>
                <a:schemeClr val="tx1"/>
              </a:solidFill>
              <a:latin typeface="+mj-lt"/>
            </a:rPr>
            <a:t>i</a:t>
          </a:r>
          <a:r>
            <a:rPr lang="uk-UA">
              <a:solidFill>
                <a:schemeClr val="tx1"/>
              </a:solidFill>
              <a:latin typeface="+mj-lt"/>
            </a:rPr>
            <a:t>ї</a:t>
          </a:r>
        </a:p>
      </dsp:txBody>
      <dsp:txXfrm>
        <a:off x="0" y="3420025"/>
        <a:ext cx="6581776" cy="967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71948" cy="5499100"/>
        <a:chOff x="0" y="0"/>
        <a:chExt cx="6171948" cy="5499100"/>
      </a:xfrm>
    </dsp:grpSpPr>
    <dsp:sp modelId="{3CD52302-FFE3-4454-8C90-465414E5A7A9}">
      <dsp:nvSpPr>
        <dsp:cNvPr id="3" name="Rounded Rectangle 2"/>
        <dsp:cNvSpPr/>
      </dsp:nvSpPr>
      <dsp:spPr bwMode="white">
        <a:xfrm>
          <a:off x="0" y="0"/>
          <a:ext cx="4752400" cy="98983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0" i="0" baseline="0" dirty="0">
              <a:solidFill>
                <a:schemeClr val="tx1"/>
              </a:solidFill>
              <a:latin typeface="+mj-lt"/>
            </a:rPr>
            <a:t>Залучення аспірантів як менторів для молодших курсів</a:t>
          </a:r>
          <a:endParaRPr lang="en-US" dirty="0">
            <a:solidFill>
              <a:schemeClr val="tx1"/>
            </a:solidFill>
            <a:latin typeface="+mj-lt"/>
          </a:endParaRPr>
        </a:p>
      </dsp:txBody>
      <dsp:txXfrm>
        <a:off x="0" y="0"/>
        <a:ext cx="4752400" cy="989838"/>
      </dsp:txXfrm>
    </dsp:sp>
    <dsp:sp modelId="{55F40739-5FFE-405D-BE72-08694FA7AEC4}">
      <dsp:nvSpPr>
        <dsp:cNvPr id="4" name="Rounded Rectangle 3"/>
        <dsp:cNvSpPr/>
      </dsp:nvSpPr>
      <dsp:spPr bwMode="white">
        <a:xfrm>
          <a:off x="354887" y="1127315"/>
          <a:ext cx="4752400" cy="98983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3990000"/>
            <a:satOff val="9902"/>
            <a:lumOff val="549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0" i="0" baseline="0">
              <a:solidFill>
                <a:schemeClr val="tx1"/>
              </a:solidFill>
              <a:latin typeface="+mj-lt"/>
            </a:rPr>
            <a:t>Участь у міжнародних програмах студентського обміну</a:t>
          </a:r>
          <a:endParaRPr lang="en-US">
            <a:solidFill>
              <a:schemeClr val="tx1"/>
            </a:solidFill>
            <a:latin typeface="+mj-lt"/>
          </a:endParaRPr>
        </a:p>
      </dsp:txBody>
      <dsp:txXfrm>
        <a:off x="354887" y="1127315"/>
        <a:ext cx="4752400" cy="989838"/>
      </dsp:txXfrm>
    </dsp:sp>
    <dsp:sp modelId="{75BB8114-0CF7-4321-AB5D-3168B866CD84}">
      <dsp:nvSpPr>
        <dsp:cNvPr id="5" name="Rounded Rectangle 4"/>
        <dsp:cNvSpPr/>
      </dsp:nvSpPr>
      <dsp:spPr bwMode="white">
        <a:xfrm>
          <a:off x="709774" y="2254631"/>
          <a:ext cx="4752400" cy="98983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7980000"/>
            <a:satOff val="19804"/>
            <a:lumOff val="1098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0" i="0" baseline="0">
              <a:solidFill>
                <a:schemeClr val="tx1"/>
              </a:solidFill>
              <a:latin typeface="+mj-lt"/>
            </a:rPr>
            <a:t>Пошук партнерських грантів для лабораторних досліджень</a:t>
          </a:r>
          <a:endParaRPr lang="en-US">
            <a:solidFill>
              <a:schemeClr val="tx1"/>
            </a:solidFill>
            <a:latin typeface="+mj-lt"/>
          </a:endParaRPr>
        </a:p>
      </dsp:txBody>
      <dsp:txXfrm>
        <a:off x="709774" y="2254631"/>
        <a:ext cx="4752400" cy="989838"/>
      </dsp:txXfrm>
    </dsp:sp>
    <dsp:sp modelId="{AEC7412A-2D43-460B-AB1D-294E9B6410AC}">
      <dsp:nvSpPr>
        <dsp:cNvPr id="6" name="Rounded Rectangle 5"/>
        <dsp:cNvSpPr/>
      </dsp:nvSpPr>
      <dsp:spPr bwMode="white">
        <a:xfrm>
          <a:off x="1064661" y="3381947"/>
          <a:ext cx="4752400" cy="98983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11970000"/>
            <a:satOff val="29706"/>
            <a:lumOff val="1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0" i="0" baseline="0">
              <a:solidFill>
                <a:schemeClr val="tx1"/>
              </a:solidFill>
              <a:latin typeface="+mj-lt"/>
            </a:rPr>
            <a:t>Створення онлайн-бази даних результатів досліджень гуртка</a:t>
          </a:r>
          <a:endParaRPr lang="en-US">
            <a:solidFill>
              <a:schemeClr val="tx1"/>
            </a:solidFill>
            <a:latin typeface="+mj-lt"/>
          </a:endParaRPr>
        </a:p>
      </dsp:txBody>
      <dsp:txXfrm>
        <a:off x="1064661" y="3381947"/>
        <a:ext cx="4752400" cy="989838"/>
      </dsp:txXfrm>
    </dsp:sp>
    <dsp:sp modelId="{96964A6C-1A4B-4C63-B487-3287F7BA5B67}">
      <dsp:nvSpPr>
        <dsp:cNvPr id="7" name="Rounded Rectangle 6"/>
        <dsp:cNvSpPr/>
      </dsp:nvSpPr>
      <dsp:spPr bwMode="white">
        <a:xfrm>
          <a:off x="1419548" y="4509262"/>
          <a:ext cx="4752400" cy="98983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15960000"/>
            <a:satOff val="39608"/>
            <a:lumOff val="2196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0" i="0" baseline="0">
              <a:solidFill>
                <a:schemeClr val="tx1"/>
              </a:solidFill>
              <a:latin typeface="+mj-lt"/>
            </a:rPr>
            <a:t>Популяризація наукових здобутків через соцмережі кафедри</a:t>
          </a:r>
          <a:endParaRPr lang="en-US">
            <a:solidFill>
              <a:schemeClr val="tx1"/>
            </a:solidFill>
            <a:latin typeface="+mj-lt"/>
          </a:endParaRPr>
        </a:p>
      </dsp:txBody>
      <dsp:txXfrm>
        <a:off x="1419548" y="4509262"/>
        <a:ext cx="4752400" cy="989838"/>
      </dsp:txXfrm>
    </dsp:sp>
    <dsp:sp modelId="{7ADA65B1-28A2-402B-93A7-C31BD9D29F24}">
      <dsp:nvSpPr>
        <dsp:cNvPr id="8" name="Down Arrow 7"/>
        <dsp:cNvSpPr/>
      </dsp:nvSpPr>
      <dsp:spPr bwMode="white">
        <a:xfrm>
          <a:off x="4109005" y="723132"/>
          <a:ext cx="643395" cy="6433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27940" tIns="27940" rIns="2794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j-lt"/>
          </a:endParaRPr>
        </a:p>
      </dsp:txBody>
      <dsp:txXfrm>
        <a:off x="4109005" y="723132"/>
        <a:ext cx="643395" cy="643395"/>
      </dsp:txXfrm>
    </dsp:sp>
    <dsp:sp modelId="{2853D110-A7A3-4030-B90D-EBD88DC650E1}">
      <dsp:nvSpPr>
        <dsp:cNvPr id="9" name="Down Arrow 8"/>
        <dsp:cNvSpPr/>
      </dsp:nvSpPr>
      <dsp:spPr bwMode="white">
        <a:xfrm>
          <a:off x="4463892" y="1850447"/>
          <a:ext cx="643395" cy="6433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4">
            <a:tint val="40000"/>
            <a:alpha val="90000"/>
            <a:hueOff val="-5240000"/>
            <a:satOff val="12157"/>
            <a:lumOff val="1830"/>
            <a:alpha val="90196"/>
          </a:schemeClr>
        </a:lnRef>
        <a:fillRef idx="1">
          <a:schemeClr val="accent4">
            <a:tint val="40000"/>
            <a:alpha val="90000"/>
            <a:hueOff val="-5240000"/>
            <a:satOff val="12157"/>
            <a:lumOff val="1830"/>
            <a:alpha val="90196"/>
          </a:schemeClr>
        </a:fillRef>
        <a:effectRef idx="0">
          <a:scrgbClr r="0" g="0" b="0"/>
        </a:effectRef>
        <a:fontRef idx="minor"/>
      </dsp:style>
      <dsp:txBody>
        <a:bodyPr lIns="27940" tIns="27940" rIns="2794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j-lt"/>
          </a:endParaRPr>
        </a:p>
      </dsp:txBody>
      <dsp:txXfrm>
        <a:off x="4463892" y="1850447"/>
        <a:ext cx="643395" cy="643395"/>
      </dsp:txXfrm>
    </dsp:sp>
    <dsp:sp modelId="{BD825150-F39E-4D56-ABA2-138AA86E586F}">
      <dsp:nvSpPr>
        <dsp:cNvPr id="10" name="Down Arrow 9"/>
        <dsp:cNvSpPr/>
      </dsp:nvSpPr>
      <dsp:spPr bwMode="white">
        <a:xfrm>
          <a:off x="4818779" y="2961265"/>
          <a:ext cx="643395" cy="6433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4">
            <a:tint val="40000"/>
            <a:alpha val="90000"/>
            <a:hueOff val="-10480000"/>
            <a:satOff val="24314"/>
            <a:lumOff val="3660"/>
            <a:alpha val="90196"/>
          </a:schemeClr>
        </a:lnRef>
        <a:fillRef idx="1">
          <a:schemeClr val="accent4">
            <a:tint val="40000"/>
            <a:alpha val="90000"/>
            <a:hueOff val="-10480000"/>
            <a:satOff val="24314"/>
            <a:lumOff val="3660"/>
            <a:alpha val="90196"/>
          </a:schemeClr>
        </a:fillRef>
        <a:effectRef idx="0">
          <a:scrgbClr r="0" g="0" b="0"/>
        </a:effectRef>
        <a:fontRef idx="minor"/>
      </dsp:style>
      <dsp:txBody>
        <a:bodyPr lIns="27940" tIns="27940" rIns="2794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j-lt"/>
          </a:endParaRPr>
        </a:p>
      </dsp:txBody>
      <dsp:txXfrm>
        <a:off x="4818779" y="2961265"/>
        <a:ext cx="643395" cy="643395"/>
      </dsp:txXfrm>
    </dsp:sp>
    <dsp:sp modelId="{F52EE167-E7B2-4578-96B0-3119EBB175DF}">
      <dsp:nvSpPr>
        <dsp:cNvPr id="11" name="Down Arrow 10"/>
        <dsp:cNvSpPr/>
      </dsp:nvSpPr>
      <dsp:spPr bwMode="white">
        <a:xfrm>
          <a:off x="5173666" y="4099579"/>
          <a:ext cx="643395" cy="643395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4">
            <a:tint val="40000"/>
            <a:alpha val="90000"/>
            <a:hueOff val="-15720000"/>
            <a:satOff val="36471"/>
            <a:lumOff val="5490"/>
            <a:alpha val="90196"/>
          </a:schemeClr>
        </a:lnRef>
        <a:fillRef idx="1">
          <a:schemeClr val="accent4">
            <a:tint val="40000"/>
            <a:alpha val="90000"/>
            <a:hueOff val="-15720000"/>
            <a:satOff val="36471"/>
            <a:lumOff val="5490"/>
            <a:alpha val="90196"/>
          </a:schemeClr>
        </a:fillRef>
        <a:effectRef idx="0">
          <a:scrgbClr r="0" g="0" b="0"/>
        </a:effectRef>
        <a:fontRef idx="minor"/>
      </dsp:style>
      <dsp:txBody>
        <a:bodyPr lIns="27940" tIns="27940" rIns="27940" bIns="279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j-lt"/>
          </a:endParaRPr>
        </a:p>
      </dsp:txBody>
      <dsp:txXfrm>
        <a:off x="5173666" y="4099579"/>
        <a:ext cx="643395" cy="64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5402-780B-4CC7-A5C9-661E62A497EF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6A47-16AC-4210-8AD2-BB701CBBF6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D9F-8CC9-419C-99F4-9AE2BFE3236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2766-9664-42B1-8610-BBDB6619851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8A54-71A9-4F66-BF64-45E80DF371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90A-BB22-4850-9429-4617FF92710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8574-5AB8-4A4E-8D51-9654650D366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58AF-21B1-4A8B-AD8B-98140CE37D4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968-384B-470F-A88A-00418AEBEE1D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A10-07A9-49D5-AAE8-2C5F3F54F7EF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A8DF-D594-4DBF-9E8A-4A97A7DF8E4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7792-4560-48E1-A391-D03AAF8BEEC3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4E5-0D51-47E6-B592-44593BCC918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6B8AE0E-5478-4D36-8FCB-39E3D5D44EB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Студентський науковий гурток «</a:t>
            </a:r>
            <a:r>
              <a:rPr lang="uk-UA" b="1" dirty="0" err="1"/>
              <a:t>Фітолаб</a:t>
            </a:r>
            <a:r>
              <a:rPr lang="uk-UA" b="1" dirty="0"/>
              <a:t>»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+mj-lt"/>
              </a:rPr>
              <a:t>КИЇВ-2025</a:t>
            </a:r>
            <a:endParaRPr lang="uk-UA" b="1" dirty="0">
              <a:latin typeface="+mj-lt"/>
            </a:endParaRPr>
          </a:p>
        </p:txBody>
      </p:sp>
      <p:pic>
        <p:nvPicPr>
          <p:cNvPr id="4" name="Picture 3" descr="Зображення, що містить мистецтво&#10;&#10;Вміст, створений ШІ, може бути неправильним."/>
          <p:cNvPicPr>
            <a:picLocks noChangeAspect="1"/>
          </p:cNvPicPr>
          <p:nvPr/>
        </p:nvPicPr>
        <p:blipFill>
          <a:blip r:embed="rId1"/>
          <a:srcRect l="28889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75" y="1607735"/>
            <a:ext cx="4438713" cy="320542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Плани розвитку гуртка</a:t>
            </a:r>
            <a:endParaRPr lang="uk-UA" sz="5400" b="1" dirty="0"/>
          </a:p>
        </p:txBody>
      </p:sp>
      <p:cxnSp>
        <p:nvCxnSpPr>
          <p:cNvPr id="2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</a:fld>
            <a:endParaRPr lang="en-US"/>
          </a:p>
        </p:txBody>
      </p:sp>
      <p:graphicFrame>
        <p:nvGraphicFramePr>
          <p:cNvPr id="24" name="Rectangle 1"/>
          <p:cNvGraphicFramePr>
            <a:graphicFrameLocks noGrp="1"/>
          </p:cNvGraphicFramePr>
          <p:nvPr>
            <p:ph idx="1"/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Публікації гуртка</a:t>
            </a:r>
            <a:endParaRPr lang="uk-U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en-US"/>
              <a:t>Effect of fullerene C60 on morphometric parameters of microgreen peas (Pisum sativum) under water deficit conditions</a:t>
            </a:r>
            <a:endParaRPr lang="en-US" altLang="en-US"/>
          </a:p>
          <a:p>
            <a:r>
              <a:rPr lang="en-US" altLang="en-US"/>
              <a:t>DOI:10.31548/biologiya/3.2024.41</a:t>
            </a:r>
            <a:endParaRPr lang="en-US" altLang="en-US"/>
          </a:p>
          <a:p>
            <a:r>
              <a:rPr lang="en-US" altLang="en-US"/>
              <a:t>https://bioscience.com.ua/en/journals/t-15-3-2024/vpliv-fulerenu-s60-na-morfometrichni-pokazniki-mikrozeleni-gorokhu-pisum-sativum-za-umov-vodnogo-defitsitu</a:t>
            </a:r>
            <a:r>
              <a:rPr lang="uk-UA" altLang="en-US"/>
              <a:t>.</a:t>
            </a:r>
            <a:endParaRPr lang="uk-UA" altLang="en-US"/>
          </a:p>
          <a:p>
            <a:r>
              <a:rPr lang="en-US" altLang="en-US"/>
              <a:t>МОРФОМЕТРИЧНІ ПОКАЗНИКИ ПШЕНИЦІ ОЗИМОЇ (TRITICUM AESTIVUM L.) ПІСЛЯ ОБРОБКИ ФУЛЕРЕНОМ С60</a:t>
            </a:r>
            <a:endParaRPr lang="en-US" altLang="en-US"/>
          </a:p>
          <a:p>
            <a:r>
              <a:rPr lang="en-US" altLang="en-US"/>
              <a:t>https://doi.org/10.31861/biosystems2024.03.274</a:t>
            </a:r>
            <a:endParaRPr lang="en-US" altLang="en-US"/>
          </a:p>
          <a:p>
            <a:r>
              <a:rPr lang="en-US" altLang="en-US"/>
              <a:t>https://journals.chnu.edu.ua/biosystems/article/view/647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18" y="538480"/>
            <a:ext cx="5195889" cy="131673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200" b="1" dirty="0"/>
              <a:t>Спрямування наукової діяльності гуртка</a:t>
            </a:r>
            <a:endParaRPr lang="uk-UA" sz="3200" b="1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1700" dirty="0"/>
              <a:t>Гурток "</a:t>
            </a:r>
            <a:r>
              <a:rPr lang="uk-UA" sz="1700" dirty="0" err="1"/>
              <a:t>Фітолаб</a:t>
            </a:r>
            <a:r>
              <a:rPr lang="uk-UA" sz="1700" dirty="0"/>
              <a:t>" – це об'єднання юних науковців, які займаються дослідженнями у сфері ботаніки, екології та біотехнологій. Основні напрями наукової діяльності: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Вивчення фізіології та біохімії рослин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Дослідження впливу екологічних факторів на рослинний світ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Розробка методів вирощування та покращення рослинних культур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Вивчення лікарських рослин та їх властивостей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Екологічний моніторинг та збереження біорізноманіття</a:t>
            </a:r>
            <a:endParaRPr lang="uk-UA" sz="1700" dirty="0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6197600" y="538480"/>
            <a:ext cx="5486400" cy="581787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Зображення, що містить текст, картинки, малюнок, мультфільм&#10;&#10;Вміст, створений ШІ, може бути неправильним."/>
          <p:cNvPicPr>
            <a:picLocks noChangeAspect="1"/>
          </p:cNvPicPr>
          <p:nvPr/>
        </p:nvPicPr>
        <p:blipFill>
          <a:blip r:embed="rId1"/>
          <a:srcRect l="10"/>
          <a:stretch>
            <a:fillRect/>
          </a:stretch>
        </p:blipFill>
        <p:spPr>
          <a:xfrm>
            <a:off x="6420752" y="731520"/>
            <a:ext cx="5055865" cy="5422392"/>
          </a:xfrm>
          <a:prstGeom prst="round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>
                <a:latin typeface="+mj-lt"/>
              </a:rPr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" y="2094865"/>
            <a:ext cx="4393565" cy="2680335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Практичне значення </a:t>
            </a:r>
            <a:r>
              <a:rPr lang="uk-UA" b="1" dirty="0" err="1"/>
              <a:t>досл</a:t>
            </a:r>
            <a:r>
              <a:rPr lang="en-US" b="1" dirty="0" err="1"/>
              <a:t>i</a:t>
            </a:r>
            <a:r>
              <a:rPr lang="uk-UA" b="1" dirty="0" err="1"/>
              <a:t>джень</a:t>
            </a:r>
            <a:r>
              <a:rPr lang="uk-UA" b="1" dirty="0"/>
              <a:t> гуртка</a:t>
            </a:r>
            <a:endParaRPr lang="uk-UA" b="1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</a:fld>
            <a:endParaRPr 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265" y="-395605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53" y="64135"/>
            <a:ext cx="5195889" cy="1316736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Діяльність гуртка охоплює</a:t>
            </a:r>
            <a:endParaRPr lang="uk-UA" b="1" dirty="0"/>
          </a:p>
        </p:txBody>
      </p: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r>
              <a:rPr lang="uk-UA" dirty="0"/>
              <a:t>Проведення лабораторних експериментів</a:t>
            </a:r>
            <a:endParaRPr lang="uk-UA" dirty="0"/>
          </a:p>
          <a:p>
            <a:r>
              <a:rPr lang="uk-UA" dirty="0"/>
              <a:t>Вирощування рослин у контрольованих умовах</a:t>
            </a:r>
            <a:endParaRPr lang="uk-UA" dirty="0"/>
          </a:p>
          <a:p>
            <a:r>
              <a:rPr lang="uk-UA" dirty="0"/>
              <a:t>Аналіз хімічного складу рослин</a:t>
            </a:r>
            <a:endParaRPr lang="uk-UA" dirty="0"/>
          </a:p>
          <a:p>
            <a:r>
              <a:rPr lang="uk-UA" dirty="0"/>
              <a:t>Розробка екологічних </a:t>
            </a:r>
            <a:r>
              <a:rPr lang="uk-UA" dirty="0" err="1"/>
              <a:t>проєктів</a:t>
            </a:r>
            <a:endParaRPr lang="uk-UA" dirty="0"/>
          </a:p>
          <a:p>
            <a:r>
              <a:rPr lang="uk-UA" dirty="0"/>
              <a:t>Участь у наукових конференціях та конкурсах</a:t>
            </a:r>
            <a:endParaRPr lang="uk-UA" dirty="0"/>
          </a:p>
        </p:txBody>
      </p:sp>
      <p:pic>
        <p:nvPicPr>
          <p:cNvPr id="21" name="Рисунок 20" descr="Зображення, що містить коло, Бурштин, жовтий&#10;&#10;Вміст, створений ШІ, може бути неправильним."/>
          <p:cNvPicPr>
            <a:picLocks noChangeAspect="1"/>
          </p:cNvPicPr>
          <p:nvPr/>
        </p:nvPicPr>
        <p:blipFill>
          <a:blip r:embed="rId1"/>
          <a:srcRect t="4407" r="-3" b="6468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  <a:latin typeface="+mj-lt"/>
              </a:rPr>
            </a:fld>
            <a:endParaRPr lang="en-US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66" y="166369"/>
            <a:ext cx="5367528" cy="13167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 err="1"/>
              <a:t>Дослідницькі</a:t>
            </a:r>
            <a:r>
              <a:rPr lang="ru-RU" sz="3100" b="1" dirty="0"/>
              <a:t> </a:t>
            </a:r>
            <a:r>
              <a:rPr lang="ru-RU" sz="3100" b="1" dirty="0" err="1"/>
              <a:t>напрями</a:t>
            </a:r>
            <a:r>
              <a:rPr lang="ru-RU" sz="3100" b="1" dirty="0"/>
              <a:t> </a:t>
            </a:r>
            <a:r>
              <a:rPr lang="ru-RU" sz="3100" b="1" dirty="0" err="1"/>
              <a:t>роботи</a:t>
            </a:r>
            <a:r>
              <a:rPr lang="ru-RU" sz="3100" b="1" dirty="0"/>
              <a:t> </a:t>
            </a:r>
            <a:r>
              <a:rPr lang="ru-RU" sz="3100" b="1" dirty="0" err="1"/>
              <a:t>гуртка</a:t>
            </a:r>
            <a:r>
              <a:rPr lang="ru-RU" sz="3100" b="1" dirty="0"/>
              <a:t> "</a:t>
            </a:r>
            <a:r>
              <a:rPr lang="ru-RU" sz="3100" b="1" dirty="0" err="1"/>
              <a:t>Фітолаб</a:t>
            </a:r>
            <a:r>
              <a:rPr lang="ru-RU" sz="3100" b="1" dirty="0"/>
              <a:t>"</a:t>
            </a:r>
            <a:endParaRPr lang="uk-UA" sz="3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 t="683" r="-3" b="7242"/>
          <a:stretch>
            <a:fillRect/>
          </a:stretch>
        </p:blipFill>
        <p:spPr>
          <a:xfrm>
            <a:off x="154" y="10"/>
            <a:ext cx="5579379" cy="342899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232289" y="722376"/>
            <a:ext cx="1562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976" r="17108" b="-1"/>
          <a:stretch>
            <a:fillRect/>
          </a:stretch>
        </p:blipFill>
        <p:spPr>
          <a:xfrm>
            <a:off x="154" y="3429000"/>
            <a:ext cx="5579379" cy="3429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7590" y="1682750"/>
            <a:ext cx="5367655" cy="5039360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900" b="1">
                <a:latin typeface="+mj-lt"/>
              </a:rPr>
              <a:t>1. Визначення вмісту хлорофілу в листках рослин </a:t>
            </a:r>
            <a:endParaRPr lang="uk-UA" sz="1900" b="1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900">
                <a:latin typeface="+mj-lt"/>
              </a:rPr>
              <a:t>Мета: </a:t>
            </a:r>
            <a:r>
              <a:rPr lang="ru-RU" sz="1900" err="1">
                <a:latin typeface="+mj-lt"/>
              </a:rPr>
              <a:t>Дослідити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вплив</a:t>
            </a:r>
            <a:r>
              <a:rPr lang="ru-RU" sz="1900">
                <a:latin typeface="+mj-lt"/>
              </a:rPr>
              <a:t> умов </a:t>
            </a:r>
            <a:r>
              <a:rPr lang="ru-RU" sz="1900" err="1">
                <a:latin typeface="+mj-lt"/>
              </a:rPr>
              <a:t>освітлення</a:t>
            </a:r>
            <a:r>
              <a:rPr lang="ru-RU" sz="1900">
                <a:latin typeface="+mj-lt"/>
              </a:rPr>
              <a:t> та </a:t>
            </a:r>
            <a:r>
              <a:rPr lang="ru-RU" sz="1900" err="1">
                <a:latin typeface="+mj-lt"/>
              </a:rPr>
              <a:t>мінерального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живлення</a:t>
            </a:r>
            <a:r>
              <a:rPr lang="ru-RU" sz="1900">
                <a:latin typeface="+mj-lt"/>
              </a:rPr>
              <a:t> на синтез </a:t>
            </a:r>
            <a:r>
              <a:rPr lang="ru-RU" sz="1900" err="1">
                <a:latin typeface="+mj-lt"/>
              </a:rPr>
              <a:t>хлорофілу</a:t>
            </a:r>
            <a:r>
              <a:rPr lang="ru-RU" sz="1900">
                <a:latin typeface="+mj-lt"/>
              </a:rPr>
              <a:t> в </a:t>
            </a:r>
            <a:r>
              <a:rPr lang="ru-RU" sz="1900" err="1">
                <a:latin typeface="+mj-lt"/>
              </a:rPr>
              <a:t>рослинах</a:t>
            </a:r>
            <a:r>
              <a:rPr lang="ru-RU" sz="1900">
                <a:latin typeface="+mj-lt"/>
              </a:rPr>
              <a:t>. </a:t>
            </a:r>
            <a:r>
              <a:rPr lang="ru-RU" sz="1900" err="1">
                <a:latin typeface="+mj-lt"/>
              </a:rPr>
              <a:t>Отримані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результати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допоможуть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визначити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оптимальні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умови</a:t>
            </a:r>
            <a:r>
              <a:rPr lang="ru-RU" sz="1900">
                <a:latin typeface="+mj-lt"/>
              </a:rPr>
              <a:t> для </a:t>
            </a:r>
            <a:r>
              <a:rPr lang="ru-RU" sz="1900" err="1">
                <a:latin typeface="+mj-lt"/>
              </a:rPr>
              <a:t>фотосинтетичної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активності</a:t>
            </a:r>
            <a:r>
              <a:rPr lang="ru-RU" sz="1900">
                <a:latin typeface="+mj-lt"/>
              </a:rPr>
              <a:t> та </a:t>
            </a:r>
            <a:r>
              <a:rPr lang="ru-RU" sz="1900" err="1">
                <a:latin typeface="+mj-lt"/>
              </a:rPr>
              <a:t>підвищення</a:t>
            </a:r>
            <a:r>
              <a:rPr lang="ru-RU" sz="1900">
                <a:latin typeface="+mj-lt"/>
              </a:rPr>
              <a:t> </a:t>
            </a:r>
            <a:r>
              <a:rPr lang="ru-RU" sz="1900" err="1">
                <a:latin typeface="+mj-lt"/>
              </a:rPr>
              <a:t>врожайності</a:t>
            </a:r>
            <a:r>
              <a:rPr lang="ru-RU" sz="1900">
                <a:latin typeface="+mj-lt"/>
              </a:rPr>
              <a:t> культур.</a:t>
            </a:r>
            <a:endParaRPr lang="ru-RU" sz="190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900" b="1">
                <a:latin typeface="+mj-lt"/>
              </a:rPr>
              <a:t>2. Вплив </a:t>
            </a:r>
            <a:r>
              <a:rPr lang="uk-UA" sz="1900" b="1" err="1">
                <a:latin typeface="+mj-lt"/>
              </a:rPr>
              <a:t>азотфіксуючих</a:t>
            </a:r>
            <a:r>
              <a:rPr lang="uk-UA" sz="1900" b="1">
                <a:latin typeface="+mj-lt"/>
              </a:rPr>
              <a:t> бактерій на ріст рослин</a:t>
            </a:r>
            <a:endParaRPr lang="uk-UA" sz="1900" b="1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900">
                <a:latin typeface="+mj-lt"/>
              </a:rPr>
              <a:t>Мета: Визначити, як використання біопрепаратів із </a:t>
            </a:r>
            <a:r>
              <a:rPr lang="uk-UA" sz="1900" err="1">
                <a:latin typeface="+mj-lt"/>
              </a:rPr>
              <a:t>азотфіксуючими</a:t>
            </a:r>
            <a:r>
              <a:rPr lang="uk-UA" sz="1900">
                <a:latin typeface="+mj-lt"/>
              </a:rPr>
              <a:t> бактеріями впливає на розвиток рослин. Це дослідження дозволить оцінити можливості підвищення родючості ґрунтів та зменшення використання хімічних добрив.</a:t>
            </a:r>
            <a:endParaRPr lang="uk-UA" sz="1900">
              <a:latin typeface="+mj-lt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>
                <a:latin typeface="+mj-lt"/>
              </a:rPr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 l="46972" r="17994"/>
          <a:stretch>
            <a:fillRect/>
          </a:stretch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90245" y="1463040"/>
            <a:ext cx="5201121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700" b="1" dirty="0">
                <a:latin typeface="+mj-lt"/>
              </a:rPr>
              <a:t>3. Отримання та аналіз ефірних олій з лікарських рослин</a:t>
            </a:r>
            <a:endParaRPr lang="uk-UA" sz="17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700" dirty="0">
                <a:latin typeface="+mj-lt"/>
              </a:rPr>
              <a:t>Мета: Вивчити методи екстракції ефірних олій і провести аналіз їхньої хімічної структури. Дослідження сприятиме розробці ефективних способів отримання натуральних рослинних препаратів для медицини та косметології.</a:t>
            </a:r>
            <a:endParaRPr lang="uk-UA" sz="17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700" b="1" dirty="0">
                <a:latin typeface="+mj-lt"/>
              </a:rPr>
              <a:t>4. </a:t>
            </a:r>
            <a:r>
              <a:rPr lang="uk-UA" sz="1700" b="1" dirty="0" err="1">
                <a:latin typeface="+mj-lt"/>
              </a:rPr>
              <a:t>Фітотестування</a:t>
            </a:r>
            <a:r>
              <a:rPr lang="uk-UA" sz="1700" b="1" dirty="0">
                <a:latin typeface="+mj-lt"/>
              </a:rPr>
              <a:t> ґрунту за допомогою </a:t>
            </a:r>
            <a:r>
              <a:rPr lang="uk-UA" sz="1700" b="1" dirty="0" err="1">
                <a:latin typeface="+mj-lt"/>
              </a:rPr>
              <a:t>кресс</a:t>
            </a:r>
            <a:r>
              <a:rPr lang="uk-UA" sz="1700" b="1" dirty="0">
                <a:latin typeface="+mj-lt"/>
              </a:rPr>
              <a:t>-салату</a:t>
            </a:r>
            <a:endParaRPr lang="uk-UA" sz="17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700" dirty="0">
                <a:latin typeface="+mj-lt"/>
              </a:rPr>
              <a:t>Мета: Оцінити рівень забруднення ґрунту важкими металами та токсичними речовинами за допомогою </a:t>
            </a:r>
            <a:r>
              <a:rPr lang="uk-UA" sz="1700" dirty="0" err="1">
                <a:latin typeface="+mj-lt"/>
              </a:rPr>
              <a:t>біоіндикаторів</a:t>
            </a:r>
            <a:r>
              <a:rPr lang="uk-UA" sz="1700" dirty="0">
                <a:latin typeface="+mj-lt"/>
              </a:rPr>
              <a:t>. Цей метод допоможе визначити екологічний стан ґрунтів і розробити заходи з їхнього відновлення.</a:t>
            </a:r>
            <a:endParaRPr lang="uk-UA" sz="1700" dirty="0">
              <a:latin typeface="+mj-lt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>
                <a:latin typeface="+mj-lt"/>
              </a:rPr>
            </a:fld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909637"/>
            <a:ext cx="6745406" cy="1316736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Участь у наукових заходах</a:t>
            </a:r>
            <a:endParaRPr lang="uk-UA" b="1" dirty="0"/>
          </a:p>
        </p:txBody>
      </p:sp>
      <p:cxnSp>
        <p:nvCxnSpPr>
          <p:cNvPr id="21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4088" y="2226374"/>
            <a:ext cx="6745406" cy="3603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+mj-lt"/>
              </a:rPr>
              <a:t>Члени гуртка регулярно беруть участь у: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Студентських наукових конференціях (в </a:t>
            </a:r>
            <a:r>
              <a:rPr lang="uk-UA" dirty="0" err="1">
                <a:latin typeface="+mj-lt"/>
              </a:rPr>
              <a:t>т.ч</a:t>
            </a:r>
            <a:r>
              <a:rPr lang="uk-UA" dirty="0">
                <a:latin typeface="+mj-lt"/>
              </a:rPr>
              <a:t>. міжнародних)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Всеукраїнських олімпіадах з біології, біохімії, аграрних наук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Конкурсах наукових </a:t>
            </a:r>
            <a:r>
              <a:rPr lang="uk-UA" dirty="0" err="1">
                <a:latin typeface="+mj-lt"/>
              </a:rPr>
              <a:t>проєктів</a:t>
            </a:r>
            <a:r>
              <a:rPr lang="uk-UA" dirty="0">
                <a:latin typeface="+mj-lt"/>
              </a:rPr>
              <a:t> НУБіП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Публікаціях у збірниках студентських наукових праць</a:t>
            </a:r>
            <a:endParaRPr lang="uk-UA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 l="6635" r="5679" b="-3"/>
          <a:stretch>
            <a:fillRect/>
          </a:stretch>
        </p:blipFill>
        <p:spPr>
          <a:xfrm>
            <a:off x="8115300" y="10"/>
            <a:ext cx="4076699" cy="3486994"/>
          </a:xfrm>
          <a:prstGeom prst="rect">
            <a:avLst/>
          </a:prstGeom>
        </p:spPr>
      </p:pic>
      <p:cxnSp>
        <p:nvCxnSpPr>
          <p:cNvPr id="22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614278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r="-1" b="20092"/>
          <a:stretch>
            <a:fillRect/>
          </a:stretch>
        </p:blipFill>
        <p:spPr>
          <a:xfrm>
            <a:off x="8115300" y="3429001"/>
            <a:ext cx="4076699" cy="3429000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3400" b="1" dirty="0"/>
              <a:t>Навички, які здобувають студенти</a:t>
            </a:r>
            <a:endParaRPr lang="uk-UA" sz="3400" b="1" dirty="0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4088" y="2231136"/>
            <a:ext cx="5195889" cy="3931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altLang="uk-UA">
                <a:latin typeface="+mj-lt"/>
              </a:rPr>
              <a:t>Володіння сучасними методами </a:t>
            </a:r>
            <a:r>
              <a:rPr lang="uk-UA" altLang="uk-UA" err="1">
                <a:latin typeface="+mj-lt"/>
              </a:rPr>
              <a:t>фітодіагностики</a:t>
            </a:r>
            <a:endParaRPr lang="uk-UA" altLang="uk-UA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altLang="uk-UA">
                <a:latin typeface="+mj-lt"/>
              </a:rPr>
              <a:t>Робота з біохімічним і спектрофотометричним обладнанням</a:t>
            </a:r>
            <a:endParaRPr lang="uk-UA" altLang="uk-UA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altLang="uk-UA">
                <a:latin typeface="+mj-lt"/>
              </a:rPr>
              <a:t>Навички статистичного аналізу та обробки даних</a:t>
            </a:r>
            <a:endParaRPr lang="uk-UA" altLang="uk-UA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altLang="uk-UA">
                <a:latin typeface="+mj-lt"/>
              </a:rPr>
              <a:t>Оформлення наукових текстів за стандартами </a:t>
            </a:r>
            <a:r>
              <a:rPr lang="uk-UA" altLang="uk-UA" err="1">
                <a:latin typeface="+mj-lt"/>
              </a:rPr>
              <a:t>Scopus</a:t>
            </a:r>
            <a:r>
              <a:rPr lang="uk-UA" altLang="uk-UA">
                <a:latin typeface="+mj-lt"/>
              </a:rPr>
              <a:t> / </a:t>
            </a:r>
            <a:r>
              <a:rPr lang="uk-UA" altLang="uk-UA" err="1">
                <a:latin typeface="+mj-lt"/>
              </a:rPr>
              <a:t>WoS</a:t>
            </a:r>
            <a:endParaRPr lang="uk-UA" altLang="uk-UA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altLang="uk-UA">
                <a:latin typeface="+mj-lt"/>
              </a:rPr>
              <a:t>Командна наукова комунікація</a:t>
            </a:r>
            <a:endParaRPr lang="uk-UA" altLang="uk-UA">
              <a:latin typeface="+mj-lt"/>
            </a:endParaRPr>
          </a:p>
        </p:txBody>
      </p:sp>
      <p:pic>
        <p:nvPicPr>
          <p:cNvPr id="6" name="Рисунок 5" descr="Зображення, що містить особа, домашня рослина, одежа, Квітковий дизайн&#10;&#10;Вміст, створений ШІ, може бути неправильним."/>
          <p:cNvPicPr>
            <a:picLocks noChangeAspect="1"/>
          </p:cNvPicPr>
          <p:nvPr/>
        </p:nvPicPr>
        <p:blipFill>
          <a:blip r:embed="rId1"/>
          <a:srcRect l="27089" r="16738" b="-2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Власн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uk-UA" b="1" dirty="0"/>
              <a:t>н</a:t>
            </a:r>
            <a:r>
              <a:rPr lang="en-US" b="1" dirty="0" err="1"/>
              <a:t>i</a:t>
            </a:r>
            <a:r>
              <a:rPr lang="uk-UA" b="1" dirty="0"/>
              <a:t>ц</a:t>
            </a:r>
            <a:r>
              <a:rPr lang="en-US" b="1" dirty="0" err="1"/>
              <a:t>i</a:t>
            </a:r>
            <a:r>
              <a:rPr lang="uk-UA" b="1" dirty="0" err="1"/>
              <a:t>ативи</a:t>
            </a:r>
            <a:r>
              <a:rPr lang="uk-UA" b="1" dirty="0"/>
              <a:t> студент</a:t>
            </a:r>
            <a:r>
              <a:rPr lang="en-US" b="1" dirty="0" err="1"/>
              <a:t>i</a:t>
            </a:r>
            <a:r>
              <a:rPr lang="uk-UA" b="1" dirty="0"/>
              <a:t>в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+mj-lt"/>
              </a:rPr>
              <a:t>Розробка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власних</a:t>
            </a:r>
            <a:r>
              <a:rPr lang="ru-RU" dirty="0">
                <a:latin typeface="+mj-lt"/>
              </a:rPr>
              <a:t> тем </a:t>
            </a:r>
            <a:r>
              <a:rPr lang="ru-RU" dirty="0" err="1">
                <a:latin typeface="+mj-lt"/>
              </a:rPr>
              <a:t>дослiджень</a:t>
            </a:r>
            <a:endParaRPr lang="ru-RU" dirty="0">
              <a:latin typeface="+mj-lt"/>
            </a:endParaRPr>
          </a:p>
          <a:p>
            <a:r>
              <a:rPr lang="ru-RU" dirty="0" err="1">
                <a:latin typeface="+mj-lt"/>
              </a:rPr>
              <a:t>Ініціювання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експериментiв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лабораторних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умовах</a:t>
            </a:r>
            <a:endParaRPr lang="ru-RU" dirty="0">
              <a:latin typeface="+mj-lt"/>
            </a:endParaRPr>
          </a:p>
          <a:p>
            <a:r>
              <a:rPr lang="ru-RU" dirty="0" err="1">
                <a:latin typeface="+mj-lt"/>
              </a:rPr>
              <a:t>Створення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мiнi-груп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роботи</a:t>
            </a:r>
            <a:r>
              <a:rPr lang="ru-RU" dirty="0">
                <a:latin typeface="+mj-lt"/>
              </a:rPr>
              <a:t> над </a:t>
            </a:r>
            <a:r>
              <a:rPr lang="ru-RU" dirty="0" err="1">
                <a:latin typeface="+mj-lt"/>
              </a:rPr>
              <a:t>конкретними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напрямами</a:t>
            </a:r>
            <a:endParaRPr lang="ru-RU" dirty="0">
              <a:latin typeface="+mj-lt"/>
            </a:endParaRPr>
          </a:p>
          <a:p>
            <a:r>
              <a:rPr lang="ru-RU" dirty="0" err="1">
                <a:latin typeface="+mj-lt"/>
              </a:rPr>
              <a:t>Виступи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iдеями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засiданнях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кафедри</a:t>
            </a:r>
            <a:endParaRPr lang="uk-UA" dirty="0">
              <a:latin typeface="+mj-lt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3104</Words>
  <Application>WPS Slides</Application>
  <PresentationFormat>Широкий екран</PresentationFormat>
  <Paragraphs>89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Calisto MT</vt:lpstr>
      <vt:lpstr>Univers Condensed</vt:lpstr>
      <vt:lpstr>Segoe Print</vt:lpstr>
      <vt:lpstr>Microsoft YaHei</vt:lpstr>
      <vt:lpstr>Arial Unicode MS</vt:lpstr>
      <vt:lpstr>Aptos</vt:lpstr>
      <vt:lpstr>Segoe UI</vt:lpstr>
      <vt:lpstr>ChronicleVTI</vt:lpstr>
      <vt:lpstr>Студентський науковий гурток «Фітолаб»</vt:lpstr>
      <vt:lpstr>Спрямування наукової діяльності гуртка</vt:lpstr>
      <vt:lpstr>Практичне значення дослiджень гуртка</vt:lpstr>
      <vt:lpstr>Діяльність гуртка охоплює</vt:lpstr>
      <vt:lpstr>Дослідницькі напрями роботи гуртка "Фітолаб"</vt:lpstr>
      <vt:lpstr>PowerPoint 演示文稿</vt:lpstr>
      <vt:lpstr>Участь у наукових заходах</vt:lpstr>
      <vt:lpstr>Навички, які здобувають студенти</vt:lpstr>
      <vt:lpstr>Власнi iнiцiативи студентiв</vt:lpstr>
      <vt:lpstr>Плани розвитку гуртка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Софія Литвиненко</dc:creator>
  <cp:lastModifiedBy>DELL</cp:lastModifiedBy>
  <cp:revision>9</cp:revision>
  <dcterms:created xsi:type="dcterms:W3CDTF">2025-04-08T17:33:00Z</dcterms:created>
  <dcterms:modified xsi:type="dcterms:W3CDTF">2025-04-28T12:28:37Z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691C13146A184349908985E1BFEC0D63_13</vt:lpwstr>
  </property>
  <property fmtid="{D5CDD505-2E9C-101B-9397-08002B2CF9AE}" pid="3" name="KSOProductBuildVer">
    <vt:lpwstr>1033-12.2.0.20795</vt:lpwstr>
  </property>
</Properties>
</file>