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3" r:id="rId4"/>
    <p:sldId id="257" r:id="rId5"/>
    <p:sldId id="264" r:id="rId6"/>
    <p:sldId id="285" r:id="rId7"/>
    <p:sldId id="261" r:id="rId8"/>
    <p:sldId id="290" r:id="rId9"/>
    <p:sldId id="291" r:id="rId10"/>
    <p:sldId id="292" r:id="rId11"/>
    <p:sldId id="293" r:id="rId12"/>
    <p:sldId id="262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D24C128-6242-4F9F-B97C-E5FDD271EB1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0E2BD60-E942-4942-8810-C4943B15DD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272808" cy="2952328"/>
          </a:xfrm>
        </p:spPr>
        <p:txBody>
          <a:bodyPr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Економічний факультет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Студентський науковий гурток </a:t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ІОНОВЕДЕННЯ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933056"/>
            <a:ext cx="5472608" cy="1656532"/>
          </a:xfrm>
        </p:spPr>
        <p:txBody>
          <a:bodyPr>
            <a:noAutofit/>
          </a:bodyPr>
          <a:lstStyle/>
          <a:p>
            <a:r>
              <a:rPr lang="uk-UA" sz="2400" b="1" i="1" dirty="0" smtClean="0"/>
              <a:t>Керівник гуртка: </a:t>
            </a:r>
          </a:p>
          <a:p>
            <a:r>
              <a:rPr lang="uk-UA" sz="2400" b="1" i="1" dirty="0" err="1" smtClean="0"/>
              <a:t>к.е.н</a:t>
            </a:r>
            <a:r>
              <a:rPr lang="uk-UA" sz="2400" b="1" i="1" dirty="0" smtClean="0"/>
              <a:t>., доцент Наконечна К.В.</a:t>
            </a:r>
          </a:p>
          <a:p>
            <a:r>
              <a:rPr lang="uk-UA" sz="2400" b="1" i="1" dirty="0" smtClean="0"/>
              <a:t>кафедра глобальної економіки</a:t>
            </a:r>
          </a:p>
          <a:p>
            <a:endParaRPr lang="ru-RU" sz="2400" b="1" i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6308728"/>
            <a:ext cx="9144000" cy="549275"/>
            <a:chOff x="0" y="3974"/>
            <a:chExt cx="5760" cy="34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0" y="3974"/>
              <a:ext cx="5760" cy="34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39" y="4055"/>
              <a:ext cx="47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1400" b="1" dirty="0">
                  <a:latin typeface="Times New Roman" pitchFamily="18" charset="0"/>
                </a:rPr>
                <a:t>НАЦІОНАЛЬНИЙ УНІВЕРСИТЕТ БІОРЕСУРСІВ І ПРИРОДОКОРИСТУВАННЯ УКРАЇНИ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32" y="5661248"/>
            <a:ext cx="1357745" cy="120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4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440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Міжнародна</a:t>
            </a:r>
            <a:r>
              <a:rPr lang="ru-RU" b="1" dirty="0"/>
              <a:t> </a:t>
            </a:r>
            <a:r>
              <a:rPr lang="ru-RU" b="1" dirty="0" err="1"/>
              <a:t>науково</a:t>
            </a:r>
            <a:r>
              <a:rPr lang="ru-RU" b="1" dirty="0"/>
              <a:t>-практична </a:t>
            </a:r>
            <a:r>
              <a:rPr lang="ru-RU" b="1" dirty="0" err="1"/>
              <a:t>інтернет-конференція</a:t>
            </a:r>
            <a:r>
              <a:rPr lang="ru-RU" b="1" dirty="0"/>
              <a:t> «</a:t>
            </a:r>
            <a:r>
              <a:rPr lang="ru-RU" b="1" dirty="0" err="1"/>
              <a:t>Тридцять</a:t>
            </a:r>
            <a:r>
              <a:rPr lang="ru-RU" b="1" dirty="0"/>
              <a:t> </a:t>
            </a:r>
            <a:r>
              <a:rPr lang="ru-RU" b="1" dirty="0" err="1"/>
              <a:t>перші</a:t>
            </a:r>
            <a:r>
              <a:rPr lang="ru-RU" b="1" dirty="0"/>
              <a:t> </a:t>
            </a:r>
            <a:r>
              <a:rPr lang="ru-RU" b="1" dirty="0" err="1"/>
              <a:t>економіко-правові</a:t>
            </a:r>
            <a:r>
              <a:rPr lang="ru-RU" b="1" dirty="0"/>
              <a:t> </a:t>
            </a:r>
            <a:r>
              <a:rPr lang="ru-RU" b="1" dirty="0" err="1"/>
              <a:t>дискусії</a:t>
            </a:r>
            <a:r>
              <a:rPr lang="ru-RU" b="1" dirty="0"/>
              <a:t>». </a:t>
            </a:r>
            <a:r>
              <a:rPr lang="ru-RU" b="1" dirty="0" err="1"/>
              <a:t>Львів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/>
              <a:t>Святний</a:t>
            </a:r>
            <a:r>
              <a:rPr lang="ru-RU" dirty="0"/>
              <a:t> М.М. Роль </a:t>
            </a:r>
            <a:r>
              <a:rPr lang="ru-RU" dirty="0" err="1"/>
              <a:t>природних</a:t>
            </a:r>
            <a:r>
              <a:rPr lang="ru-RU" dirty="0"/>
              <a:t> умов в </a:t>
            </a:r>
            <a:r>
              <a:rPr lang="ru-RU" dirty="0" err="1"/>
              <a:t>розміщенні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сил. </a:t>
            </a:r>
          </a:p>
          <a:p>
            <a:r>
              <a:rPr lang="ru-RU" dirty="0" smtClean="0"/>
              <a:t>2. </a:t>
            </a:r>
            <a:r>
              <a:rPr lang="ru-RU" dirty="0"/>
              <a:t>Трифонов О.І.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ГМО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/>
              <a:t>Габаідзе</a:t>
            </a:r>
            <a:r>
              <a:rPr lang="ru-RU" dirty="0"/>
              <a:t> І. М., </a:t>
            </a:r>
            <a:r>
              <a:rPr lang="ru-RU" dirty="0" err="1"/>
              <a:t>Наконечна</a:t>
            </a:r>
            <a:r>
              <a:rPr lang="ru-RU" dirty="0"/>
              <a:t> К.В.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демографічних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на </a:t>
            </a:r>
            <a:r>
              <a:rPr lang="ru-RU" dirty="0" err="1"/>
              <a:t>функціонування</a:t>
            </a:r>
            <a:r>
              <a:rPr lang="ru-RU" dirty="0"/>
              <a:t> ринку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 smtClean="0"/>
              <a:t>Україні</a:t>
            </a:r>
            <a:r>
              <a:rPr lang="ru-RU" dirty="0"/>
              <a:t>. </a:t>
            </a:r>
          </a:p>
          <a:p>
            <a:r>
              <a:rPr lang="ru-RU" dirty="0" smtClean="0"/>
              <a:t>4. </a:t>
            </a:r>
            <a:r>
              <a:rPr lang="ru-RU" dirty="0" err="1"/>
              <a:t>Петрюченко</a:t>
            </a:r>
            <a:r>
              <a:rPr lang="ru-RU" dirty="0"/>
              <a:t> Т.П.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відосин</a:t>
            </a:r>
            <a:r>
              <a:rPr lang="ru-RU" dirty="0"/>
              <a:t> у </a:t>
            </a:r>
            <a:r>
              <a:rPr lang="ru-RU" dirty="0" err="1"/>
              <a:t>країнах</a:t>
            </a:r>
            <a:r>
              <a:rPr lang="ru-RU" dirty="0"/>
              <a:t> ЄС. </a:t>
            </a:r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004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4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r>
              <a:rPr lang="uk-UA" sz="3800" b="1" dirty="0" smtClean="0"/>
              <a:t>Опубліковано </a:t>
            </a:r>
            <a:r>
              <a:rPr lang="uk-UA" sz="3800" b="1" dirty="0"/>
              <a:t>тези за матеріалами II Міжнародної науково-практичної </a:t>
            </a:r>
            <a:r>
              <a:rPr lang="uk-UA" sz="3800" b="1" dirty="0" err="1"/>
              <a:t>інтернет-конференції</a:t>
            </a:r>
            <a:r>
              <a:rPr lang="uk-UA" sz="3800" b="1" dirty="0"/>
              <a:t> «Конкурентоспроможність аграрного сектору в умовах функціонування Зони вільної торгівлі з Європейським Союзом»:</a:t>
            </a:r>
          </a:p>
          <a:p>
            <a:r>
              <a:rPr lang="ru-RU" b="1" dirty="0" err="1"/>
              <a:t>Студенти</a:t>
            </a:r>
            <a:r>
              <a:rPr lang="ru-RU" b="1" dirty="0"/>
              <a:t> ОС Маг</a:t>
            </a:r>
            <a:r>
              <a:rPr lang="uk-UA" b="1" dirty="0" err="1"/>
              <a:t>істр</a:t>
            </a:r>
            <a:r>
              <a:rPr lang="uk-UA" b="1" dirty="0"/>
              <a:t>, спеціальність «Ветеринарна медицина». </a:t>
            </a:r>
            <a:r>
              <a:rPr lang="uk-UA" b="1" dirty="0" err="1"/>
              <a:t>Уланова</a:t>
            </a:r>
            <a:r>
              <a:rPr lang="uk-UA" b="1" dirty="0"/>
              <a:t> О.С.: </a:t>
            </a:r>
            <a:endParaRPr lang="uk-UA" dirty="0"/>
          </a:p>
          <a:p>
            <a:pPr lvl="0"/>
            <a:r>
              <a:rPr lang="uk-UA" dirty="0"/>
              <a:t>Вплив пандемії  </a:t>
            </a:r>
            <a:r>
              <a:rPr lang="en-US" dirty="0" err="1"/>
              <a:t>covid</a:t>
            </a:r>
            <a:r>
              <a:rPr lang="ru-RU" dirty="0"/>
              <a:t>-19 на </a:t>
            </a:r>
            <a:r>
              <a:rPr lang="ru-RU" dirty="0" err="1"/>
              <a:t>аграрну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endParaRPr lang="uk-UA" dirty="0"/>
          </a:p>
          <a:p>
            <a:pPr lvl="0"/>
            <a:r>
              <a:rPr lang="uk-UA" dirty="0"/>
              <a:t>Галицька В.С. Державна продовольчо-зернова корпорація України як суб’єкт аграрної політики України.</a:t>
            </a:r>
          </a:p>
          <a:p>
            <a:pPr lvl="0"/>
            <a:r>
              <a:rPr lang="uk-UA" dirty="0"/>
              <a:t>Єрмак А.С</a:t>
            </a:r>
            <a:r>
              <a:rPr lang="uk-UA" i="1" dirty="0"/>
              <a:t>. </a:t>
            </a:r>
            <a:r>
              <a:rPr lang="uk-UA" dirty="0"/>
              <a:t>Аграрна політика як складова економічної політики держави.</a:t>
            </a:r>
          </a:p>
          <a:p>
            <a:pPr lvl="0"/>
            <a:r>
              <a:rPr lang="uk-UA" dirty="0"/>
              <a:t>Яковенко Ю.С. Інтеграція аграрного сектору економіки України до ЄС.</a:t>
            </a:r>
          </a:p>
          <a:p>
            <a:pPr lvl="0"/>
            <a:r>
              <a:rPr lang="uk-UA" dirty="0"/>
              <a:t>Валько Є.А. Фондовий ринок  Німеччини, як суб’єкт глобалізації</a:t>
            </a:r>
          </a:p>
          <a:p>
            <a:pPr lvl="0"/>
            <a:r>
              <a:rPr lang="ru-RU" dirty="0"/>
              <a:t>Антонова А.А. </a:t>
            </a:r>
            <a:r>
              <a:rPr lang="uk-UA" dirty="0"/>
              <a:t>Особливості земельної реформи країн Центральної Європи</a:t>
            </a:r>
          </a:p>
          <a:p>
            <a:pPr lvl="0"/>
            <a:r>
              <a:rPr lang="uk-UA" dirty="0" err="1"/>
              <a:t>Кива</a:t>
            </a:r>
            <a:r>
              <a:rPr lang="uk-UA" dirty="0"/>
              <a:t> А.П. Сільські громади як рушій розвитку села</a:t>
            </a:r>
          </a:p>
          <a:p>
            <a:pPr lvl="0"/>
            <a:r>
              <a:rPr lang="uk-UA" dirty="0" err="1"/>
              <a:t>Лавінська</a:t>
            </a:r>
            <a:r>
              <a:rPr lang="uk-UA" dirty="0"/>
              <a:t>  А.К., Історія і сучасність аграрної політики США</a:t>
            </a:r>
          </a:p>
          <a:p>
            <a:pPr lvl="0"/>
            <a:r>
              <a:rPr lang="uk-UA" dirty="0" err="1"/>
              <a:t>Яхновська</a:t>
            </a:r>
            <a:r>
              <a:rPr lang="uk-UA" dirty="0"/>
              <a:t> А. В. Земельна реформа в Україні</a:t>
            </a:r>
          </a:p>
          <a:p>
            <a:pPr lvl="0"/>
            <a:r>
              <a:rPr lang="uk-UA" dirty="0" err="1"/>
              <a:t>Варакута</a:t>
            </a:r>
            <a:r>
              <a:rPr lang="uk-UA" dirty="0"/>
              <a:t> А.В. Фінансові механізми активізації інноваційної діяльності аграрних підприємств</a:t>
            </a:r>
          </a:p>
          <a:p>
            <a:pPr lvl="0"/>
            <a:r>
              <a:rPr lang="uk-UA" dirty="0"/>
              <a:t> Зиміна</a:t>
            </a:r>
            <a:r>
              <a:rPr lang="uk-UA" i="1" dirty="0"/>
              <a:t> М.С.</a:t>
            </a:r>
            <a:r>
              <a:rPr lang="uk-UA" dirty="0"/>
              <a:t> Офшори та їх особливості</a:t>
            </a:r>
          </a:p>
          <a:p>
            <a:pPr lvl="0"/>
            <a:r>
              <a:rPr lang="uk-UA" b="1" dirty="0"/>
              <a:t> </a:t>
            </a:r>
            <a:r>
              <a:rPr lang="uk-UA" dirty="0" err="1"/>
              <a:t>Багдасарян</a:t>
            </a:r>
            <a:r>
              <a:rPr lang="uk-UA" dirty="0"/>
              <a:t> Н.Ю. Асоціація сільських та селищних Рад </a:t>
            </a:r>
            <a:r>
              <a:rPr lang="uk-UA" dirty="0" err="1"/>
              <a:t>Україн</a:t>
            </a:r>
            <a:endParaRPr lang="uk-UA" dirty="0"/>
          </a:p>
          <a:p>
            <a:pPr lvl="0"/>
            <a:r>
              <a:rPr lang="uk-UA" dirty="0"/>
              <a:t> Іщенко Я.А</a:t>
            </a:r>
            <a:r>
              <a:rPr lang="uk-UA" i="1" dirty="0"/>
              <a:t>.</a:t>
            </a:r>
            <a:r>
              <a:rPr lang="uk-UA" b="1" dirty="0"/>
              <a:t> </a:t>
            </a:r>
            <a:r>
              <a:rPr lang="uk-UA" dirty="0"/>
              <a:t>Проблеми розвитку сільського господарства в екологічному аспекті</a:t>
            </a:r>
          </a:p>
          <a:p>
            <a:pPr lvl="0"/>
            <a:r>
              <a:rPr lang="uk-UA" b="1" dirty="0"/>
              <a:t> </a:t>
            </a:r>
            <a:r>
              <a:rPr lang="uk-UA" dirty="0" err="1"/>
              <a:t>Сержан</a:t>
            </a:r>
            <a:r>
              <a:rPr lang="uk-UA" dirty="0"/>
              <a:t> В.Ю., </a:t>
            </a:r>
            <a:r>
              <a:rPr lang="uk-UA" dirty="0" err="1"/>
              <a:t>Дакал</a:t>
            </a:r>
            <a:r>
              <a:rPr lang="uk-UA" dirty="0"/>
              <a:t> Ю.О. Розвиток ринку зерна в </a:t>
            </a:r>
            <a:r>
              <a:rPr lang="uk-UA" dirty="0" smtClean="0"/>
              <a:t>Україні</a:t>
            </a:r>
          </a:p>
          <a:p>
            <a:pPr lvl="0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227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653136"/>
            <a:ext cx="7776864" cy="1600200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Стратегічні напрями діяльності гуртка « </a:t>
            </a:r>
            <a:r>
              <a:rPr lang="uk-UA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Регіоноведення</a:t>
            </a: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Проводити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теоретично-концептуальні дослідження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регіонального розвитку, 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здійснювати аналіз економічного розвитку регіонів та 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розробляти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рекомендацій для застосування при підвищенні кваліфікації фахівців, підготовці бакалаврів та магістрів, перепідготовці фахівців для здобуття другої вищої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освіти.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проводити круглих столів з студентами економічного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ф-ту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актуальних питань регіонального розвитку;</a:t>
            </a:r>
          </a:p>
          <a:p>
            <a:pPr marL="457200" lvl="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написання студентами наукових статей, виступи на конференціях.</a:t>
            </a:r>
            <a:endParaRPr lang="uk-UA" dirty="0"/>
          </a:p>
          <a:p>
            <a:pPr marL="0" lv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uk-UA" i="1" dirty="0">
                <a:solidFill>
                  <a:srgbClr val="002060"/>
                </a:solidFill>
              </a:rPr>
              <a:t>ДЯКУЮ ЗА УВАГУ!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6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b="1" dirty="0"/>
              <a:t>Основним завданням </a:t>
            </a:r>
            <a:r>
              <a:rPr lang="uk-UA" b="1" dirty="0" smtClean="0"/>
              <a:t>наукового </a:t>
            </a:r>
            <a:r>
              <a:rPr lang="uk-UA" b="1" dirty="0"/>
              <a:t>студентського гуртка </a:t>
            </a:r>
            <a:r>
              <a:rPr lang="uk-UA" b="1" dirty="0">
                <a:solidFill>
                  <a:schemeClr val="tx1"/>
                </a:solidFill>
              </a:rPr>
              <a:t>«РЕГІОНОВЕДЕННЯ</a:t>
            </a:r>
            <a:r>
              <a:rPr lang="uk-UA" b="1" dirty="0"/>
              <a:t>» </a:t>
            </a:r>
            <a:r>
              <a:rPr lang="uk-UA" dirty="0"/>
              <a:t>-  дослідження сукупності всіх соціально-економічних, політичних, історичних, природно-екологічних та інших аспектів регіонального розвитку.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гуртка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58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0"/>
            <a:ext cx="8892480" cy="4543400"/>
          </a:xfrm>
        </p:spPr>
        <p:txBody>
          <a:bodyPr/>
          <a:lstStyle/>
          <a:p>
            <a:r>
              <a:rPr lang="uk-UA" dirty="0" smtClean="0"/>
              <a:t>Поглиблення знань щодо</a:t>
            </a:r>
          </a:p>
          <a:p>
            <a:r>
              <a:rPr lang="uk-UA" dirty="0" smtClean="0"/>
              <a:t>регіонального розподілу різних видів господарської діяльності людей відповідно до особливостей формування економічної ефективності їх функціонування; </a:t>
            </a:r>
          </a:p>
          <a:p>
            <a:r>
              <a:rPr lang="uk-UA" dirty="0" smtClean="0"/>
              <a:t>аналіз територіального розподілу природно-ресурсного потенціалу, джерел сировини, енергії, капіталу, інформації; </a:t>
            </a:r>
            <a:endParaRPr lang="en-US" dirty="0" smtClean="0"/>
          </a:p>
          <a:p>
            <a:r>
              <a:rPr lang="uk-UA" dirty="0" smtClean="0"/>
              <a:t>територіального поділу праці та спеціалізації регіонів; </a:t>
            </a:r>
            <a:endParaRPr lang="en-US" dirty="0" smtClean="0"/>
          </a:p>
          <a:p>
            <a:r>
              <a:rPr lang="uk-UA" dirty="0" smtClean="0"/>
              <a:t>удосконалення </a:t>
            </a:r>
            <a:r>
              <a:rPr lang="uk-UA" dirty="0" err="1" smtClean="0"/>
              <a:t>внутрішньорегіональних</a:t>
            </a:r>
            <a:r>
              <a:rPr lang="uk-UA" dirty="0" smtClean="0"/>
              <a:t> і міжрайонних фінансово-економічних зв'язків; </a:t>
            </a:r>
            <a:endParaRPr lang="en-US" dirty="0" smtClean="0"/>
          </a:p>
          <a:p>
            <a:r>
              <a:rPr lang="uk-UA" dirty="0" smtClean="0"/>
              <a:t>раціонального використання трудових та економічних ресурсів.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гуртка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4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13176"/>
            <a:ext cx="7580312" cy="1240160"/>
          </a:xfrm>
        </p:spPr>
        <p:txBody>
          <a:bodyPr>
            <a:normAutofit fontScale="90000"/>
          </a:bodyPr>
          <a:lstStyle/>
          <a:p>
            <a:r>
              <a:rPr lang="uk-UA" dirty="0"/>
              <a:t>Тематика засідань гуртка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543800" cy="47525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2900" dirty="0" smtClean="0"/>
              <a:t>1. Основні </a:t>
            </a:r>
            <a:r>
              <a:rPr lang="uk-UA" sz="2900" dirty="0"/>
              <a:t>теорії регіональної економіки та територіальної організації господарства </a:t>
            </a:r>
            <a:r>
              <a:rPr lang="uk-UA" sz="2900" dirty="0" smtClean="0"/>
              <a:t>України</a:t>
            </a:r>
          </a:p>
          <a:p>
            <a:pPr marL="0" indent="0">
              <a:buNone/>
            </a:pPr>
            <a:r>
              <a:rPr lang="uk-UA" sz="2900" dirty="0" smtClean="0"/>
              <a:t>2. </a:t>
            </a:r>
            <a:r>
              <a:rPr lang="uk-UA" sz="2900" dirty="0"/>
              <a:t>Глобалізація і регіоналізація світового економічного простору. Основні суб'єкти глобального ринку</a:t>
            </a:r>
            <a:r>
              <a:rPr lang="uk-UA" sz="2900" dirty="0" smtClean="0"/>
              <a:t>.</a:t>
            </a:r>
          </a:p>
          <a:p>
            <a:pPr marL="0" indent="0">
              <a:buNone/>
            </a:pPr>
            <a:r>
              <a:rPr lang="uk-UA" sz="2900" dirty="0" smtClean="0"/>
              <a:t>3. </a:t>
            </a:r>
            <a:r>
              <a:rPr lang="ru-RU" sz="2900" dirty="0" err="1"/>
              <a:t>Сутність</a:t>
            </a:r>
            <a:r>
              <a:rPr lang="ru-RU" sz="2900" dirty="0"/>
              <a:t> </a:t>
            </a:r>
            <a:r>
              <a:rPr lang="ru-RU" sz="2900" dirty="0" err="1"/>
              <a:t>економічного</a:t>
            </a:r>
            <a:r>
              <a:rPr lang="ru-RU" sz="2900" dirty="0"/>
              <a:t> </a:t>
            </a:r>
            <a:r>
              <a:rPr lang="ru-RU" sz="2900" dirty="0" err="1"/>
              <a:t>районування</a:t>
            </a:r>
            <a:r>
              <a:rPr lang="ru-RU" sz="2900" dirty="0"/>
              <a:t> та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 smtClean="0"/>
              <a:t>значення</a:t>
            </a:r>
            <a:r>
              <a:rPr lang="ru-RU" sz="2900" dirty="0" smtClean="0"/>
              <a:t>. </a:t>
            </a:r>
            <a:r>
              <a:rPr lang="uk-UA" sz="2900" dirty="0"/>
              <a:t>Характеристика </a:t>
            </a:r>
            <a:r>
              <a:rPr lang="uk-UA" sz="2900" dirty="0" err="1"/>
              <a:t>природноресурсного</a:t>
            </a:r>
            <a:r>
              <a:rPr lang="uk-UA" sz="2900" dirty="0"/>
              <a:t>, </a:t>
            </a:r>
            <a:r>
              <a:rPr lang="uk-UA" sz="2900" dirty="0" err="1"/>
              <a:t>трудоресурсного</a:t>
            </a:r>
            <a:r>
              <a:rPr lang="uk-UA" sz="2900" dirty="0"/>
              <a:t>, економічного потенціалів регіонів </a:t>
            </a:r>
            <a:r>
              <a:rPr lang="uk-UA" sz="2900" dirty="0" smtClean="0"/>
              <a:t>України</a:t>
            </a:r>
          </a:p>
          <a:p>
            <a:pPr marL="0" indent="0">
              <a:buNone/>
            </a:pPr>
            <a:r>
              <a:rPr lang="uk-UA" sz="2900" dirty="0" smtClean="0"/>
              <a:t>4. Структурні перетворення в Україні: передумови модернізації економіки.</a:t>
            </a:r>
            <a:endParaRPr lang="uk-UA" sz="2900" dirty="0"/>
          </a:p>
          <a:p>
            <a:pPr marL="0" indent="0">
              <a:buNone/>
            </a:pPr>
            <a:r>
              <a:rPr lang="uk-UA" sz="2900" dirty="0" smtClean="0"/>
              <a:t>5. </a:t>
            </a:r>
            <a:r>
              <a:rPr lang="ru-RU" sz="2900" dirty="0" err="1" smtClean="0"/>
              <a:t>Конкурентоспроможність</a:t>
            </a:r>
            <a:r>
              <a:rPr lang="ru-RU" sz="2900" dirty="0"/>
              <a:t> </a:t>
            </a:r>
            <a:r>
              <a:rPr lang="ru-RU" sz="2900" dirty="0" err="1" smtClean="0"/>
              <a:t>регіонів</a:t>
            </a:r>
            <a:r>
              <a:rPr lang="ru-RU" sz="2900" dirty="0" smtClean="0"/>
              <a:t> як </a:t>
            </a:r>
            <a:r>
              <a:rPr lang="ru-RU" sz="2900" dirty="0" err="1" smtClean="0"/>
              <a:t>необхідна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передумова</a:t>
            </a:r>
            <a:r>
              <a:rPr lang="ru-RU" sz="2900" dirty="0" smtClean="0"/>
              <a:t> </a:t>
            </a:r>
            <a:r>
              <a:rPr lang="ru-RU" sz="2900" dirty="0" err="1" smtClean="0"/>
              <a:t>зростання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конкурентоспроможності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країни</a:t>
            </a:r>
            <a:r>
              <a:rPr lang="ru-RU" sz="2900" dirty="0" smtClean="0"/>
              <a:t>. </a:t>
            </a:r>
            <a:endParaRPr lang="ru-RU" sz="2900" dirty="0"/>
          </a:p>
          <a:p>
            <a:pPr marL="0" indent="0">
              <a:buNone/>
            </a:pPr>
            <a:r>
              <a:rPr lang="uk-UA" sz="2900" dirty="0" smtClean="0"/>
              <a:t>6. Міжбюджетні відносини, розподіл повноважень між центральними і регіональними органами влади.</a:t>
            </a:r>
          </a:p>
          <a:p>
            <a:pPr marL="0" indent="0">
              <a:buNone/>
            </a:pPr>
            <a:r>
              <a:rPr lang="en-US" sz="2900" dirty="0" smtClean="0"/>
              <a:t>7</a:t>
            </a:r>
            <a:r>
              <a:rPr lang="uk-UA" sz="2900" dirty="0" smtClean="0"/>
              <a:t>. </a:t>
            </a:r>
            <a:r>
              <a:rPr lang="uk-UA" sz="2900" dirty="0"/>
              <a:t>Децентралізація в Україні. Досвід в розвинутих країн (США, ЄС, країни </a:t>
            </a:r>
            <a:r>
              <a:rPr lang="uk-UA" sz="2900" dirty="0" err="1"/>
              <a:t>східноазіатського</a:t>
            </a:r>
            <a:r>
              <a:rPr lang="uk-UA" sz="2900" dirty="0"/>
              <a:t> блоку) в проведенні </a:t>
            </a:r>
            <a:r>
              <a:rPr lang="uk-UA" sz="2900" dirty="0" smtClean="0"/>
              <a:t>децентралізації.</a:t>
            </a:r>
            <a:endParaRPr lang="uk-UA" sz="2900" dirty="0"/>
          </a:p>
          <a:p>
            <a:pPr marL="0" indent="0">
              <a:buNone/>
            </a:pPr>
            <a:r>
              <a:rPr lang="uk-UA" sz="2900" dirty="0" smtClean="0"/>
              <a:t>8. Стратегічне планування області, міста, ОТГ</a:t>
            </a:r>
            <a:r>
              <a:rPr lang="en-US" sz="29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4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484784"/>
            <a:ext cx="7543800" cy="410445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Серед найбільш активних  учасників слід відмітити </a:t>
            </a:r>
            <a:r>
              <a:rPr lang="ru-RU" dirty="0" smtClean="0"/>
              <a:t>студент</a:t>
            </a:r>
            <a:r>
              <a:rPr lang="uk-UA" dirty="0" err="1" smtClean="0"/>
              <a:t>ів</a:t>
            </a:r>
            <a:r>
              <a:rPr lang="uk-UA" dirty="0" smtClean="0"/>
              <a:t> </a:t>
            </a:r>
            <a:r>
              <a:rPr lang="uk-UA" dirty="0" smtClean="0"/>
              <a:t>ветеринарного факультету: </a:t>
            </a:r>
            <a:endParaRPr lang="uk-UA" dirty="0" smtClean="0"/>
          </a:p>
          <a:p>
            <a:r>
              <a:rPr lang="uk-UA" b="1" dirty="0" smtClean="0"/>
              <a:t>Влад </a:t>
            </a:r>
            <a:r>
              <a:rPr lang="uk-UA" b="1" dirty="0" err="1" smtClean="0"/>
              <a:t>Сержан</a:t>
            </a:r>
            <a:r>
              <a:rPr lang="uk-UA" b="1" dirty="0" smtClean="0"/>
              <a:t>, </a:t>
            </a:r>
            <a:endParaRPr lang="uk-UA" b="1" dirty="0" smtClean="0"/>
          </a:p>
          <a:p>
            <a:r>
              <a:rPr lang="uk-UA" b="1" dirty="0" smtClean="0"/>
              <a:t>Марія Антонюк, </a:t>
            </a:r>
            <a:endParaRPr lang="uk-UA" b="1" dirty="0" smtClean="0"/>
          </a:p>
          <a:p>
            <a:r>
              <a:rPr lang="uk-UA" b="1" dirty="0" smtClean="0"/>
              <a:t>Зиміна Марина, </a:t>
            </a:r>
            <a:endParaRPr lang="uk-UA" b="1" dirty="0" smtClean="0"/>
          </a:p>
          <a:p>
            <a:r>
              <a:rPr lang="uk-UA" b="1" dirty="0" err="1" smtClean="0"/>
              <a:t>Родзь</a:t>
            </a:r>
            <a:r>
              <a:rPr lang="uk-UA" b="1" dirty="0" smtClean="0"/>
              <a:t> Владислав, </a:t>
            </a:r>
            <a:endParaRPr lang="uk-UA" b="1" dirty="0" smtClean="0"/>
          </a:p>
          <a:p>
            <a:r>
              <a:rPr lang="uk-UA" b="1" dirty="0" smtClean="0"/>
              <a:t>Емілія </a:t>
            </a:r>
            <a:r>
              <a:rPr lang="uk-UA" b="1" dirty="0" err="1" smtClean="0"/>
              <a:t>Сабова</a:t>
            </a:r>
            <a:r>
              <a:rPr lang="uk-UA" b="1" dirty="0" smtClean="0"/>
              <a:t>,</a:t>
            </a:r>
          </a:p>
          <a:p>
            <a:pPr fontAlgn="base"/>
            <a:r>
              <a:rPr lang="uk-UA" b="1" dirty="0" smtClean="0"/>
              <a:t>Студенти ОС «</a:t>
            </a:r>
            <a:r>
              <a:rPr lang="uk-UA" dirty="0"/>
              <a:t>Автоматизація і комп'ютерно-інтегровані </a:t>
            </a:r>
            <a:r>
              <a:rPr lang="uk-UA" dirty="0" smtClean="0"/>
              <a:t>технології:</a:t>
            </a:r>
            <a:endParaRPr lang="uk-UA" dirty="0"/>
          </a:p>
          <a:p>
            <a:r>
              <a:rPr lang="uk-UA" b="1" dirty="0" smtClean="0"/>
              <a:t>Брик Ілона, </a:t>
            </a:r>
            <a:endParaRPr lang="uk-UA" b="1" dirty="0" smtClean="0"/>
          </a:p>
          <a:p>
            <a:r>
              <a:rPr lang="uk-UA" b="1" dirty="0" smtClean="0"/>
              <a:t>Юрченко Володимир</a:t>
            </a:r>
            <a:endParaRPr lang="uk-UA" b="1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055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Підсумком</a:t>
            </a:r>
            <a:r>
              <a:rPr lang="ru-RU" dirty="0"/>
              <a:t> </a:t>
            </a:r>
            <a:r>
              <a:rPr lang="ru-RU" dirty="0" err="1"/>
              <a:t>засідань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студентського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 є </a:t>
            </a:r>
            <a:r>
              <a:rPr lang="ru-RU" dirty="0" err="1"/>
              <a:t>презентація</a:t>
            </a:r>
            <a:r>
              <a:rPr lang="ru-RU" dirty="0"/>
              <a:t> </a:t>
            </a:r>
            <a:r>
              <a:rPr lang="ru-RU" dirty="0" err="1"/>
              <a:t>доповідей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на </a:t>
            </a:r>
            <a:r>
              <a:rPr lang="ru-RU" dirty="0" err="1"/>
              <a:t>студентській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написання</a:t>
            </a:r>
            <a:r>
              <a:rPr lang="ru-RU" dirty="0"/>
              <a:t> тез у </a:t>
            </a:r>
            <a:r>
              <a:rPr lang="ru-RU" dirty="0" err="1"/>
              <a:t>збірках</a:t>
            </a:r>
            <a:r>
              <a:rPr lang="ru-RU" dirty="0"/>
              <a:t> тез </a:t>
            </a:r>
            <a:r>
              <a:rPr lang="ru-RU" dirty="0" err="1" smtClean="0"/>
              <a:t>конференцій</a:t>
            </a:r>
            <a:r>
              <a:rPr lang="ru-RU" dirty="0" smtClean="0"/>
              <a:t>;</a:t>
            </a:r>
          </a:p>
          <a:p>
            <a:r>
              <a:rPr lang="ru-RU" dirty="0"/>
              <a:t>Проведено 16 </a:t>
            </a:r>
            <a:r>
              <a:rPr lang="ru-RU" dirty="0" err="1"/>
              <a:t>засідань</a:t>
            </a:r>
            <a:r>
              <a:rPr lang="ru-RU" dirty="0"/>
              <a:t> по </a:t>
            </a:r>
            <a:r>
              <a:rPr lang="ru-RU" dirty="0" err="1"/>
              <a:t>даним</a:t>
            </a:r>
            <a:r>
              <a:rPr lang="ru-RU" dirty="0"/>
              <a:t> </a:t>
            </a:r>
            <a:r>
              <a:rPr lang="ru-RU" dirty="0" smtClean="0"/>
              <a:t>тематикам.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888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78552" cy="6669360"/>
          </a:xfrm>
        </p:spPr>
        <p:txBody>
          <a:bodyPr>
            <a:noAutofit/>
          </a:bodyPr>
          <a:lstStyle/>
          <a:p>
            <a:pPr marL="609600" indent="-609600"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r>
              <a:rPr lang="ru-RU" sz="1600" b="1" dirty="0" err="1" smtClean="0">
                <a:solidFill>
                  <a:schemeClr val="tx1"/>
                </a:solidFill>
              </a:rPr>
              <a:t>Доповіді</a:t>
            </a:r>
            <a:r>
              <a:rPr lang="ru-RU" sz="1600" b="1" dirty="0" smtClean="0">
                <a:solidFill>
                  <a:schemeClr val="tx1"/>
                </a:solidFill>
              </a:rPr>
              <a:t> та </a:t>
            </a:r>
            <a:r>
              <a:rPr lang="ru-RU" sz="1600" b="1" dirty="0" err="1" smtClean="0">
                <a:solidFill>
                  <a:schemeClr val="tx1"/>
                </a:solidFill>
              </a:rPr>
              <a:t>опубліковано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тези</a:t>
            </a:r>
            <a:r>
              <a:rPr lang="ru-RU" sz="1600" b="1" dirty="0" smtClean="0">
                <a:solidFill>
                  <a:schemeClr val="tx1"/>
                </a:solidFill>
              </a:rPr>
              <a:t> за </a:t>
            </a:r>
            <a:r>
              <a:rPr lang="ru-RU" sz="1600" b="1" dirty="0" err="1" smtClean="0">
                <a:solidFill>
                  <a:schemeClr val="tx1"/>
                </a:solidFill>
              </a:rPr>
              <a:t>матеріалами</a:t>
            </a:r>
            <a:r>
              <a:rPr lang="ru-RU" sz="1600" b="1" dirty="0" smtClean="0">
                <a:solidFill>
                  <a:schemeClr val="tx1"/>
                </a:solidFill>
              </a:rPr>
              <a:t> 72-ї </a:t>
            </a:r>
            <a:r>
              <a:rPr lang="ru-RU" sz="1600" b="1" dirty="0" err="1">
                <a:solidFill>
                  <a:schemeClr val="tx1"/>
                </a:solidFill>
              </a:rPr>
              <a:t>науково</a:t>
            </a:r>
            <a:r>
              <a:rPr lang="ru-RU" sz="1600" b="1" dirty="0">
                <a:solidFill>
                  <a:schemeClr val="tx1"/>
                </a:solidFill>
              </a:rPr>
              <a:t>- </a:t>
            </a:r>
            <a:r>
              <a:rPr lang="ru-RU" sz="1600" b="1" dirty="0" err="1" smtClean="0">
                <a:solidFill>
                  <a:schemeClr val="tx1"/>
                </a:solidFill>
              </a:rPr>
              <a:t>практичної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студентської</a:t>
            </a:r>
            <a:r>
              <a:rPr lang="ru-RU" sz="1600" b="1" dirty="0" smtClean="0">
                <a:solidFill>
                  <a:schemeClr val="tx1"/>
                </a:solidFill>
              </a:rPr>
              <a:t>  </a:t>
            </a:r>
            <a:r>
              <a:rPr lang="ru-RU" sz="1600" b="1" dirty="0" err="1" smtClean="0">
                <a:solidFill>
                  <a:schemeClr val="tx1"/>
                </a:solidFill>
              </a:rPr>
              <a:t>конференції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«</a:t>
            </a:r>
            <a:r>
              <a:rPr lang="ru-RU" sz="1600" b="1" dirty="0" smtClean="0">
                <a:solidFill>
                  <a:schemeClr val="tx1"/>
                </a:solidFill>
              </a:rPr>
              <a:t>КОНЦЕПТУАЛЬНІ ЗАСАДИ ЗБАЛАНСОВАНОГО РОЗВИТКУ АГРАРНОГО СЕКТОРУ ЕКОНОМІКИ УКРАЇНИ</a:t>
            </a:r>
            <a:r>
              <a:rPr lang="ru-RU" sz="1600" b="1" dirty="0">
                <a:solidFill>
                  <a:schemeClr val="tx1"/>
                </a:solidFill>
              </a:rPr>
              <a:t>», 4 </a:t>
            </a:r>
            <a:r>
              <a:rPr lang="ru-RU" sz="1600" b="1" dirty="0" err="1" smtClean="0">
                <a:solidFill>
                  <a:schemeClr val="tx1"/>
                </a:solidFill>
              </a:rPr>
              <a:t>Секція</a:t>
            </a:r>
            <a:r>
              <a:rPr lang="ru-RU" sz="1600" b="1" dirty="0" smtClean="0">
                <a:solidFill>
                  <a:schemeClr val="tx1"/>
                </a:solidFill>
              </a:rPr>
              <a:t> «</a:t>
            </a:r>
            <a:r>
              <a:rPr lang="ru-RU" sz="1600" b="1" dirty="0" err="1" smtClean="0">
                <a:solidFill>
                  <a:schemeClr val="tx1"/>
                </a:solidFill>
              </a:rPr>
              <a:t>Конкурентоспроможність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аграрого</a:t>
            </a:r>
            <a:r>
              <a:rPr lang="ru-RU" sz="1600" b="1" dirty="0" smtClean="0">
                <a:solidFill>
                  <a:schemeClr val="tx1"/>
                </a:solidFill>
              </a:rPr>
              <a:t>  сектору в </a:t>
            </a:r>
            <a:r>
              <a:rPr lang="ru-RU" sz="1600" b="1" dirty="0" err="1" smtClean="0">
                <a:solidFill>
                  <a:schemeClr val="tx1"/>
                </a:solidFill>
              </a:rPr>
              <a:t>умовах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функціонування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зони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вільної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торгівлі</a:t>
            </a:r>
            <a:r>
              <a:rPr lang="ru-RU" sz="1600" b="1" dirty="0" smtClean="0">
                <a:solidFill>
                  <a:schemeClr val="tx1"/>
                </a:solidFill>
              </a:rPr>
              <a:t> з ЄС» 17 листопада </a:t>
            </a:r>
            <a:r>
              <a:rPr lang="ru-RU" sz="1600" b="1" dirty="0" smtClean="0">
                <a:solidFill>
                  <a:schemeClr val="tx1"/>
                </a:solidFill>
              </a:rPr>
              <a:t>2019 </a:t>
            </a:r>
            <a:r>
              <a:rPr lang="ru-RU" sz="1600" b="1" dirty="0" smtClean="0">
                <a:solidFill>
                  <a:schemeClr val="tx1"/>
                </a:solidFill>
              </a:rPr>
              <a:t>року, </a:t>
            </a:r>
            <a:r>
              <a:rPr lang="ru-RU" sz="1600" b="1" dirty="0" err="1" smtClean="0">
                <a:solidFill>
                  <a:schemeClr val="tx1"/>
                </a:solidFill>
              </a:rPr>
              <a:t>НУБіП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1. </a:t>
            </a:r>
            <a:r>
              <a:rPr lang="ru-RU" sz="1600" dirty="0">
                <a:solidFill>
                  <a:schemeClr val="tx1"/>
                </a:solidFill>
              </a:rPr>
              <a:t>Береза Т. М. </a:t>
            </a:r>
            <a:r>
              <a:rPr lang="ru-RU" sz="1600" dirty="0" err="1">
                <a:solidFill>
                  <a:schemeClr val="tx1"/>
                </a:solidFill>
              </a:rPr>
              <a:t>Державне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регулювання</a:t>
            </a:r>
            <a:r>
              <a:rPr lang="ru-RU" sz="1600" dirty="0">
                <a:solidFill>
                  <a:schemeClr val="tx1"/>
                </a:solidFill>
              </a:rPr>
              <a:t> ринку молока та </a:t>
            </a:r>
            <a:r>
              <a:rPr lang="ru-RU" sz="1600" dirty="0" err="1">
                <a:solidFill>
                  <a:schemeClr val="tx1"/>
                </a:solidFill>
              </a:rPr>
              <a:t>молокопродуктів</a:t>
            </a:r>
            <a:r>
              <a:rPr lang="ru-RU" sz="1600" dirty="0">
                <a:solidFill>
                  <a:schemeClr val="tx1"/>
                </a:solidFill>
              </a:rPr>
              <a:t> в </a:t>
            </a:r>
            <a:r>
              <a:rPr lang="ru-RU" sz="1600" dirty="0" err="1">
                <a:solidFill>
                  <a:schemeClr val="tx1"/>
                </a:solidFill>
              </a:rPr>
              <a:t>різних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країнах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2. </a:t>
            </a:r>
            <a:r>
              <a:rPr lang="ru-RU" sz="1600" dirty="0" err="1">
                <a:solidFill>
                  <a:schemeClr val="tx1"/>
                </a:solidFill>
              </a:rPr>
              <a:t>Ковтунець</a:t>
            </a:r>
            <a:r>
              <a:rPr lang="ru-RU" sz="1600" dirty="0">
                <a:solidFill>
                  <a:schemeClr val="tx1"/>
                </a:solidFill>
              </a:rPr>
              <a:t> Д. О., </a:t>
            </a:r>
            <a:r>
              <a:rPr lang="ru-RU" sz="1600" dirty="0" err="1">
                <a:solidFill>
                  <a:schemeClr val="tx1"/>
                </a:solidFill>
              </a:rPr>
              <a:t>Засядьвовк</a:t>
            </a:r>
            <a:r>
              <a:rPr lang="ru-RU" sz="1600" dirty="0">
                <a:solidFill>
                  <a:schemeClr val="tx1"/>
                </a:solidFill>
              </a:rPr>
              <a:t> Д. В. </a:t>
            </a:r>
            <a:r>
              <a:rPr lang="ru-RU" sz="1600" dirty="0" err="1">
                <a:solidFill>
                  <a:schemeClr val="tx1"/>
                </a:solidFill>
              </a:rPr>
              <a:t>Перспектви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соціально-економічного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розвитку</a:t>
            </a:r>
            <a:r>
              <a:rPr lang="ru-RU" sz="1600" dirty="0">
                <a:solidFill>
                  <a:schemeClr val="tx1"/>
                </a:solidFill>
              </a:rPr>
              <a:t> аграрного сектору </a:t>
            </a:r>
            <a:r>
              <a:rPr lang="ru-RU" sz="1600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3. </a:t>
            </a:r>
            <a:r>
              <a:rPr lang="ru-RU" sz="1600" dirty="0" err="1">
                <a:solidFill>
                  <a:schemeClr val="tx1"/>
                </a:solidFill>
              </a:rPr>
              <a:t>Корольчук</a:t>
            </a:r>
            <a:r>
              <a:rPr lang="ru-RU" sz="1600" dirty="0">
                <a:solidFill>
                  <a:schemeClr val="tx1"/>
                </a:solidFill>
              </a:rPr>
              <a:t> С. В. В. </a:t>
            </a:r>
            <a:r>
              <a:rPr lang="ru-RU" sz="1600" dirty="0" err="1">
                <a:solidFill>
                  <a:schemeClr val="tx1"/>
                </a:solidFill>
              </a:rPr>
              <a:t>Впровадження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gps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систем для </a:t>
            </a:r>
            <a:r>
              <a:rPr lang="ru-RU" sz="1600" dirty="0" err="1">
                <a:solidFill>
                  <a:schemeClr val="tx1"/>
                </a:solidFill>
              </a:rPr>
              <a:t>скорочення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площ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перекриття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економії</a:t>
            </a:r>
            <a:r>
              <a:rPr lang="ru-RU" sz="1600" dirty="0">
                <a:solidFill>
                  <a:schemeClr val="tx1"/>
                </a:solidFill>
              </a:rPr>
              <a:t> МТР.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4. </a:t>
            </a:r>
            <a:r>
              <a:rPr lang="ru-RU" sz="1600" dirty="0" err="1">
                <a:solidFill>
                  <a:schemeClr val="tx1"/>
                </a:solidFill>
              </a:rPr>
              <a:t>Лагута</a:t>
            </a:r>
            <a:r>
              <a:rPr lang="ru-RU" sz="1600" dirty="0">
                <a:solidFill>
                  <a:schemeClr val="tx1"/>
                </a:solidFill>
              </a:rPr>
              <a:t> А. В. </a:t>
            </a:r>
            <a:r>
              <a:rPr lang="ru-RU" sz="1600" dirty="0" err="1">
                <a:solidFill>
                  <a:schemeClr val="tx1"/>
                </a:solidFill>
              </a:rPr>
              <a:t>Аналіз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сучасного</a:t>
            </a:r>
            <a:r>
              <a:rPr lang="ru-RU" sz="1600" dirty="0">
                <a:solidFill>
                  <a:schemeClr val="tx1"/>
                </a:solidFill>
              </a:rPr>
              <a:t> стану ринку зерна в </a:t>
            </a:r>
            <a:r>
              <a:rPr lang="ru-RU" sz="1600" dirty="0" err="1" smtClean="0">
                <a:solidFill>
                  <a:schemeClr val="tx1"/>
                </a:solidFill>
              </a:rPr>
              <a:t>Україні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5. </a:t>
            </a:r>
            <a:r>
              <a:rPr lang="ru-RU" sz="1600" dirty="0">
                <a:solidFill>
                  <a:schemeClr val="tx1"/>
                </a:solidFill>
              </a:rPr>
              <a:t>Литвиненко Д. О., </a:t>
            </a:r>
            <a:r>
              <a:rPr lang="ru-RU" sz="1600" dirty="0" err="1">
                <a:solidFill>
                  <a:schemeClr val="tx1"/>
                </a:solidFill>
              </a:rPr>
              <a:t>Сіденко</a:t>
            </a:r>
            <a:r>
              <a:rPr lang="ru-RU" sz="1600" dirty="0">
                <a:solidFill>
                  <a:schemeClr val="tx1"/>
                </a:solidFill>
              </a:rPr>
              <a:t> О. І. </a:t>
            </a:r>
            <a:r>
              <a:rPr lang="ru-RU" sz="1600" dirty="0" err="1">
                <a:solidFill>
                  <a:schemeClr val="tx1"/>
                </a:solidFill>
              </a:rPr>
              <a:t>Мотиви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способи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виходу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українських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підприємств</a:t>
            </a:r>
            <a:r>
              <a:rPr lang="ru-RU" sz="1600" dirty="0">
                <a:solidFill>
                  <a:schemeClr val="tx1"/>
                </a:solidFill>
              </a:rPr>
              <a:t> на </a:t>
            </a:r>
            <a:r>
              <a:rPr lang="ru-RU" sz="1600" dirty="0" err="1">
                <a:solidFill>
                  <a:schemeClr val="tx1"/>
                </a:solidFill>
              </a:rPr>
              <a:t>зовнішні</a:t>
            </a:r>
            <a:r>
              <a:rPr lang="ru-RU" sz="1600" dirty="0">
                <a:solidFill>
                  <a:schemeClr val="tx1"/>
                </a:solidFill>
              </a:rPr>
              <a:t> ринки.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6. </a:t>
            </a:r>
            <a:r>
              <a:rPr lang="ru-RU" sz="1600" dirty="0" err="1">
                <a:solidFill>
                  <a:schemeClr val="tx1"/>
                </a:solidFill>
              </a:rPr>
              <a:t>Оліфіренко</a:t>
            </a:r>
            <a:r>
              <a:rPr lang="ru-RU" sz="1600" dirty="0">
                <a:solidFill>
                  <a:schemeClr val="tx1"/>
                </a:solidFill>
              </a:rPr>
              <a:t> А. І. </a:t>
            </a:r>
            <a:r>
              <a:rPr lang="ru-RU" sz="1600" dirty="0" err="1">
                <a:solidFill>
                  <a:schemeClr val="tx1"/>
                </a:solidFill>
              </a:rPr>
              <a:t>Експорт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зернових</a:t>
            </a:r>
            <a:r>
              <a:rPr lang="ru-RU" sz="1600" dirty="0">
                <a:solidFill>
                  <a:schemeClr val="tx1"/>
                </a:solidFill>
              </a:rPr>
              <a:t>: </a:t>
            </a:r>
            <a:r>
              <a:rPr lang="ru-RU" sz="1600" dirty="0" err="1">
                <a:solidFill>
                  <a:schemeClr val="tx1"/>
                </a:solidFill>
              </a:rPr>
              <a:t>аналіз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результатів</a:t>
            </a:r>
            <a:r>
              <a:rPr lang="ru-RU" sz="1600" dirty="0">
                <a:solidFill>
                  <a:schemeClr val="tx1"/>
                </a:solidFill>
              </a:rPr>
              <a:t> 2017/2018 маркетингового року та </a:t>
            </a:r>
            <a:r>
              <a:rPr lang="ru-RU" sz="1600" dirty="0" err="1">
                <a:solidFill>
                  <a:schemeClr val="tx1"/>
                </a:solidFill>
              </a:rPr>
              <a:t>перспективи</a:t>
            </a:r>
            <a:r>
              <a:rPr lang="ru-RU" sz="1600" dirty="0">
                <a:solidFill>
                  <a:schemeClr val="tx1"/>
                </a:solidFill>
              </a:rPr>
              <a:t> у 2018/2019.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7. </a:t>
            </a:r>
            <a:r>
              <a:rPr lang="ru-RU" sz="1600" dirty="0" err="1">
                <a:solidFill>
                  <a:schemeClr val="tx1"/>
                </a:solidFill>
              </a:rPr>
              <a:t>Оржехівський</a:t>
            </a:r>
            <a:r>
              <a:rPr lang="ru-RU" sz="1600" dirty="0">
                <a:solidFill>
                  <a:schemeClr val="tx1"/>
                </a:solidFill>
              </a:rPr>
              <a:t> В. Б., </a:t>
            </a:r>
            <a:r>
              <a:rPr lang="ru-RU" sz="1600" dirty="0" err="1">
                <a:solidFill>
                  <a:schemeClr val="tx1"/>
                </a:solidFill>
              </a:rPr>
              <a:t>Задорожнюк</a:t>
            </a:r>
            <a:r>
              <a:rPr lang="ru-RU" sz="1600" dirty="0">
                <a:solidFill>
                  <a:schemeClr val="tx1"/>
                </a:solidFill>
              </a:rPr>
              <a:t> Д. В. </a:t>
            </a:r>
            <a:r>
              <a:rPr lang="ru-RU" sz="1600" dirty="0" err="1">
                <a:solidFill>
                  <a:schemeClr val="tx1"/>
                </a:solidFill>
              </a:rPr>
              <a:t>Перспективи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розвитку</a:t>
            </a:r>
            <a:r>
              <a:rPr lang="ru-RU" sz="1600" dirty="0">
                <a:solidFill>
                  <a:schemeClr val="tx1"/>
                </a:solidFill>
              </a:rPr>
              <a:t> ринку молока в </a:t>
            </a:r>
            <a:r>
              <a:rPr lang="ru-RU" sz="1600" dirty="0" err="1">
                <a:solidFill>
                  <a:schemeClr val="tx1"/>
                </a:solidFill>
              </a:rPr>
              <a:t>регіонах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8. </a:t>
            </a:r>
            <a:r>
              <a:rPr lang="ru-RU" sz="1600" dirty="0" err="1">
                <a:solidFill>
                  <a:schemeClr val="tx1"/>
                </a:solidFill>
              </a:rPr>
              <a:t>Півторайко</a:t>
            </a:r>
            <a:r>
              <a:rPr lang="ru-RU" sz="1600" dirty="0">
                <a:solidFill>
                  <a:schemeClr val="tx1"/>
                </a:solidFill>
              </a:rPr>
              <a:t> І. В.,</a:t>
            </a:r>
            <a:r>
              <a:rPr lang="ru-RU" sz="1600" dirty="0" err="1">
                <a:solidFill>
                  <a:schemeClr val="tx1"/>
                </a:solidFill>
              </a:rPr>
              <a:t>Наконечна</a:t>
            </a:r>
            <a:r>
              <a:rPr lang="ru-RU" sz="1600" dirty="0">
                <a:solidFill>
                  <a:schemeClr val="tx1"/>
                </a:solidFill>
              </a:rPr>
              <a:t> К. В. </a:t>
            </a:r>
            <a:r>
              <a:rPr lang="ru-RU" sz="1600" dirty="0" err="1">
                <a:solidFill>
                  <a:schemeClr val="tx1"/>
                </a:solidFill>
              </a:rPr>
              <a:t>Формування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нової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доктрини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управління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земельними</a:t>
            </a:r>
            <a:r>
              <a:rPr lang="ru-RU" sz="1600" dirty="0">
                <a:solidFill>
                  <a:schemeClr val="tx1"/>
                </a:solidFill>
              </a:rPr>
              <a:t> ресурсами в </a:t>
            </a:r>
            <a:r>
              <a:rPr lang="ru-RU" sz="1600" dirty="0" err="1">
                <a:solidFill>
                  <a:schemeClr val="tx1"/>
                </a:solidFill>
              </a:rPr>
              <a:t>умовах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реформування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економіки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регіонів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9. </a:t>
            </a:r>
            <a:r>
              <a:rPr lang="ru-RU" sz="1600" dirty="0" err="1">
                <a:solidFill>
                  <a:schemeClr val="tx1"/>
                </a:solidFill>
              </a:rPr>
              <a:t>Плахотній</a:t>
            </a:r>
            <a:r>
              <a:rPr lang="ru-RU" sz="1600" dirty="0">
                <a:solidFill>
                  <a:schemeClr val="tx1"/>
                </a:solidFill>
              </a:rPr>
              <a:t> С. М</a:t>
            </a:r>
            <a:r>
              <a:rPr lang="ru-RU" sz="1600" dirty="0" smtClean="0">
                <a:solidFill>
                  <a:schemeClr val="tx1"/>
                </a:solidFill>
              </a:rPr>
              <a:t>. Структура </a:t>
            </a:r>
            <a:r>
              <a:rPr lang="ru-RU" sz="1600" dirty="0" err="1">
                <a:solidFill>
                  <a:schemeClr val="tx1"/>
                </a:solidFill>
              </a:rPr>
              <a:t>функціонування</a:t>
            </a:r>
            <a:r>
              <a:rPr lang="ru-RU" sz="1600" dirty="0">
                <a:solidFill>
                  <a:schemeClr val="tx1"/>
                </a:solidFill>
              </a:rPr>
              <a:t>  </a:t>
            </a:r>
            <a:r>
              <a:rPr lang="ru-RU" sz="1600" dirty="0" err="1">
                <a:solidFill>
                  <a:schemeClr val="tx1"/>
                </a:solidFill>
              </a:rPr>
              <a:t>системи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управління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економічною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потужністю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сільськогосподарських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підприємств</a:t>
            </a:r>
            <a:r>
              <a:rPr lang="ru-RU" sz="1600" dirty="0" smtClean="0">
                <a:solidFill>
                  <a:schemeClr val="tx1"/>
                </a:solidFill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</a:rPr>
              <a:t>регіонах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10. </a:t>
            </a:r>
            <a:r>
              <a:rPr lang="ru-RU" sz="1600" dirty="0" err="1">
                <a:solidFill>
                  <a:schemeClr val="tx1"/>
                </a:solidFill>
              </a:rPr>
              <a:t>Скрипник</a:t>
            </a:r>
            <a:r>
              <a:rPr lang="ru-RU" sz="1600" dirty="0">
                <a:solidFill>
                  <a:schemeClr val="tx1"/>
                </a:solidFill>
              </a:rPr>
              <a:t> Є. О. </a:t>
            </a:r>
            <a:r>
              <a:rPr lang="ru-RU" sz="1600" dirty="0" err="1" smtClean="0">
                <a:solidFill>
                  <a:schemeClr val="tx1"/>
                </a:solidFill>
              </a:rPr>
              <a:t>Регіони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та </a:t>
            </a:r>
            <a:r>
              <a:rPr lang="ru-RU" sz="1600" dirty="0" err="1">
                <a:solidFill>
                  <a:schemeClr val="tx1"/>
                </a:solidFill>
              </a:rPr>
              <a:t>глобальні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виклики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сьогодення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11. </a:t>
            </a:r>
            <a:r>
              <a:rPr lang="ru-RU" sz="1600" dirty="0">
                <a:solidFill>
                  <a:schemeClr val="tx1"/>
                </a:solidFill>
              </a:rPr>
              <a:t>Тараненко К. В. </a:t>
            </a:r>
            <a:r>
              <a:rPr lang="ru-RU" sz="1600" dirty="0" err="1">
                <a:solidFill>
                  <a:schemeClr val="tx1"/>
                </a:solidFill>
              </a:rPr>
              <a:t>Експорт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до ЄС в </a:t>
            </a:r>
            <a:r>
              <a:rPr lang="ru-RU" sz="1600" dirty="0" err="1">
                <a:solidFill>
                  <a:schemeClr val="tx1"/>
                </a:solidFill>
              </a:rPr>
              <a:t>умовах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Зони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вільної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 err="1">
                <a:solidFill>
                  <a:schemeClr val="tx1"/>
                </a:solidFill>
              </a:rPr>
              <a:t>торгівлі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12. </a:t>
            </a:r>
            <a:r>
              <a:rPr lang="ru-RU" sz="1600" dirty="0" err="1">
                <a:solidFill>
                  <a:schemeClr val="tx1"/>
                </a:solidFill>
              </a:rPr>
              <a:t>Якубовська</a:t>
            </a:r>
            <a:r>
              <a:rPr lang="ru-RU" sz="1600" dirty="0">
                <a:solidFill>
                  <a:schemeClr val="tx1"/>
                </a:solidFill>
              </a:rPr>
              <a:t> Я. </a:t>
            </a:r>
            <a:r>
              <a:rPr lang="ru-RU" sz="1600" dirty="0" err="1">
                <a:solidFill>
                  <a:schemeClr val="tx1"/>
                </a:solidFill>
              </a:rPr>
              <a:t>В.Стан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перспективи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розвитку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експорту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продукції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АПК </a:t>
            </a:r>
            <a:r>
              <a:rPr lang="ru-RU" sz="1600" dirty="0" err="1" smtClean="0">
                <a:solidFill>
                  <a:schemeClr val="tx1"/>
                </a:solidFill>
              </a:rPr>
              <a:t>регіонів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України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та </a:t>
            </a:r>
            <a:r>
              <a:rPr lang="ru-RU" sz="1600" dirty="0" smtClean="0">
                <a:solidFill>
                  <a:schemeClr val="tx1"/>
                </a:solidFill>
              </a:rPr>
              <a:t>ЄС </a:t>
            </a:r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dirty="0" err="1">
                <a:solidFill>
                  <a:schemeClr val="tx1"/>
                </a:solidFill>
              </a:rPr>
              <a:t>умовах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функціонування</a:t>
            </a:r>
            <a:r>
              <a:rPr lang="ru-RU" sz="1600" dirty="0">
                <a:solidFill>
                  <a:schemeClr val="tx1"/>
                </a:solidFill>
              </a:rPr>
              <a:t> ЗВТ.</a:t>
            </a:r>
          </a:p>
          <a:p>
            <a:pPr marL="609600" indent="-609600">
              <a:lnSpc>
                <a:spcPct val="80000"/>
              </a:lnSpc>
              <a:buClr>
                <a:schemeClr val="tx1">
                  <a:shade val="95000"/>
                </a:schemeClr>
              </a:buClr>
              <a:buBlip>
                <a:blip r:embed="rId2"/>
              </a:buBlip>
              <a:defRPr/>
            </a:pPr>
            <a:endParaRPr lang="ru-RU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V </a:t>
            </a:r>
            <a:r>
              <a:rPr lang="ru-RU" b="1" dirty="0" err="1"/>
              <a:t>Міжнародна</a:t>
            </a:r>
            <a:r>
              <a:rPr lang="ru-RU" b="1" dirty="0"/>
              <a:t> </a:t>
            </a:r>
            <a:r>
              <a:rPr lang="ru-RU" b="1" dirty="0" err="1"/>
              <a:t>науково</a:t>
            </a:r>
            <a:r>
              <a:rPr lang="ru-RU" b="1" dirty="0"/>
              <a:t>-практична </a:t>
            </a:r>
            <a:r>
              <a:rPr lang="ru-RU" b="1" dirty="0" err="1"/>
              <a:t>конференція</a:t>
            </a:r>
            <a:r>
              <a:rPr lang="ru-RU" b="1" dirty="0"/>
              <a:t>: «</a:t>
            </a:r>
            <a:r>
              <a:rPr lang="ru-RU" b="1" dirty="0" err="1"/>
              <a:t>Економічний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: </a:t>
            </a:r>
            <a:r>
              <a:rPr lang="ru-RU" b="1" dirty="0" err="1"/>
              <a:t>теорія</a:t>
            </a:r>
            <a:r>
              <a:rPr lang="ru-RU" b="1" dirty="0"/>
              <a:t>, </a:t>
            </a:r>
            <a:r>
              <a:rPr lang="ru-RU" b="1" dirty="0" err="1"/>
              <a:t>методологія</a:t>
            </a:r>
            <a:r>
              <a:rPr lang="ru-RU" b="1" dirty="0"/>
              <a:t>, </a:t>
            </a:r>
            <a:r>
              <a:rPr lang="ru-RU" b="1" dirty="0" err="1"/>
              <a:t>управління</a:t>
            </a:r>
            <a:r>
              <a:rPr lang="ru-RU" b="1" dirty="0"/>
              <a:t>».  </a:t>
            </a:r>
            <a:r>
              <a:rPr lang="ru-RU" b="1" dirty="0" err="1"/>
              <a:t>Київ</a:t>
            </a:r>
            <a:r>
              <a:rPr lang="ru-RU" b="1" dirty="0"/>
              <a:t>. </a:t>
            </a:r>
            <a:r>
              <a:rPr lang="ru-RU" b="1" dirty="0" smtClean="0"/>
              <a:t>15.11.2019</a:t>
            </a:r>
            <a:endParaRPr lang="ru-RU" b="1" dirty="0" smtClean="0"/>
          </a:p>
          <a:p>
            <a:pPr marL="0" indent="0">
              <a:buNone/>
            </a:pPr>
            <a:r>
              <a:rPr lang="uk-UA" dirty="0" smtClean="0"/>
              <a:t>1. </a:t>
            </a:r>
            <a:r>
              <a:rPr lang="uk-UA" dirty="0"/>
              <a:t>Антоненко О.А. Державне регулювання ринку цукру в Україні. </a:t>
            </a:r>
          </a:p>
          <a:p>
            <a:pPr marL="0" indent="0">
              <a:buNone/>
            </a:pPr>
            <a:r>
              <a:rPr lang="uk-UA" dirty="0" smtClean="0"/>
              <a:t>2. </a:t>
            </a:r>
            <a:r>
              <a:rPr lang="uk-UA" dirty="0"/>
              <a:t>Апостол В.А</a:t>
            </a:r>
            <a:r>
              <a:rPr lang="uk-UA" dirty="0" smtClean="0"/>
              <a:t>. </a:t>
            </a:r>
            <a:r>
              <a:rPr lang="uk-UA" dirty="0" err="1" smtClean="0"/>
              <a:t>Економічий</a:t>
            </a:r>
            <a:r>
              <a:rPr lang="uk-UA" dirty="0" smtClean="0"/>
              <a:t> </a:t>
            </a:r>
            <a:r>
              <a:rPr lang="uk-UA" dirty="0"/>
              <a:t>механізм використання земельних ресурсів. </a:t>
            </a:r>
          </a:p>
          <a:p>
            <a:pPr marL="0" indent="0">
              <a:buNone/>
            </a:pPr>
            <a:r>
              <a:rPr lang="uk-UA" dirty="0" smtClean="0"/>
              <a:t>3. </a:t>
            </a:r>
            <a:r>
              <a:rPr lang="uk-UA" dirty="0"/>
              <a:t>Баранов І.А. Механізм державного стимулювання виробництва сільськогосподарської </a:t>
            </a:r>
            <a:r>
              <a:rPr lang="uk-UA" dirty="0" smtClean="0"/>
              <a:t>продукції в регіонів України. </a:t>
            </a:r>
          </a:p>
          <a:p>
            <a:pPr marL="0" indent="0">
              <a:buNone/>
            </a:pPr>
            <a:r>
              <a:rPr lang="uk-UA" dirty="0" smtClean="0"/>
              <a:t>4. </a:t>
            </a:r>
            <a:r>
              <a:rPr lang="uk-UA" dirty="0"/>
              <a:t>Логін Р.О.Макроекономічні тенденції розвитку аграрного сектору України. </a:t>
            </a:r>
          </a:p>
          <a:p>
            <a:pPr marL="0" indent="0">
              <a:buNone/>
            </a:pPr>
            <a:r>
              <a:rPr lang="uk-UA" dirty="0" smtClean="0"/>
              <a:t>5. </a:t>
            </a:r>
            <a:r>
              <a:rPr lang="uk-UA" dirty="0" err="1" smtClean="0"/>
              <a:t>Яворський</a:t>
            </a:r>
            <a:r>
              <a:rPr lang="uk-UA" dirty="0" smtClean="0"/>
              <a:t> </a:t>
            </a:r>
            <a:r>
              <a:rPr lang="uk-UA" dirty="0"/>
              <a:t>Є.В. </a:t>
            </a:r>
            <a:r>
              <a:rPr lang="uk-UA" dirty="0" err="1"/>
              <a:t>Трансофрмація</a:t>
            </a:r>
            <a:r>
              <a:rPr lang="uk-UA" dirty="0"/>
              <a:t> головних цілей спільної аграрної політики Європейського Союзу.</a:t>
            </a:r>
          </a:p>
          <a:p>
            <a:pPr marL="0" indent="0">
              <a:buNone/>
            </a:pPr>
            <a:r>
              <a:rPr lang="uk-UA" dirty="0" smtClean="0"/>
              <a:t>6. </a:t>
            </a:r>
            <a:r>
              <a:rPr lang="uk-UA" dirty="0" err="1"/>
              <a:t>Петрівський</a:t>
            </a:r>
            <a:r>
              <a:rPr lang="uk-UA" dirty="0"/>
              <a:t> О.А., Наконечна К.В. Інструменти регулювання </a:t>
            </a:r>
            <a:r>
              <a:rPr lang="uk-UA" dirty="0" err="1"/>
              <a:t>агропродовольчого</a:t>
            </a:r>
            <a:r>
              <a:rPr lang="uk-UA" dirty="0"/>
              <a:t> ринку. </a:t>
            </a:r>
          </a:p>
          <a:p>
            <a:pPr marL="0" indent="0">
              <a:buNone/>
            </a:pPr>
            <a:r>
              <a:rPr lang="uk-UA" dirty="0" smtClean="0"/>
              <a:t>7. </a:t>
            </a:r>
            <a:r>
              <a:rPr lang="uk-UA" dirty="0" err="1"/>
              <a:t>Вензліцький</a:t>
            </a:r>
            <a:r>
              <a:rPr lang="uk-UA" dirty="0"/>
              <a:t> А.О. Інструменти регулювання </a:t>
            </a:r>
            <a:r>
              <a:rPr lang="uk-UA" dirty="0" smtClean="0"/>
              <a:t>експорту </a:t>
            </a:r>
            <a:r>
              <a:rPr lang="uk-UA" dirty="0" err="1"/>
              <a:t>агропродовольчої</a:t>
            </a:r>
            <a:r>
              <a:rPr lang="uk-UA" dirty="0"/>
              <a:t> </a:t>
            </a:r>
            <a:r>
              <a:rPr lang="uk-UA" dirty="0" smtClean="0"/>
              <a:t>продукції регіонів України.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675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Міжнародна</a:t>
            </a:r>
            <a:r>
              <a:rPr lang="ru-RU" b="1" dirty="0"/>
              <a:t> </a:t>
            </a:r>
            <a:r>
              <a:rPr lang="ru-RU" b="1" dirty="0" err="1"/>
              <a:t>наукова</a:t>
            </a:r>
            <a:r>
              <a:rPr lang="ru-RU" b="1" dirty="0"/>
              <a:t> </a:t>
            </a:r>
            <a:r>
              <a:rPr lang="ru-RU" b="1" dirty="0" err="1"/>
              <a:t>інтернет-конференція</a:t>
            </a:r>
            <a:r>
              <a:rPr lang="ru-RU" b="1" dirty="0"/>
              <a:t> </a:t>
            </a:r>
            <a:r>
              <a:rPr lang="ru-RU" b="1" dirty="0" err="1"/>
              <a:t>економічного</a:t>
            </a:r>
            <a:r>
              <a:rPr lang="ru-RU" b="1" dirty="0"/>
              <a:t> </a:t>
            </a:r>
            <a:r>
              <a:rPr lang="ru-RU" b="1" dirty="0" err="1"/>
              <a:t>спрямування</a:t>
            </a:r>
            <a:r>
              <a:rPr lang="ru-RU" b="1" dirty="0"/>
              <a:t> "</a:t>
            </a:r>
            <a:r>
              <a:rPr lang="ru-RU" b="1" dirty="0" err="1"/>
              <a:t>Світ</a:t>
            </a:r>
            <a:r>
              <a:rPr lang="ru-RU" b="1" dirty="0"/>
              <a:t> </a:t>
            </a:r>
            <a:r>
              <a:rPr lang="ru-RU" b="1" dirty="0" err="1"/>
              <a:t>економічної</a:t>
            </a:r>
            <a:r>
              <a:rPr lang="ru-RU" b="1" dirty="0"/>
              <a:t> науки. </a:t>
            </a:r>
            <a:r>
              <a:rPr lang="ru-RU" b="1" dirty="0" err="1"/>
              <a:t>Випуск</a:t>
            </a:r>
            <a:r>
              <a:rPr lang="ru-RU" b="1" dirty="0"/>
              <a:t> 8". </a:t>
            </a:r>
            <a:r>
              <a:rPr lang="ru-RU" b="1" dirty="0" err="1"/>
              <a:t>Тернопіль</a:t>
            </a:r>
            <a:r>
              <a:rPr lang="ru-RU" b="1" dirty="0"/>
              <a:t>. </a:t>
            </a:r>
            <a:r>
              <a:rPr lang="ru-RU" b="1" dirty="0" smtClean="0"/>
              <a:t>29.10.2019.</a:t>
            </a:r>
            <a:endParaRPr lang="ru-RU" b="1" dirty="0" smtClean="0"/>
          </a:p>
          <a:p>
            <a:pPr marL="0" indent="0">
              <a:buNone/>
            </a:pPr>
            <a:r>
              <a:rPr lang="uk-UA" dirty="0" smtClean="0"/>
              <a:t>1. </a:t>
            </a:r>
            <a:r>
              <a:rPr lang="uk-UA" dirty="0" err="1"/>
              <a:t>Гаць</a:t>
            </a:r>
            <a:r>
              <a:rPr lang="uk-UA" dirty="0"/>
              <a:t> І.А. Моделювання аграрного сектору за умов вдосконалення регулятивного середовища. </a:t>
            </a:r>
          </a:p>
          <a:p>
            <a:pPr marL="0" indent="0">
              <a:buNone/>
            </a:pPr>
            <a:r>
              <a:rPr lang="uk-UA" dirty="0" smtClean="0"/>
              <a:t>2. </a:t>
            </a:r>
            <a:r>
              <a:rPr lang="uk-UA" dirty="0"/>
              <a:t>Слободян А.В., Наконечна К.В. Державне регулювання ринку молока і молочних продуктів в Україні. </a:t>
            </a:r>
          </a:p>
          <a:p>
            <a:pPr marL="0" indent="0">
              <a:buNone/>
            </a:pPr>
            <a:r>
              <a:rPr lang="uk-UA" dirty="0" smtClean="0"/>
              <a:t>3. </a:t>
            </a:r>
            <a:r>
              <a:rPr lang="uk-UA" dirty="0"/>
              <a:t>Дарчук О.А., Наконечна К.В. Державне регулювання ринку м'яса в Україні. Міжнародна наукова </a:t>
            </a:r>
            <a:r>
              <a:rPr lang="uk-UA" dirty="0" err="1"/>
              <a:t>інтернет-конференція</a:t>
            </a:r>
            <a:r>
              <a:rPr lang="uk-UA" dirty="0"/>
              <a:t> економічного спрямування.</a:t>
            </a:r>
          </a:p>
          <a:p>
            <a:pPr marL="0" indent="0">
              <a:buNone/>
            </a:pPr>
            <a:r>
              <a:rPr lang="uk-UA" dirty="0" smtClean="0"/>
              <a:t>4. </a:t>
            </a:r>
            <a:r>
              <a:rPr lang="uk-UA" dirty="0" err="1"/>
              <a:t>Цируль</a:t>
            </a:r>
            <a:r>
              <a:rPr lang="uk-UA" dirty="0"/>
              <a:t> О.А., Наконечна К.В., Перспективи розвитку Столичного економічного району в умовах євроінтеграції.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3376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1315</TotalTime>
  <Words>883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   Економічний факультет    Студентський науковий гурток  « РЕГІОНОВЕДЕННЯ »</vt:lpstr>
      <vt:lpstr>Завдання гуртка </vt:lpstr>
      <vt:lpstr>Завдання гуртка </vt:lpstr>
      <vt:lpstr>Тематика засідань гуртка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Стратегічні напрями діяльності гуртка « Регіоноведення»</vt:lpstr>
      <vt:lpstr>ДЯКУЮ ЗА УВАГУ! </vt:lpstr>
    </vt:vector>
  </TitlesOfParts>
  <Company>nauu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Навчально – науковий інститут післядипломної освіти     Студентський науковий гурток  « РЕГІОНОВЕДЕННЯ »</dc:title>
  <dc:creator>Hlst</dc:creator>
  <cp:lastModifiedBy>Користувач Windows</cp:lastModifiedBy>
  <cp:revision>145</cp:revision>
  <cp:lastPrinted>2014-05-05T07:18:59Z</cp:lastPrinted>
  <dcterms:created xsi:type="dcterms:W3CDTF">2014-05-04T12:37:05Z</dcterms:created>
  <dcterms:modified xsi:type="dcterms:W3CDTF">2020-05-18T06:10:20Z</dcterms:modified>
</cp:coreProperties>
</file>