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266" r:id="rId4"/>
    <p:sldId id="273" r:id="rId5"/>
    <p:sldId id="259" r:id="rId6"/>
    <p:sldId id="261" r:id="rId7"/>
    <p:sldId id="263" r:id="rId8"/>
    <p:sldId id="258" r:id="rId9"/>
    <p:sldId id="271" r:id="rId10"/>
    <p:sldId id="278" r:id="rId11"/>
    <p:sldId id="279" r:id="rId12"/>
    <p:sldId id="267" r:id="rId13"/>
    <p:sldId id="270" r:id="rId14"/>
    <p:sldId id="275" r:id="rId15"/>
    <p:sldId id="265" r:id="rId1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94"/>
    <a:srgbClr val="01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>
        <p:scale>
          <a:sx n="60" d="100"/>
          <a:sy n="60" d="100"/>
        </p:scale>
        <p:origin x="-732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9819-8602-4805-A4AC-37E63555D194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AB0C-F4AB-4D6C-80F8-B99A036BEB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AB0C-F4AB-4D6C-80F8-B99A036BEB8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52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1" y="2381250"/>
            <a:ext cx="50419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1" y="3343276"/>
            <a:ext cx="5041900" cy="485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9833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7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69300" y="28576"/>
            <a:ext cx="2768600" cy="5686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00" y="28576"/>
            <a:ext cx="8102600" cy="5686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9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1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3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0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7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59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96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3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5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5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3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35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4775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3800" y="1447800"/>
            <a:ext cx="4775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1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2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80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162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613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28576"/>
            <a:ext cx="11074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478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7367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11.05.2021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715" y="1951631"/>
            <a:ext cx="5041900" cy="2620368"/>
          </a:xfrm>
        </p:spPr>
        <p:txBody>
          <a:bodyPr/>
          <a:lstStyle/>
          <a:p>
            <a:r>
              <a:rPr lang="uk-UA" sz="4000" dirty="0" smtClean="0">
                <a:latin typeface="Calibri" panose="020F0502020204030204" pitchFamily="34" charset="0"/>
              </a:rPr>
              <a:t>Звіт про </a:t>
            </a:r>
            <a:r>
              <a:rPr lang="uk-UA" sz="4000" dirty="0">
                <a:latin typeface="Calibri" panose="020F0502020204030204" pitchFamily="34" charset="0"/>
              </a:rPr>
              <a:t>роботу наукового </a:t>
            </a:r>
            <a:r>
              <a:rPr lang="uk-UA" sz="4000" dirty="0" smtClean="0">
                <a:latin typeface="Calibri" panose="020F0502020204030204" pitchFamily="34" charset="0"/>
              </a:rPr>
              <a:t>гуртка «</a:t>
            </a:r>
            <a:r>
              <a:rPr lang="ru-RU" sz="4000" dirty="0" err="1" smtClean="0">
                <a:latin typeface="Calibri" panose="020F0502020204030204" pitchFamily="34" charset="0"/>
              </a:rPr>
              <a:t>Соціальний</a:t>
            </a:r>
            <a:r>
              <a:rPr lang="ru-RU" sz="4000" dirty="0" smtClean="0">
                <a:latin typeface="Calibri" panose="020F0502020204030204" pitchFamily="34" charset="0"/>
              </a:rPr>
              <a:t> пульс»</a:t>
            </a: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8302"/>
            <a:ext cx="6763407" cy="1406146"/>
          </a:xfrm>
        </p:spPr>
        <p:txBody>
          <a:bodyPr/>
          <a:lstStyle/>
          <a:p>
            <a:r>
              <a:rPr lang="uk-UA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 гуртка доцент </a:t>
            </a:r>
            <a:r>
              <a:rPr lang="uk-UA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</a:t>
            </a:r>
            <a:r>
              <a:rPr lang="uk-UA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економіки, </a:t>
            </a:r>
            <a:r>
              <a:rPr lang="uk-UA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uk-UA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 </a:t>
            </a:r>
            <a:r>
              <a:rPr lang="uk-UA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 </a:t>
            </a:r>
            <a:r>
              <a:rPr lang="uk-UA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 </a:t>
            </a:r>
            <a:r>
              <a:rPr lang="uk-UA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Дмитрович</a:t>
            </a:r>
          </a:p>
          <a:p>
            <a:r>
              <a:rPr lang="uk-UA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uk-UA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</a:t>
            </a:r>
            <a:r>
              <a:rPr lang="uk-UA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</a:t>
            </a:r>
            <a:r>
              <a:rPr lang="uk-UA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uk-UA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</a:t>
            </a:r>
            <a:r>
              <a:rPr lang="uk-UA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</a:t>
            </a:r>
            <a:r>
              <a:rPr lang="uk-UA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Андрійчук </a:t>
            </a:r>
            <a:r>
              <a:rPr lang="uk-UA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Аліна Миколаївна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9669" y="5896303"/>
            <a:ext cx="140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Київ - 2021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58965" y="63062"/>
            <a:ext cx="764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факультет</a:t>
            </a:r>
          </a:p>
          <a:p>
            <a:pPr algn="ctr"/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економіки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52" y="1170432"/>
            <a:ext cx="10753344" cy="25545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Опубліковано та видано  </a:t>
            </a:r>
            <a:r>
              <a:rPr kumimoji="0" lang="uk-UA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в збірниках </a:t>
            </a: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конференцій та в різних  фахових  </a:t>
            </a:r>
            <a:r>
              <a:rPr kumimoji="0" lang="uk-UA" sz="4000" b="1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виданнях </a:t>
            </a:r>
            <a:r>
              <a:rPr lang="uk-UA" sz="4000" b="1" kern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kumimoji="0" lang="uk-UA" sz="4000" b="1" i="0" u="none" strike="noStrike" kern="0" cap="none" spc="0" normalizeH="0" baseline="0" noProof="0" smtClean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статті, понад </a:t>
            </a: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15 </a:t>
            </a: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тез  та матеріалів доповідей членів гуртка</a:t>
            </a:r>
            <a:endParaRPr kumimoji="0" lang="uk-UA" sz="40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86C7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28577"/>
            <a:ext cx="11074400" cy="653812"/>
          </a:xfrm>
        </p:spPr>
        <p:txBody>
          <a:bodyPr/>
          <a:lstStyle/>
          <a:p>
            <a:pPr algn="ctr"/>
            <a:r>
              <a:rPr lang="ru-RU" sz="3200" dirty="0"/>
              <a:t>«</a:t>
            </a:r>
            <a:r>
              <a:rPr lang="ru-RU" sz="3200" b="1" dirty="0" err="1"/>
              <a:t>Вікторина</a:t>
            </a:r>
            <a:r>
              <a:rPr lang="ru-RU" sz="3200" b="1" dirty="0"/>
              <a:t> з </a:t>
            </a:r>
            <a:r>
              <a:rPr lang="ru-RU" sz="3200" b="1" dirty="0" err="1"/>
              <a:t>економічних</a:t>
            </a:r>
            <a:r>
              <a:rPr lang="ru-RU" sz="3200" b="1" dirty="0"/>
              <a:t> </a:t>
            </a:r>
            <a:r>
              <a:rPr lang="ru-RU" sz="3200" b="1" dirty="0" err="1"/>
              <a:t>питань</a:t>
            </a:r>
            <a:r>
              <a:rPr lang="ru-RU" sz="3200" dirty="0"/>
              <a:t>»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852" y="3654552"/>
            <a:ext cx="10179685" cy="1358882"/>
          </a:xfrm>
        </p:spPr>
        <p:txBody>
          <a:bodyPr/>
          <a:lstStyle/>
          <a:p>
            <a:pPr marL="0" indent="0"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Традиційно, в межах підготовки студентів з економічних питань, члени наукового студентського гуртка приймають активну участь в організації та проведенні  </a:t>
            </a:r>
            <a:r>
              <a:rPr 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Вікторини </a:t>
            </a:r>
            <a:r>
              <a:rPr 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 економічних питань» з залученням студентів інших спеціальностей економічного </a:t>
            </a:r>
            <a:r>
              <a:rPr 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</a:t>
            </a:r>
            <a:r>
              <a:rPr lang="uk-UA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поточному році у звязку з дистанційною формою навчання вікторину перенесли на другу половину травня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складається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 чотирьох конкурсів, під час яких </a:t>
            </a:r>
            <a:r>
              <a:rPr lang="uk-UA" sz="1800">
                <a:latin typeface="Times New Roman" pitchFamily="18" charset="0"/>
                <a:cs typeface="Times New Roman" pitchFamily="18" charset="0"/>
              </a:rPr>
              <a:t>учасники 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відповідають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 цікаві економічні запитання</a:t>
            </a:r>
            <a:r>
              <a:rPr lang="uk-UA" sz="1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відгадують, змагаються та розгадують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ребуси на економічну тематику.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61" y="739457"/>
            <a:ext cx="4087161" cy="272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nubip.edu.ua/sites/default/files/u191/p1060256_o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43" y="739457"/>
            <a:ext cx="4233556" cy="28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48" y="890589"/>
            <a:ext cx="3585831" cy="23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Наукова робота на кафедрі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716280"/>
            <a:ext cx="9826752" cy="61417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/>
                <a:ea typeface="Calibri"/>
              </a:rPr>
              <a:t>Студенти </a:t>
            </a:r>
            <a:r>
              <a:rPr lang="uk-UA" dirty="0">
                <a:latin typeface="Times New Roman"/>
                <a:ea typeface="Calibri"/>
              </a:rPr>
              <a:t>ОС «Магістр», спеціальності «Економіка підприємства» приймають активну участь у виконанні НДР </a:t>
            </a:r>
            <a:r>
              <a:rPr lang="uk-UA" dirty="0" smtClean="0">
                <a:latin typeface="Times New Roman"/>
                <a:ea typeface="Calibri"/>
              </a:rPr>
              <a:t>кафедри економіки праці та соціального розвитку:</a:t>
            </a:r>
          </a:p>
          <a:p>
            <a:r>
              <a:rPr lang="uk-UA" dirty="0">
                <a:latin typeface="Times New Roman"/>
                <a:ea typeface="Calibri"/>
              </a:rPr>
              <a:t>НДР, номер державної реєстрації 0116</a:t>
            </a:r>
            <a:r>
              <a:rPr lang="en-US" dirty="0">
                <a:latin typeface="Times New Roman"/>
                <a:ea typeface="Calibri"/>
              </a:rPr>
              <a:t>U</a:t>
            </a:r>
            <a:r>
              <a:rPr lang="uk-UA" dirty="0">
                <a:latin typeface="Times New Roman"/>
                <a:ea typeface="Calibri"/>
              </a:rPr>
              <a:t>001708 </a:t>
            </a:r>
            <a:r>
              <a:rPr lang="uk-UA" b="1" dirty="0">
                <a:latin typeface="Times New Roman"/>
                <a:ea typeface="Calibri"/>
              </a:rPr>
              <a:t>«Наукові засади ефективного господарювання в агропромисловому виробництві»</a:t>
            </a:r>
            <a:r>
              <a:rPr lang="uk-UA" dirty="0">
                <a:latin typeface="Times New Roman"/>
                <a:ea typeface="Calibri"/>
              </a:rPr>
              <a:t>, керівник НДР </a:t>
            </a:r>
            <a:r>
              <a:rPr lang="uk-UA" dirty="0" err="1">
                <a:latin typeface="Times New Roman"/>
                <a:ea typeface="Calibri"/>
              </a:rPr>
              <a:t>д.е.н</a:t>
            </a:r>
            <a:r>
              <a:rPr lang="uk-UA" dirty="0">
                <a:latin typeface="Times New Roman"/>
                <a:ea typeface="Calibri"/>
              </a:rPr>
              <a:t>., проф. Єрмаков О.Ю.</a:t>
            </a:r>
            <a:endParaRPr lang="uk-UA" dirty="0"/>
          </a:p>
          <a:p>
            <a:r>
              <a:rPr lang="uk-UA" dirty="0" smtClean="0">
                <a:latin typeface="Times New Roman"/>
                <a:ea typeface="Calibri"/>
              </a:rPr>
              <a:t>НДР, номер державної реєстрації 0116</a:t>
            </a:r>
            <a:r>
              <a:rPr lang="en-US" dirty="0">
                <a:latin typeface="Times New Roman"/>
                <a:ea typeface="Calibri"/>
              </a:rPr>
              <a:t>U</a:t>
            </a:r>
            <a:r>
              <a:rPr lang="uk-UA" dirty="0">
                <a:latin typeface="Times New Roman"/>
                <a:ea typeface="Calibri"/>
              </a:rPr>
              <a:t>0011709 </a:t>
            </a:r>
            <a:r>
              <a:rPr lang="uk-UA" b="1" dirty="0">
                <a:latin typeface="Times New Roman"/>
                <a:ea typeface="Calibri"/>
              </a:rPr>
              <a:t>«Удосконалення системи соціально-трудових відносин у сільському господарстві»</a:t>
            </a:r>
            <a:r>
              <a:rPr lang="uk-UA" dirty="0">
                <a:latin typeface="Times New Roman"/>
                <a:ea typeface="Calibri"/>
              </a:rPr>
              <a:t>, керівник НДР </a:t>
            </a:r>
            <a:r>
              <a:rPr lang="uk-UA" dirty="0" err="1">
                <a:latin typeface="Times New Roman"/>
                <a:ea typeface="Calibri"/>
              </a:rPr>
              <a:t>к.е.н</a:t>
            </a:r>
            <a:r>
              <a:rPr lang="uk-UA" dirty="0">
                <a:latin typeface="Times New Roman"/>
                <a:ea typeface="Calibri"/>
              </a:rPr>
              <a:t>., доц. </a:t>
            </a:r>
            <a:r>
              <a:rPr lang="uk-UA" dirty="0" err="1">
                <a:latin typeface="Times New Roman"/>
                <a:ea typeface="Calibri"/>
              </a:rPr>
              <a:t>Ланченко</a:t>
            </a:r>
            <a:r>
              <a:rPr lang="uk-UA" dirty="0">
                <a:latin typeface="Times New Roman"/>
                <a:ea typeface="Calibri"/>
              </a:rPr>
              <a:t> Є.О</a:t>
            </a:r>
            <a:r>
              <a:rPr lang="uk-UA" dirty="0" smtClean="0">
                <a:latin typeface="Times New Roman"/>
                <a:ea typeface="Calibri"/>
              </a:rPr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24757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 bwMode="auto">
          <a:xfrm>
            <a:off x="1" y="0"/>
            <a:ext cx="120822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План роботи  та стратегія розвитку гуртка  </a:t>
            </a:r>
            <a:r>
              <a:rPr lang="uk-UA" b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uk-UA" b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2020-2021 </a:t>
            </a:r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н.р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Счетверенная стрелка 4"/>
          <p:cNvSpPr/>
          <p:nvPr/>
        </p:nvSpPr>
        <p:spPr>
          <a:xfrm>
            <a:off x="4663592" y="3429000"/>
            <a:ext cx="2688299" cy="1872208"/>
          </a:xfrm>
          <a:prstGeom prst="quad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5680" y="2178529"/>
            <a:ext cx="5559624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 Всеукраїнській науково-практичній конференції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" y="3429000"/>
            <a:ext cx="4175787" cy="145554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дисипліни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вивчається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36161" y="3429000"/>
            <a:ext cx="4175787" cy="145554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оволодіти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набути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комп'ютерної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47597" y="1316736"/>
            <a:ext cx="7176457" cy="1968248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доповідей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повідомлень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тез для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науково-практичних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заходах, 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науково-практичних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конференціях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семінарах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конкурсах на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кращу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роботу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47597" y="5388864"/>
            <a:ext cx="7176457" cy="1280496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студентських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олімпіадах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заходах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характеру; робота 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9723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5714"/>
            <a:ext cx="4722125" cy="1944664"/>
          </a:xfrm>
        </p:spPr>
        <p:txBody>
          <a:bodyPr/>
          <a:lstStyle/>
          <a:p>
            <a:r>
              <a:rPr lang="uk-UA" b="1" dirty="0" smtClean="0">
                <a:latin typeface="Calibri" panose="020F0502020204030204" pitchFamily="34" charset="0"/>
              </a:rPr>
              <a:t>Дякую за увагу!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alibri" panose="020F0502020204030204" pitchFamily="34" charset="0"/>
              </a:rPr>
              <a:t>День науки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Проведення Всесвітнього дня науки з метою підвищення усвідомлення громадськістю 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 всьому </a:t>
            </a:r>
            <a:r>
              <a:rPr lang="uk-UA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світі користі науки було рекомендовано в 1999 році на проведені у Будапешті Всесвітній науковій конференції, де була висловлена необхідність більше щільної взаємодії між наукою й 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суспільством. </a:t>
            </a:r>
            <a:r>
              <a:rPr lang="uk-UA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Услід конференції 1999 року, ЮНЕСКО офіційно заснувала Всесвітній день науки. В Україні в третю суботу травня відзначають професійне свято працівників науки – День науки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6" y="0"/>
            <a:ext cx="10177131" cy="3060192"/>
          </a:xfrm>
          <a:gradFill>
            <a:gsLst>
              <a:gs pos="77100">
                <a:srgbClr val="92D050"/>
              </a:gs>
              <a:gs pos="0">
                <a:schemeClr val="accent1">
                  <a:tint val="66000"/>
                  <a:satMod val="160000"/>
                </a:schemeClr>
              </a:gs>
              <a:gs pos="78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 defTabSz="0">
              <a:spcBef>
                <a:spcPts val="0"/>
              </a:spcBef>
            </a:pPr>
            <a:r>
              <a:rPr lang="uk-UA" sz="3600" dirty="0" smtClean="0"/>
              <a:t>Науковий гурток</a:t>
            </a:r>
            <a:br>
              <a:rPr lang="uk-UA" sz="3600" dirty="0" smtClean="0"/>
            </a:br>
            <a:r>
              <a:rPr lang="uk-UA" sz="3600" b="1" dirty="0" smtClean="0"/>
              <a:t>«Соціальний </a:t>
            </a:r>
            <a:r>
              <a:rPr lang="uk-UA" sz="3600" b="1" dirty="0"/>
              <a:t>пульс»</a:t>
            </a:r>
            <a:r>
              <a:rPr lang="uk-UA" sz="3600" b="1"/>
              <a:t/>
            </a:r>
            <a:br>
              <a:rPr lang="uk-UA" sz="3600" b="1"/>
            </a:br>
            <a:r>
              <a:rPr lang="uk-UA" sz="3600" smtClean="0"/>
              <a:t>існує </a:t>
            </a:r>
            <a:r>
              <a:rPr lang="uk-UA" sz="3600"/>
              <a:t>вже </a:t>
            </a:r>
            <a:r>
              <a:rPr lang="uk-UA" sz="3600" smtClean="0"/>
              <a:t>понад </a:t>
            </a:r>
            <a:r>
              <a:rPr lang="uk-UA" sz="3600" smtClean="0">
                <a:solidFill>
                  <a:srgbClr val="FF0000"/>
                </a:solidFill>
              </a:rPr>
              <a:t>25</a:t>
            </a:r>
            <a:r>
              <a:rPr lang="uk-UA" sz="3600" smtClean="0"/>
              <a:t> </a:t>
            </a:r>
            <a:r>
              <a:rPr lang="uk-UA" sz="3600" dirty="0" smtClean="0"/>
              <a:t>років</a:t>
            </a:r>
            <a:endParaRPr lang="uk-UA" sz="3600" b="1" dirty="0">
              <a:latin typeface="+mn-lt"/>
            </a:endParaRPr>
          </a:p>
        </p:txBody>
      </p:sp>
      <p:pic>
        <p:nvPicPr>
          <p:cNvPr id="3" name="Picture 2" descr="C:\Users\Alex\Documents\гурток\Новая папка\DSC_0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3364230"/>
            <a:ext cx="3230881" cy="18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ocuments\гурток\Новая папка\img_20181121_13052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92" y="3407637"/>
            <a:ext cx="2791968" cy="18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nubip.edu.ua/sites/default/files/u191/img_94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2" y="3389955"/>
            <a:ext cx="4123399" cy="18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" y="1618830"/>
            <a:ext cx="758969" cy="108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8" y="-40643"/>
            <a:ext cx="665387" cy="87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Alex\Desktop\viber image 2019-04-16 , 16.03.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r="4252"/>
          <a:stretch/>
        </p:blipFill>
        <p:spPr bwMode="auto">
          <a:xfrm>
            <a:off x="712996" y="959341"/>
            <a:ext cx="726559" cy="96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lex\Desktop\viber image 2019-04-16 , 16.03.5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" r="6859"/>
          <a:stretch/>
        </p:blipFill>
        <p:spPr bwMode="auto">
          <a:xfrm>
            <a:off x="-20754" y="351211"/>
            <a:ext cx="794923" cy="10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60" y="5319313"/>
            <a:ext cx="1217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На даний час науковий гурток </a:t>
            </a:r>
            <a:r>
              <a:rPr lang="uk-UA" sz="2400" smtClean="0"/>
              <a:t>налічує </a:t>
            </a:r>
            <a:r>
              <a:rPr lang="uk-UA" sz="2400" smtClean="0"/>
              <a:t>40 </a:t>
            </a:r>
            <a:r>
              <a:rPr lang="uk-UA" sz="2400" dirty="0" smtClean="0"/>
              <a:t>студентів економічного факультету,</a:t>
            </a:r>
          </a:p>
          <a:p>
            <a:pPr algn="ctr"/>
            <a:r>
              <a:rPr lang="uk-UA" sz="2400" dirty="0" smtClean="0"/>
              <a:t>з </a:t>
            </a:r>
            <a:r>
              <a:rPr lang="uk-UA" sz="2400" smtClean="0"/>
              <a:t>них </a:t>
            </a:r>
            <a:r>
              <a:rPr lang="uk-UA" sz="2400" smtClean="0"/>
              <a:t>18 </a:t>
            </a:r>
            <a:r>
              <a:rPr lang="uk-UA" sz="2400" smtClean="0"/>
              <a:t>– бакалаврів та </a:t>
            </a:r>
            <a:r>
              <a:rPr lang="uk-UA" sz="2400" smtClean="0"/>
              <a:t>22 </a:t>
            </a:r>
            <a:r>
              <a:rPr lang="uk-UA" sz="2400" smtClean="0"/>
              <a:t>магістрів.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762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амять с посл. доступом 3"/>
          <p:cNvSpPr/>
          <p:nvPr/>
        </p:nvSpPr>
        <p:spPr>
          <a:xfrm>
            <a:off x="146304" y="260648"/>
            <a:ext cx="5011304" cy="3888432"/>
          </a:xfrm>
          <a:prstGeom prst="flowChartMagneticTape">
            <a:avLst/>
          </a:prstGeom>
          <a:solidFill>
            <a:srgbClr val="FFC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популяризація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студентської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сучасними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дослідженням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перспективами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5157608" y="146909"/>
            <a:ext cx="7034392" cy="4308008"/>
          </a:xfrm>
          <a:prstGeom prst="flowChartPunchedCard">
            <a:avLst/>
          </a:prstGeom>
          <a:solidFill>
            <a:srgbClr val="E8B54D">
              <a:lumMod val="75000"/>
            </a:srgbClr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kumimoji="0" lang="ru-RU" sz="1900" b="1" i="1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1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kumimoji="0" lang="ru-RU" sz="1900" b="1" i="1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1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kumimoji="0" lang="ru-RU" sz="1900" b="1" i="1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1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kumimoji="0" lang="ru-RU" sz="1900" b="1" i="1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є</a:t>
            </a:r>
            <a:r>
              <a:rPr kumimoji="0" lang="ru-RU" sz="1900" b="1" i="1" strike="noStrike" kern="0" cap="none" spc="0" normalizeH="0" baseline="0" noProof="0" dirty="0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uk-UA" sz="1900" b="1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створення умов для розкриття наукового та творчого потенціалу студентів, їх участі у конференціях, </a:t>
            </a:r>
            <a:r>
              <a:rPr lang="uk-UA" sz="1900" b="1" kern="0" dirty="0" smtClean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конкурсах;</a:t>
            </a:r>
            <a:endParaRPr lang="uk-UA" sz="1900" b="1" kern="0" dirty="0">
              <a:solidFill>
                <a:srgbClr val="564B3C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кругозору та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набуття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науково-дослідницької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практичній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00" b="1" kern="0" dirty="0" smtClean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uk-UA" sz="1900" b="1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формування високих моральних принципів;</a:t>
            </a:r>
          </a:p>
          <a:p>
            <a:pPr marL="285750" indent="-285750" algn="just">
              <a:buFontTx/>
              <a:buChar char="-"/>
            </a:pPr>
            <a:r>
              <a:rPr lang="uk-UA" sz="1900" b="1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участь у громадському житті факультету та університету</a:t>
            </a:r>
            <a:endParaRPr lang="ru-RU" sz="1900" b="1" kern="0" dirty="0">
              <a:solidFill>
                <a:srgbClr val="564B3C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1900" dirty="0">
              <a:solidFill>
                <a:srgbClr val="0158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srgbClr val="564B3C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146304" y="4418209"/>
            <a:ext cx="2320099" cy="2091447"/>
          </a:xfrm>
          <a:prstGeom prst="flowChartConnector">
            <a:avLst/>
          </a:prstGeom>
          <a:solidFill>
            <a:srgbClr val="85D00A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Основні  цілі гуртка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srgbClr val="564B3C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15" idx="1"/>
          </p:cNvCxnSpPr>
          <p:nvPr/>
        </p:nvCxnSpPr>
        <p:spPr>
          <a:xfrm flipV="1">
            <a:off x="2466403" y="4818258"/>
            <a:ext cx="1871138" cy="569476"/>
          </a:xfrm>
          <a:prstGeom prst="straightConnector1">
            <a:avLst/>
          </a:prstGeom>
          <a:noFill/>
          <a:ln w="63500" cap="flat" cmpd="sng" algn="ctr">
            <a:solidFill>
              <a:srgbClr val="E8B54D">
                <a:lumMod val="50000"/>
              </a:srgbClr>
            </a:solidFill>
            <a:prstDash val="solid"/>
            <a:tailEnd type="stealth" w="lg" len="lg"/>
          </a:ln>
          <a:effectLst/>
        </p:spPr>
      </p:cxnSp>
      <p:cxnSp>
        <p:nvCxnSpPr>
          <p:cNvPr id="11" name="Прямая со стрелкой 10"/>
          <p:cNvCxnSpPr>
            <a:endCxn id="13" idx="1"/>
          </p:cNvCxnSpPr>
          <p:nvPr/>
        </p:nvCxnSpPr>
        <p:spPr>
          <a:xfrm>
            <a:off x="2466402" y="5515585"/>
            <a:ext cx="2015633" cy="125307"/>
          </a:xfrm>
          <a:prstGeom prst="straightConnector1">
            <a:avLst/>
          </a:prstGeom>
          <a:noFill/>
          <a:ln w="63500" cap="flat" cmpd="sng" algn="ctr">
            <a:solidFill>
              <a:srgbClr val="E8B54D">
                <a:lumMod val="50000"/>
              </a:srgbClr>
            </a:solidFill>
            <a:prstDash val="solid"/>
            <a:tailEnd type="stealth" w="lg" len="lg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>
            <a:off x="2466403" y="5589240"/>
            <a:ext cx="1666685" cy="920416"/>
          </a:xfrm>
          <a:prstGeom prst="straightConnector1">
            <a:avLst/>
          </a:prstGeom>
          <a:noFill/>
          <a:ln w="63500" cap="flat" cmpd="sng" algn="ctr">
            <a:solidFill>
              <a:srgbClr val="E8B54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13" name="Скругленный прямоугольник 12"/>
          <p:cNvSpPr/>
          <p:nvPr/>
        </p:nvSpPr>
        <p:spPr>
          <a:xfrm>
            <a:off x="4482035" y="5277551"/>
            <a:ext cx="5003339" cy="726681"/>
          </a:xfrm>
          <a:prstGeom prst="roundRect">
            <a:avLst/>
          </a:prstGeom>
          <a:solidFill>
            <a:srgbClr val="DEF22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й потреби до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творчості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564B3C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7541" y="4454917"/>
            <a:ext cx="4337264" cy="726681"/>
          </a:xfrm>
          <a:prstGeom prst="roundRect">
            <a:avLst/>
          </a:prstGeom>
          <a:solidFill>
            <a:srgbClr val="DEF22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564B3C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33088" y="6066776"/>
            <a:ext cx="7888224" cy="726681"/>
          </a:xfrm>
          <a:prstGeom prst="roundRect">
            <a:avLst/>
          </a:prstGeom>
          <a:solidFill>
            <a:srgbClr val="DEF22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організованості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kern="0" dirty="0">
              <a:solidFill>
                <a:srgbClr val="564B3C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6"/>
            <a:ext cx="12192000" cy="639763"/>
          </a:xfrm>
        </p:spPr>
        <p:txBody>
          <a:bodyPr/>
          <a:lstStyle/>
          <a:p>
            <a:pPr algn="ctr"/>
            <a:r>
              <a:rPr lang="uk-UA" sz="3500" b="1" dirty="0" smtClean="0">
                <a:latin typeface="Calibri" panose="020F0502020204030204" pitchFamily="34" charset="0"/>
              </a:rPr>
              <a:t>На засіданнях гуртка обговорювались наступні питання:</a:t>
            </a:r>
            <a:endParaRPr lang="ru-RU" sz="35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498" y="768306"/>
            <a:ext cx="11567160" cy="554736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самоврядування </a:t>
            </a:r>
            <a:r>
              <a:rPr lang="uk-UA">
                <a:solidFill>
                  <a:srgbClr val="015A94"/>
                </a:solidFill>
                <a:latin typeface="Calibri" panose="020F0502020204030204" pitchFamily="34" charset="0"/>
              </a:rPr>
              <a:t>та </a:t>
            </a:r>
            <a:r>
              <a:rPr lang="uk-UA" smtClean="0">
                <a:solidFill>
                  <a:srgbClr val="015A94"/>
                </a:solidFill>
                <a:latin typeface="Calibri" panose="020F0502020204030204" pitchFamily="34" charset="0"/>
              </a:rPr>
              <a:t>проблеми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трудової дисципліни у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колективі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ставлення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робітників до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праці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згуртованості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трудового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колективу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перспектив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економічного розвитку сільських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територій сільських громад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заснування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власної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справи, формування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самодостатності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на селі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особливостей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ведення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бізнесу </a:t>
            </a:r>
            <a:r>
              <a:rPr lang="uk-UA" smtClean="0">
                <a:solidFill>
                  <a:srgbClr val="015A94"/>
                </a:solidFill>
                <a:latin typeface="Calibri" panose="020F0502020204030204" pitchFamily="34" charset="0"/>
              </a:rPr>
              <a:t>в Україні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smtClean="0">
                <a:solidFill>
                  <a:srgbClr val="015A94"/>
                </a:solidFill>
                <a:latin typeface="Calibri" panose="020F0502020204030204" pitchFamily="34" charset="0"/>
              </a:rPr>
              <a:t>корпоративної соціальної відповідальності</a:t>
            </a:r>
            <a:endParaRPr lang="ru-RU" dirty="0">
              <a:solidFill>
                <a:srgbClr val="015A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28576"/>
            <a:ext cx="12128500" cy="639763"/>
          </a:xfrm>
        </p:spPr>
        <p:txBody>
          <a:bodyPr/>
          <a:lstStyle/>
          <a:p>
            <a:pPr algn="ctr"/>
            <a:r>
              <a:rPr lang="uk-UA" sz="3000" b="1" dirty="0">
                <a:latin typeface="Calibri" panose="020F0502020204030204" pitchFamily="34" charset="0"/>
              </a:rPr>
              <a:t>Молоді науковці приймають активну участь в наукових </a:t>
            </a:r>
            <a:r>
              <a:rPr lang="uk-UA" sz="3000" b="1" dirty="0" smtClean="0">
                <a:latin typeface="Calibri" panose="020F0502020204030204" pitchFamily="34" charset="0"/>
              </a:rPr>
              <a:t>конференціях</a:t>
            </a:r>
            <a:endParaRPr lang="ru-RU" sz="30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61" y="4771539"/>
            <a:ext cx="9416955" cy="113276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i="1">
                <a:solidFill>
                  <a:srgbClr val="0070C0"/>
                </a:solidFill>
              </a:rPr>
              <a:t>Члени наукового гуртка взяли активну участь у підготовці та проведенні 19 листопада 2020 року 74-тої науково-практичної студентської онлайн-конференції «КОНЦЕПТУАЛЬНІ ЗАСАДИ ЗБАЛАНСОВАНОГО РОЗВИТКУ АГРАРНОГО СЕКТОРУ ЕКОНОМІКИ УКРАЇНИ В УМОВАХ ГЛОБАЛЬНИХ ВИКЛИКІВ»</a:t>
            </a:r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49" y="971222"/>
            <a:ext cx="1920820" cy="384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93" y="971223"/>
            <a:ext cx="1905055" cy="38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6" y="1876835"/>
            <a:ext cx="2932112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061" y="833165"/>
            <a:ext cx="2944812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11" y="2876278"/>
            <a:ext cx="2938462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348" y="1"/>
            <a:ext cx="10742152" cy="668740"/>
          </a:xfrm>
        </p:spPr>
        <p:txBody>
          <a:bodyPr/>
          <a:lstStyle/>
          <a:p>
            <a:r>
              <a:rPr lang="uk-UA" sz="3600" b="1" dirty="0" smtClean="0">
                <a:latin typeface="Calibri" panose="020F0502020204030204" pitchFamily="34" charset="0"/>
              </a:rPr>
              <a:t>Члени гуртка зайняли призові місця на секції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04953" y="647723"/>
            <a:ext cx="11666482" cy="79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/>
              <a:t>«АКТУАЛЬНІ ПИТАННЯ ЕКОНОМІКИ ПРАЦІ ТА СОЦІАЛЬНОГО ПАРТНЕРСТВА»</a:t>
            </a:r>
            <a:r>
              <a:rPr lang="ru-RU" sz="2800" b="1" smtClean="0">
                <a:solidFill>
                  <a:srgbClr val="015A94"/>
                </a:solidFill>
                <a:latin typeface="Calibri" panose="020F0502020204030204" pitchFamily="34" charset="0"/>
              </a:rPr>
              <a:t>:</a:t>
            </a:r>
            <a:endParaRPr lang="ru-RU" sz="2800" b="1" dirty="0" smtClean="0">
              <a:solidFill>
                <a:srgbClr val="015A94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40381" y="1679122"/>
            <a:ext cx="10911839" cy="41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latin typeface="Times New Roman" panose="02020603050405020304" pitchFamily="18" charset="0"/>
                <a:cs typeface="Times New Roman" pitchFamily="18" charset="0"/>
              </a:rPr>
              <a:t>І місце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Перше місце за участь в конференції зайняла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Діана Чепчак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магістр 2 р.н. економічного факультету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НУБіП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ІІ місце -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розділили: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Діана Гайдай,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1 р.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Аліна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Андрійчук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,  студентка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3 групи;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Кондрасевич,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1 курсу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Третє місце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місце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розділили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В. Науменко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3 курсу;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І. Гапонюк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курсу 12 групи;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Ю. Кушим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, магістр 1 р.н. </a:t>
            </a:r>
            <a:endParaRPr lang="uk-UA" b="1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Здобутки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60908" y="675415"/>
            <a:ext cx="10116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участь </a:t>
            </a:r>
            <a:r>
              <a:rPr lang="uk-UA" sz="28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74-ій </a:t>
            </a:r>
            <a:r>
              <a:rPr lang="uk-UA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науково-практичній студентській конференції 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Концептуальні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засади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збалансованого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аграрного сектору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7" name="Рисунок 6" descr="G:\Конференція 2020\Сертифікати\сертификати\Диплом Чепча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7" y="2060410"/>
            <a:ext cx="293497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Конференція 2020\Сертифікати\сертификати\Диплом Кондрасевич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64" y="2060410"/>
            <a:ext cx="2947035" cy="204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Конференція 2020\Сертифікати\сертификати\Диплом Гайдай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6" y="2066760"/>
            <a:ext cx="2937510" cy="203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:\Конференція 2020\Сертифікати\сертификати\Диплом Андрійчук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066760"/>
            <a:ext cx="2946400" cy="203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G:\Конференція 2020\Сертифікати\сертификати\Диплом Кушим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7" y="4445952"/>
            <a:ext cx="2937510" cy="203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G:\Конференція 2020\Сертифікати\сертификати\Диплом Гапонюк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75" y="4445635"/>
            <a:ext cx="2936875" cy="203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G:\Конференція 2020\Сертифікати\сертификати\Диплом Науменко В.С.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6" y="4498657"/>
            <a:ext cx="286131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4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>
                  <a:solidFill>
                    <a:prstClr val="black"/>
                  </a:solidFill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Загалом за звітній період члени  </a:t>
            </a:r>
            <a:r>
              <a:rPr lang="uk-UA" sz="3200" b="1" dirty="0">
                <a:ln>
                  <a:solidFill>
                    <a:prstClr val="black"/>
                  </a:solidFill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гуртка прийняли </a:t>
            </a:r>
            <a:r>
              <a:rPr lang="uk-UA" sz="3200" b="1" dirty="0" smtClean="0">
                <a:ln>
                  <a:solidFill>
                    <a:prstClr val="black"/>
                  </a:solidFill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участь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708920"/>
            <a:ext cx="4169718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Всеукраїнських науково-практичних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конференції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4005064"/>
            <a:ext cx="4169718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Внутрівузівській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науково-практичній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конференції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9029" y="1340768"/>
            <a:ext cx="4169718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Міжнародних науково-практичних конференціях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06047" y="5320745"/>
            <a:ext cx="4169718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круглому столі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owerpoint-template-24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1522</TotalTime>
  <Words>748</Words>
  <Application>Microsoft Office PowerPoint</Application>
  <PresentationFormat>Произвольный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powerpoint-template-24</vt:lpstr>
      <vt:lpstr>NewsPrint</vt:lpstr>
      <vt:lpstr>Звіт про роботу наукового гуртка «Соціальний пульс»</vt:lpstr>
      <vt:lpstr>День науки</vt:lpstr>
      <vt:lpstr>Науковий гурток «Соціальний пульс» існує вже понад 25 років</vt:lpstr>
      <vt:lpstr>Презентация PowerPoint</vt:lpstr>
      <vt:lpstr>На засіданнях гуртка обговорювались наступні питання:</vt:lpstr>
      <vt:lpstr>Молоді науковці приймають активну участь в наукових конференціях</vt:lpstr>
      <vt:lpstr>Члени гуртка зайняли призові місця на секції</vt:lpstr>
      <vt:lpstr>Здобутки</vt:lpstr>
      <vt:lpstr>Загалом за звітній період члени  гуртка прийняли участь</vt:lpstr>
      <vt:lpstr>Презентация PowerPoint</vt:lpstr>
      <vt:lpstr>«Вікторина з економічних питань»</vt:lpstr>
      <vt:lpstr>Наукова робота на кафедрі</vt:lpstr>
      <vt:lpstr>Презентация PowerPoint</vt:lpstr>
      <vt:lpstr>Дякую за увагу!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 Alenka</dc:creator>
  <cp:lastModifiedBy>1</cp:lastModifiedBy>
  <cp:revision>75</cp:revision>
  <cp:lastPrinted>2019-04-16T14:56:56Z</cp:lastPrinted>
  <dcterms:created xsi:type="dcterms:W3CDTF">2016-05-16T18:57:51Z</dcterms:created>
  <dcterms:modified xsi:type="dcterms:W3CDTF">2021-05-11T18:33:33Z</dcterms:modified>
</cp:coreProperties>
</file>