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tiff" ContentType="image/tif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5" r:id="rId1"/>
    <p:sldMasterId id="2147484349" r:id="rId2"/>
    <p:sldMasterId id="2147484440" r:id="rId3"/>
    <p:sldMasterId id="2147484445" r:id="rId4"/>
    <p:sldMasterId id="2147484462" r:id="rId5"/>
    <p:sldMasterId id="2147484584" r:id="rId6"/>
  </p:sldMasterIdLst>
  <p:notesMasterIdLst>
    <p:notesMasterId r:id="rId36"/>
  </p:notesMasterIdLst>
  <p:sldIdLst>
    <p:sldId id="256" r:id="rId7"/>
    <p:sldId id="307" r:id="rId8"/>
    <p:sldId id="312" r:id="rId9"/>
    <p:sldId id="279" r:id="rId10"/>
    <p:sldId id="259" r:id="rId11"/>
    <p:sldId id="295" r:id="rId12"/>
    <p:sldId id="321" r:id="rId13"/>
    <p:sldId id="318" r:id="rId14"/>
    <p:sldId id="296" r:id="rId15"/>
    <p:sldId id="272" r:id="rId16"/>
    <p:sldId id="311" r:id="rId17"/>
    <p:sldId id="310" r:id="rId18"/>
    <p:sldId id="306" r:id="rId19"/>
    <p:sldId id="276" r:id="rId20"/>
    <p:sldId id="298" r:id="rId21"/>
    <p:sldId id="301" r:id="rId22"/>
    <p:sldId id="320" r:id="rId23"/>
    <p:sldId id="314" r:id="rId24"/>
    <p:sldId id="289" r:id="rId25"/>
    <p:sldId id="319" r:id="rId26"/>
    <p:sldId id="324" r:id="rId27"/>
    <p:sldId id="323" r:id="rId28"/>
    <p:sldId id="316" r:id="rId29"/>
    <p:sldId id="317" r:id="rId30"/>
    <p:sldId id="313" r:id="rId31"/>
    <p:sldId id="322" r:id="rId32"/>
    <p:sldId id="263" r:id="rId33"/>
    <p:sldId id="282" r:id="rId34"/>
    <p:sldId id="264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CC"/>
    <a:srgbClr val="000000"/>
    <a:srgbClr val="BED1E0"/>
    <a:srgbClr val="6699FF"/>
    <a:srgbClr val="25C6FF"/>
    <a:srgbClr val="0000CC"/>
    <a:srgbClr val="2F6EA4"/>
    <a:srgbClr val="3C6B9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4660"/>
  </p:normalViewPr>
  <p:slideViewPr>
    <p:cSldViewPr>
      <p:cViewPr varScale="1">
        <p:scale>
          <a:sx n="88" d="100"/>
          <a:sy n="88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D4CD3E-5373-483D-90F2-BE82ECD6F35F}" type="doc">
      <dgm:prSet loTypeId="urn:microsoft.com/office/officeart/2005/8/layout/matrix1" loCatId="matrix" qsTypeId="urn:microsoft.com/office/officeart/2005/8/quickstyle/3d3" qsCatId="3D" csTypeId="urn:microsoft.com/office/officeart/2005/8/colors/accent5_2" csCatId="accent5" phldr="1"/>
      <dgm:spPr/>
      <dgm:t>
        <a:bodyPr/>
        <a:lstStyle/>
        <a:p>
          <a:endParaRPr lang="uk-UA"/>
        </a:p>
      </dgm:t>
    </dgm:pt>
    <dgm:pt modelId="{DBAAFEF6-2AC9-4520-BCB1-0969329585C1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процесі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роботи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гуртка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студентами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здійснюється</a:t>
          </a:r>
          <a:endParaRPr lang="uk-UA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A5F5FB-7A38-442D-8574-95A8BA9B7157}" type="parTrans" cxnId="{9EF42F7A-CE4A-4758-8DF7-868C1067343A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CC9EE574-CC85-47A6-A4EE-94C25E039B0A}" type="sibTrans" cxnId="{9EF42F7A-CE4A-4758-8DF7-868C1067343A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F1496A19-F6CD-4B8D-AA10-E7CE54D03740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Освоєння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технологій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НДР у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сфері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картографічного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землекористування</a:t>
          </a:r>
          <a:endParaRPr lang="uk-UA" i="0" dirty="0"/>
        </a:p>
      </dgm:t>
    </dgm:pt>
    <dgm:pt modelId="{F8825C2F-E977-4759-9E2B-2D9CD8A04DF0}" type="parTrans" cxnId="{52A24000-226A-4D58-8015-EE96912CCA9E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326B2A47-827E-42DB-A2B0-C8EA5DF9251C}" type="sibTrans" cxnId="{52A24000-226A-4D58-8015-EE96912CCA9E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BC1AB14B-5210-45E8-8B09-C20D315ECE36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методикою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виконання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НДР,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підготовки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виголошення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доповідей</a:t>
          </a:r>
          <a:endParaRPr lang="uk-UA" i="0" dirty="0"/>
        </a:p>
      </dgm:t>
    </dgm:pt>
    <dgm:pt modelId="{E0EFFBC2-4D4C-4B9B-BACB-CDE2C442EF1B}" type="parTrans" cxnId="{07D0F951-0018-4EAF-A5A5-BD99DCC373DC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E450A872-C83F-4B2A-AD26-5785D7FFC215}" type="sibTrans" cxnId="{07D0F951-0018-4EAF-A5A5-BD99DCC373DC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4740F1DD-3A24-45E2-9D5E-1F62643FB7AE}">
      <dgm:prSet phldrT="[Текст]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навиками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ведення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наукової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дискусії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у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сфері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картографічного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r>
            <a:rPr lang="ru-RU" b="1" i="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i="0" dirty="0" err="1" smtClean="0">
              <a:latin typeface="Times New Roman" pitchFamily="18" charset="0"/>
              <a:cs typeface="Times New Roman" pitchFamily="18" charset="0"/>
            </a:rPr>
            <a:t>землевпорядкування</a:t>
          </a:r>
          <a:endParaRPr lang="uk-UA" i="0" dirty="0"/>
        </a:p>
      </dgm:t>
    </dgm:pt>
    <dgm:pt modelId="{F394F37D-BF64-4613-9B0B-02DDB24F9223}" type="parTrans" cxnId="{2E19C608-45E9-4CA5-AE8F-AE3F5A1DB3A9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17C01789-10E2-4773-9F3E-9DCC1B699C87}" type="sibTrans" cxnId="{2E19C608-45E9-4CA5-AE8F-AE3F5A1DB3A9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FE3763D8-A480-40C4-9DAD-D88EBC054561}">
      <dgm:prSet phldrT="[Текст]" phldr="1"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012670B8-6BCD-40F0-BF99-4F4932988994}" type="parTrans" cxnId="{BA579E96-45FE-43CB-8B81-3BB9010EE3D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0B1F4403-77DE-4757-87FA-0E1D7D62B528}" type="sibTrans" cxnId="{BA579E96-45FE-43CB-8B81-3BB9010EE3D7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1E3119DB-4876-42A3-9598-CF7CA5D2AC3D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ru-RU" b="1" i="0" smtClean="0">
              <a:latin typeface="Times New Roman" pitchFamily="18" charset="0"/>
              <a:cs typeface="Times New Roman" pitchFamily="18" charset="0"/>
            </a:rPr>
            <a:t>Оволодіння методикою підготовки публікацій</a:t>
          </a:r>
          <a:endParaRPr lang="uk-UA" i="0" dirty="0"/>
        </a:p>
      </dgm:t>
    </dgm:pt>
    <dgm:pt modelId="{4B9B85FE-3116-4352-8040-89BE308A4A7B}" type="parTrans" cxnId="{F1436538-BE0B-4CB5-96E3-CA598EDF8B0E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10411117-F04F-486B-BEE3-2D4A7FCB8513}" type="sibTrans" cxnId="{F1436538-BE0B-4CB5-96E3-CA598EDF8B0E}">
      <dgm:prSet/>
      <dgm:spPr/>
      <dgm:t>
        <a:bodyPr/>
        <a:lstStyle/>
        <a:p>
          <a:endParaRPr lang="uk-UA">
            <a:solidFill>
              <a:schemeClr val="tx1"/>
            </a:solidFill>
          </a:endParaRPr>
        </a:p>
      </dgm:t>
    </dgm:pt>
    <dgm:pt modelId="{50FB6B3B-04F3-4EA9-8719-047EB0AD1187}" type="pres">
      <dgm:prSet presAssocID="{3ED4CD3E-5373-483D-90F2-BE82ECD6F35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E9E4EF4-D154-43B1-BA65-343D6A3870CB}" type="pres">
      <dgm:prSet presAssocID="{3ED4CD3E-5373-483D-90F2-BE82ECD6F35F}" presName="matrix" presStyleCnt="0"/>
      <dgm:spPr/>
      <dgm:t>
        <a:bodyPr/>
        <a:lstStyle/>
        <a:p>
          <a:endParaRPr lang="uk-UA"/>
        </a:p>
      </dgm:t>
    </dgm:pt>
    <dgm:pt modelId="{E3C46543-193F-4F78-901E-09C8AFDB4D2D}" type="pres">
      <dgm:prSet presAssocID="{3ED4CD3E-5373-483D-90F2-BE82ECD6F35F}" presName="tile1" presStyleLbl="node1" presStyleIdx="0" presStyleCnt="4"/>
      <dgm:spPr/>
      <dgm:t>
        <a:bodyPr/>
        <a:lstStyle/>
        <a:p>
          <a:endParaRPr lang="uk-UA"/>
        </a:p>
      </dgm:t>
    </dgm:pt>
    <dgm:pt modelId="{812F7DF6-95BE-4DA5-8222-B275C68B34BB}" type="pres">
      <dgm:prSet presAssocID="{3ED4CD3E-5373-483D-90F2-BE82ECD6F35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AB8258-C5A3-4AF9-A1E9-BD0272348A8F}" type="pres">
      <dgm:prSet presAssocID="{3ED4CD3E-5373-483D-90F2-BE82ECD6F35F}" presName="tile2" presStyleLbl="node1" presStyleIdx="1" presStyleCnt="4"/>
      <dgm:spPr/>
      <dgm:t>
        <a:bodyPr/>
        <a:lstStyle/>
        <a:p>
          <a:endParaRPr lang="uk-UA"/>
        </a:p>
      </dgm:t>
    </dgm:pt>
    <dgm:pt modelId="{DD3D4CD9-A7E8-4376-A984-03DB48CEC433}" type="pres">
      <dgm:prSet presAssocID="{3ED4CD3E-5373-483D-90F2-BE82ECD6F35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E620579-50F4-45D8-9232-BC9003B779B9}" type="pres">
      <dgm:prSet presAssocID="{3ED4CD3E-5373-483D-90F2-BE82ECD6F35F}" presName="tile3" presStyleLbl="node1" presStyleIdx="2" presStyleCnt="4"/>
      <dgm:spPr/>
      <dgm:t>
        <a:bodyPr/>
        <a:lstStyle/>
        <a:p>
          <a:endParaRPr lang="uk-UA"/>
        </a:p>
      </dgm:t>
    </dgm:pt>
    <dgm:pt modelId="{A5048C06-00B3-4BB9-8467-6F207E6FFE94}" type="pres">
      <dgm:prSet presAssocID="{3ED4CD3E-5373-483D-90F2-BE82ECD6F35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8573DFD-E227-4B4A-A1A8-190456F79CEF}" type="pres">
      <dgm:prSet presAssocID="{3ED4CD3E-5373-483D-90F2-BE82ECD6F35F}" presName="tile4" presStyleLbl="node1" presStyleIdx="3" presStyleCnt="4"/>
      <dgm:spPr/>
      <dgm:t>
        <a:bodyPr/>
        <a:lstStyle/>
        <a:p>
          <a:endParaRPr lang="uk-UA"/>
        </a:p>
      </dgm:t>
    </dgm:pt>
    <dgm:pt modelId="{4042CAF0-738D-40BF-B05A-BE6374E1F665}" type="pres">
      <dgm:prSet presAssocID="{3ED4CD3E-5373-483D-90F2-BE82ECD6F35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1B1073-26EB-4C8E-A74C-CB8A8573548B}" type="pres">
      <dgm:prSet presAssocID="{3ED4CD3E-5373-483D-90F2-BE82ECD6F35F}" presName="centerTile" presStyleLbl="fgShp" presStyleIdx="0" presStyleCnt="1" custScaleX="125998" custScaleY="125998">
        <dgm:presLayoutVars>
          <dgm:chMax val="0"/>
          <dgm:chPref val="0"/>
        </dgm:presLayoutVars>
      </dgm:prSet>
      <dgm:spPr/>
      <dgm:t>
        <a:bodyPr/>
        <a:lstStyle/>
        <a:p>
          <a:endParaRPr lang="uk-UA"/>
        </a:p>
      </dgm:t>
    </dgm:pt>
  </dgm:ptLst>
  <dgm:cxnLst>
    <dgm:cxn modelId="{CC3B79D3-9033-40D9-B738-4990DFF7062A}" type="presOf" srcId="{4740F1DD-3A24-45E2-9D5E-1F62643FB7AE}" destId="{1E620579-50F4-45D8-9232-BC9003B779B9}" srcOrd="0" destOrd="0" presId="urn:microsoft.com/office/officeart/2005/8/layout/matrix1"/>
    <dgm:cxn modelId="{9EF42F7A-CE4A-4758-8DF7-868C1067343A}" srcId="{3ED4CD3E-5373-483D-90F2-BE82ECD6F35F}" destId="{DBAAFEF6-2AC9-4520-BCB1-0969329585C1}" srcOrd="0" destOrd="0" parTransId="{C4A5F5FB-7A38-442D-8574-95A8BA9B7157}" sibTransId="{CC9EE574-CC85-47A6-A4EE-94C25E039B0A}"/>
    <dgm:cxn modelId="{DD3F969A-5219-41F7-A4AD-897AC233F511}" type="presOf" srcId="{F1496A19-F6CD-4B8D-AA10-E7CE54D03740}" destId="{E3C46543-193F-4F78-901E-09C8AFDB4D2D}" srcOrd="0" destOrd="0" presId="urn:microsoft.com/office/officeart/2005/8/layout/matrix1"/>
    <dgm:cxn modelId="{AB41BDCA-0B98-4225-9F3B-33411F163A78}" type="presOf" srcId="{4740F1DD-3A24-45E2-9D5E-1F62643FB7AE}" destId="{A5048C06-00B3-4BB9-8467-6F207E6FFE94}" srcOrd="1" destOrd="0" presId="urn:microsoft.com/office/officeart/2005/8/layout/matrix1"/>
    <dgm:cxn modelId="{3A02461F-3C35-4420-A9F9-3844144D4AF3}" type="presOf" srcId="{F1496A19-F6CD-4B8D-AA10-E7CE54D03740}" destId="{812F7DF6-95BE-4DA5-8222-B275C68B34BB}" srcOrd="1" destOrd="0" presId="urn:microsoft.com/office/officeart/2005/8/layout/matrix1"/>
    <dgm:cxn modelId="{D0CB8118-5670-4F84-BCC4-1E10B2BEEC21}" type="presOf" srcId="{BC1AB14B-5210-45E8-8B09-C20D315ECE36}" destId="{5CAB8258-C5A3-4AF9-A1E9-BD0272348A8F}" srcOrd="0" destOrd="0" presId="urn:microsoft.com/office/officeart/2005/8/layout/matrix1"/>
    <dgm:cxn modelId="{2E19C608-45E9-4CA5-AE8F-AE3F5A1DB3A9}" srcId="{DBAAFEF6-2AC9-4520-BCB1-0969329585C1}" destId="{4740F1DD-3A24-45E2-9D5E-1F62643FB7AE}" srcOrd="2" destOrd="0" parTransId="{F394F37D-BF64-4613-9B0B-02DDB24F9223}" sibTransId="{17C01789-10E2-4773-9F3E-9DCC1B699C87}"/>
    <dgm:cxn modelId="{F1436538-BE0B-4CB5-96E3-CA598EDF8B0E}" srcId="{DBAAFEF6-2AC9-4520-BCB1-0969329585C1}" destId="{1E3119DB-4876-42A3-9598-CF7CA5D2AC3D}" srcOrd="3" destOrd="0" parTransId="{4B9B85FE-3116-4352-8040-89BE308A4A7B}" sibTransId="{10411117-F04F-486B-BEE3-2D4A7FCB8513}"/>
    <dgm:cxn modelId="{F3444D2B-1A77-4460-8727-DBD27715A3A1}" type="presOf" srcId="{DBAAFEF6-2AC9-4520-BCB1-0969329585C1}" destId="{191B1073-26EB-4C8E-A74C-CB8A8573548B}" srcOrd="0" destOrd="0" presId="urn:microsoft.com/office/officeart/2005/8/layout/matrix1"/>
    <dgm:cxn modelId="{CC7532B3-23DE-4375-87C5-F7D7E4D736C1}" type="presOf" srcId="{1E3119DB-4876-42A3-9598-CF7CA5D2AC3D}" destId="{4042CAF0-738D-40BF-B05A-BE6374E1F665}" srcOrd="1" destOrd="0" presId="urn:microsoft.com/office/officeart/2005/8/layout/matrix1"/>
    <dgm:cxn modelId="{AA848FB6-9942-46E3-9D37-C5E6826E061F}" type="presOf" srcId="{BC1AB14B-5210-45E8-8B09-C20D315ECE36}" destId="{DD3D4CD9-A7E8-4376-A984-03DB48CEC433}" srcOrd="1" destOrd="0" presId="urn:microsoft.com/office/officeart/2005/8/layout/matrix1"/>
    <dgm:cxn modelId="{85D440A8-9FB8-4187-B087-E05135BC3C3D}" type="presOf" srcId="{3ED4CD3E-5373-483D-90F2-BE82ECD6F35F}" destId="{50FB6B3B-04F3-4EA9-8719-047EB0AD1187}" srcOrd="0" destOrd="0" presId="urn:microsoft.com/office/officeart/2005/8/layout/matrix1"/>
    <dgm:cxn modelId="{52A24000-226A-4D58-8015-EE96912CCA9E}" srcId="{DBAAFEF6-2AC9-4520-BCB1-0969329585C1}" destId="{F1496A19-F6CD-4B8D-AA10-E7CE54D03740}" srcOrd="0" destOrd="0" parTransId="{F8825C2F-E977-4759-9E2B-2D9CD8A04DF0}" sibTransId="{326B2A47-827E-42DB-A2B0-C8EA5DF9251C}"/>
    <dgm:cxn modelId="{07D0F951-0018-4EAF-A5A5-BD99DCC373DC}" srcId="{DBAAFEF6-2AC9-4520-BCB1-0969329585C1}" destId="{BC1AB14B-5210-45E8-8B09-C20D315ECE36}" srcOrd="1" destOrd="0" parTransId="{E0EFFBC2-4D4C-4B9B-BACB-CDE2C442EF1B}" sibTransId="{E450A872-C83F-4B2A-AD26-5785D7FFC215}"/>
    <dgm:cxn modelId="{1C49FE53-EFAE-40F8-A113-D98CBB77EB21}" type="presOf" srcId="{1E3119DB-4876-42A3-9598-CF7CA5D2AC3D}" destId="{28573DFD-E227-4B4A-A1A8-190456F79CEF}" srcOrd="0" destOrd="0" presId="urn:microsoft.com/office/officeart/2005/8/layout/matrix1"/>
    <dgm:cxn modelId="{BA579E96-45FE-43CB-8B81-3BB9010EE3D7}" srcId="{DBAAFEF6-2AC9-4520-BCB1-0969329585C1}" destId="{FE3763D8-A480-40C4-9DAD-D88EBC054561}" srcOrd="4" destOrd="0" parTransId="{012670B8-6BCD-40F0-BF99-4F4932988994}" sibTransId="{0B1F4403-77DE-4757-87FA-0E1D7D62B528}"/>
    <dgm:cxn modelId="{F3DE4294-8E4A-4666-8CE3-D741DAE06AC2}" type="presParOf" srcId="{50FB6B3B-04F3-4EA9-8719-047EB0AD1187}" destId="{6E9E4EF4-D154-43B1-BA65-343D6A3870CB}" srcOrd="0" destOrd="0" presId="urn:microsoft.com/office/officeart/2005/8/layout/matrix1"/>
    <dgm:cxn modelId="{87BB106D-337E-4B0F-81A4-2B6EAB40DA36}" type="presParOf" srcId="{6E9E4EF4-D154-43B1-BA65-343D6A3870CB}" destId="{E3C46543-193F-4F78-901E-09C8AFDB4D2D}" srcOrd="0" destOrd="0" presId="urn:microsoft.com/office/officeart/2005/8/layout/matrix1"/>
    <dgm:cxn modelId="{DEC59700-A959-4110-A96E-DD3BF75B4250}" type="presParOf" srcId="{6E9E4EF4-D154-43B1-BA65-343D6A3870CB}" destId="{812F7DF6-95BE-4DA5-8222-B275C68B34BB}" srcOrd="1" destOrd="0" presId="urn:microsoft.com/office/officeart/2005/8/layout/matrix1"/>
    <dgm:cxn modelId="{C2023071-2338-4D5D-BB01-0D0E5A943275}" type="presParOf" srcId="{6E9E4EF4-D154-43B1-BA65-343D6A3870CB}" destId="{5CAB8258-C5A3-4AF9-A1E9-BD0272348A8F}" srcOrd="2" destOrd="0" presId="urn:microsoft.com/office/officeart/2005/8/layout/matrix1"/>
    <dgm:cxn modelId="{46B5665E-7E4F-49F8-BF42-7ABD8ED319CE}" type="presParOf" srcId="{6E9E4EF4-D154-43B1-BA65-343D6A3870CB}" destId="{DD3D4CD9-A7E8-4376-A984-03DB48CEC433}" srcOrd="3" destOrd="0" presId="urn:microsoft.com/office/officeart/2005/8/layout/matrix1"/>
    <dgm:cxn modelId="{DCB073FF-AFB7-4207-94EE-F9AF60FFA7D7}" type="presParOf" srcId="{6E9E4EF4-D154-43B1-BA65-343D6A3870CB}" destId="{1E620579-50F4-45D8-9232-BC9003B779B9}" srcOrd="4" destOrd="0" presId="urn:microsoft.com/office/officeart/2005/8/layout/matrix1"/>
    <dgm:cxn modelId="{8DAD3C28-347C-4177-86D4-D928DE843819}" type="presParOf" srcId="{6E9E4EF4-D154-43B1-BA65-343D6A3870CB}" destId="{A5048C06-00B3-4BB9-8467-6F207E6FFE94}" srcOrd="5" destOrd="0" presId="urn:microsoft.com/office/officeart/2005/8/layout/matrix1"/>
    <dgm:cxn modelId="{D5E63EE7-1302-40B7-ABD4-948D9A11BED5}" type="presParOf" srcId="{6E9E4EF4-D154-43B1-BA65-343D6A3870CB}" destId="{28573DFD-E227-4B4A-A1A8-190456F79CEF}" srcOrd="6" destOrd="0" presId="urn:microsoft.com/office/officeart/2005/8/layout/matrix1"/>
    <dgm:cxn modelId="{8D0AE018-4925-4E73-9E6D-EED0BC17FFEB}" type="presParOf" srcId="{6E9E4EF4-D154-43B1-BA65-343D6A3870CB}" destId="{4042CAF0-738D-40BF-B05A-BE6374E1F665}" srcOrd="7" destOrd="0" presId="urn:microsoft.com/office/officeart/2005/8/layout/matrix1"/>
    <dgm:cxn modelId="{C04F21BA-42FB-477F-A375-516E5FF69938}" type="presParOf" srcId="{50FB6B3B-04F3-4EA9-8719-047EB0AD1187}" destId="{191B1073-26EB-4C8E-A74C-CB8A8573548B}" srcOrd="1" destOrd="0" presId="urn:microsoft.com/office/officeart/2005/8/layout/matrix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2E837A-6158-4622-86AB-1DC903922C86}" type="doc">
      <dgm:prSet loTypeId="urn:microsoft.com/office/officeart/2005/8/layout/vList2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uk-UA"/>
        </a:p>
      </dgm:t>
    </dgm:pt>
    <dgm:pt modelId="{B23A064F-6B4F-4680-AE29-54017BAA5EC4}">
      <dgm:prSet custT="1"/>
      <dgm:spPr/>
      <dgm:t>
        <a:bodyPr/>
        <a:lstStyle/>
        <a:p>
          <a:pPr rtl="0"/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Картографічне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моделювання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стану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земельних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ресурсів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ОТГ</a:t>
          </a:r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uk-UA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A1483F-6D82-48BE-8E39-9207F406413D}" type="parTrans" cxnId="{1161F1EC-9B19-444F-90BE-5C2FDFE30A7D}">
      <dgm:prSet/>
      <dgm:spPr/>
      <dgm:t>
        <a:bodyPr/>
        <a:lstStyle/>
        <a:p>
          <a:endParaRPr lang="uk-UA" sz="20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F5E582-A5AE-4509-9673-534FD6D17062}" type="sibTrans" cxnId="{1161F1EC-9B19-444F-90BE-5C2FDFE30A7D}">
      <dgm:prSet/>
      <dgm:spPr/>
      <dgm:t>
        <a:bodyPr/>
        <a:lstStyle/>
        <a:p>
          <a:endParaRPr lang="uk-UA" sz="44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DE5295-1B51-44D9-9F32-305187F85B33}">
      <dgm:prSet custT="1"/>
      <dgm:spPr/>
      <dgm:t>
        <a:bodyPr/>
        <a:lstStyle/>
        <a:p>
          <a:pPr rtl="0"/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Геоінформаційне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картографування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як метод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відображення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інформації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 Генеральному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плані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сільського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поселення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uk-UA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6E44D0-7ABF-4A05-8270-9A144C8FACCC}" type="parTrans" cxnId="{8D710200-D1E5-42A2-8DB5-C99266F4F57A}">
      <dgm:prSet/>
      <dgm:spPr/>
      <dgm:t>
        <a:bodyPr/>
        <a:lstStyle/>
        <a:p>
          <a:endParaRPr lang="uk-UA" sz="20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922B8F-D0B0-4510-81FD-B3D0B27FA75F}" type="sibTrans" cxnId="{8D710200-D1E5-42A2-8DB5-C99266F4F57A}">
      <dgm:prSet/>
      <dgm:spPr/>
      <dgm:t>
        <a:bodyPr/>
        <a:lstStyle/>
        <a:p>
          <a:endParaRPr lang="uk-UA" sz="44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29CC6-D2F9-44EF-8281-2752365698A2}">
      <dgm:prSet custT="1"/>
      <dgm:spPr/>
      <dgm:t>
        <a:bodyPr/>
        <a:lstStyle/>
        <a:p>
          <a:pPr rtl="0"/>
          <a:r>
            <a:rPr lang="uk-UA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Картографічні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моделі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небезпеки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прояву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водної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ерозії</a:t>
          </a:r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2A5E6-15A3-4A2B-904A-9456F405E202}" type="parTrans" cxnId="{3C9B4EC5-885A-4EF7-9506-C35F44D78900}">
      <dgm:prSet/>
      <dgm:spPr/>
      <dgm:t>
        <a:bodyPr/>
        <a:lstStyle/>
        <a:p>
          <a:endParaRPr lang="uk-UA" sz="20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D538B5-83D1-4CEF-B9B9-06308D5F0554}" type="sibTrans" cxnId="{3C9B4EC5-885A-4EF7-9506-C35F44D78900}">
      <dgm:prSet/>
      <dgm:spPr/>
      <dgm:t>
        <a:bodyPr/>
        <a:lstStyle/>
        <a:p>
          <a:endParaRPr lang="uk-UA" sz="44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FD12AE-DE36-4DCE-8D73-A244035291D0}">
      <dgm:prSet custT="1"/>
      <dgm:spPr/>
      <dgm:t>
        <a:bodyPr/>
        <a:lstStyle/>
        <a:p>
          <a:pPr rtl="0"/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топографічних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основ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Генпланів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населених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пунктів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застосуванням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БПЛА</a:t>
          </a:r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uk-UA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50361A-6310-441C-8BD7-01E6FE8C8639}" type="sibTrans" cxnId="{A5E6347C-4EA7-4249-B144-15DDB544543B}">
      <dgm:prSet/>
      <dgm:spPr/>
      <dgm:t>
        <a:bodyPr/>
        <a:lstStyle/>
        <a:p>
          <a:endParaRPr lang="uk-UA" sz="44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A4DD3C-1739-47AC-80C2-61DCB05956BA}" type="parTrans" cxnId="{A5E6347C-4EA7-4249-B144-15DDB544543B}">
      <dgm:prSet/>
      <dgm:spPr/>
      <dgm:t>
        <a:bodyPr/>
        <a:lstStyle/>
        <a:p>
          <a:endParaRPr lang="uk-UA" sz="20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BACACB-1B9F-46E2-ADC6-EFCB17D504D0}">
      <dgm:prSet custT="1"/>
      <dgm:spPr/>
      <dgm:t>
        <a:bodyPr/>
        <a:lstStyle/>
        <a:p>
          <a:pPr rtl="0"/>
          <a:r>
            <a:rPr lang="uk-UA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Земельні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ресурси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Коломийського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району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Івано-Франківської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області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їх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картографічне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моделювання</a:t>
          </a:r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uk-UA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D9FF18-7709-4784-9057-F8971AC4A8D8}" type="sibTrans" cxnId="{497BF33A-3B60-4338-B47D-06DA17676737}">
      <dgm:prSet/>
      <dgm:spPr/>
      <dgm:t>
        <a:bodyPr/>
        <a:lstStyle/>
        <a:p>
          <a:endParaRPr lang="uk-UA" sz="44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8BE3B5-2382-4F3B-82A8-C9EFCDA84F87}" type="parTrans" cxnId="{497BF33A-3B60-4338-B47D-06DA17676737}">
      <dgm:prSet/>
      <dgm:spPr/>
      <dgm:t>
        <a:bodyPr/>
        <a:lstStyle/>
        <a:p>
          <a:endParaRPr lang="uk-UA" sz="20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6AE2B3-A129-40B7-AC9D-CAEC6731BBAD}">
      <dgm:prSet custT="1"/>
      <dgm:spPr/>
      <dgm:t>
        <a:bodyPr/>
        <a:lstStyle/>
        <a:p>
          <a:pPr rtl="0"/>
          <a:r>
            <a:rPr lang="uk-UA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Особливості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відведення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земельних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ділянок</a:t>
          </a:r>
          <a:r>
            <a: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потреб </a:t>
          </a:r>
          <a:r>
            <a:rPr lang="ru-RU" sz="24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рекреації</a:t>
          </a:r>
          <a:r>
            <a:rPr lang="uk-UA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uk-UA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3723B7-0B46-4A83-B01B-5811BB4DB927}" type="sibTrans" cxnId="{C8AD3156-9DDF-4CA1-AEC8-A09300193066}">
      <dgm:prSet/>
      <dgm:spPr/>
      <dgm:t>
        <a:bodyPr/>
        <a:lstStyle/>
        <a:p>
          <a:endParaRPr lang="uk-UA" sz="44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1F8CAE-18E8-4C48-8041-9D5BE9ED52C8}" type="parTrans" cxnId="{C8AD3156-9DDF-4CA1-AEC8-A09300193066}">
      <dgm:prSet/>
      <dgm:spPr/>
      <dgm:t>
        <a:bodyPr/>
        <a:lstStyle/>
        <a:p>
          <a:endParaRPr lang="uk-UA" sz="2000">
            <a:solidFill>
              <a:srgbClr val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DD4440-5870-4081-935C-DEDFDE910D4E}" type="pres">
      <dgm:prSet presAssocID="{8E2E837A-6158-4622-86AB-1DC903922C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0A22BA-418E-4DC3-8CE8-75FCF071B548}" type="pres">
      <dgm:prSet presAssocID="{B23A064F-6B4F-4680-AE29-54017BAA5EC4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373B8-0E86-4864-AAB8-4201DBEFE920}" type="pres">
      <dgm:prSet presAssocID="{1FF5E582-A5AE-4509-9673-534FD6D17062}" presName="spacer" presStyleCnt="0"/>
      <dgm:spPr/>
    </dgm:pt>
    <dgm:pt modelId="{C4A17605-62C7-4FDE-89B1-8C1C6C71CACD}" type="pres">
      <dgm:prSet presAssocID="{BFDE5295-1B51-44D9-9F32-305187F85B3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4DFE82-9CA6-4D76-ADA8-87DF66463279}" type="pres">
      <dgm:prSet presAssocID="{C6922B8F-D0B0-4510-81FD-B3D0B27FA75F}" presName="spacer" presStyleCnt="0"/>
      <dgm:spPr/>
    </dgm:pt>
    <dgm:pt modelId="{DC316AD2-C372-4A70-B48B-A3FE15EE1D93}" type="pres">
      <dgm:prSet presAssocID="{40FD12AE-DE36-4DCE-8D73-A244035291D0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22767-13CA-4141-9B66-5091ED44F295}" type="pres">
      <dgm:prSet presAssocID="{6D50361A-6310-441C-8BD7-01E6FE8C8639}" presName="spacer" presStyleCnt="0"/>
      <dgm:spPr/>
    </dgm:pt>
    <dgm:pt modelId="{12DC832F-485C-4B18-AFFE-589D71EA56E0}" type="pres">
      <dgm:prSet presAssocID="{1D6AE2B3-A129-40B7-AC9D-CAEC6731BBAD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AAC0A-77D2-45C6-A64A-A474C19B1418}" type="pres">
      <dgm:prSet presAssocID="{923723B7-0B46-4A83-B01B-5811BB4DB927}" presName="spacer" presStyleCnt="0"/>
      <dgm:spPr/>
    </dgm:pt>
    <dgm:pt modelId="{9E640C4D-62DD-41C0-9B84-617E0A815A9C}" type="pres">
      <dgm:prSet presAssocID="{F7BACACB-1B9F-46E2-ADC6-EFCB17D504D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84EB6-2B31-4B40-AA6B-FED485374ABD}" type="pres">
      <dgm:prSet presAssocID="{CCD9FF18-7709-4784-9057-F8971AC4A8D8}" presName="spacer" presStyleCnt="0"/>
      <dgm:spPr/>
    </dgm:pt>
    <dgm:pt modelId="{D4461D0A-6647-4296-89B3-54A1532A37DC}" type="pres">
      <dgm:prSet presAssocID="{16629CC6-D2F9-44EF-8281-2752365698A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710200-D1E5-42A2-8DB5-C99266F4F57A}" srcId="{8E2E837A-6158-4622-86AB-1DC903922C86}" destId="{BFDE5295-1B51-44D9-9F32-305187F85B33}" srcOrd="1" destOrd="0" parTransId="{566E44D0-7ABF-4A05-8270-9A144C8FACCC}" sibTransId="{C6922B8F-D0B0-4510-81FD-B3D0B27FA75F}"/>
    <dgm:cxn modelId="{95F174F6-CCD6-4A3B-A4BD-D5750A2B7E52}" type="presOf" srcId="{F7BACACB-1B9F-46E2-ADC6-EFCB17D504D0}" destId="{9E640C4D-62DD-41C0-9B84-617E0A815A9C}" srcOrd="0" destOrd="0" presId="urn:microsoft.com/office/officeart/2005/8/layout/vList2"/>
    <dgm:cxn modelId="{B195289B-14C9-4C6F-9E91-91E1BA667DD2}" type="presOf" srcId="{BFDE5295-1B51-44D9-9F32-305187F85B33}" destId="{C4A17605-62C7-4FDE-89B1-8C1C6C71CACD}" srcOrd="0" destOrd="0" presId="urn:microsoft.com/office/officeart/2005/8/layout/vList2"/>
    <dgm:cxn modelId="{497BF33A-3B60-4338-B47D-06DA17676737}" srcId="{8E2E837A-6158-4622-86AB-1DC903922C86}" destId="{F7BACACB-1B9F-46E2-ADC6-EFCB17D504D0}" srcOrd="4" destOrd="0" parTransId="{828BE3B5-2382-4F3B-82A8-C9EFCDA84F87}" sibTransId="{CCD9FF18-7709-4784-9057-F8971AC4A8D8}"/>
    <dgm:cxn modelId="{783A39A6-29A0-4912-939F-B5EBACD4FF01}" type="presOf" srcId="{8E2E837A-6158-4622-86AB-1DC903922C86}" destId="{EADD4440-5870-4081-935C-DEDFDE910D4E}" srcOrd="0" destOrd="0" presId="urn:microsoft.com/office/officeart/2005/8/layout/vList2"/>
    <dgm:cxn modelId="{970922BB-A0EE-490E-8481-720346E08E83}" type="presOf" srcId="{B23A064F-6B4F-4680-AE29-54017BAA5EC4}" destId="{AA0A22BA-418E-4DC3-8CE8-75FCF071B548}" srcOrd="0" destOrd="0" presId="urn:microsoft.com/office/officeart/2005/8/layout/vList2"/>
    <dgm:cxn modelId="{7653B541-826A-4774-A97C-4A2D36AD6820}" type="presOf" srcId="{16629CC6-D2F9-44EF-8281-2752365698A2}" destId="{D4461D0A-6647-4296-89B3-54A1532A37DC}" srcOrd="0" destOrd="0" presId="urn:microsoft.com/office/officeart/2005/8/layout/vList2"/>
    <dgm:cxn modelId="{1161F1EC-9B19-444F-90BE-5C2FDFE30A7D}" srcId="{8E2E837A-6158-4622-86AB-1DC903922C86}" destId="{B23A064F-6B4F-4680-AE29-54017BAA5EC4}" srcOrd="0" destOrd="0" parTransId="{42A1483F-6D82-48BE-8E39-9207F406413D}" sibTransId="{1FF5E582-A5AE-4509-9673-534FD6D17062}"/>
    <dgm:cxn modelId="{C8AD3156-9DDF-4CA1-AEC8-A09300193066}" srcId="{8E2E837A-6158-4622-86AB-1DC903922C86}" destId="{1D6AE2B3-A129-40B7-AC9D-CAEC6731BBAD}" srcOrd="3" destOrd="0" parTransId="{A71F8CAE-18E8-4C48-8041-9D5BE9ED52C8}" sibTransId="{923723B7-0B46-4A83-B01B-5811BB4DB927}"/>
    <dgm:cxn modelId="{A40ADA42-F3E1-49CA-ADE6-80176474B1A3}" type="presOf" srcId="{40FD12AE-DE36-4DCE-8D73-A244035291D0}" destId="{DC316AD2-C372-4A70-B48B-A3FE15EE1D93}" srcOrd="0" destOrd="0" presId="urn:microsoft.com/office/officeart/2005/8/layout/vList2"/>
    <dgm:cxn modelId="{07DC2890-57EA-486E-86C5-A9AED52B5014}" type="presOf" srcId="{1D6AE2B3-A129-40B7-AC9D-CAEC6731BBAD}" destId="{12DC832F-485C-4B18-AFFE-589D71EA56E0}" srcOrd="0" destOrd="0" presId="urn:microsoft.com/office/officeart/2005/8/layout/vList2"/>
    <dgm:cxn modelId="{3C9B4EC5-885A-4EF7-9506-C35F44D78900}" srcId="{8E2E837A-6158-4622-86AB-1DC903922C86}" destId="{16629CC6-D2F9-44EF-8281-2752365698A2}" srcOrd="5" destOrd="0" parTransId="{07E2A5E6-15A3-4A2B-904A-9456F405E202}" sibTransId="{94D538B5-83D1-4CEF-B9B9-06308D5F0554}"/>
    <dgm:cxn modelId="{A5E6347C-4EA7-4249-B144-15DDB544543B}" srcId="{8E2E837A-6158-4622-86AB-1DC903922C86}" destId="{40FD12AE-DE36-4DCE-8D73-A244035291D0}" srcOrd="2" destOrd="0" parTransId="{B2A4DD3C-1739-47AC-80C2-61DCB05956BA}" sibTransId="{6D50361A-6310-441C-8BD7-01E6FE8C8639}"/>
    <dgm:cxn modelId="{E1DEF5A2-F5ED-49C4-B3D3-5E6306616A57}" type="presParOf" srcId="{EADD4440-5870-4081-935C-DEDFDE910D4E}" destId="{AA0A22BA-418E-4DC3-8CE8-75FCF071B548}" srcOrd="0" destOrd="0" presId="urn:microsoft.com/office/officeart/2005/8/layout/vList2"/>
    <dgm:cxn modelId="{012FB621-BBAE-4227-B86B-CDE7659A3D8E}" type="presParOf" srcId="{EADD4440-5870-4081-935C-DEDFDE910D4E}" destId="{8B7373B8-0E86-4864-AAB8-4201DBEFE920}" srcOrd="1" destOrd="0" presId="urn:microsoft.com/office/officeart/2005/8/layout/vList2"/>
    <dgm:cxn modelId="{50A06D37-211D-4351-8AD8-CC988FD617ED}" type="presParOf" srcId="{EADD4440-5870-4081-935C-DEDFDE910D4E}" destId="{C4A17605-62C7-4FDE-89B1-8C1C6C71CACD}" srcOrd="2" destOrd="0" presId="urn:microsoft.com/office/officeart/2005/8/layout/vList2"/>
    <dgm:cxn modelId="{7DC6381E-9600-4384-9577-86FBCABE9BC6}" type="presParOf" srcId="{EADD4440-5870-4081-935C-DEDFDE910D4E}" destId="{6A4DFE82-9CA6-4D76-ADA8-87DF66463279}" srcOrd="3" destOrd="0" presId="urn:microsoft.com/office/officeart/2005/8/layout/vList2"/>
    <dgm:cxn modelId="{F0699776-4AAA-478E-AADB-5BC6D2D67B3B}" type="presParOf" srcId="{EADD4440-5870-4081-935C-DEDFDE910D4E}" destId="{DC316AD2-C372-4A70-B48B-A3FE15EE1D93}" srcOrd="4" destOrd="0" presId="urn:microsoft.com/office/officeart/2005/8/layout/vList2"/>
    <dgm:cxn modelId="{0A180867-D632-448B-9898-59EEB7ABE191}" type="presParOf" srcId="{EADD4440-5870-4081-935C-DEDFDE910D4E}" destId="{99E22767-13CA-4141-9B66-5091ED44F295}" srcOrd="5" destOrd="0" presId="urn:microsoft.com/office/officeart/2005/8/layout/vList2"/>
    <dgm:cxn modelId="{A153367C-F27D-4242-B24F-9A3F58B5C279}" type="presParOf" srcId="{EADD4440-5870-4081-935C-DEDFDE910D4E}" destId="{12DC832F-485C-4B18-AFFE-589D71EA56E0}" srcOrd="6" destOrd="0" presId="urn:microsoft.com/office/officeart/2005/8/layout/vList2"/>
    <dgm:cxn modelId="{88F3D6D6-8336-42F3-9561-D7AB8E53B115}" type="presParOf" srcId="{EADD4440-5870-4081-935C-DEDFDE910D4E}" destId="{FFAAAC0A-77D2-45C6-A64A-A474C19B1418}" srcOrd="7" destOrd="0" presId="urn:microsoft.com/office/officeart/2005/8/layout/vList2"/>
    <dgm:cxn modelId="{8A66E0A7-3CF6-4131-BD51-50EFC8CCDBCD}" type="presParOf" srcId="{EADD4440-5870-4081-935C-DEDFDE910D4E}" destId="{9E640C4D-62DD-41C0-9B84-617E0A815A9C}" srcOrd="8" destOrd="0" presId="urn:microsoft.com/office/officeart/2005/8/layout/vList2"/>
    <dgm:cxn modelId="{0B28893E-2679-4AF9-829E-075D322C146A}" type="presParOf" srcId="{EADD4440-5870-4081-935C-DEDFDE910D4E}" destId="{EAF84EB6-2B31-4B40-AA6B-FED485374ABD}" srcOrd="9" destOrd="0" presId="urn:microsoft.com/office/officeart/2005/8/layout/vList2"/>
    <dgm:cxn modelId="{FAE91FE6-77DD-40CE-A739-5B18B308198A}" type="presParOf" srcId="{EADD4440-5870-4081-935C-DEDFDE910D4E}" destId="{D4461D0A-6647-4296-89B3-54A1532A37D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C46543-193F-4F78-901E-09C8AFDB4D2D}">
      <dsp:nvSpPr>
        <dsp:cNvPr id="0" name=""/>
        <dsp:cNvSpPr/>
      </dsp:nvSpPr>
      <dsp:spPr>
        <a:xfrm rot="16200000">
          <a:off x="571500" y="-571500"/>
          <a:ext cx="3429000" cy="4572000"/>
        </a:xfrm>
        <a:prstGeom prst="round1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Освоєння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технологій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НДР у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сфері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картографічного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землекористування</a:t>
          </a:r>
          <a:endParaRPr lang="uk-UA" sz="2800" i="0" kern="1200" dirty="0"/>
        </a:p>
      </dsp:txBody>
      <dsp:txXfrm rot="16200000">
        <a:off x="1000124" y="-1000124"/>
        <a:ext cx="2571750" cy="4572000"/>
      </dsp:txXfrm>
    </dsp:sp>
    <dsp:sp modelId="{5CAB8258-C5A3-4AF9-A1E9-BD0272348A8F}">
      <dsp:nvSpPr>
        <dsp:cNvPr id="0" name=""/>
        <dsp:cNvSpPr/>
      </dsp:nvSpPr>
      <dsp:spPr>
        <a:xfrm>
          <a:off x="4572000" y="0"/>
          <a:ext cx="4572000" cy="3429000"/>
        </a:xfrm>
        <a:prstGeom prst="round1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методикою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виконання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НДР,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підготовки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та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виголошення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доповідей</a:t>
          </a:r>
          <a:endParaRPr lang="uk-UA" sz="2800" i="0" kern="1200" dirty="0"/>
        </a:p>
      </dsp:txBody>
      <dsp:txXfrm>
        <a:off x="4572000" y="0"/>
        <a:ext cx="4572000" cy="2571750"/>
      </dsp:txXfrm>
    </dsp:sp>
    <dsp:sp modelId="{1E620579-50F4-45D8-9232-BC9003B779B9}">
      <dsp:nvSpPr>
        <dsp:cNvPr id="0" name=""/>
        <dsp:cNvSpPr/>
      </dsp:nvSpPr>
      <dsp:spPr>
        <a:xfrm rot="10800000">
          <a:off x="0" y="3429000"/>
          <a:ext cx="4572000" cy="3429000"/>
        </a:xfrm>
        <a:prstGeom prst="round1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Оволодіння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навиками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ведення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наукової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дискусії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у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сфері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картографічного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забезпечення</a:t>
          </a:r>
          <a:r>
            <a:rPr lang="ru-RU" sz="2800" b="1" i="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i="0" kern="1200" dirty="0" err="1" smtClean="0">
              <a:latin typeface="Times New Roman" pitchFamily="18" charset="0"/>
              <a:cs typeface="Times New Roman" pitchFamily="18" charset="0"/>
            </a:rPr>
            <a:t>землевпорядкування</a:t>
          </a:r>
          <a:endParaRPr lang="uk-UA" sz="2800" i="0" kern="1200" dirty="0"/>
        </a:p>
      </dsp:txBody>
      <dsp:txXfrm rot="10800000">
        <a:off x="0" y="4286249"/>
        <a:ext cx="4572000" cy="2571750"/>
      </dsp:txXfrm>
    </dsp:sp>
    <dsp:sp modelId="{28573DFD-E227-4B4A-A1A8-190456F79CEF}">
      <dsp:nvSpPr>
        <dsp:cNvPr id="0" name=""/>
        <dsp:cNvSpPr/>
      </dsp:nvSpPr>
      <dsp:spPr>
        <a:xfrm rot="5400000">
          <a:off x="5143500" y="2857500"/>
          <a:ext cx="3429000" cy="4572000"/>
        </a:xfrm>
        <a:prstGeom prst="round1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smtClean="0">
              <a:latin typeface="Times New Roman" pitchFamily="18" charset="0"/>
              <a:cs typeface="Times New Roman" pitchFamily="18" charset="0"/>
            </a:rPr>
            <a:t>Оволодіння методикою підготовки публікацій</a:t>
          </a:r>
          <a:endParaRPr lang="uk-UA" sz="2800" i="0" kern="1200" dirty="0"/>
        </a:p>
      </dsp:txBody>
      <dsp:txXfrm rot="5400000">
        <a:off x="5572125" y="3286125"/>
        <a:ext cx="2571750" cy="4572000"/>
      </dsp:txXfrm>
    </dsp:sp>
    <dsp:sp modelId="{191B1073-26EB-4C8E-A74C-CB8A8573548B}">
      <dsp:nvSpPr>
        <dsp:cNvPr id="0" name=""/>
        <dsp:cNvSpPr/>
      </dsp:nvSpPr>
      <dsp:spPr>
        <a:xfrm>
          <a:off x="2843811" y="2348882"/>
          <a:ext cx="3456377" cy="216023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У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процесі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роботи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гуртка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 студентами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здійснюється</a:t>
          </a:r>
          <a:endParaRPr lang="uk-UA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43811" y="2348882"/>
        <a:ext cx="3456377" cy="216023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0A22BA-418E-4DC3-8CE8-75FCF071B548}">
      <dsp:nvSpPr>
        <dsp:cNvPr id="0" name=""/>
        <dsp:cNvSpPr/>
      </dsp:nvSpPr>
      <dsp:spPr>
        <a:xfrm>
          <a:off x="0" y="20149"/>
          <a:ext cx="9144000" cy="903093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Картографічне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моделювання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стану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земельних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ресурсів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ОТГ</a:t>
          </a: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uk-UA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0149"/>
        <a:ext cx="9144000" cy="903093"/>
      </dsp:txXfrm>
    </dsp:sp>
    <dsp:sp modelId="{C4A17605-62C7-4FDE-89B1-8C1C6C71CACD}">
      <dsp:nvSpPr>
        <dsp:cNvPr id="0" name=""/>
        <dsp:cNvSpPr/>
      </dsp:nvSpPr>
      <dsp:spPr>
        <a:xfrm>
          <a:off x="0" y="977963"/>
          <a:ext cx="9144000" cy="903093"/>
        </a:xfrm>
        <a:prstGeom prst="roundRect">
          <a:avLst/>
        </a:prstGeom>
        <a:solidFill>
          <a:schemeClr val="accent1">
            <a:shade val="80000"/>
            <a:hueOff val="114343"/>
            <a:satOff val="-12679"/>
            <a:lumOff val="755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Геоінформаційне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картографування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як метод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відображення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інформації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на Генеральному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плані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сільського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поселення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uk-UA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77963"/>
        <a:ext cx="9144000" cy="903093"/>
      </dsp:txXfrm>
    </dsp:sp>
    <dsp:sp modelId="{DC316AD2-C372-4A70-B48B-A3FE15EE1D93}">
      <dsp:nvSpPr>
        <dsp:cNvPr id="0" name=""/>
        <dsp:cNvSpPr/>
      </dsp:nvSpPr>
      <dsp:spPr>
        <a:xfrm>
          <a:off x="0" y="1935777"/>
          <a:ext cx="9144000" cy="903093"/>
        </a:xfrm>
        <a:prstGeom prst="roundRect">
          <a:avLst/>
        </a:prstGeom>
        <a:solidFill>
          <a:schemeClr val="accent1">
            <a:shade val="80000"/>
            <a:hueOff val="228686"/>
            <a:satOff val="-25357"/>
            <a:lumOff val="151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Створення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топографічних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основ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Генпланів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населених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пунктів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із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застосуванням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БПЛА</a:t>
          </a: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uk-UA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935777"/>
        <a:ext cx="9144000" cy="903093"/>
      </dsp:txXfrm>
    </dsp:sp>
    <dsp:sp modelId="{12DC832F-485C-4B18-AFFE-589D71EA56E0}">
      <dsp:nvSpPr>
        <dsp:cNvPr id="0" name=""/>
        <dsp:cNvSpPr/>
      </dsp:nvSpPr>
      <dsp:spPr>
        <a:xfrm>
          <a:off x="0" y="2893590"/>
          <a:ext cx="9144000" cy="903093"/>
        </a:xfrm>
        <a:prstGeom prst="roundRect">
          <a:avLst/>
        </a:prstGeom>
        <a:solidFill>
          <a:schemeClr val="accent1">
            <a:shade val="80000"/>
            <a:hueOff val="343029"/>
            <a:satOff val="-38036"/>
            <a:lumOff val="226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Особливості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відведення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земельних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ділянок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для потреб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рекреації</a:t>
          </a: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uk-UA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93590"/>
        <a:ext cx="9144000" cy="903093"/>
      </dsp:txXfrm>
    </dsp:sp>
    <dsp:sp modelId="{9E640C4D-62DD-41C0-9B84-617E0A815A9C}">
      <dsp:nvSpPr>
        <dsp:cNvPr id="0" name=""/>
        <dsp:cNvSpPr/>
      </dsp:nvSpPr>
      <dsp:spPr>
        <a:xfrm>
          <a:off x="0" y="3851404"/>
          <a:ext cx="9144000" cy="903093"/>
        </a:xfrm>
        <a:prstGeom prst="roundRect">
          <a:avLst/>
        </a:prstGeom>
        <a:solidFill>
          <a:schemeClr val="accent1">
            <a:shade val="80000"/>
            <a:hueOff val="457372"/>
            <a:satOff val="-50714"/>
            <a:lumOff val="3023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Земельні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ресурси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Коломийського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району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Івано-Франківської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області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їх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картографічне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моделювання</a:t>
          </a: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uk-UA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851404"/>
        <a:ext cx="9144000" cy="903093"/>
      </dsp:txXfrm>
    </dsp:sp>
    <dsp:sp modelId="{D4461D0A-6647-4296-89B3-54A1532A37DC}">
      <dsp:nvSpPr>
        <dsp:cNvPr id="0" name=""/>
        <dsp:cNvSpPr/>
      </dsp:nvSpPr>
      <dsp:spPr>
        <a:xfrm>
          <a:off x="0" y="4809218"/>
          <a:ext cx="9144000" cy="903093"/>
        </a:xfrm>
        <a:prstGeom prst="roundRect">
          <a:avLst/>
        </a:prstGeom>
        <a:solidFill>
          <a:schemeClr val="accent1">
            <a:shade val="80000"/>
            <a:hueOff val="571715"/>
            <a:satOff val="-63393"/>
            <a:lumOff val="3779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Картографічні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моделі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небезпеки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прояву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водної</a:t>
          </a:r>
          <a:r>
            <a:rPr lang="ru-RU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ерозії</a:t>
          </a:r>
          <a:r>
            <a:rPr lang="uk-UA" sz="24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uk-UA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809218"/>
        <a:ext cx="9144000" cy="903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8CB23-B163-4473-8A5F-5ED2D1EEDCD0}" type="datetimeFigureOut">
              <a:rPr lang="uk-UA" smtClean="0"/>
              <a:pPr/>
              <a:t>20.04.2019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1881F-DB5D-49F6-B0A8-C1939B3EDE1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03153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1881F-DB5D-49F6-B0A8-C1939B3EDE13}" type="slidenum">
              <a:rPr lang="uk-UA" smtClean="0"/>
              <a:pPr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48871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83554-6CD8-4B99-A83F-2F5F75D7EB0D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293E1-0EB7-493E-AC98-6C8F0B61BEA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31909-F08A-4722-9CF0-F2E6BE498F66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E4FBB-A8B8-4ADC-A426-87BF8E0912F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91B0-E41F-47B8-BFB3-FFD7F92FC6B6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E728F-00C5-44C3-A68D-6E24F1147A5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8108DE-19BE-401F-801D-10C5C626FEF4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31B71-2643-49C4-BAE2-555038255350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92094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A8FD41-17EB-40CA-B290-E8EDAC7971D6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9ADF9A-B61D-482B-B124-EC4F98BBCC3D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58542355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24EFE7-9F5E-4418-90D3-23874E741F8C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30E093-1AC4-4BD3-9F0C-48FC794ACBBF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65563116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3B8E3C-0893-48FA-8238-8DFBC88D3721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3998A7-598B-4AC1-B628-9451CB9AAFA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69278611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385C17-AE6A-44D5-9C58-2F6529D5470A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3742B0-8063-45AA-B3BB-00608645DA2B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99725486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F0093-037D-4DFF-B67B-961DC0963F37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E0B6D6-FB90-494C-B170-B74614516B17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22250457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CB8085-2F87-4DC3-9EAD-567DDC23A47C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57C12-B88F-4560-B6E2-C3608F5F0034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2924897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E894F1-F99C-4DA1-8BDB-33A523B7C9FD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1A2198-84BE-41CF-85B2-827977E5C64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05667254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128E4-193D-4EB0-8424-5F567257BD23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823AA-13E6-4566-9F7E-EB9840E2274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B6B982-4D2E-4A95-A976-E2899349F299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9477C4-F8D6-497D-B550-C8446FF40FFB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67077195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73367E-7568-41F2-AD91-61516F89FABC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0363F-3204-4938-B942-25A5AA50EFE2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4839781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7017A9-983D-4821-A96C-01AA09F28A90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E8C4AE-703C-4E41-80EA-5A612FDC0E0F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85082100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04FC20-0E4C-4A30-A870-5F2644A8132C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0B0C7-FB0C-4348-A53E-864B70D10C8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082615028"/>
      </p:ext>
    </p:extLst>
  </p:cSld>
  <p:clrMapOvr>
    <a:masterClrMapping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/>
          </p:cNvSpPr>
          <p:nvPr>
            <p:ph type="title" hasCustomPrompt="1"/>
          </p:nvPr>
        </p:nvSpPr>
        <p:spPr>
          <a:xfrm>
            <a:off x="0" y="836712"/>
            <a:ext cx="9144000" cy="711077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xmlns="" id="{B3F0AB86-7940-4230-BC06-4EF20DC497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04797"/>
            <a:ext cx="9143999" cy="57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08748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/>
        </p:nvSpPr>
        <p:spPr>
          <a:xfrm rot="10800000">
            <a:off x="3222000" y="4449540"/>
            <a:ext cx="2700000" cy="2408459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/>
        </p:nvSpPr>
        <p:spPr>
          <a:xfrm rot="10800000">
            <a:off x="3746892" y="0"/>
            <a:ext cx="1650216" cy="1083013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/>
        </p:nvSpPr>
        <p:spPr>
          <a:xfrm rot="10800000">
            <a:off x="4041648" y="133279"/>
            <a:ext cx="1060704" cy="73914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xmlns="" id="{8E48000A-B218-4CCF-8C0E-D9ACDAFA26B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312000" y="4573651"/>
            <a:ext cx="2520000" cy="2284349"/>
          </a:xfrm>
          <a:custGeom>
            <a:avLst/>
            <a:gdLst>
              <a:gd name="connsiteX0" fmla="*/ 1260000 w 2520000"/>
              <a:gd name="connsiteY0" fmla="*/ 0 h 1713262"/>
              <a:gd name="connsiteX1" fmla="*/ 2520000 w 2520000"/>
              <a:gd name="connsiteY1" fmla="*/ 1260000 h 1713262"/>
              <a:gd name="connsiteX2" fmla="*/ 2066250 w 2520000"/>
              <a:gd name="connsiteY2" fmla="*/ 1713262 h 1713262"/>
              <a:gd name="connsiteX3" fmla="*/ 439730 w 2520000"/>
              <a:gd name="connsiteY3" fmla="*/ 1706453 h 1713262"/>
              <a:gd name="connsiteX4" fmla="*/ 0 w 2520000"/>
              <a:gd name="connsiteY4" fmla="*/ 1260000 h 171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1713262">
                <a:moveTo>
                  <a:pt x="1260000" y="0"/>
                </a:moveTo>
                <a:lnTo>
                  <a:pt x="2520000" y="1260000"/>
                </a:lnTo>
                <a:lnTo>
                  <a:pt x="2066250" y="1713262"/>
                </a:lnTo>
                <a:lnTo>
                  <a:pt x="439730" y="1706453"/>
                </a:lnTo>
                <a:lnTo>
                  <a:pt x="0" y="1260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08695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88177-D052-4DCC-8271-34CAFC70C644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20066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88177-D052-4DCC-8271-34CAFC70C644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23961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146114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27956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7C44A-3AD4-4F30-92CC-2C59267D14B7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00E6F-78B2-470C-B058-FF8FC88110D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74035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mond 10"/>
          <p:cNvSpPr/>
          <p:nvPr userDrawn="1"/>
        </p:nvSpPr>
        <p:spPr>
          <a:xfrm>
            <a:off x="3203848" y="-3096"/>
            <a:ext cx="2700000" cy="2408459"/>
          </a:xfrm>
          <a:custGeom>
            <a:avLst/>
            <a:gdLst/>
            <a:ahLst/>
            <a:cxnLst/>
            <a:rect l="l" t="t" r="r" b="b"/>
            <a:pathLst>
              <a:path w="2700000" h="1806344">
                <a:moveTo>
                  <a:pt x="456344" y="0"/>
                </a:moveTo>
                <a:lnTo>
                  <a:pt x="2243656" y="0"/>
                </a:lnTo>
                <a:lnTo>
                  <a:pt x="2700000" y="456344"/>
                </a:lnTo>
                <a:lnTo>
                  <a:pt x="1350000" y="1806344"/>
                </a:lnTo>
                <a:lnTo>
                  <a:pt x="0" y="4563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5" name="Isosceles Triangle 4"/>
          <p:cNvSpPr/>
          <p:nvPr userDrawn="1"/>
        </p:nvSpPr>
        <p:spPr>
          <a:xfrm>
            <a:off x="3746892" y="5774987"/>
            <a:ext cx="1650216" cy="1083013"/>
          </a:xfrm>
          <a:prstGeom prst="triangl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" name="Isosceles Triangle 5"/>
          <p:cNvSpPr/>
          <p:nvPr userDrawn="1"/>
        </p:nvSpPr>
        <p:spPr>
          <a:xfrm>
            <a:off x="4041648" y="5991747"/>
            <a:ext cx="1060704" cy="739147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xmlns="" id="{28FC5FB3-D739-474A-9148-1ABF4FC2769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293848" y="2"/>
            <a:ext cx="2520000" cy="2281540"/>
          </a:xfrm>
          <a:custGeom>
            <a:avLst/>
            <a:gdLst>
              <a:gd name="connsiteX0" fmla="*/ 442968 w 2520000"/>
              <a:gd name="connsiteY0" fmla="*/ 0 h 1711155"/>
              <a:gd name="connsiteX1" fmla="*/ 985757 w 2520000"/>
              <a:gd name="connsiteY1" fmla="*/ 0 h 1711155"/>
              <a:gd name="connsiteX2" fmla="*/ 2080270 w 2520000"/>
              <a:gd name="connsiteY2" fmla="*/ 4702 h 1711155"/>
              <a:gd name="connsiteX3" fmla="*/ 2520000 w 2520000"/>
              <a:gd name="connsiteY3" fmla="*/ 451155 h 1711155"/>
              <a:gd name="connsiteX4" fmla="*/ 1260000 w 2520000"/>
              <a:gd name="connsiteY4" fmla="*/ 1711155 h 1711155"/>
              <a:gd name="connsiteX5" fmla="*/ 0 w 2520000"/>
              <a:gd name="connsiteY5" fmla="*/ 451155 h 171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000" h="1711155">
                <a:moveTo>
                  <a:pt x="442968" y="0"/>
                </a:moveTo>
                <a:lnTo>
                  <a:pt x="985757" y="0"/>
                </a:lnTo>
                <a:lnTo>
                  <a:pt x="2080270" y="4702"/>
                </a:lnTo>
                <a:lnTo>
                  <a:pt x="2520000" y="451155"/>
                </a:lnTo>
                <a:lnTo>
                  <a:pt x="1260000" y="1711155"/>
                </a:lnTo>
                <a:lnTo>
                  <a:pt x="0" y="4511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25943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565878" y="1568923"/>
            <a:ext cx="1871760" cy="40683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2612855" y="1568082"/>
            <a:ext cx="1871760" cy="40683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659832" y="1567241"/>
            <a:ext cx="1871760" cy="40683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706810" y="1566400"/>
            <a:ext cx="1871760" cy="40683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825476" y="1760114"/>
            <a:ext cx="1352567" cy="18034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6408" y="1760114"/>
            <a:ext cx="1352567" cy="18034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872453" y="1760114"/>
            <a:ext cx="1352567" cy="18034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919430" y="1760114"/>
            <a:ext cx="1352567" cy="180342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755980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3755" y="601925"/>
            <a:ext cx="3282039" cy="436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363708" y="779695"/>
            <a:ext cx="2991584" cy="27690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143454" y="1727823"/>
            <a:ext cx="3055840" cy="29751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195741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117928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4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332990"/>
            <a:ext cx="3600400" cy="244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53801" y="3686187"/>
            <a:ext cx="1711407" cy="166622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90987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36216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063396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48178" y="743253"/>
            <a:ext cx="2592000" cy="5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012448" y="743253"/>
            <a:ext cx="2592000" cy="5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280313" y="743253"/>
            <a:ext cx="2592000" cy="5376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76720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059900" y="1"/>
            <a:ext cx="30242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72100" y="3429000"/>
            <a:ext cx="151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059900" y="3429000"/>
            <a:ext cx="151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62191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426012" y="720001"/>
            <a:ext cx="1728192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53804" y="720001"/>
            <a:ext cx="1728192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298220" y="720001"/>
            <a:ext cx="1728192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1083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9757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23570-05AD-4F0C-BA73-A7DE8774D894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87F7A-3102-471C-A821-EF94ADD083A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xmlns="" id="{C7304401-68B8-4E0E-A9DB-540B76DF928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3563888" y="851534"/>
            <a:ext cx="4320480" cy="6006468"/>
          </a:xfrm>
          <a:custGeom>
            <a:avLst/>
            <a:gdLst>
              <a:gd name="connsiteX0" fmla="*/ 2160240 w 4320480"/>
              <a:gd name="connsiteY0" fmla="*/ 0 h 4504851"/>
              <a:gd name="connsiteX1" fmla="*/ 4320480 w 4320480"/>
              <a:gd name="connsiteY1" fmla="*/ 4504851 h 4504851"/>
              <a:gd name="connsiteX2" fmla="*/ 0 w 4320480"/>
              <a:gd name="connsiteY2" fmla="*/ 4504851 h 450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480" h="4504851">
                <a:moveTo>
                  <a:pt x="2160240" y="0"/>
                </a:moveTo>
                <a:lnTo>
                  <a:pt x="4320480" y="4504851"/>
                </a:lnTo>
                <a:lnTo>
                  <a:pt x="0" y="45048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xmlns="" id="{D2ABAD60-FE41-4786-B9AF-4454375D212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635630" y="2"/>
            <a:ext cx="3508370" cy="5785689"/>
          </a:xfrm>
          <a:custGeom>
            <a:avLst/>
            <a:gdLst>
              <a:gd name="connsiteX0" fmla="*/ 0 w 3508370"/>
              <a:gd name="connsiteY0" fmla="*/ 0 h 4339267"/>
              <a:gd name="connsiteX1" fmla="*/ 3508370 w 3508370"/>
              <a:gd name="connsiteY1" fmla="*/ 0 h 4339267"/>
              <a:gd name="connsiteX2" fmla="*/ 3504823 w 3508370"/>
              <a:gd name="connsiteY2" fmla="*/ 1594801 h 4339267"/>
              <a:gd name="connsiteX3" fmla="*/ 2097974 w 3508370"/>
              <a:gd name="connsiteY3" fmla="*/ 4339267 h 433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370" h="4339267">
                <a:moveTo>
                  <a:pt x="0" y="0"/>
                </a:moveTo>
                <a:lnTo>
                  <a:pt x="3508370" y="0"/>
                </a:lnTo>
                <a:cubicBezTo>
                  <a:pt x="3507188" y="531600"/>
                  <a:pt x="3506005" y="1063201"/>
                  <a:pt x="3504823" y="1594801"/>
                </a:cubicBezTo>
                <a:lnTo>
                  <a:pt x="2097974" y="4339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31155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5076056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6272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123479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xmlns="" val="2226540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9144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3" name="Rounded Rectangle 12"/>
          <p:cNvSpPr/>
          <p:nvPr userDrawn="1"/>
        </p:nvSpPr>
        <p:spPr>
          <a:xfrm>
            <a:off x="354008" y="1508786"/>
            <a:ext cx="2849840" cy="4865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531932" y="1796667"/>
            <a:ext cx="108520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Half Frame 16"/>
          <p:cNvSpPr/>
          <p:nvPr userDrawn="1"/>
        </p:nvSpPr>
        <p:spPr>
          <a:xfrm rot="5400000">
            <a:off x="2508921" y="1734657"/>
            <a:ext cx="669775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711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515706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52400"/>
            <a:ext cx="8382000" cy="704850"/>
          </a:xfrm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000"/>
            </a:lvl1pPr>
          </a:lstStyle>
          <a:p>
            <a:pPr lvl="0"/>
            <a:r>
              <a:rPr lang="uk-UA" altLang="uk-UA" noProof="0" smtClean="0"/>
              <a:t>Зразок заголовка</a:t>
            </a:r>
            <a:endParaRPr lang="en-US" altLang="uk-UA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838200"/>
            <a:ext cx="8382000" cy="685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800"/>
            </a:lvl1pPr>
          </a:lstStyle>
          <a:p>
            <a:pPr lvl="0"/>
            <a:r>
              <a:rPr lang="uk-UA" altLang="uk-UA" noProof="0" smtClean="0"/>
              <a:t>Клацніть, щоб редагувати стиль зразка підзаголовка</a:t>
            </a:r>
            <a:endParaRPr lang="en-US" altLang="uk-UA" noProof="0" smtClean="0"/>
          </a:p>
        </p:txBody>
      </p:sp>
    </p:spTree>
    <p:extLst>
      <p:ext uri="{BB962C8B-B14F-4D97-AF65-F5344CB8AC3E}">
        <p14:creationId xmlns:p14="http://schemas.microsoft.com/office/powerpoint/2010/main" xmlns="" val="219029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628650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</p:spTree>
    <p:extLst>
      <p:ext uri="{BB962C8B-B14F-4D97-AF65-F5344CB8AC3E}">
        <p14:creationId xmlns:p14="http://schemas.microsoft.com/office/powerpoint/2010/main" xmlns="" val="208494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971550" y="1524000"/>
            <a:ext cx="3581400" cy="4191000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705350" y="1524000"/>
            <a:ext cx="3581400" cy="4191000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7831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91656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14608-4A9D-4174-B338-104326E6A35A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804D3-FF49-4013-A2FC-2E7700174D1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1442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5196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</p:spTree>
    <p:extLst>
      <p:ext uri="{BB962C8B-B14F-4D97-AF65-F5344CB8AC3E}">
        <p14:creationId xmlns:p14="http://schemas.microsoft.com/office/powerpoint/2010/main" xmlns="" val="3295991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</p:spTree>
    <p:extLst>
      <p:ext uri="{BB962C8B-B14F-4D97-AF65-F5344CB8AC3E}">
        <p14:creationId xmlns:p14="http://schemas.microsoft.com/office/powerpoint/2010/main" xmlns="" val="90748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69147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272213" y="152400"/>
            <a:ext cx="2014537" cy="55626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5891213" cy="556260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13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D3988-1E2A-420F-9F30-C880E40007B1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267AA-D72D-49AA-AA02-F83EABCDDAB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67B87-3F7D-4643-A053-BC28A6EFCE4D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006B2-1E3A-4719-9AB8-2EE15FF74A7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BB9E6-DC75-4EB7-86E1-5C305FC9D1BE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89528-D23C-4149-85C5-00F88BD826C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CBF4E-99BC-43AA-B0BE-156AB9537DE1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35560-0710-4C63-AA09-B9FBB598CFE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488177-D052-4DCC-8271-34CAFC70C644}" type="datetimeFigureOut">
              <a:rPr lang="uk-UA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25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86F903-5933-4249-9E0B-E48F4492D9D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47" r:id="rId9"/>
    <p:sldLayoutId id="2147484335" r:id="rId10"/>
    <p:sldLayoutId id="2147484336" r:id="rId11"/>
    <p:sldLayoutId id="2147484373" r:id="rId12"/>
  </p:sldLayoutIdLst>
  <p:transition spd="slow">
    <p:pull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488177-D052-4DCC-8271-34CAFC70C644}" type="datetimeFigureOut">
              <a:rPr lang="uk-UA" smtClean="0"/>
              <a:pPr>
                <a:defRPr/>
              </a:pPr>
              <a:t>20.04.2019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86F903-5933-4249-9E0B-E48F4492D9D8}" type="slidenum">
              <a:rPr lang="uk-UA" smtClean="0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24336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ransition spd="slow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3796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048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  <p:sldLayoutId id="2147484457" r:id="rId12"/>
    <p:sldLayoutId id="2147484458" r:id="rId13"/>
    <p:sldLayoutId id="2147484459" r:id="rId14"/>
    <p:sldLayoutId id="2147484460" r:id="rId15"/>
    <p:sldLayoutId id="2147484461" r:id="rId16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295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7315200" cy="71596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заголовка</a:t>
            </a:r>
            <a:endParaRPr lang="en-US" altLang="uk-UA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5240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Редагувати стиль зразка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П’ятий рівень</a:t>
            </a:r>
            <a:endParaRPr lang="en-US" altLang="uk-UA" smtClean="0"/>
          </a:p>
        </p:txBody>
      </p:sp>
    </p:spTree>
    <p:extLst>
      <p:ext uri="{BB962C8B-B14F-4D97-AF65-F5344CB8AC3E}">
        <p14:creationId xmlns:p14="http://schemas.microsoft.com/office/powerpoint/2010/main" xmlns="" val="277477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547664" y="3860800"/>
            <a:ext cx="7596336" cy="2808560"/>
          </a:xfrm>
          <a:prstGeom prst="rect">
            <a:avLst/>
          </a:prstGeom>
          <a:noFill/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u="sng" dirty="0" smtClean="0">
                <a:latin typeface="Cambria" pitchFamily="18" charset="0"/>
              </a:rPr>
              <a:t>Науковий керівник:</a:t>
            </a:r>
            <a:r>
              <a:rPr lang="uk-UA" sz="2400" b="1" i="1" dirty="0" smtClean="0">
                <a:latin typeface="Cambria" pitchFamily="18" charset="0"/>
              </a:rPr>
              <a:t> </a:t>
            </a:r>
            <a:r>
              <a:rPr lang="uk-UA" sz="2400" dirty="0" smtClean="0">
                <a:latin typeface="Cambria" pitchFamily="18" charset="0"/>
              </a:rPr>
              <a:t>доктор географічних наук, 				    професор  Ковальчук І.П.</a:t>
            </a:r>
          </a:p>
          <a:p>
            <a:pPr marL="0" indent="0" algn="r" eaLnBrk="1" hangingPunct="1">
              <a:lnSpc>
                <a:spcPct val="80000"/>
              </a:lnSpc>
              <a:buFont typeface="Wingdings" pitchFamily="2" charset="2"/>
              <a:buNone/>
            </a:pPr>
            <a:endParaRPr lang="uk-UA" sz="2400" b="1" u="sng" dirty="0" smtClean="0">
              <a:latin typeface="Cambria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2400" b="1" dirty="0" smtClean="0">
                <a:latin typeface="Cambria" pitchFamily="18" charset="0"/>
              </a:rPr>
              <a:t> </a:t>
            </a:r>
            <a:r>
              <a:rPr lang="uk-UA" sz="2400" b="1" u="sng" dirty="0" smtClean="0">
                <a:latin typeface="Cambria" pitchFamily="18" charset="0"/>
              </a:rPr>
              <a:t>Староста  гуртка: </a:t>
            </a:r>
            <a:r>
              <a:rPr lang="en-US" sz="2400" dirty="0" smtClean="0">
                <a:latin typeface="Cambria" pitchFamily="18" charset="0"/>
              </a:rPr>
              <a:t> </a:t>
            </a:r>
            <a:r>
              <a:rPr lang="uk-UA" sz="2400" dirty="0" smtClean="0">
                <a:latin typeface="Cambria" pitchFamily="18" charset="0"/>
              </a:rPr>
              <a:t>Лілія Зуб, магістр 1  року         						навчання;</a:t>
            </a:r>
            <a:endParaRPr lang="en-US" sz="2400" dirty="0" smtClean="0">
              <a:latin typeface="Cambria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2400" dirty="0" smtClean="0">
                <a:latin typeface="Cambria" pitchFamily="18" charset="0"/>
              </a:rPr>
              <a:t>	заступник – Дар’я </a:t>
            </a:r>
            <a:r>
              <a:rPr lang="uk-UA" sz="2400" dirty="0" err="1" smtClean="0">
                <a:latin typeface="Cambria" pitchFamily="18" charset="0"/>
              </a:rPr>
              <a:t>Шишова</a:t>
            </a:r>
            <a:r>
              <a:rPr lang="uk-UA" sz="2400" dirty="0" smtClean="0">
                <a:latin typeface="Cambria" pitchFamily="18" charset="0"/>
              </a:rPr>
              <a:t>, ст. </a:t>
            </a:r>
            <a:r>
              <a:rPr lang="en-US" sz="2400" dirty="0" smtClean="0">
                <a:latin typeface="Cambria" pitchFamily="18" charset="0"/>
              </a:rPr>
              <a:t>IV</a:t>
            </a:r>
            <a:r>
              <a:rPr lang="uk-UA" sz="2400" dirty="0" smtClean="0">
                <a:latin typeface="Cambria" pitchFamily="18" charset="0"/>
              </a:rPr>
              <a:t> курсу    				факультету землевпорядкування</a:t>
            </a:r>
            <a:endParaRPr lang="en-US" sz="2400" dirty="0" smtClean="0">
              <a:latin typeface="Cambria" pitchFamily="18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900" b="1" dirty="0" smtClean="0">
              <a:latin typeface="Cambria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900" b="1" dirty="0" smtClean="0">
                <a:latin typeface="Cambria" pitchFamily="18" charset="0"/>
              </a:rPr>
              <a:t>                                                </a:t>
            </a:r>
            <a:endParaRPr lang="uk-UA" sz="900" b="1" dirty="0" smtClean="0">
              <a:solidFill>
                <a:srgbClr val="000000"/>
              </a:solidFill>
              <a:latin typeface="Cambria" pitchFamily="18" charset="0"/>
            </a:endParaRPr>
          </a:p>
          <a:p>
            <a:pPr marL="0" indent="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900" b="1" dirty="0">
                <a:solidFill>
                  <a:srgbClr val="000000"/>
                </a:solidFill>
                <a:latin typeface="Cambria" pitchFamily="18" charset="0"/>
              </a:rPr>
              <a:t>	</a:t>
            </a:r>
            <a:r>
              <a:rPr lang="uk-UA" sz="900" b="1" dirty="0" smtClean="0">
                <a:solidFill>
                  <a:srgbClr val="000000"/>
                </a:solidFill>
                <a:latin typeface="Cambria" pitchFamily="18" charset="0"/>
              </a:rPr>
              <a:t>	</a:t>
            </a:r>
            <a:r>
              <a:rPr lang="uk-UA" sz="3300" b="1" dirty="0" smtClean="0">
                <a:solidFill>
                  <a:srgbClr val="000000"/>
                </a:solidFill>
                <a:latin typeface="Cambria" pitchFamily="18" charset="0"/>
              </a:rPr>
              <a:t>Київ – 2019</a:t>
            </a:r>
            <a:endParaRPr lang="ru-RU" sz="3300" dirty="0" smtClean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88913"/>
            <a:ext cx="9144000" cy="3240087"/>
          </a:xfrm>
          <a:prstGeom prst="rect">
            <a:avLst/>
          </a:prstGeom>
          <a:noFill/>
        </p:spPr>
        <p:txBody>
          <a:bodyPr rtlCol="0" anchor="t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гурток</a:t>
            </a:r>
            <a:b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«КАРТОГРАФІЧНЕ МОДЕЛЮВАННЯ ПРОБЛЕМ ПРИРОДОКОРИСТУВАННЯ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67544" y="764704"/>
            <a:ext cx="8459787" cy="4937125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Проведено</a:t>
            </a:r>
            <a:r>
              <a:rPr lang="uk-UA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засідань наукового гуртка, на яких було заслухано </a:t>
            </a:r>
            <a:r>
              <a:rPr lang="uk-UA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uk-UA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доповідей</a:t>
            </a:r>
            <a:r>
              <a:rPr lang="uk-UA" sz="4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8-и членів на різноманітні теми в розрізі Плану роботи гуртка на 2018/19 навчальний рік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55679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гуртка існує своя веб-сторінка, на якій міститься інформація про нього, а також розміщуються новини</a:t>
            </a:r>
            <a:endParaRPr lang="uk-UA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15254" t="8476" r="16101" b="13559"/>
          <a:stretch/>
        </p:blipFill>
        <p:spPr>
          <a:xfrm>
            <a:off x="467544" y="1658169"/>
            <a:ext cx="8138864" cy="51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379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107504" y="1340768"/>
            <a:ext cx="917904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Основні результати роботи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студентського наукового гуртка </a:t>
            </a:r>
            <a:b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«Картографічне моделювання проблем природокористування</a:t>
            </a:r>
            <a:r>
              <a:rPr lang="uk-U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2018-2019 </a:t>
            </a:r>
            <a:r>
              <a:rPr lang="uk-UA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uk-UA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601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0"/>
            <a:ext cx="87849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 результатом є оволодіння гуртківцями навиками науково-дослідної роботи.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 гуртка відзначена дипломом НУБіП України, а виступи членів гуртка – сертифікатами</a:t>
            </a:r>
            <a:r>
              <a:rPr lang="uk-UA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1700808"/>
            <a:ext cx="3600400" cy="5091373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0825" y="115889"/>
            <a:ext cx="8893175" cy="662547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Опубліковано</a:t>
            </a:r>
            <a:r>
              <a:rPr lang="uk-UA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uk-UA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тез</a:t>
            </a:r>
            <a:r>
              <a:rPr lang="uk-UA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та матеріалів доповідей членів гуртка у збірниках конференцій різних рангів,</a:t>
            </a:r>
            <a:r>
              <a:rPr lang="uk-UA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статті</a:t>
            </a:r>
            <a:r>
              <a:rPr lang="uk-UA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патент</a:t>
            </a:r>
            <a:r>
              <a:rPr lang="uk-UA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на корисну модель.</a:t>
            </a:r>
            <a:r>
              <a:rPr lang="uk-UA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Підготовлено</a:t>
            </a:r>
            <a:r>
              <a:rPr lang="uk-UA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дві роботи</a:t>
            </a:r>
            <a:r>
              <a:rPr lang="uk-UA" sz="4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uk-UA" sz="4800" b="1" dirty="0" smtClean="0">
                <a:latin typeface="Times New Roman" pitchFamily="18" charset="0"/>
                <a:cs typeface="Times New Roman" pitchFamily="18" charset="0"/>
              </a:rPr>
              <a:t>тур Всеукраїнського конкурсу студентських наукових робіт</a:t>
            </a:r>
            <a:endParaRPr 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 txBox="1">
            <a:spLocks noChangeArrowheads="1"/>
          </p:cNvSpPr>
          <p:nvPr/>
        </p:nvSpPr>
        <p:spPr bwMode="auto">
          <a:xfrm>
            <a:off x="0" y="0"/>
            <a:ext cx="9115425" cy="6858000"/>
          </a:xfrm>
          <a:prstGeom prst="rect">
            <a:avLst/>
          </a:prstGeom>
          <a:gradFill>
            <a:gsLst>
              <a:gs pos="0">
                <a:schemeClr val="accent1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rgbClr val="6699FF"/>
              </a:gs>
              <a:gs pos="100000">
                <a:srgbClr val="BED1E0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685800"/>
            <a:r>
              <a:rPr lang="uk-UA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 виступали на таких </a:t>
            </a:r>
            <a:r>
              <a:rPr lang="uk-UA" sz="2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конференціях</a:t>
            </a:r>
            <a:r>
              <a:rPr lang="uk-UA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 Міжнародна науково-практична 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 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 технології: економіка, техніка, освіта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наук.-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раціональне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земельних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новостворених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територіальних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громадах: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шляхи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Перспективи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збалансованого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XІV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Всеукраїнська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-практична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науковці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географічній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науці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семінар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Сучасний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інструментарій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агроекологічного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моніторингу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супутникових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високого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розрізнення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Клімат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рельєф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285750" indent="-285750" defTabSz="6858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наук.-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конференція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кліматичних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просторовий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шляхи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1"/>
          <p:cNvPicPr>
            <a:picLocks noChangeAspect="1"/>
          </p:cNvPicPr>
          <p:nvPr/>
        </p:nvPicPr>
        <p:blipFill>
          <a:blip r:embed="rId2" cstate="print"/>
          <a:srcRect l="3622" r="15013"/>
          <a:stretch>
            <a:fillRect/>
          </a:stretch>
        </p:blipFill>
        <p:spPr bwMode="auto">
          <a:xfrm>
            <a:off x="4462462" y="3591077"/>
            <a:ext cx="4681538" cy="323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 descr="2016-05-11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8575"/>
            <a:ext cx="4427537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29857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Доповідь членів гуртка на Всеукраїнській конференції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2595"/>
            <a:ext cx="8808888" cy="846638"/>
          </a:xfrm>
        </p:spPr>
        <p:txBody>
          <a:bodyPr/>
          <a:lstStyle/>
          <a:p>
            <a:r>
              <a:rPr lang="uk-UA" sz="4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Заслуховування доповідей на гуртку</a:t>
            </a:r>
            <a:endParaRPr lang="ru-RU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Users\Ivan\Downloads\viber image1.jpg"/>
          <p:cNvPicPr>
            <a:picLocks noChangeAspect="1" noChangeArrowheads="1"/>
          </p:cNvPicPr>
          <p:nvPr/>
        </p:nvPicPr>
        <p:blipFill rotWithShape="1">
          <a:blip r:embed="rId2" cstate="print"/>
          <a:srcRect t="10831" r="12410" b="7804"/>
          <a:stretch/>
        </p:blipFill>
        <p:spPr bwMode="auto">
          <a:xfrm>
            <a:off x="4079528" y="3329607"/>
            <a:ext cx="5064472" cy="352839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88" t="14911"/>
          <a:stretch/>
        </p:blipFill>
        <p:spPr>
          <a:xfrm>
            <a:off x="11584" y="3356992"/>
            <a:ext cx="4067944" cy="34887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51" t="3341" r="3538" b="37175"/>
          <a:stretch/>
        </p:blipFill>
        <p:spPr>
          <a:xfrm>
            <a:off x="1835696" y="945598"/>
            <a:ext cx="5784552" cy="2952329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625"/>
            <a:ext cx="9144000" cy="2448272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Дар’я </a:t>
            </a:r>
            <a:r>
              <a:rPr lang="uk-UA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Шишова</a:t>
            </a: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переможець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етапу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конкурсу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студентських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природничих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технічних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гуманітарних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 за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напрямом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Геодезія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землеустрій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у 2019 р.</a:t>
            </a:r>
            <a:endParaRPr lang="uk-U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nubip.edu.ua/sites/default/files/u315/img_89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3705" y="2585587"/>
            <a:ext cx="3780531" cy="427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nubip.edu.ua/sites/default/files/u315/fullsizerender_6_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527" r="9009"/>
          <a:stretch/>
        </p:blipFill>
        <p:spPr bwMode="auto">
          <a:xfrm>
            <a:off x="5900268" y="2585587"/>
            <a:ext cx="3243731" cy="42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nubip.edu.ua/sites/default/files/u315/fullsizerender_5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85587"/>
            <a:ext cx="3133705" cy="426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8209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287016" y="404664"/>
            <a:ext cx="8856984" cy="1325563"/>
          </a:xfrm>
        </p:spPr>
        <p:txBody>
          <a:bodyPr/>
          <a:lstStyle/>
          <a:p>
            <a:pPr algn="ctr" eaLnBrk="1" hangingPunct="1"/>
            <a:r>
              <a:rPr lang="uk-UA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Оригінальні результати досліджень членів гуртка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72816"/>
            <a:ext cx="8892480" cy="4896543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 інтерес в членів гуртка викликали доповіді ,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присвячені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проблемам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цифрового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атласного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картографування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річково-басейнових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 (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Перепелиця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 eaLnBrk="1" hangingPunct="1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цифрового атласного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картографування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земель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 (Зуб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Лілія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marL="0" indent="0" algn="ctr" eaLnBrk="1" hangingPunct="1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геоінформаційного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моделювання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ерозійних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Лук’янчук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Катерина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eaLnBrk="1" hangingPunct="1">
              <a:buNone/>
            </a:pP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Деякі картографічні моделі з цієї доповіді представлені на наступних слайдах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447856" cy="715963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 гуртка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idx="1"/>
          </p:nvPr>
        </p:nvSpPr>
        <p:spPr>
          <a:xfrm>
            <a:off x="395536" y="868363"/>
            <a:ext cx="8424936" cy="3496741"/>
          </a:xfrm>
        </p:spPr>
        <p:txBody>
          <a:bodyPr/>
          <a:lstStyle/>
          <a:p>
            <a:pPr marL="0" indent="0" algn="just" eaLnBrk="1" hangingPunct="1">
              <a:lnSpc>
                <a:spcPct val="10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Метою гуртка є допомога студентам в оволодінні методикою і технологіями науково-дослідної роботи у сфері картографічного моделювання проблем землеустрою і 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природокористування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70000"/>
              </a:lnSpc>
              <a:spcBef>
                <a:spcPts val="0"/>
              </a:spcBef>
              <a:buFont typeface="Wingdings" pitchFamily="2" charset="2"/>
              <a:buNone/>
            </a:pP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4268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65126"/>
            <a:ext cx="8424936" cy="1325563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Серія картографічних моделей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Фастівщини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Doc\Ніна\тема\Документи\Звіт_2011\Карти jpg\ФОТОКАРТИ\06_Карта грунтів виправлекна для автореферату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3005123" cy="42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Doc\Ніна\тема\Документи\Звіт_2011\Карти jpg\ФОТОКАРТИ\12_Карта змитості грунті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916832"/>
            <a:ext cx="3037623" cy="417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37_Базова вартість земель населених пункті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0788" y="1988840"/>
            <a:ext cx="2833212" cy="40050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3816424" cy="2376264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Серія картографічних моделей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Здолбунівського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Содержимое 3" descr="структура забуд земел здолдбун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209718"/>
            <a:ext cx="5148064" cy="3648281"/>
          </a:xfrm>
        </p:spPr>
      </p:pic>
      <p:pic>
        <p:nvPicPr>
          <p:cNvPr id="5" name="Рисунок 4" descr="структура зем фонду здолдбун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-1"/>
            <a:ext cx="4788024" cy="339313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3639938"/>
          </a:xfrm>
        </p:spPr>
        <p:txBody>
          <a:bodyPr/>
          <a:lstStyle/>
          <a:p>
            <a:r>
              <a:rPr lang="uk-UA" b="1" dirty="0" smtClean="0">
                <a:solidFill>
                  <a:srgbClr val="3333CC"/>
                </a:solidFill>
              </a:rPr>
              <a:t>Серія карт річково-басейнових систем</a:t>
            </a:r>
            <a:endParaRPr lang="ru-RU" b="1" dirty="0">
              <a:solidFill>
                <a:srgbClr val="3333CC"/>
              </a:solidFill>
            </a:endParaRPr>
          </a:p>
        </p:txBody>
      </p:sp>
    </p:spTree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_псометрична карта"/>
          <p:cNvPicPr/>
          <p:nvPr/>
        </p:nvPicPr>
        <p:blipFill>
          <a:blip r:embed="rId2" cstate="print"/>
          <a:srcRect b="3917"/>
          <a:stretch>
            <a:fillRect/>
          </a:stretch>
        </p:blipFill>
        <p:spPr bwMode="auto">
          <a:xfrm>
            <a:off x="323528" y="0"/>
            <a:ext cx="4392488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Landuse"/>
          <p:cNvPicPr/>
          <p:nvPr/>
        </p:nvPicPr>
        <p:blipFill>
          <a:blip r:embed="rId3" cstate="print"/>
          <a:srcRect b="1544"/>
          <a:stretch>
            <a:fillRect/>
          </a:stretch>
        </p:blipFill>
        <p:spPr bwMode="auto">
          <a:xfrm>
            <a:off x="4572000" y="9910"/>
            <a:ext cx="4427984" cy="6731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002658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tan_agrolandshaftiv"/>
          <p:cNvPicPr/>
          <p:nvPr/>
        </p:nvPicPr>
        <p:blipFill>
          <a:blip r:embed="rId2" cstate="print"/>
          <a:srcRect b="3308"/>
          <a:stretch>
            <a:fillRect/>
          </a:stretch>
        </p:blipFill>
        <p:spPr bwMode="auto">
          <a:xfrm>
            <a:off x="251520" y="17015"/>
            <a:ext cx="4248472" cy="600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Stabilnist"/>
          <p:cNvPicPr/>
          <p:nvPr/>
        </p:nvPicPr>
        <p:blipFill>
          <a:blip r:embed="rId3" cstate="print"/>
          <a:srcRect b="2095"/>
          <a:stretch>
            <a:fillRect/>
          </a:stretch>
        </p:blipFill>
        <p:spPr bwMode="auto">
          <a:xfrm>
            <a:off x="4572000" y="31792"/>
            <a:ext cx="4392488" cy="606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16164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036496" cy="91649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 досліджень по темі 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«Моделювання ерозійних процесів»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980728"/>
            <a:ext cx="4164128" cy="29445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4046" y="916498"/>
            <a:ext cx="4266466" cy="3016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40834"/>
            <a:ext cx="4164128" cy="29445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4046" y="3898337"/>
            <a:ext cx="4266466" cy="30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9960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0"/>
            <a:ext cx="4646169" cy="32129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3" r="5188" b="2750"/>
          <a:stretch/>
        </p:blipFill>
        <p:spPr>
          <a:xfrm>
            <a:off x="4751512" y="0"/>
            <a:ext cx="4392488" cy="66693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212976"/>
            <a:ext cx="4405488" cy="354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25292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0"/>
            <a:ext cx="8964612" cy="126841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Стратегія розвитку студентського наукового гуртка: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0" y="1268413"/>
            <a:ext cx="8964613" cy="558958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 eaLnBrk="1" hangingPunct="1">
              <a:spcBef>
                <a:spcPts val="1200"/>
              </a:spcBef>
            </a:pP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2019-2020 н. р. гурток працюватиме в аспекті </a:t>
            </a:r>
            <a:r>
              <a:rPr lang="uk-UA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</a:t>
            </a:r>
            <a:r>
              <a:rPr lang="uk-UA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геоінформаційних</a:t>
            </a:r>
            <a:r>
              <a:rPr lang="uk-UA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технологій у дослідження проблем земле- і водокористування, моделювання поширення і розвитку ерозійних, зсувних і карстових процесів, які впливають на стан ґрунтового покриву і землекористування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ts val="1200"/>
              </a:spcBef>
            </a:pP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Продовжаться роботи по </a:t>
            </a:r>
            <a:r>
              <a:rPr lang="uk-UA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створенню Атласів земельних ресурсів </a:t>
            </a:r>
            <a:r>
              <a:rPr lang="uk-UA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агроформувань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різних типів, </a:t>
            </a:r>
            <a:r>
              <a:rPr lang="uk-UA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геоекологічного</a:t>
            </a:r>
            <a:r>
              <a:rPr lang="uk-UA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атласу </a:t>
            </a:r>
            <a:r>
              <a:rPr lang="uk-UA" sz="26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річково</a:t>
            </a:r>
            <a:r>
              <a:rPr lang="uk-UA" sz="2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-басейнової системи, 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Атласу вартості земель України.</a:t>
            </a:r>
          </a:p>
          <a:p>
            <a:pPr algn="just" eaLnBrk="1" hangingPunct="1">
              <a:spcBef>
                <a:spcPts val="1200"/>
              </a:spcBef>
            </a:pP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Об’єктами досліджень виступатимуть ВП НДГ НУБіП України, територія України, райони Київської, Черкаської, Івано-Франківської областей, басейнові геосистеми, </a:t>
            </a:r>
            <a:r>
              <a:rPr lang="uk-UA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агроформування</a:t>
            </a:r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різних форм власності.</a:t>
            </a:r>
            <a:endParaRPr lang="ru-RU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idx="1"/>
          </p:nvPr>
        </p:nvSpPr>
        <p:spPr>
          <a:xfrm>
            <a:off x="0" y="188641"/>
            <a:ext cx="9144000" cy="5976663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засіданнях гуртка доповідатимуться результати досліджень, отримані студентами в рамках виконання держбюджетних тем кафедри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80000"/>
              </a:lnSpc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Зокрема, акцент робитиметься на  </a:t>
            </a:r>
            <a:r>
              <a:rPr lang="uk-UA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проблемах атласного картографування стану і використання земельних ресурсів адміністративних районів та сільських рад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розглядатимуться </a:t>
            </a:r>
            <a:r>
              <a:rPr lang="uk-UA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  оцінювання масштабів трансформації земельних ресурсів і землекористувань у багаторічному аспекті, атласного картування вартості земель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80000"/>
              </a:lnSpc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uk-UA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Кращі доповіді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студентів, магістрів 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будуть рекомендуватися до опублікування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також до виступів на Міжнародних, Всеукраїнських та університетських конференціях. </a:t>
            </a:r>
            <a:endParaRPr lang="uk-UA" sz="3200" dirty="0" smtClean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51521" y="2708275"/>
            <a:ext cx="8892480" cy="16605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1513537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501715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00" y="29204"/>
            <a:ext cx="9144000" cy="134143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План роботи гуртка “Картографічне моделювання проблем природокористування” на 2018-2019 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Місце для вмісту 1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928625801"/>
              </p:ext>
            </p:extLst>
          </p:nvPr>
        </p:nvGraphicFramePr>
        <p:xfrm>
          <a:off x="0" y="1125538"/>
          <a:ext cx="9144000" cy="5732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368300" y="260350"/>
            <a:ext cx="8775700" cy="590073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latin typeface="Cambria" pitchFamily="18" charset="0"/>
              </a:rPr>
              <a:t>В </a:t>
            </a:r>
            <a:r>
              <a:rPr lang="ru-RU" sz="4000" b="1" dirty="0" err="1">
                <a:latin typeface="Cambria" pitchFamily="18" charset="0"/>
              </a:rPr>
              <a:t>засіданнях</a:t>
            </a:r>
            <a:r>
              <a:rPr lang="ru-RU" sz="4000" b="1" dirty="0">
                <a:latin typeface="Cambria" pitchFamily="18" charset="0"/>
              </a:rPr>
              <a:t> </a:t>
            </a:r>
            <a:r>
              <a:rPr lang="ru-RU" sz="4000" b="1" dirty="0" err="1">
                <a:latin typeface="Cambria" pitchFamily="18" charset="0"/>
              </a:rPr>
              <a:t>гуртка</a:t>
            </a:r>
            <a:r>
              <a:rPr lang="ru-RU" sz="4000" b="1" dirty="0">
                <a:latin typeface="Cambria" pitchFamily="18" charset="0"/>
              </a:rPr>
              <a:t> у </a:t>
            </a:r>
            <a:r>
              <a:rPr lang="ru-RU" sz="4000" b="1" dirty="0" smtClean="0">
                <a:latin typeface="Cambria" pitchFamily="18" charset="0"/>
              </a:rPr>
              <a:t>2018-2019 </a:t>
            </a:r>
            <a:r>
              <a:rPr lang="ru-RU" sz="4000" b="1" dirty="0" err="1">
                <a:latin typeface="Cambria" pitchFamily="18" charset="0"/>
              </a:rPr>
              <a:t>навчальному</a:t>
            </a:r>
            <a:r>
              <a:rPr lang="ru-RU" sz="4000" b="1" dirty="0">
                <a:latin typeface="Cambria" pitchFamily="18" charset="0"/>
              </a:rPr>
              <a:t> </a:t>
            </a:r>
            <a:r>
              <a:rPr lang="ru-RU" sz="4000" b="1" dirty="0" err="1">
                <a:latin typeface="Cambria" pitchFamily="18" charset="0"/>
              </a:rPr>
              <a:t>році</a:t>
            </a:r>
            <a:r>
              <a:rPr lang="ru-RU" sz="4000" b="1" dirty="0">
                <a:latin typeface="Cambria" pitchFamily="18" charset="0"/>
              </a:rPr>
              <a:t> брали участь </a:t>
            </a:r>
            <a:r>
              <a:rPr lang="ru-RU" sz="4000" b="1" dirty="0" smtClean="0">
                <a:latin typeface="Cambria" pitchFamily="18" charset="0"/>
              </a:rPr>
              <a:t/>
            </a:r>
            <a:br>
              <a:rPr lang="ru-RU" sz="4000" b="1" dirty="0" smtClean="0">
                <a:latin typeface="Cambria" pitchFamily="18" charset="0"/>
              </a:rPr>
            </a:br>
            <a:r>
              <a:rPr lang="ru-RU" sz="4000" b="1" u="sng" dirty="0" smtClean="0">
                <a:solidFill>
                  <a:srgbClr val="FF0000"/>
                </a:solidFill>
                <a:latin typeface="Cambria" pitchFamily="18" charset="0"/>
              </a:rPr>
              <a:t>29</a:t>
            </a:r>
            <a:r>
              <a:rPr lang="ru-RU" sz="4000" b="1" dirty="0" smtClean="0">
                <a:latin typeface="Cambria" pitchFamily="18" charset="0"/>
              </a:rPr>
              <a:t> </a:t>
            </a:r>
            <a:r>
              <a:rPr lang="ru-RU" sz="4000" b="1" dirty="0" err="1">
                <a:latin typeface="Cambria" pitchFamily="18" charset="0"/>
              </a:rPr>
              <a:t>членів</a:t>
            </a:r>
            <a:r>
              <a:rPr lang="ru-RU" sz="4000" b="1" dirty="0">
                <a:latin typeface="Cambria" pitchFamily="18" charset="0"/>
              </a:rPr>
              <a:t> </a:t>
            </a:r>
            <a:r>
              <a:rPr lang="ru-RU" sz="4000" b="1" dirty="0" err="1">
                <a:latin typeface="Cambria" pitchFamily="18" charset="0"/>
              </a:rPr>
              <a:t>студентського</a:t>
            </a:r>
            <a:r>
              <a:rPr lang="ru-RU" sz="4000" b="1" dirty="0">
                <a:latin typeface="Cambria" pitchFamily="18" charset="0"/>
              </a:rPr>
              <a:t> </a:t>
            </a:r>
            <a:r>
              <a:rPr lang="ru-RU" sz="4000" b="1" dirty="0" err="1">
                <a:latin typeface="Cambria" pitchFamily="18" charset="0"/>
              </a:rPr>
              <a:t>наукового</a:t>
            </a:r>
            <a:r>
              <a:rPr lang="ru-RU" sz="4000" b="1" dirty="0">
                <a:latin typeface="Cambria" pitchFamily="18" charset="0"/>
              </a:rPr>
              <a:t> </a:t>
            </a:r>
            <a:r>
              <a:rPr lang="ru-RU" sz="4000" b="1" dirty="0" err="1">
                <a:latin typeface="Cambria" pitchFamily="18" charset="0"/>
              </a:rPr>
              <a:t>гуртка</a:t>
            </a:r>
            <a:r>
              <a:rPr lang="ru-RU" sz="4000" b="1" dirty="0">
                <a:latin typeface="Cambria" pitchFamily="18" charset="0"/>
              </a:rPr>
              <a:t>, </a:t>
            </a:r>
            <a:endParaRPr lang="ru-RU" sz="4000" b="1" dirty="0" smtClean="0">
              <a:latin typeface="Cambria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>
                <a:solidFill>
                  <a:srgbClr val="FF0000"/>
                </a:solidFill>
                <a:latin typeface="Cambria" pitchFamily="18" charset="0"/>
              </a:rPr>
              <a:t>13</a:t>
            </a:r>
            <a:r>
              <a:rPr lang="ru-RU" sz="4000" dirty="0">
                <a:latin typeface="Cambria" pitchFamily="18" charset="0"/>
              </a:rPr>
              <a:t> </a:t>
            </a:r>
            <a:r>
              <a:rPr lang="ru-RU" sz="4000" dirty="0" err="1">
                <a:latin typeface="Cambria" pitchFamily="18" charset="0"/>
              </a:rPr>
              <a:t>магістрів</a:t>
            </a:r>
            <a:r>
              <a:rPr lang="ru-RU" sz="4000" dirty="0">
                <a:latin typeface="Cambria" pitchFamily="18" charset="0"/>
              </a:rPr>
              <a:t> другого та 9 </a:t>
            </a:r>
            <a:r>
              <a:rPr lang="ru-RU" sz="4000" dirty="0" err="1">
                <a:latin typeface="Cambria" pitchFamily="18" charset="0"/>
              </a:rPr>
              <a:t>магістрів</a:t>
            </a:r>
            <a:r>
              <a:rPr lang="ru-RU" sz="4000" dirty="0">
                <a:latin typeface="Cambria" pitchFamily="18" charset="0"/>
              </a:rPr>
              <a:t> </a:t>
            </a:r>
            <a:r>
              <a:rPr lang="ru-RU" sz="4000" dirty="0" err="1">
                <a:latin typeface="Cambria" pitchFamily="18" charset="0"/>
              </a:rPr>
              <a:t>першого</a:t>
            </a:r>
            <a:r>
              <a:rPr lang="ru-RU" sz="4000" dirty="0">
                <a:latin typeface="Cambria" pitchFamily="18" charset="0"/>
              </a:rPr>
              <a:t> року </a:t>
            </a:r>
            <a:r>
              <a:rPr lang="ru-RU" sz="4000" dirty="0" err="1">
                <a:latin typeface="Cambria" pitchFamily="18" charset="0"/>
              </a:rPr>
              <a:t>навчання</a:t>
            </a:r>
            <a:r>
              <a:rPr lang="ru-RU" sz="4000" dirty="0">
                <a:latin typeface="Cambria" pitchFamily="18" charset="0"/>
              </a:rPr>
              <a:t> факультету </a:t>
            </a:r>
            <a:r>
              <a:rPr lang="ru-RU" sz="4000" dirty="0" err="1">
                <a:latin typeface="Cambria" pitchFamily="18" charset="0"/>
              </a:rPr>
              <a:t>землевпорядкування</a:t>
            </a:r>
            <a:r>
              <a:rPr lang="ru-RU" sz="4000" dirty="0">
                <a:latin typeface="Cambria" pitchFamily="18" charset="0"/>
              </a:rPr>
              <a:t>, </a:t>
            </a:r>
            <a:endParaRPr lang="ru-RU" sz="4000" dirty="0" smtClean="0">
              <a:latin typeface="Cambria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dirty="0" smtClean="0">
                <a:latin typeface="Cambria" pitchFamily="18" charset="0"/>
              </a:rPr>
              <a:t>1 </a:t>
            </a:r>
            <a:r>
              <a:rPr lang="ru-RU" sz="4000" dirty="0">
                <a:latin typeface="Cambria" pitchFamily="18" charset="0"/>
              </a:rPr>
              <a:t>студент </a:t>
            </a:r>
            <a:r>
              <a:rPr lang="ru-RU" sz="4000" dirty="0" err="1">
                <a:latin typeface="Cambria" pitchFamily="18" charset="0"/>
              </a:rPr>
              <a:t>третього</a:t>
            </a:r>
            <a:r>
              <a:rPr lang="ru-RU" sz="4000" dirty="0">
                <a:latin typeface="Cambria" pitchFamily="18" charset="0"/>
              </a:rPr>
              <a:t> курсу, 1 студент другого курсу, 3 </a:t>
            </a:r>
            <a:r>
              <a:rPr lang="ru-RU" sz="4000" dirty="0" err="1">
                <a:latin typeface="Cambria" pitchFamily="18" charset="0"/>
              </a:rPr>
              <a:t>студенти</a:t>
            </a:r>
            <a:r>
              <a:rPr lang="ru-RU" sz="4000" dirty="0">
                <a:latin typeface="Cambria" pitchFamily="18" charset="0"/>
              </a:rPr>
              <a:t> 1 курсу та 1 </a:t>
            </a:r>
            <a:r>
              <a:rPr lang="ru-RU" sz="4000" dirty="0" err="1">
                <a:latin typeface="Cambria" pitchFamily="18" charset="0"/>
              </a:rPr>
              <a:t>аспірант</a:t>
            </a:r>
            <a:r>
              <a:rPr lang="ru-RU" sz="4000" dirty="0">
                <a:solidFill>
                  <a:srgbClr val="000000"/>
                </a:solidFill>
                <a:latin typeface="Cambria" pitchFamily="18" charset="0"/>
              </a:rPr>
              <a:t>.</a:t>
            </a:r>
            <a:endParaRPr lang="ru-RU" sz="4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686800" cy="850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процесі роботи гуртківці працювали 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новітніми електронними приладами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98" y="1844824"/>
            <a:ext cx="4427538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588" y="3789363"/>
            <a:ext cx="46021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125"/>
            <a:ext cx="8784975" cy="1695723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Члени гуртка знайомилися з найновішими виданнями атласів та інших картографічних творів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2387" y="1943100"/>
            <a:ext cx="6551613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48990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65125"/>
            <a:ext cx="8712968" cy="1767731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 smtClean="0"/>
              <a:t>Відвідування головного картографічного підприємства України – ДНВП </a:t>
            </a:r>
            <a:r>
              <a:rPr lang="uk-UA" sz="3200" b="1" dirty="0" err="1" smtClean="0"/>
              <a:t>“Картографія”</a:t>
            </a:r>
            <a:r>
              <a:rPr lang="uk-UA" sz="3200" b="1" dirty="0" smtClean="0"/>
              <a:t>,  ознайомлення з картографічною продукцією і процесом редагування тематичних карт</a:t>
            </a:r>
            <a:endParaRPr lang="ru-RU" sz="3200" b="1" dirty="0"/>
          </a:p>
        </p:txBody>
      </p:sp>
      <p:pic>
        <p:nvPicPr>
          <p:cNvPr id="1026" name="Picture 2" descr="D:\Users\Ivan\Downloads\viber imag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21"/>
          <a:stretch>
            <a:fillRect/>
          </a:stretch>
        </p:blipFill>
        <p:spPr bwMode="auto">
          <a:xfrm>
            <a:off x="-34528" y="2445192"/>
            <a:ext cx="5686648" cy="4430252"/>
          </a:xfrm>
          <a:prstGeom prst="rect">
            <a:avLst/>
          </a:prstGeom>
          <a:noFill/>
        </p:spPr>
      </p:pic>
      <p:pic>
        <p:nvPicPr>
          <p:cNvPr id="1028" name="Picture 4" descr="D:\Users\Ivan\Downloads\image-0-02-04-90ecfc2f99ba56f444cacdda02b54593d770f04eb3a23408c18561dae6b0f32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0234" y="2435951"/>
            <a:ext cx="3287227" cy="44337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082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 проблем польового знімання з використанням сучасних геодезичних </a:t>
            </a:r>
            <a:r>
              <a:rPr lang="uk-U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інструментів</a:t>
            </a:r>
            <a:endParaRPr lang="uk-UA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7" name="Picture 3" descr="4byCLKaAm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946" y="2560756"/>
            <a:ext cx="5691065" cy="42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2" y="2560756"/>
            <a:ext cx="3199284" cy="426571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ver and End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Section Break Slide Master">
  <a:themeElements>
    <a:clrScheme name="ALLPPT-COLOR-A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owerpoint-template-24">
  <a:themeElements>
    <a:clrScheme name="powerpoint-template-24 7">
      <a:dk1>
        <a:srgbClr val="4D4D4D"/>
      </a:dk1>
      <a:lt1>
        <a:srgbClr val="FFFFFF"/>
      </a:lt1>
      <a:dk2>
        <a:srgbClr val="4D4D4D"/>
      </a:dk2>
      <a:lt2>
        <a:srgbClr val="026788"/>
      </a:lt2>
      <a:accent1>
        <a:srgbClr val="0089B3"/>
      </a:accent1>
      <a:accent2>
        <a:srgbClr val="01A2CE"/>
      </a:accent2>
      <a:accent3>
        <a:srgbClr val="FFFFFF"/>
      </a:accent3>
      <a:accent4>
        <a:srgbClr val="404040"/>
      </a:accent4>
      <a:accent5>
        <a:srgbClr val="AAC4D6"/>
      </a:accent5>
      <a:accent6>
        <a:srgbClr val="0192BA"/>
      </a:accent6>
      <a:hlink>
        <a:srgbClr val="01B3D8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uk-UA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uk-UA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4377BA"/>
        </a:lt2>
        <a:accent1>
          <a:srgbClr val="5793D1"/>
        </a:accent1>
        <a:accent2>
          <a:srgbClr val="5FA2DB"/>
        </a:accent2>
        <a:accent3>
          <a:srgbClr val="FFFFFF"/>
        </a:accent3>
        <a:accent4>
          <a:srgbClr val="404040"/>
        </a:accent4>
        <a:accent5>
          <a:srgbClr val="B4C8E5"/>
        </a:accent5>
        <a:accent6>
          <a:srgbClr val="5592C6"/>
        </a:accent6>
        <a:hlink>
          <a:srgbClr val="68AEE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0067B5"/>
        </a:lt2>
        <a:accent1>
          <a:srgbClr val="1881BF"/>
        </a:accent1>
        <a:accent2>
          <a:srgbClr val="39B0DA"/>
        </a:accent2>
        <a:accent3>
          <a:srgbClr val="FFFFFF"/>
        </a:accent3>
        <a:accent4>
          <a:srgbClr val="404040"/>
        </a:accent4>
        <a:accent5>
          <a:srgbClr val="ABC1DC"/>
        </a:accent5>
        <a:accent6>
          <a:srgbClr val="339FC5"/>
        </a:accent6>
        <a:hlink>
          <a:srgbClr val="40B0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026788"/>
        </a:lt2>
        <a:accent1>
          <a:srgbClr val="0089B3"/>
        </a:accent1>
        <a:accent2>
          <a:srgbClr val="01A2CE"/>
        </a:accent2>
        <a:accent3>
          <a:srgbClr val="FFFFFF"/>
        </a:accent3>
        <a:accent4>
          <a:srgbClr val="404040"/>
        </a:accent4>
        <a:accent5>
          <a:srgbClr val="AAC4D6"/>
        </a:accent5>
        <a:accent6>
          <a:srgbClr val="0192BA"/>
        </a:accent6>
        <a:hlink>
          <a:srgbClr val="01B3D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559CC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6CB7"/>
        </a:lt2>
        <a:accent1>
          <a:srgbClr val="1878BD"/>
        </a:accent1>
        <a:accent2>
          <a:srgbClr val="3E8EC8"/>
        </a:accent2>
        <a:accent3>
          <a:srgbClr val="FFFFFF"/>
        </a:accent3>
        <a:accent4>
          <a:srgbClr val="404040"/>
        </a:accent4>
        <a:accent5>
          <a:srgbClr val="ABBEDB"/>
        </a:accent5>
        <a:accent6>
          <a:srgbClr val="3780B5"/>
        </a:accent6>
        <a:hlink>
          <a:srgbClr val="006AB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045A3"/>
        </a:lt2>
        <a:accent1>
          <a:srgbClr val="005AB6"/>
        </a:accent1>
        <a:accent2>
          <a:srgbClr val="0073CF"/>
        </a:accent2>
        <a:accent3>
          <a:srgbClr val="FFFFFF"/>
        </a:accent3>
        <a:accent4>
          <a:srgbClr val="404040"/>
        </a:accent4>
        <a:accent5>
          <a:srgbClr val="AAB5D7"/>
        </a:accent5>
        <a:accent6>
          <a:srgbClr val="0068BB"/>
        </a:accent6>
        <a:hlink>
          <a:srgbClr val="0084D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205EDC"/>
        </a:lt2>
        <a:accent1>
          <a:srgbClr val="3488E9"/>
        </a:accent1>
        <a:accent2>
          <a:srgbClr val="50B3F5"/>
        </a:accent2>
        <a:accent3>
          <a:srgbClr val="FFFFFF"/>
        </a:accent3>
        <a:accent4>
          <a:srgbClr val="404040"/>
        </a:accent4>
        <a:accent5>
          <a:srgbClr val="AEC3F2"/>
        </a:accent5>
        <a:accent6>
          <a:srgbClr val="48A2DE"/>
        </a:accent6>
        <a:hlink>
          <a:srgbClr val="65D4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Грань</Template>
  <TotalTime>2590</TotalTime>
  <Words>657</Words>
  <Application>Microsoft Office PowerPoint</Application>
  <PresentationFormat>Экран (4:3)</PresentationFormat>
  <Paragraphs>67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HDOfficeLightV0</vt:lpstr>
      <vt:lpstr>1_Тема Office</vt:lpstr>
      <vt:lpstr>Cover and End Slide Master</vt:lpstr>
      <vt:lpstr>Contents Slide Master</vt:lpstr>
      <vt:lpstr>Section Break Slide Master</vt:lpstr>
      <vt:lpstr>powerpoint-template-24</vt:lpstr>
      <vt:lpstr>Науковий гурток  «КАРТОГРАФІЧНЕ МОДЕЛЮВАННЯ ПРОБЛЕМ ПРИРОДОКОРИСТУВАННЯ»</vt:lpstr>
      <vt:lpstr>Мета гуртка</vt:lpstr>
      <vt:lpstr>Слайд 3</vt:lpstr>
      <vt:lpstr>План роботи гуртка “Картографічне моделювання проблем природокористування” на 2018-2019 н.р.</vt:lpstr>
      <vt:lpstr>Слайд 5</vt:lpstr>
      <vt:lpstr>У процесі роботи гуртківці працювали з новітніми електронними приладами</vt:lpstr>
      <vt:lpstr>Члени гуртка знайомилися з найновішими виданнями атласів та інших картографічних творів</vt:lpstr>
      <vt:lpstr>Відвідування головного картографічного підприємства України – ДНВП “Картографія”,  ознайомлення з картографічною продукцією і процесом редагування тематичних карт</vt:lpstr>
      <vt:lpstr>Обговорення проблем польового знімання з використанням сучасних геодезичних інструментів</vt:lpstr>
      <vt:lpstr>Слайд 10</vt:lpstr>
      <vt:lpstr>У гуртка існує своя веб-сторінка, на якій міститься інформація про нього, а також розміщуються новини</vt:lpstr>
      <vt:lpstr>Слайд 12</vt:lpstr>
      <vt:lpstr>Слайд 13</vt:lpstr>
      <vt:lpstr>Опубліковано 10 тез та матеріалів доповідей членів гуртка у збірниках конференцій різних рангів, 3 статті, 1 патент на корисну модель. Підготовлено дві роботи на II тур Всеукраїнського конкурсу студентських наукових робіт</vt:lpstr>
      <vt:lpstr>Слайд 15</vt:lpstr>
      <vt:lpstr>Доповідь членів гуртка на Всеукраїнській конференції</vt:lpstr>
      <vt:lpstr>Заслуховування доповідей на гуртку</vt:lpstr>
      <vt:lpstr>Дар’я Шишова – переможець II етапу Всеукраїнського конкурсу студентських наукових робіт з природничих, технічних та гуманітарних наук за напрямом «Геодезія та землеустрій» у 2019 р.</vt:lpstr>
      <vt:lpstr>Оригінальні результати досліджень членів гуртка</vt:lpstr>
      <vt:lpstr>Серія картографічних моделей Фастівщини</vt:lpstr>
      <vt:lpstr>Серія картографічних моделей Здолбунівського району</vt:lpstr>
      <vt:lpstr>Серія карт річково-басейнових систем</vt:lpstr>
      <vt:lpstr>Слайд 23</vt:lpstr>
      <vt:lpstr>Слайд 24</vt:lpstr>
      <vt:lpstr>Результати досліджень по темі  «Моделювання ерозійних процесів» </vt:lpstr>
      <vt:lpstr>Слайд 26</vt:lpstr>
      <vt:lpstr>Стратегія розвитку студентського наукового гуртка:</vt:lpstr>
      <vt:lpstr>Слайд 28</vt:lpstr>
      <vt:lpstr>Слайд 29</vt:lpstr>
    </vt:vector>
  </TitlesOfParts>
  <Company>Нубіп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Науковий гурток «Картографічне моделювання проблем природокористування»</dc:title>
  <dc:creator>Катя</dc:creator>
  <cp:lastModifiedBy>Admin</cp:lastModifiedBy>
  <cp:revision>171</cp:revision>
  <dcterms:created xsi:type="dcterms:W3CDTF">2012-05-16T13:25:05Z</dcterms:created>
  <dcterms:modified xsi:type="dcterms:W3CDTF">2019-04-20T09:30:45Z</dcterms:modified>
</cp:coreProperties>
</file>