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3" r:id="rId5"/>
    <p:sldId id="272" r:id="rId6"/>
    <p:sldId id="259" r:id="rId7"/>
    <p:sldId id="262" r:id="rId8"/>
    <p:sldId id="281" r:id="rId9"/>
    <p:sldId id="264" r:id="rId10"/>
    <p:sldId id="263" r:id="rId11"/>
    <p:sldId id="265" r:id="rId12"/>
    <p:sldId id="274" r:id="rId13"/>
    <p:sldId id="282" r:id="rId14"/>
    <p:sldId id="276" r:id="rId15"/>
    <p:sldId id="277" r:id="rId16"/>
    <p:sldId id="278" r:id="rId17"/>
    <p:sldId id="280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2" autoAdjust="0"/>
    <p:restoredTop sz="94660"/>
  </p:normalViewPr>
  <p:slideViewPr>
    <p:cSldViewPr>
      <p:cViewPr varScale="1">
        <p:scale>
          <a:sx n="69" d="100"/>
          <a:sy n="69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– 201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навчальний рік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4890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Факультет землевпорядкування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Кафедра геодезії та картографії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5949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/>
              <a:t>Керівник</a:t>
            </a:r>
            <a:r>
              <a:rPr lang="ru-RU" b="1" dirty="0"/>
              <a:t> </a:t>
            </a:r>
            <a:r>
              <a:rPr lang="ru-RU" b="1" dirty="0" err="1"/>
              <a:t>гуртка</a:t>
            </a:r>
            <a:r>
              <a:rPr lang="ru-RU" b="1" dirty="0"/>
              <a:t>: </a:t>
            </a:r>
            <a:r>
              <a:rPr lang="ru-RU" b="1" dirty="0" err="1"/>
              <a:t>к.е.н</a:t>
            </a:r>
            <a:r>
              <a:rPr lang="ru-RU" b="1" dirty="0"/>
              <a:t>, </a:t>
            </a:r>
            <a:r>
              <a:rPr lang="uk-UA" b="1" dirty="0"/>
              <a:t>доцент кафедри геодезії та картографії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Шевченко Олександр Вікторович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6095037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Секретар</a:t>
            </a:r>
            <a:r>
              <a:rPr lang="ru-RU" b="1" dirty="0"/>
              <a:t> </a:t>
            </a:r>
            <a:r>
              <a:rPr lang="ru-RU" b="1" dirty="0" err="1"/>
              <a:t>гуртка</a:t>
            </a:r>
            <a:r>
              <a:rPr lang="ru-RU" b="1" dirty="0"/>
              <a:t>: студентка</a:t>
            </a:r>
            <a:r>
              <a:rPr lang="en-US" b="1" dirty="0"/>
              <a:t> 4 </a:t>
            </a:r>
            <a:r>
              <a:rPr lang="ru-RU" b="1" dirty="0"/>
              <a:t>курсу</a:t>
            </a:r>
            <a:br>
              <a:rPr lang="ru-RU" b="1" dirty="0"/>
            </a:br>
            <a:r>
              <a:rPr lang="ru-RU" b="1" dirty="0"/>
              <a:t>Шишова </a:t>
            </a:r>
            <a:r>
              <a:rPr lang="ru-RU" b="1" dirty="0" err="1"/>
              <a:t>Дар’я</a:t>
            </a:r>
            <a:r>
              <a:rPr lang="ru-RU" b="1" dirty="0"/>
              <a:t> </a:t>
            </a:r>
            <a:r>
              <a:rPr lang="ru-RU" b="1" dirty="0" err="1"/>
              <a:t>Олександрівна</a:t>
            </a:r>
            <a:endParaRPr lang="ru-RU" b="1" dirty="0"/>
          </a:p>
        </p:txBody>
      </p:sp>
      <p:pic>
        <p:nvPicPr>
          <p:cNvPr id="1029" name="Picture 5" descr="D:\Саша\Кафедра\Студентський науковий гурток Геодезія\Фото_Шиш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9481" y="3348384"/>
            <a:ext cx="2022919" cy="2600896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8EFB8-AFD3-4822-9A99-23F6579B3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"/>
            <a:ext cx="5295900" cy="1123950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чоловік, костюм, краватка&#10;&#10;Автоматично згенерований опис">
            <a:extLst>
              <a:ext uri="{FF2B5EF4-FFF2-40B4-BE49-F238E27FC236}">
                <a16:creationId xmlns:a16="http://schemas.microsoft.com/office/drawing/2014/main" id="{E2BD48A9-0C6B-4B03-9212-0E23DE82DC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1202024" y="3345849"/>
            <a:ext cx="2238944" cy="26009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освоєння технологій створення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топографо-картографічних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матеріалів за результатами геодезичних вимірювань</a:t>
            </a:r>
            <a:endParaRPr lang="uk-UA" sz="2200" b="1" i="1" dirty="0"/>
          </a:p>
        </p:txBody>
      </p:sp>
      <p:pic>
        <p:nvPicPr>
          <p:cNvPr id="8" name="Picture 3" descr="D:\Саша\Кафедра\Студентський науковий гурток Геодезія\Події\IMAG1758.jpg"/>
          <p:cNvPicPr>
            <a:picLocks noChangeAspect="1" noChangeArrowheads="1"/>
          </p:cNvPicPr>
          <p:nvPr/>
        </p:nvPicPr>
        <p:blipFill>
          <a:blip r:embed="rId4" cstate="print"/>
          <a:srcRect l="9033" t="11765"/>
          <a:stretch>
            <a:fillRect/>
          </a:stretch>
        </p:blipFill>
        <p:spPr bwMode="auto">
          <a:xfrm>
            <a:off x="-36512" y="2924944"/>
            <a:ext cx="5076056" cy="3403302"/>
          </a:xfrm>
          <a:prstGeom prst="rect">
            <a:avLst/>
          </a:prstGeom>
          <a:noFill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836989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Acrobat Document" r:id="rId5" imgW="22707483" imgH="32098946" progId="AcroExch.Document.DC">
                  <p:embed/>
                </p:oleObj>
              </mc:Choice>
              <mc:Fallback>
                <p:oleObj name="Acrobat Document" r:id="rId5" imgW="22707483" imgH="3209894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6989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987824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8" name="Acrobat Document" r:id="rId7" imgW="22707483" imgH="32098946" progId="AcroExch.Document.DC">
                  <p:embed/>
                </p:oleObj>
              </mc:Choice>
              <mc:Fallback>
                <p:oleObj name="Acrobat Document" r:id="rId7" imgW="22707483" imgH="32098946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оволодіння методикою виконання науково-дослідної роботи, підготовки та виголошення доповідей за результатами досліджень</a:t>
            </a:r>
            <a:endParaRPr lang="uk-UA" sz="2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233750"/>
            <a:ext cx="8064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тез та матеріалів доповідей членів гуртка у збірниках конференцій різних рангів;</a:t>
            </a:r>
          </a:p>
        </p:txBody>
      </p:sp>
      <p:pic>
        <p:nvPicPr>
          <p:cNvPr id="4" name="Рисунок 3" descr="Зображення, що містить у приміщенні, стеля, стіл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951A22E-8507-4868-B013-6C8FC2B4A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3" b="10026"/>
          <a:stretch/>
        </p:blipFill>
        <p:spPr>
          <a:xfrm>
            <a:off x="54880" y="3356992"/>
            <a:ext cx="9034240" cy="33934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752" y="1340768"/>
            <a:ext cx="9036496" cy="501675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indent="450000">
              <a:buFont typeface="+mj-lt"/>
              <a:buAutoNum type="arabicPeriod"/>
            </a:pPr>
            <a:r>
              <a:rPr lang="uk-UA" sz="2000" b="1" dirty="0" err="1"/>
              <a:t>Місяйло</a:t>
            </a:r>
            <a:r>
              <a:rPr lang="uk-UA" sz="2000" b="1" dirty="0"/>
              <a:t> Марія Вікторівна</a:t>
            </a:r>
            <a:r>
              <a:rPr lang="uk-UA" sz="2000" dirty="0"/>
              <a:t>. Використання безпілотних літальних апаратів і сучасних методів збору даних в геодезії та землеустрої</a:t>
            </a:r>
          </a:p>
          <a:p>
            <a:pPr lvl="0" indent="450000">
              <a:buFont typeface="+mj-lt"/>
              <a:buAutoNum type="arabicPeriod"/>
            </a:pPr>
            <a:r>
              <a:rPr lang="uk-UA" sz="2000" b="1" dirty="0" err="1"/>
              <a:t>Свида</a:t>
            </a:r>
            <a:r>
              <a:rPr lang="uk-UA" sz="2000" b="1" dirty="0"/>
              <a:t> Наталія Анатоліївна</a:t>
            </a:r>
            <a:r>
              <a:rPr lang="uk-UA" sz="2000" dirty="0"/>
              <a:t>. Актуальні питання ведення земельного кадастру на місцевому рівні</a:t>
            </a:r>
          </a:p>
          <a:p>
            <a:pPr lvl="0" indent="450000">
              <a:buFont typeface="+mj-lt"/>
              <a:buAutoNum type="arabicPeriod"/>
            </a:pPr>
            <a:r>
              <a:rPr lang="uk-UA" sz="2000" b="1" dirty="0"/>
              <a:t>Танасійчук Валентин Володимирович</a:t>
            </a:r>
            <a:r>
              <a:rPr lang="uk-UA" sz="2000" dirty="0"/>
              <a:t>. Дані дистанційного зондування землі у вирішенні завдань моніторингу лісів</a:t>
            </a:r>
          </a:p>
          <a:p>
            <a:pPr lvl="0" indent="450000">
              <a:buFont typeface="+mj-lt"/>
              <a:buAutoNum type="arabicPeriod"/>
            </a:pPr>
            <a:r>
              <a:rPr lang="uk-UA" sz="2000" b="1" dirty="0" err="1"/>
              <a:t>Смітюх</a:t>
            </a:r>
            <a:r>
              <a:rPr lang="uk-UA" sz="2000" b="1" dirty="0"/>
              <a:t> Ангеліна Анатоліївна</a:t>
            </a:r>
            <a:r>
              <a:rPr lang="uk-UA" sz="2000" dirty="0"/>
              <a:t>. Зарубіжний досвід проведення рекультивації земель</a:t>
            </a:r>
          </a:p>
          <a:p>
            <a:pPr lvl="0" indent="450000">
              <a:buFont typeface="+mj-lt"/>
              <a:buAutoNum type="arabicPeriod"/>
            </a:pPr>
            <a:r>
              <a:rPr lang="uk-UA" sz="2000" b="1" dirty="0"/>
              <a:t>Єфимова Аліна Олегів</a:t>
            </a:r>
            <a:r>
              <a:rPr lang="uk-UA" sz="2000" dirty="0"/>
              <a:t>на. Огляд кадастрів природних ресурсів в Україні</a:t>
            </a:r>
          </a:p>
          <a:p>
            <a:pPr lvl="0" indent="450000">
              <a:buFont typeface="+mj-lt"/>
              <a:buAutoNum type="arabicPeriod"/>
            </a:pPr>
            <a:r>
              <a:rPr lang="uk-UA" sz="2000" b="1" dirty="0" err="1"/>
              <a:t>Михайлишин</a:t>
            </a:r>
            <a:r>
              <a:rPr lang="uk-UA" sz="2000" b="1" dirty="0"/>
              <a:t> Наталія Іванівна</a:t>
            </a:r>
            <a:r>
              <a:rPr lang="uk-UA" sz="2000" dirty="0"/>
              <a:t>. Державний лісовий кадастр: призначення, функції та інструменти взаємодії з іншими кадастрами</a:t>
            </a:r>
          </a:p>
          <a:p>
            <a:pPr lvl="0" indent="450000">
              <a:buFont typeface="+mj-lt"/>
              <a:buAutoNum type="arabicPeriod"/>
            </a:pPr>
            <a:r>
              <a:rPr lang="uk-UA" sz="2000" b="1" dirty="0"/>
              <a:t>Кармазіна Карина </a:t>
            </a:r>
            <a:r>
              <a:rPr lang="uk-UA" sz="2000" b="1" dirty="0" err="1"/>
              <a:t>Вячеславівна</a:t>
            </a:r>
            <a:r>
              <a:rPr lang="uk-UA" sz="2000" dirty="0"/>
              <a:t>. Гендерна рівність у сфері оцінки землі</a:t>
            </a:r>
          </a:p>
          <a:p>
            <a:pPr lvl="0" indent="450000">
              <a:buFont typeface="+mj-lt"/>
              <a:buAutoNum type="arabicPeriod"/>
            </a:pPr>
            <a:r>
              <a:rPr lang="uk-UA" sz="2000" b="1" dirty="0"/>
              <a:t>Тарасенко Надія Юріївна</a:t>
            </a:r>
            <a:r>
              <a:rPr lang="uk-UA" sz="2000" dirty="0"/>
              <a:t>. Порівняльна характеристика подання рельєфу на цифрових картах</a:t>
            </a:r>
          </a:p>
          <a:p>
            <a:pPr lvl="0" indent="450000">
              <a:buFont typeface="+mj-lt"/>
              <a:buAutoNum type="arabicPeriod"/>
            </a:pPr>
            <a:r>
              <a:rPr lang="uk-UA" sz="2000" b="1" dirty="0" err="1"/>
              <a:t>Смітюх</a:t>
            </a:r>
            <a:r>
              <a:rPr lang="uk-UA" sz="2000" b="1" dirty="0"/>
              <a:t> Ангеліна Анатоліївна</a:t>
            </a:r>
            <a:r>
              <a:rPr lang="uk-UA" sz="2000" dirty="0"/>
              <a:t>. Проблеми використання та охорони ґрунтів України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4468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Дар’я </a:t>
            </a:r>
            <a:r>
              <a:rPr lang="uk-UA" sz="2200" b="1" dirty="0" err="1"/>
              <a:t>Шишова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28-29 </a:t>
            </a:r>
            <a:r>
              <a:rPr lang="ru-RU" sz="2200" dirty="0" err="1"/>
              <a:t>березня</a:t>
            </a:r>
            <a:r>
              <a:rPr lang="ru-RU" sz="2200" dirty="0"/>
              <a:t> </a:t>
            </a:r>
            <a:r>
              <a:rPr lang="uk-UA" sz="2200" dirty="0">
                <a:cs typeface="Times New Roman" pitchFamily="18" charset="0"/>
              </a:rPr>
              <a:t>2019 р. прийняла участь в </a:t>
            </a:r>
            <a:r>
              <a:rPr lang="uk-UA" sz="2200" b="1" dirty="0">
                <a:cs typeface="Times New Roman" pitchFamily="18" charset="0"/>
              </a:rPr>
              <a:t>ІІ етапі </a:t>
            </a:r>
            <a:r>
              <a:rPr lang="ru-RU" sz="2200" b="1" dirty="0" err="1"/>
              <a:t>Всеукраїнського</a:t>
            </a:r>
            <a:r>
              <a:rPr lang="ru-RU" sz="2200" b="1" dirty="0"/>
              <a:t> конкурсу </a:t>
            </a:r>
            <a:r>
              <a:rPr lang="ru-RU" sz="2200" b="1" dirty="0" err="1"/>
              <a:t>студентських</a:t>
            </a:r>
            <a:r>
              <a:rPr lang="ru-RU" sz="2200" b="1" dirty="0"/>
              <a:t> </a:t>
            </a:r>
            <a:r>
              <a:rPr lang="ru-RU" sz="2200" b="1" dirty="0" err="1"/>
              <a:t>наукових</a:t>
            </a:r>
            <a:r>
              <a:rPr lang="ru-RU" sz="2200" b="1" dirty="0"/>
              <a:t> </a:t>
            </a:r>
            <a:r>
              <a:rPr lang="ru-RU" sz="2200" b="1" dirty="0" err="1"/>
              <a:t>робіт</a:t>
            </a:r>
            <a:r>
              <a:rPr lang="ru-RU" sz="2200" dirty="0"/>
              <a:t> з </a:t>
            </a:r>
            <a:r>
              <a:rPr lang="ru-RU" sz="2200" dirty="0" err="1"/>
              <a:t>природничих</a:t>
            </a:r>
            <a:r>
              <a:rPr lang="ru-RU" sz="2200" dirty="0"/>
              <a:t>, </a:t>
            </a:r>
            <a:r>
              <a:rPr lang="ru-RU" sz="2200" dirty="0" err="1"/>
              <a:t>технічних</a:t>
            </a:r>
            <a:r>
              <a:rPr lang="ru-RU" sz="2200" dirty="0"/>
              <a:t> та </a:t>
            </a:r>
            <a:r>
              <a:rPr lang="ru-RU" sz="2200" dirty="0" err="1"/>
              <a:t>гуманітарних</a:t>
            </a:r>
            <a:r>
              <a:rPr lang="ru-RU" sz="2200" dirty="0"/>
              <a:t> наук за </a:t>
            </a:r>
            <a:r>
              <a:rPr lang="ru-RU" sz="2200" dirty="0" err="1"/>
              <a:t>напрямом</a:t>
            </a:r>
            <a:r>
              <a:rPr lang="ru-RU" sz="2200" dirty="0"/>
              <a:t> </a:t>
            </a:r>
            <a:r>
              <a:rPr lang="ru-RU" sz="2200" b="1" dirty="0"/>
              <a:t>«</a:t>
            </a:r>
            <a:r>
              <a:rPr lang="ru-RU" sz="2200" b="1" dirty="0" err="1"/>
              <a:t>Геодезія</a:t>
            </a:r>
            <a:r>
              <a:rPr lang="ru-RU" sz="2200" b="1" dirty="0"/>
              <a:t> та </a:t>
            </a:r>
            <a:r>
              <a:rPr lang="ru-RU" sz="2200" b="1" dirty="0" err="1"/>
              <a:t>землеустрій</a:t>
            </a:r>
            <a:r>
              <a:rPr lang="ru-RU" sz="2200" b="1" dirty="0"/>
              <a:t>»</a:t>
            </a:r>
            <a:r>
              <a:rPr lang="uk-UA" sz="2200" b="1" dirty="0">
                <a:cs typeface="Times New Roman" pitchFamily="18" charset="0"/>
              </a:rPr>
              <a:t> </a:t>
            </a:r>
            <a:r>
              <a:rPr lang="ru-RU" sz="2200" dirty="0"/>
              <a:t>у </a:t>
            </a:r>
            <a:r>
              <a:rPr lang="ru-RU" sz="2200" dirty="0" err="1"/>
              <a:t>Львівському</a:t>
            </a:r>
            <a:r>
              <a:rPr lang="ru-RU" sz="2200" dirty="0"/>
              <a:t> </a:t>
            </a:r>
            <a:r>
              <a:rPr lang="ru-RU" sz="2200" dirty="0" err="1"/>
              <a:t>національному</a:t>
            </a:r>
            <a:r>
              <a:rPr lang="ru-RU" sz="2200" dirty="0"/>
              <a:t> аграрному </a:t>
            </a:r>
            <a:r>
              <a:rPr lang="ru-RU" sz="2200" dirty="0" err="1"/>
              <a:t>університеті</a:t>
            </a:r>
            <a:r>
              <a:rPr lang="uk-UA" sz="2200" dirty="0">
                <a:cs typeface="Times New Roman" pitchFamily="18" charset="0"/>
              </a:rPr>
              <a:t>, </a:t>
            </a:r>
            <a:r>
              <a:rPr lang="ru-RU" sz="2200" dirty="0" err="1"/>
              <a:t>блискуче</a:t>
            </a:r>
            <a:r>
              <a:rPr lang="ru-RU" sz="2200" dirty="0"/>
              <a:t> </a:t>
            </a:r>
            <a:r>
              <a:rPr lang="ru-RU" sz="2200" dirty="0" err="1"/>
              <a:t>призентувала</a:t>
            </a:r>
            <a:r>
              <a:rPr lang="ru-RU" sz="2200" dirty="0"/>
              <a:t> </a:t>
            </a:r>
            <a:r>
              <a:rPr lang="ru-RU" sz="2200" dirty="0" err="1"/>
              <a:t>науково-дослідну</a:t>
            </a:r>
            <a:r>
              <a:rPr lang="ru-RU" sz="2200" dirty="0"/>
              <a:t> роботу, в </a:t>
            </a:r>
            <a:r>
              <a:rPr lang="ru-RU" sz="2200" dirty="0" err="1"/>
              <a:t>результаті</a:t>
            </a:r>
            <a:r>
              <a:rPr lang="ru-RU" sz="2200" dirty="0"/>
              <a:t> </a:t>
            </a:r>
            <a:r>
              <a:rPr lang="ru-RU" sz="2200" dirty="0" err="1"/>
              <a:t>чого</a:t>
            </a:r>
            <a:r>
              <a:rPr lang="ru-RU" sz="2200" dirty="0"/>
              <a:t>, </a:t>
            </a:r>
            <a:r>
              <a:rPr lang="ru-RU" sz="2200" dirty="0" err="1"/>
              <a:t>отримала</a:t>
            </a:r>
            <a:r>
              <a:rPr lang="ru-RU" sz="2200" dirty="0"/>
              <a:t> </a:t>
            </a:r>
            <a:r>
              <a:rPr lang="ru-RU" sz="2200" dirty="0" err="1"/>
              <a:t>високу</a:t>
            </a:r>
            <a:r>
              <a:rPr lang="ru-RU" sz="2200" dirty="0"/>
              <a:t> </a:t>
            </a:r>
            <a:r>
              <a:rPr lang="ru-RU" sz="2200" dirty="0" err="1"/>
              <a:t>оцінку</a:t>
            </a:r>
            <a:r>
              <a:rPr lang="ru-RU" sz="2200" dirty="0"/>
              <a:t> і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/>
              <a:t>відзначена</a:t>
            </a:r>
            <a:r>
              <a:rPr lang="ru-RU" sz="2200" dirty="0"/>
              <a:t> дипломом </a:t>
            </a:r>
            <a:r>
              <a:rPr lang="ru-RU" sz="2200" dirty="0" err="1"/>
              <a:t>переможця</a:t>
            </a:r>
            <a:r>
              <a:rPr lang="ru-RU" sz="2200" dirty="0"/>
              <a:t> (</a:t>
            </a:r>
            <a:r>
              <a:rPr lang="ru-RU" sz="2200" b="1" dirty="0"/>
              <a:t>I </a:t>
            </a:r>
            <a:r>
              <a:rPr lang="ru-RU" sz="2200" b="1" dirty="0" err="1"/>
              <a:t>місце</a:t>
            </a:r>
            <a:r>
              <a:rPr lang="ru-RU" sz="2200" dirty="0"/>
              <a:t>).</a:t>
            </a:r>
            <a:endParaRPr lang="uk-UA" sz="22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37D0717-BB34-4EB9-994D-3E91F4465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30572"/>
            <a:ext cx="2788927" cy="3794458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у приміщенні, група, сидить&#10;&#10;Автоматично згенерований опис">
            <a:extLst>
              <a:ext uri="{FF2B5EF4-FFF2-40B4-BE49-F238E27FC236}">
                <a16:creationId xmlns:a16="http://schemas.microsoft.com/office/drawing/2014/main" id="{5C54852D-BB96-4250-B6C5-743B645D6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26325"/>
          <a:stretch/>
        </p:blipFill>
        <p:spPr>
          <a:xfrm>
            <a:off x="3923928" y="3140968"/>
            <a:ext cx="4813674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7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Члени гуртка, </a:t>
            </a:r>
            <a:r>
              <a:rPr lang="uk-UA" sz="2100" b="1" dirty="0"/>
              <a:t>Олег Федорченко</a:t>
            </a:r>
            <a:r>
              <a:rPr lang="uk-UA" sz="2100" dirty="0"/>
              <a:t>,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та </a:t>
            </a:r>
            <a:r>
              <a:rPr lang="uk-UA" sz="2100" b="1" dirty="0"/>
              <a:t>Дар’я </a:t>
            </a:r>
            <a:r>
              <a:rPr lang="uk-UA" sz="2100" b="1" dirty="0" err="1"/>
              <a:t>Шишова</a:t>
            </a: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17-</a:t>
            </a:r>
            <a:r>
              <a:rPr lang="uk-UA" sz="2100" dirty="0">
                <a:cs typeface="Times New Roman" pitchFamily="18" charset="0"/>
              </a:rPr>
              <a:t>19 квітня 2019 р. прийняли участь в </a:t>
            </a:r>
            <a:r>
              <a:rPr lang="uk-UA" sz="2100" b="1" dirty="0">
                <a:cs typeface="Times New Roman" pitchFamily="18" charset="0"/>
              </a:rPr>
              <a:t>ІІ етапі Всеукраїнської студентської олімпіади із спеціальності 193 “Землеустрій та кадастр” </a:t>
            </a:r>
            <a:r>
              <a:rPr lang="uk-UA" sz="2100" dirty="0">
                <a:cs typeface="Times New Roman" pitchFamily="18" charset="0"/>
              </a:rPr>
              <a:t>в Одеському державному аграрному університету, де зайняли </a:t>
            </a:r>
            <a:r>
              <a:rPr lang="uk-UA" sz="2100" b="1" dirty="0">
                <a:cs typeface="Times New Roman" pitchFamily="18" charset="0"/>
              </a:rPr>
              <a:t>друге місце</a:t>
            </a:r>
            <a:r>
              <a:rPr lang="uk-UA" sz="2100" dirty="0">
                <a:cs typeface="Times New Roman" pitchFamily="18" charset="0"/>
              </a:rPr>
              <a:t> в командному заліку.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в індивідуальній першості зайняла </a:t>
            </a:r>
            <a:r>
              <a:rPr lang="uk-UA" sz="2100" b="1" dirty="0" err="1"/>
              <a:t>ІІ</a:t>
            </a:r>
            <a:r>
              <a:rPr lang="uk-UA" sz="2100" b="1" dirty="0"/>
              <a:t> місце </a:t>
            </a:r>
            <a:r>
              <a:rPr lang="uk-UA" sz="2100" dirty="0"/>
              <a:t>і була нагороджена дипломом </a:t>
            </a:r>
            <a:r>
              <a:rPr lang="uk-UA" sz="2100" dirty="0" err="1"/>
              <a:t>ІІ</a:t>
            </a:r>
            <a:r>
              <a:rPr lang="uk-UA" sz="2100" dirty="0"/>
              <a:t>-го ступеня.</a:t>
            </a:r>
            <a:endParaRPr lang="uk-UA" sz="21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3356" y="3282719"/>
            <a:ext cx="2825148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Зокрема, підготовка до конкурсного завдання з дисципліни </a:t>
            </a:r>
            <a:r>
              <a:rPr lang="uk-UA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 здійснювалася під час роботи студентського наукового гуртка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 descr="Зображення, що містить текст, їжа&#10;&#10;Автоматично згенерований опис">
            <a:extLst>
              <a:ext uri="{FF2B5EF4-FFF2-40B4-BE49-F238E27FC236}">
                <a16:creationId xmlns:a16="http://schemas.microsoft.com/office/drawing/2014/main" id="{ABF9D950-6DB6-4EAC-BC9B-2E6D5B7C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" y="2567903"/>
            <a:ext cx="3038484" cy="4275804"/>
          </a:xfrm>
          <a:prstGeom prst="rect">
            <a:avLst/>
          </a:prstGeom>
        </p:spPr>
      </p:pic>
      <p:pic>
        <p:nvPicPr>
          <p:cNvPr id="10" name="Рисунок 9" descr="Зображення, що містить підлога, у приміщенні, особа, стіна&#10;&#10;Автоматично згенерований опис">
            <a:extLst>
              <a:ext uri="{FF2B5EF4-FFF2-40B4-BE49-F238E27FC236}">
                <a16:creationId xmlns:a16="http://schemas.microsoft.com/office/drawing/2014/main" id="{97DFF031-DB0D-4061-8E34-0100942B3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64" y="2564694"/>
            <a:ext cx="3038484" cy="42758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15673"/>
            <a:ext cx="9144000" cy="489364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обґрунтування використання методик застосування безпілотних літальних апаратів (</a:t>
            </a:r>
            <a:r>
              <a:rPr lang="uk-UA" sz="2400" dirty="0" err="1"/>
              <a:t>БПЛА</a:t>
            </a:r>
            <a:r>
              <a:rPr lang="uk-UA" sz="2400" dirty="0"/>
              <a:t>) при створенні топографічної основи для вирішення топографо-геодезичних завдань.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  </a:r>
            <a:endParaRPr lang="uk-UA" sz="2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22288"/>
            <a:ext cx="9144000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Опрацювання польових вимірювань в сучасному спеціалізованому програмному забезпеченні.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  </a:r>
          </a:p>
          <a:p>
            <a:pPr marL="360000" indent="457200" algn="just"/>
            <a:endParaRPr lang="uk-UA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Web-сторінка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/>
              <a:t>Детальна інформація розміщена на сайті студентського наукового гуртка «Геодезія»</a:t>
            </a:r>
          </a:p>
          <a:p>
            <a:pPr algn="ctr"/>
            <a:r>
              <a:rPr lang="en-US" sz="2400" b="1" dirty="0" err="1"/>
              <a:t>https://nubip.edu.ua/node/25845</a:t>
            </a:r>
            <a:endParaRPr lang="uk-UA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8329" r="15605" b="6250"/>
          <a:stretch>
            <a:fillRect/>
          </a:stretch>
        </p:blipFill>
        <p:spPr bwMode="auto">
          <a:xfrm>
            <a:off x="995320" y="2301720"/>
            <a:ext cx="7537120" cy="451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886035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908720"/>
            <a:ext cx="9144000" cy="107721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Мета студентського </a:t>
            </a:r>
          </a:p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914400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200" dirty="0"/>
              <a:t>реалізація наукового-практичного і творчого потенціалу студентів факультету землевпорядкування з топографо-геодезичної діяльності.</a:t>
            </a:r>
            <a:endParaRPr lang="uk-UA" sz="28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366878"/>
            <a:ext cx="9144000" cy="270843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3400" dirty="0"/>
              <a:t>В засіданнях гуртка у </a:t>
            </a:r>
            <a:r>
              <a:rPr lang="uk-UA" sz="3400" b="1" dirty="0"/>
              <a:t>2018-2019</a:t>
            </a:r>
            <a:r>
              <a:rPr lang="uk-UA" sz="3400" dirty="0"/>
              <a:t> навчальному році брали участь </a:t>
            </a:r>
            <a:r>
              <a:rPr lang="uk-UA" sz="3400" b="1" dirty="0"/>
              <a:t>52</a:t>
            </a:r>
            <a:r>
              <a:rPr lang="uk-UA" sz="3400" dirty="0"/>
              <a:t> члена студентського наукового гуртка, з них </a:t>
            </a:r>
            <a:r>
              <a:rPr lang="uk-UA" sz="3400" b="1" dirty="0"/>
              <a:t>13</a:t>
            </a:r>
            <a:r>
              <a:rPr lang="uk-UA" sz="3400" dirty="0"/>
              <a:t> студентів третього курсу, </a:t>
            </a:r>
            <a:r>
              <a:rPr lang="uk-UA" sz="3400" b="1" dirty="0"/>
              <a:t>39</a:t>
            </a:r>
            <a:r>
              <a:rPr lang="uk-UA" sz="3400" dirty="0"/>
              <a:t> студентів четвертого курсу.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060848"/>
            <a:ext cx="9144000" cy="39703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600" dirty="0">
                <a:cs typeface="Times New Roman" panose="02020603050405020304" pitchFamily="18" charset="0"/>
              </a:rPr>
              <a:t>Проведено </a:t>
            </a:r>
            <a:r>
              <a:rPr lang="uk-UA" sz="3600" b="1" dirty="0">
                <a:cs typeface="Times New Roman" panose="02020603050405020304" pitchFamily="18" charset="0"/>
              </a:rPr>
              <a:t>6</a:t>
            </a:r>
            <a:r>
              <a:rPr lang="uk-UA" sz="3600" dirty="0">
                <a:cs typeface="Times New Roman" panose="02020603050405020304" pitchFamily="18" charset="0"/>
              </a:rPr>
              <a:t> засідань наукового гуртка на яких проводилися заходи відповідно до Плану роботи гуртка </a:t>
            </a:r>
            <a:r>
              <a:rPr lang="uk-UA" sz="3600" dirty="0"/>
              <a:t>на 2018-2019 навчальний рік</a:t>
            </a:r>
            <a:r>
              <a:rPr lang="uk-UA" sz="3600" dirty="0">
                <a:cs typeface="Times New Roman" panose="02020603050405020304" pitchFamily="18" charset="0"/>
              </a:rPr>
              <a:t>. Крім того, на засіданнях було заслухано </a:t>
            </a:r>
            <a:r>
              <a:rPr lang="uk-UA" sz="3600" b="1" dirty="0">
                <a:cs typeface="Times New Roman" panose="02020603050405020304" pitchFamily="18" charset="0"/>
              </a:rPr>
              <a:t>9</a:t>
            </a:r>
            <a:r>
              <a:rPr lang="uk-UA" sz="3600" dirty="0">
                <a:cs typeface="Times New Roman" panose="02020603050405020304" pitchFamily="18" charset="0"/>
              </a:rPr>
              <a:t> доповідей </a:t>
            </a:r>
            <a:r>
              <a:rPr lang="uk-UA" sz="3600" b="1" dirty="0">
                <a:cs typeface="Times New Roman" panose="02020603050405020304" pitchFamily="18" charset="0"/>
              </a:rPr>
              <a:t>9</a:t>
            </a:r>
            <a:r>
              <a:rPr lang="uk-UA" sz="3600" dirty="0">
                <a:cs typeface="Times New Roman" panose="02020603050405020304" pitchFamily="18" charset="0"/>
              </a:rPr>
              <a:t>-и членів на різноманітні теми в розрізі Плану роботи гуртка на 2018/19 навчальний рік. </a:t>
            </a:r>
            <a:endParaRPr lang="ru-RU" sz="36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«Геодезія» на 2018-2019 навчальний рік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341461"/>
              </p:ext>
            </p:extLst>
          </p:nvPr>
        </p:nvGraphicFramePr>
        <p:xfrm>
          <a:off x="35496" y="1182960"/>
          <a:ext cx="9036497" cy="5486400"/>
        </p:xfrm>
        <a:graphic>
          <a:graphicData uri="http://schemas.openxmlformats.org/drawingml/2006/table">
            <a:tbl>
              <a:tblPr/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Заходи 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Дата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Місце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Організаційні питання: обговорення плану роботи гуртка, старости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Вересень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2018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Підготовка доповідей для виступів на засіданнях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Жовтень-грудень 2018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112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підготовки публікацій до друку (за результатами проведених досліджень)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Січень-лютий 2019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Знайомство з будовою та принципом роботи сучасних геодезичних приладів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Березень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2019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створення картографічних матеріалів (за результатами вимірювань сучасних геодезичних приладів)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Квітень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2019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107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Підведення підсумків роботи наукового геодезичного гуртка «Геодезія». Підготовка презентації про роботу гуртка на «Фестиваль науки»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Травень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2019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107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О.В., </a:t>
                      </a: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Шишова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 Д.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освоєння будови та принципів роботи сучасних геодезичних приладів, які використовуватимуться при вирішенні завдань землекористування та будівництва</a:t>
            </a:r>
            <a:endParaRPr lang="uk-UA" sz="2200" b="1" i="1" dirty="0"/>
          </a:p>
        </p:txBody>
      </p:sp>
      <p:pic>
        <p:nvPicPr>
          <p:cNvPr id="16386" name="Picture 2" descr="D:\Саша\Кафедра\Студентський науковий гурток Геодезія\Виставка приладів (круглий стіл)\eyu97Txcg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9916"/>
            <a:ext cx="4824536" cy="3211332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надворі, дерево, будівля, особ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E915B53-4220-4AAD-9E0E-6B69C6AC5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105"/>
          <a:stretch/>
        </p:blipFill>
        <p:spPr>
          <a:xfrm>
            <a:off x="4365376" y="3104968"/>
            <a:ext cx="4796813" cy="3753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топографо-геодезичних знімань</a:t>
            </a:r>
            <a:endParaRPr lang="uk-UA" sz="2200" b="1" i="1" dirty="0"/>
          </a:p>
        </p:txBody>
      </p:sp>
      <p:pic>
        <p:nvPicPr>
          <p:cNvPr id="17411" name="Picture 3" descr="D:\Саша\Кафедра\Студентський науковий гурток Геодезія\Фото практика\Новый рисунок (3).png"/>
          <p:cNvPicPr>
            <a:picLocks noChangeAspect="1" noChangeArrowheads="1"/>
          </p:cNvPicPr>
          <p:nvPr/>
        </p:nvPicPr>
        <p:blipFill>
          <a:blip r:embed="rId3" cstate="print"/>
          <a:srcRect t="14084"/>
          <a:stretch>
            <a:fillRect/>
          </a:stretch>
        </p:blipFill>
        <p:spPr bwMode="auto">
          <a:xfrm>
            <a:off x="6084168" y="1772816"/>
            <a:ext cx="3059832" cy="4831252"/>
          </a:xfrm>
          <a:prstGeom prst="rect">
            <a:avLst/>
          </a:prstGeom>
          <a:noFill/>
        </p:spPr>
      </p:pic>
      <p:pic>
        <p:nvPicPr>
          <p:cNvPr id="17412" name="Picture 4" descr="D:\Саша\Кафедра\Студентський науковий гурток Геодезія\Фото практика\Новый рисунок (4).png"/>
          <p:cNvPicPr>
            <a:picLocks noChangeAspect="1" noChangeArrowheads="1"/>
          </p:cNvPicPr>
          <p:nvPr/>
        </p:nvPicPr>
        <p:blipFill>
          <a:blip r:embed="rId4" cstate="print"/>
          <a:srcRect t="13726"/>
          <a:stretch>
            <a:fillRect/>
          </a:stretch>
        </p:blipFill>
        <p:spPr bwMode="auto">
          <a:xfrm>
            <a:off x="0" y="1832284"/>
            <a:ext cx="2987824" cy="3755795"/>
          </a:xfrm>
          <a:prstGeom prst="rect">
            <a:avLst/>
          </a:prstGeom>
          <a:noFill/>
        </p:spPr>
      </p:pic>
      <p:pic>
        <p:nvPicPr>
          <p:cNvPr id="17410" name="Picture 2" descr="D:\Саша\Кафедра\Студентський науковий гурток Геодезія\Фото практика\Новый рисунок (6).png"/>
          <p:cNvPicPr>
            <a:picLocks noChangeAspect="1" noChangeArrowheads="1"/>
          </p:cNvPicPr>
          <p:nvPr/>
        </p:nvPicPr>
        <p:blipFill>
          <a:blip r:embed="rId5" cstate="print"/>
          <a:srcRect l="9311" r="10171"/>
          <a:stretch>
            <a:fillRect/>
          </a:stretch>
        </p:blipFill>
        <p:spPr bwMode="auto">
          <a:xfrm>
            <a:off x="2919490" y="1793213"/>
            <a:ext cx="3420326" cy="2833367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трава, дерево, надворі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28E383AC-960B-42CA-802F-D2079AF3F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601" r="24013"/>
          <a:stretch/>
        </p:blipFill>
        <p:spPr>
          <a:xfrm>
            <a:off x="0" y="4293096"/>
            <a:ext cx="4024990" cy="2564904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особа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D042D02-63F8-45BE-BBB3-5F2D1C2B13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4692" r="1991"/>
          <a:stretch/>
        </p:blipFill>
        <p:spPr>
          <a:xfrm>
            <a:off x="4421370" y="4266443"/>
            <a:ext cx="4326249" cy="2611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87" y="112474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аерофотознімань</a:t>
            </a:r>
            <a:endParaRPr lang="uk-UA" sz="2200" b="1" i="1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ED2EFAA-A002-4FEE-8F6E-E165A6BBDE27}"/>
              </a:ext>
            </a:extLst>
          </p:cNvPr>
          <p:cNvSpPr/>
          <p:nvPr/>
        </p:nvSpPr>
        <p:spPr>
          <a:xfrm>
            <a:off x="539552" y="5158383"/>
            <a:ext cx="24950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err="1"/>
              <a:t>БПЛА</a:t>
            </a:r>
            <a:endParaRPr lang="en-US" sz="2800" b="1" dirty="0"/>
          </a:p>
          <a:p>
            <a:r>
              <a:rPr lang="en-US" sz="2800" b="1" dirty="0" err="1"/>
              <a:t>DJI</a:t>
            </a:r>
            <a:r>
              <a:rPr lang="en-US" sz="2800" b="1" dirty="0"/>
              <a:t> </a:t>
            </a:r>
            <a:r>
              <a:rPr lang="en-US" sz="2800" b="1" dirty="0" err="1"/>
              <a:t>Matrice</a:t>
            </a:r>
            <a:r>
              <a:rPr lang="en-US" sz="2800" b="1" dirty="0"/>
              <a:t> 100</a:t>
            </a:r>
          </a:p>
        </p:txBody>
      </p:sp>
      <p:pic>
        <p:nvPicPr>
          <p:cNvPr id="9" name="Рисунок 8" descr="Зображення, що містить трав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17E2F8C-B916-4BE1-A950-5EA50FC0B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" y="1926676"/>
            <a:ext cx="4185815" cy="279054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133069-16D3-41CF-AEF7-45F3E781E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6" t="13561" r="39544" b="13582"/>
          <a:stretch/>
        </p:blipFill>
        <p:spPr>
          <a:xfrm>
            <a:off x="3840445" y="2204865"/>
            <a:ext cx="5302768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60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методиками математичної обробки результатів геодезичних вимірювань</a:t>
            </a:r>
            <a:endParaRPr lang="uk-UA" sz="2200" b="1" i="1" dirty="0"/>
          </a:p>
        </p:txBody>
      </p:sp>
      <p:pic>
        <p:nvPicPr>
          <p:cNvPr id="18437" name="Picture 5" descr="C:\Users\Sasha\Desktop\INeHx6I_188 (1).jpg"/>
          <p:cNvPicPr>
            <a:picLocks noChangeAspect="1" noChangeArrowheads="1"/>
          </p:cNvPicPr>
          <p:nvPr/>
        </p:nvPicPr>
        <p:blipFill>
          <a:blip r:embed="rId3" cstate="print"/>
          <a:srcRect l="12065" b="36479"/>
          <a:stretch>
            <a:fillRect/>
          </a:stretch>
        </p:blipFill>
        <p:spPr bwMode="auto">
          <a:xfrm>
            <a:off x="0" y="2564904"/>
            <a:ext cx="4457396" cy="4293096"/>
          </a:xfrm>
          <a:prstGeom prst="rect">
            <a:avLst/>
          </a:prstGeom>
          <a:noFill/>
        </p:spPr>
      </p:pic>
      <p:pic>
        <p:nvPicPr>
          <p:cNvPr id="18434" name="Picture 2" descr="D:\Саша\Кафедра\Студентський науковий гурток Геодезія\фото на парах\IMAG176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44018" t="3726" r="8637" b="23615"/>
          <a:stretch>
            <a:fillRect/>
          </a:stretch>
        </p:blipFill>
        <p:spPr bwMode="auto">
          <a:xfrm>
            <a:off x="1776037" y="1966193"/>
            <a:ext cx="3057649" cy="2806308"/>
          </a:xfrm>
          <a:prstGeom prst="rect">
            <a:avLst/>
          </a:prstGeom>
          <a:noFill/>
        </p:spPr>
      </p:pic>
      <p:pic>
        <p:nvPicPr>
          <p:cNvPr id="8" name="Picture 6" descr="C:\Users\Sasha\Desktop\GEValuVqB2Q.jpg"/>
          <p:cNvPicPr>
            <a:picLocks noChangeAspect="1" noChangeArrowheads="1"/>
          </p:cNvPicPr>
          <p:nvPr/>
        </p:nvPicPr>
        <p:blipFill rotWithShape="1">
          <a:blip r:embed="rId5" cstate="print"/>
          <a:srcRect l="7555" t="10200" r="21067" b="49626"/>
          <a:stretch/>
        </p:blipFill>
        <p:spPr bwMode="auto">
          <a:xfrm>
            <a:off x="5209976" y="3905672"/>
            <a:ext cx="3934024" cy="2952328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дерево, надворі, трава, небо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7677D34-3256-4C3F-9D79-87B1937891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1651"/>
          <a:stretch/>
        </p:blipFill>
        <p:spPr>
          <a:xfrm>
            <a:off x="4904986" y="1789069"/>
            <a:ext cx="3415133" cy="26230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810</Words>
  <Application>Microsoft Office PowerPoint</Application>
  <PresentationFormat>Екран (4:3)</PresentationFormat>
  <Paragraphs>118</Paragraphs>
  <Slides>18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Шевченко Олександр Вікторович</cp:lastModifiedBy>
  <cp:revision>60</cp:revision>
  <dcterms:created xsi:type="dcterms:W3CDTF">2017-03-29T09:22:52Z</dcterms:created>
  <dcterms:modified xsi:type="dcterms:W3CDTF">2019-04-21T17:55:21Z</dcterms:modified>
</cp:coreProperties>
</file>