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1" r:id="rId6"/>
    <p:sldId id="268" r:id="rId7"/>
    <p:sldId id="262" r:id="rId8"/>
    <p:sldId id="264" r:id="rId9"/>
    <p:sldId id="269" r:id="rId10"/>
    <p:sldId id="267" r:id="rId11"/>
    <p:sldId id="265"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2529528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108533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84337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1537335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114505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CBC9A3-ECD6-4270-8C69-57655BD74BEB}" type="datetimeFigureOut">
              <a:rPr lang="ru-RU" smtClean="0"/>
              <a:t>20.12.2019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1011125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CBC9A3-ECD6-4270-8C69-57655BD74BEB}" type="datetimeFigureOut">
              <a:rPr lang="ru-RU" smtClean="0"/>
              <a:t>20.12.2019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326107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CBC9A3-ECD6-4270-8C69-57655BD74BEB}" type="datetimeFigureOut">
              <a:rPr lang="ru-RU" smtClean="0"/>
              <a:t>20.12.2019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2124412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CBC9A3-ECD6-4270-8C69-57655BD74BEB}" type="datetimeFigureOut">
              <a:rPr lang="ru-RU" smtClean="0"/>
              <a:t>20.12.2019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194555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CBC9A3-ECD6-4270-8C69-57655BD74BEB}" type="datetimeFigureOut">
              <a:rPr lang="ru-RU" smtClean="0"/>
              <a:t>20.12.2019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353512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CBC9A3-ECD6-4270-8C69-57655BD74BEB}" type="datetimeFigureOut">
              <a:rPr lang="ru-RU" smtClean="0"/>
              <a:t>20.12.2019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977E36-AA47-4D18-872F-5B89933F547C}" type="slidenum">
              <a:rPr lang="ru-RU" smtClean="0"/>
              <a:t>‹#›</a:t>
            </a:fld>
            <a:endParaRPr lang="ru-RU"/>
          </a:p>
        </p:txBody>
      </p:sp>
    </p:spTree>
    <p:extLst>
      <p:ext uri="{BB962C8B-B14F-4D97-AF65-F5344CB8AC3E}">
        <p14:creationId xmlns:p14="http://schemas.microsoft.com/office/powerpoint/2010/main" val="5277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BC9A3-ECD6-4270-8C69-57655BD74BEB}" type="datetimeFigureOut">
              <a:rPr lang="ru-RU" smtClean="0"/>
              <a:t>20.12.2019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77E36-AA47-4D18-872F-5B89933F547C}" type="slidenum">
              <a:rPr lang="ru-RU" smtClean="0"/>
              <a:t>‹#›</a:t>
            </a:fld>
            <a:endParaRPr lang="ru-RU"/>
          </a:p>
        </p:txBody>
      </p:sp>
    </p:spTree>
    <p:extLst>
      <p:ext uri="{BB962C8B-B14F-4D97-AF65-F5344CB8AC3E}">
        <p14:creationId xmlns:p14="http://schemas.microsoft.com/office/powerpoint/2010/main" val="66451889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332656"/>
            <a:ext cx="7772400" cy="1902073"/>
          </a:xfrm>
        </p:spPr>
        <p:txBody>
          <a:bodyPr>
            <a:normAutofit fontScale="90000"/>
          </a:bodyPr>
          <a:lstStyle/>
          <a:p>
            <a:r>
              <a:rPr lang="uk-UA" dirty="0" smtClean="0"/>
              <a:t>Як успішно пройти акредитацію освітніх програм за новими вимогами?!?</a:t>
            </a:r>
            <a:endParaRPr lang="ru-RU" dirty="0"/>
          </a:p>
        </p:txBody>
      </p:sp>
      <p:sp>
        <p:nvSpPr>
          <p:cNvPr id="3" name="Подзаголовок 2"/>
          <p:cNvSpPr>
            <a:spLocks noGrp="1"/>
          </p:cNvSpPr>
          <p:nvPr>
            <p:ph type="subTitle" idx="1"/>
          </p:nvPr>
        </p:nvSpPr>
        <p:spPr>
          <a:xfrm>
            <a:off x="539552" y="2276872"/>
            <a:ext cx="7992888" cy="4392488"/>
          </a:xfrm>
        </p:spPr>
        <p:txBody>
          <a:bodyPr>
            <a:normAutofit fontScale="92500" lnSpcReduction="20000"/>
          </a:bodyPr>
          <a:lstStyle/>
          <a:p>
            <a:r>
              <a:rPr lang="uk-UA" b="1" dirty="0" smtClean="0">
                <a:solidFill>
                  <a:schemeClr val="tx1"/>
                </a:solidFill>
              </a:rPr>
              <a:t>За матеріалами: </a:t>
            </a:r>
          </a:p>
          <a:p>
            <a:r>
              <a:rPr lang="uk-UA" b="1" dirty="0" smtClean="0">
                <a:solidFill>
                  <a:schemeClr val="tx1"/>
                </a:solidFill>
              </a:rPr>
              <a:t>Положення про акредитацію, </a:t>
            </a:r>
          </a:p>
          <a:p>
            <a:r>
              <a:rPr lang="uk-UA" b="1" dirty="0" smtClean="0">
                <a:solidFill>
                  <a:schemeClr val="tx1"/>
                </a:solidFill>
              </a:rPr>
              <a:t>Порадника для заповнення відомостей </a:t>
            </a:r>
            <a:r>
              <a:rPr lang="uk-UA" b="1" dirty="0" err="1" smtClean="0">
                <a:solidFill>
                  <a:schemeClr val="tx1"/>
                </a:solidFill>
              </a:rPr>
              <a:t>самооцінювання</a:t>
            </a:r>
            <a:r>
              <a:rPr lang="uk-UA" b="1" dirty="0" smtClean="0">
                <a:solidFill>
                  <a:schemeClr val="tx1"/>
                </a:solidFill>
              </a:rPr>
              <a:t>, </a:t>
            </a:r>
          </a:p>
          <a:p>
            <a:r>
              <a:rPr lang="uk-UA" b="1" dirty="0">
                <a:solidFill>
                  <a:schemeClr val="tx1"/>
                </a:solidFill>
              </a:rPr>
              <a:t>М</a:t>
            </a:r>
            <a:r>
              <a:rPr lang="uk-UA" b="1" dirty="0" smtClean="0">
                <a:solidFill>
                  <a:schemeClr val="tx1"/>
                </a:solidFill>
              </a:rPr>
              <a:t>етодичних рекомендацій для експертів,</a:t>
            </a:r>
          </a:p>
          <a:p>
            <a:r>
              <a:rPr lang="uk-UA" b="1" dirty="0">
                <a:solidFill>
                  <a:schemeClr val="tx1"/>
                </a:solidFill>
              </a:rPr>
              <a:t>проходження он-лайн тренінгу для майбутніх </a:t>
            </a:r>
            <a:r>
              <a:rPr lang="uk-UA" b="1" dirty="0" smtClean="0">
                <a:solidFill>
                  <a:schemeClr val="tx1"/>
                </a:solidFill>
              </a:rPr>
              <a:t>експертів,</a:t>
            </a:r>
            <a:endParaRPr lang="uk-UA" b="1" dirty="0">
              <a:solidFill>
                <a:schemeClr val="tx1"/>
              </a:solidFill>
            </a:endParaRPr>
          </a:p>
          <a:p>
            <a:r>
              <a:rPr lang="uk-UA" b="1" dirty="0" smtClean="0">
                <a:solidFill>
                  <a:schemeClr val="tx1"/>
                </a:solidFill>
              </a:rPr>
              <a:t>відвідування очного тренінгу </a:t>
            </a:r>
            <a:r>
              <a:rPr lang="uk-UA" b="1" dirty="0">
                <a:solidFill>
                  <a:schemeClr val="tx1"/>
                </a:solidFill>
              </a:rPr>
              <a:t>для майбутніх </a:t>
            </a:r>
            <a:r>
              <a:rPr lang="uk-UA" b="1" dirty="0" smtClean="0">
                <a:solidFill>
                  <a:schemeClr val="tx1"/>
                </a:solidFill>
              </a:rPr>
              <a:t>експертів, </a:t>
            </a:r>
          </a:p>
          <a:p>
            <a:r>
              <a:rPr lang="uk-UA" b="1" dirty="0" smtClean="0">
                <a:solidFill>
                  <a:schemeClr val="tx1"/>
                </a:solidFill>
              </a:rPr>
              <a:t>аналізу інтернет-джерел</a:t>
            </a:r>
          </a:p>
        </p:txBody>
      </p:sp>
    </p:spTree>
    <p:extLst>
      <p:ext uri="{BB962C8B-B14F-4D97-AF65-F5344CB8AC3E}">
        <p14:creationId xmlns:p14="http://schemas.microsoft.com/office/powerpoint/2010/main" val="1804284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277"/>
            <a:ext cx="8229600" cy="1143000"/>
          </a:xfrm>
        </p:spPr>
        <p:txBody>
          <a:bodyPr>
            <a:normAutofit fontScale="90000"/>
          </a:bodyPr>
          <a:lstStyle/>
          <a:p>
            <a:r>
              <a:rPr lang="uk-UA" sz="2800" dirty="0" smtClean="0"/>
              <a:t>Взірцева відповідність  </a:t>
            </a:r>
            <a:br>
              <a:rPr lang="uk-UA" sz="2800" dirty="0" smtClean="0"/>
            </a:br>
            <a:r>
              <a:rPr lang="uk-UA" sz="2800" dirty="0" smtClean="0"/>
              <a:t>10 критерій (ОНП доктор філософії) + до  попередніх слайдів:</a:t>
            </a:r>
            <a:endParaRPr lang="ru-RU" sz="2800" dirty="0"/>
          </a:p>
        </p:txBody>
      </p:sp>
      <p:sp>
        <p:nvSpPr>
          <p:cNvPr id="3" name="Объект 2"/>
          <p:cNvSpPr>
            <a:spLocks noGrp="1"/>
          </p:cNvSpPr>
          <p:nvPr>
            <p:ph idx="1"/>
          </p:nvPr>
        </p:nvSpPr>
        <p:spPr>
          <a:xfrm>
            <a:off x="457200" y="1153277"/>
            <a:ext cx="8229600" cy="5444075"/>
          </a:xfrm>
        </p:spPr>
        <p:txBody>
          <a:bodyPr>
            <a:normAutofit fontScale="55000" lnSpcReduction="20000"/>
          </a:bodyPr>
          <a:lstStyle/>
          <a:p>
            <a:r>
              <a:rPr lang="uk-UA" dirty="0" smtClean="0"/>
              <a:t>1. Є </a:t>
            </a:r>
            <a:r>
              <a:rPr lang="uk-UA" dirty="0" err="1"/>
              <a:t>в</a:t>
            </a:r>
            <a:r>
              <a:rPr lang="uk-UA" dirty="0" err="1" smtClean="0"/>
              <a:t>заємозв</a:t>
            </a:r>
            <a:r>
              <a:rPr lang="en-US" dirty="0" smtClean="0"/>
              <a:t>’</a:t>
            </a:r>
            <a:r>
              <a:rPr lang="uk-UA" dirty="0" err="1" smtClean="0"/>
              <a:t>язок</a:t>
            </a:r>
            <a:r>
              <a:rPr lang="uk-UA" dirty="0" smtClean="0"/>
              <a:t> між дисциплінами ОНП та тематикою наукових  досліджень аспіранта.</a:t>
            </a:r>
          </a:p>
          <a:p>
            <a:r>
              <a:rPr lang="uk-UA" dirty="0" smtClean="0"/>
              <a:t>2. Напрям досліджень керівника (останні публікації) відповідає науковій діяльності аспіранта. </a:t>
            </a:r>
          </a:p>
          <a:p>
            <a:r>
              <a:rPr lang="uk-UA" dirty="0" smtClean="0"/>
              <a:t>3. Організаційно і матеріально ЗВО підтримує наукову діяльність аспіранта (спец конференції, семінари, колоквіуми, публікація тез),  забезпечення роботи лабораторій у яких  виконують свої дослідження аспіранти.</a:t>
            </a:r>
          </a:p>
          <a:p>
            <a:r>
              <a:rPr lang="uk-UA" dirty="0" smtClean="0"/>
              <a:t>4. У аспіранта є можливість взяти участь не менше ніж в одній конференції за кордоном за тематикою і результати публікуються англійською  мовою  в міжнародних академічних  журналах.</a:t>
            </a:r>
          </a:p>
          <a:p>
            <a:r>
              <a:rPr lang="uk-UA" dirty="0" smtClean="0"/>
              <a:t>5. Наукові керівники-є активними дослідниками (участь у проектах, публікації, впровадження і залучення своїх аспірантів до участі).</a:t>
            </a:r>
          </a:p>
          <a:p>
            <a:r>
              <a:rPr lang="uk-UA" dirty="0" smtClean="0"/>
              <a:t>6. Доброчесність популяризується у ЗВО, керівники не були позбавлені права керувати аспірантами.</a:t>
            </a:r>
          </a:p>
          <a:p>
            <a:r>
              <a:rPr lang="uk-UA" dirty="0" smtClean="0"/>
              <a:t>7. Викладачі, що забезпечують програму відповідають вимогам до викладання відповідної  дисципліни (є найкращими у цьому напрямі).</a:t>
            </a:r>
          </a:p>
          <a:p>
            <a:r>
              <a:rPr lang="uk-UA" dirty="0" smtClean="0"/>
              <a:t>8. Програмні результати забезпечують всі дисципліни.</a:t>
            </a:r>
          </a:p>
          <a:p>
            <a:r>
              <a:rPr lang="uk-UA" dirty="0" smtClean="0"/>
              <a:t>9. Дисципліна за вибором не може забезпечувати один програмний результат або компетенцію у стандарті.</a:t>
            </a:r>
          </a:p>
          <a:p>
            <a:r>
              <a:rPr lang="uk-UA" dirty="0" smtClean="0"/>
              <a:t>10.  </a:t>
            </a:r>
            <a:r>
              <a:rPr lang="uk-UA" dirty="0" err="1" smtClean="0"/>
              <a:t>Обов</a:t>
            </a:r>
            <a:r>
              <a:rPr lang="en-US" dirty="0" smtClean="0"/>
              <a:t>’</a:t>
            </a:r>
            <a:r>
              <a:rPr lang="uk-UA" dirty="0" err="1" smtClean="0"/>
              <a:t>язкові</a:t>
            </a:r>
            <a:r>
              <a:rPr lang="uk-UA" dirty="0" smtClean="0"/>
              <a:t> дисципліни забезпечують загальні і фахові компетенції згідно стандарту.</a:t>
            </a:r>
          </a:p>
          <a:p>
            <a:endParaRPr lang="ru-RU" dirty="0"/>
          </a:p>
        </p:txBody>
      </p:sp>
    </p:spTree>
    <p:extLst>
      <p:ext uri="{BB962C8B-B14F-4D97-AF65-F5344CB8AC3E}">
        <p14:creationId xmlns:p14="http://schemas.microsoft.com/office/powerpoint/2010/main" val="2858464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1143000"/>
          </a:xfrm>
        </p:spPr>
        <p:txBody>
          <a:bodyPr>
            <a:normAutofit fontScale="90000"/>
          </a:bodyPr>
          <a:lstStyle/>
          <a:p>
            <a:r>
              <a:rPr lang="uk-UA" dirty="0" smtClean="0"/>
              <a:t>Факт наявності вищезгаданих процесів підтверджується:</a:t>
            </a:r>
            <a:r>
              <a:rPr lang="ru-RU" dirty="0" smtClean="0"/>
              <a:t/>
            </a:r>
            <a:br>
              <a:rPr lang="ru-RU" dirty="0" smtClean="0"/>
            </a:br>
            <a:endParaRPr lang="ru-RU" dirty="0"/>
          </a:p>
        </p:txBody>
      </p:sp>
      <p:sp>
        <p:nvSpPr>
          <p:cNvPr id="3" name="Объект 2"/>
          <p:cNvSpPr>
            <a:spLocks noGrp="1"/>
          </p:cNvSpPr>
          <p:nvPr>
            <p:ph idx="1"/>
          </p:nvPr>
        </p:nvSpPr>
        <p:spPr>
          <a:xfrm>
            <a:off x="457200" y="1600200"/>
            <a:ext cx="8507288" cy="5069160"/>
          </a:xfrm>
        </p:spPr>
        <p:txBody>
          <a:bodyPr>
            <a:normAutofit fontScale="85000" lnSpcReduction="20000"/>
          </a:bodyPr>
          <a:lstStyle/>
          <a:p>
            <a:r>
              <a:rPr lang="uk-UA" dirty="0" smtClean="0"/>
              <a:t>1. Наявністю документів (довідки, положення, протоколи тощо) (якщо якогось папірця не вистачає – не суттєво).</a:t>
            </a:r>
          </a:p>
          <a:p>
            <a:r>
              <a:rPr lang="uk-UA" dirty="0" smtClean="0"/>
              <a:t>2. Посиланням на веб-сторінку з висвітленням події.</a:t>
            </a:r>
          </a:p>
          <a:p>
            <a:r>
              <a:rPr lang="uk-UA" dirty="0" smtClean="0"/>
              <a:t>3. Співбесідою експертів із фокус-групами:</a:t>
            </a:r>
          </a:p>
          <a:p>
            <a:r>
              <a:rPr lang="uk-UA" dirty="0" smtClean="0"/>
              <a:t>       студенти (аспіранти), </a:t>
            </a:r>
          </a:p>
          <a:p>
            <a:r>
              <a:rPr lang="uk-UA" dirty="0" smtClean="0"/>
              <a:t>       студентський актив (рада аспірантів), </a:t>
            </a:r>
          </a:p>
          <a:p>
            <a:r>
              <a:rPr lang="uk-UA" dirty="0" smtClean="0"/>
              <a:t>       роботодавці, </a:t>
            </a:r>
          </a:p>
          <a:p>
            <a:r>
              <a:rPr lang="uk-UA" dirty="0" smtClean="0"/>
              <a:t>       викладачі,</a:t>
            </a:r>
          </a:p>
          <a:p>
            <a:r>
              <a:rPr lang="uk-UA" dirty="0" smtClean="0"/>
              <a:t>       адміністрація.</a:t>
            </a:r>
          </a:p>
          <a:p>
            <a:r>
              <a:rPr lang="uk-UA" dirty="0" smtClean="0"/>
              <a:t>4. Наочною оцінкою експертами  матеріально-технічної бази ЗВО для реалізації ОП.</a:t>
            </a:r>
            <a:endParaRPr lang="ru-RU" dirty="0"/>
          </a:p>
        </p:txBody>
      </p:sp>
    </p:spTree>
    <p:extLst>
      <p:ext uri="{BB962C8B-B14F-4D97-AF65-F5344CB8AC3E}">
        <p14:creationId xmlns:p14="http://schemas.microsoft.com/office/powerpoint/2010/main" val="169592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Дякую, за увагу!</a:t>
            </a:r>
            <a:br>
              <a:rPr lang="uk-UA" dirty="0"/>
            </a:br>
            <a:endParaRPr lang="ru-RU" dirty="0"/>
          </a:p>
        </p:txBody>
      </p:sp>
      <p:sp>
        <p:nvSpPr>
          <p:cNvPr id="3" name="Объект 2"/>
          <p:cNvSpPr>
            <a:spLocks noGrp="1"/>
          </p:cNvSpPr>
          <p:nvPr>
            <p:ph idx="1"/>
          </p:nvPr>
        </p:nvSpPr>
        <p:spPr>
          <a:xfrm>
            <a:off x="457200" y="1600201"/>
            <a:ext cx="8229600" cy="3268960"/>
          </a:xfrm>
        </p:spPr>
        <p:txBody>
          <a:bodyPr>
            <a:normAutofit lnSpcReduction="10000"/>
          </a:bodyPr>
          <a:lstStyle/>
          <a:p>
            <a:pPr marL="0" indent="0" algn="ctr">
              <a:buNone/>
            </a:pPr>
            <a:r>
              <a:rPr lang="uk-UA" b="1" dirty="0" smtClean="0">
                <a:solidFill>
                  <a:schemeClr val="tx1"/>
                </a:solidFill>
              </a:rPr>
              <a:t>З повагою до вас і вірою, що мрії здійснюються</a:t>
            </a:r>
          </a:p>
          <a:p>
            <a:pPr marL="0" indent="0" algn="ctr">
              <a:buNone/>
            </a:pPr>
            <a:r>
              <a:rPr lang="uk-UA" b="1" dirty="0" smtClean="0">
                <a:solidFill>
                  <a:schemeClr val="tx1"/>
                </a:solidFill>
              </a:rPr>
              <a:t>член комісії з підготовки акредитації ОНП,</a:t>
            </a:r>
          </a:p>
          <a:p>
            <a:pPr marL="0" indent="0" algn="ctr">
              <a:buNone/>
            </a:pPr>
            <a:r>
              <a:rPr lang="uk-UA" b="1" dirty="0" smtClean="0"/>
              <a:t>Гарант ОНП «Діагностика і профілактика </a:t>
            </a:r>
            <a:r>
              <a:rPr lang="uk-UA" b="1" dirty="0" err="1" smtClean="0"/>
              <a:t>хвороб</a:t>
            </a:r>
            <a:r>
              <a:rPr lang="uk-UA" b="1" dirty="0" smtClean="0"/>
              <a:t> та терапія тварин»</a:t>
            </a:r>
            <a:r>
              <a:rPr lang="uk-UA" b="1" dirty="0" smtClean="0">
                <a:solidFill>
                  <a:schemeClr val="tx1"/>
                </a:solidFill>
              </a:rPr>
              <a:t> </a:t>
            </a:r>
          </a:p>
          <a:p>
            <a:pPr marL="0" indent="0" algn="ctr">
              <a:buNone/>
            </a:pPr>
            <a:r>
              <a:rPr lang="uk-UA" b="1" dirty="0" smtClean="0"/>
              <a:t>Наталія </a:t>
            </a:r>
            <a:r>
              <a:rPr lang="uk-UA" b="1" dirty="0" err="1" smtClean="0"/>
              <a:t>Грушанська</a:t>
            </a:r>
            <a:endParaRPr lang="ru-RU" b="1" dirty="0" smtClean="0">
              <a:solidFill>
                <a:schemeClr val="tx1"/>
              </a:solidFill>
            </a:endParaRPr>
          </a:p>
          <a:p>
            <a:endParaRPr lang="ru-RU" dirty="0"/>
          </a:p>
        </p:txBody>
      </p:sp>
    </p:spTree>
    <p:extLst>
      <p:ext uri="{BB962C8B-B14F-4D97-AF65-F5344CB8AC3E}">
        <p14:creationId xmlns:p14="http://schemas.microsoft.com/office/powerpoint/2010/main" val="413468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Оцінюють якість освітнього процесу за 9 (10) критеріями</a:t>
            </a:r>
            <a:endParaRPr lang="ru-RU" dirty="0"/>
          </a:p>
        </p:txBody>
      </p:sp>
      <p:sp>
        <p:nvSpPr>
          <p:cNvPr id="3" name="Объект 2"/>
          <p:cNvSpPr>
            <a:spLocks noGrp="1"/>
          </p:cNvSpPr>
          <p:nvPr>
            <p:ph idx="1"/>
          </p:nvPr>
        </p:nvSpPr>
        <p:spPr/>
        <p:txBody>
          <a:bodyPr>
            <a:normAutofit/>
          </a:bodyPr>
          <a:lstStyle/>
          <a:p>
            <a:r>
              <a:rPr lang="uk-UA" dirty="0" smtClean="0"/>
              <a:t>1.Процес створення ОП.</a:t>
            </a:r>
          </a:p>
          <a:p>
            <a:r>
              <a:rPr lang="uk-UA" dirty="0" smtClean="0"/>
              <a:t>2. Переваги і недоліки перебігу освітнього процесу під час реалізації ОП.</a:t>
            </a:r>
          </a:p>
          <a:p>
            <a:r>
              <a:rPr lang="uk-UA" dirty="0" smtClean="0"/>
              <a:t>3. Процес оновлення компонентів ОП.</a:t>
            </a:r>
          </a:p>
          <a:p>
            <a:r>
              <a:rPr lang="uk-UA" dirty="0" smtClean="0"/>
              <a:t>4. Процес участі в оновленні програм студентів (аспірантів), роботодавців і викладачів.</a:t>
            </a:r>
          </a:p>
          <a:p>
            <a:r>
              <a:rPr lang="uk-UA" dirty="0" smtClean="0"/>
              <a:t>5. Відзначають найкращі практики.</a:t>
            </a:r>
          </a:p>
          <a:p>
            <a:endParaRPr lang="ru-RU" dirty="0"/>
          </a:p>
        </p:txBody>
      </p:sp>
    </p:spTree>
    <p:extLst>
      <p:ext uri="{BB962C8B-B14F-4D97-AF65-F5344CB8AC3E}">
        <p14:creationId xmlns:p14="http://schemas.microsoft.com/office/powerpoint/2010/main" val="80218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Гарант програми забезпечує якість освітнього процесу</a:t>
            </a:r>
            <a:endParaRPr lang="ru-RU" dirty="0"/>
          </a:p>
        </p:txBody>
      </p:sp>
      <p:sp>
        <p:nvSpPr>
          <p:cNvPr id="3" name="Объект 2"/>
          <p:cNvSpPr>
            <a:spLocks noGrp="1"/>
          </p:cNvSpPr>
          <p:nvPr>
            <p:ph idx="1"/>
          </p:nvPr>
        </p:nvSpPr>
        <p:spPr/>
        <p:txBody>
          <a:bodyPr/>
          <a:lstStyle/>
          <a:p>
            <a:r>
              <a:rPr lang="uk-UA" dirty="0" smtClean="0"/>
              <a:t>Не є суттєвим недоліком відсутність якогось папірця.</a:t>
            </a:r>
          </a:p>
          <a:p>
            <a:r>
              <a:rPr lang="uk-UA" dirty="0" smtClean="0"/>
              <a:t>Не є суттєвим недоліком слабка обізнаність гаранта програми в окремих адміністративних процедурах.</a:t>
            </a:r>
          </a:p>
          <a:p>
            <a:r>
              <a:rPr lang="uk-UA" dirty="0" smtClean="0"/>
              <a:t>Суттєвим недоліком є відсутність освітнього процесу і освітнього середовища.</a:t>
            </a:r>
          </a:p>
          <a:p>
            <a:pPr marL="0" indent="0">
              <a:buNone/>
            </a:pPr>
            <a:endParaRPr lang="ru-RU" dirty="0"/>
          </a:p>
        </p:txBody>
      </p:sp>
    </p:spTree>
    <p:extLst>
      <p:ext uri="{BB962C8B-B14F-4D97-AF65-F5344CB8AC3E}">
        <p14:creationId xmlns:p14="http://schemas.microsoft.com/office/powerpoint/2010/main" val="4412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9362" y="836712"/>
            <a:ext cx="8229600" cy="1143000"/>
          </a:xfrm>
        </p:spPr>
        <p:txBody>
          <a:bodyPr>
            <a:normAutofit fontScale="90000"/>
          </a:bodyPr>
          <a:lstStyle/>
          <a:p>
            <a:r>
              <a:rPr lang="uk-UA" dirty="0" smtClean="0"/>
              <a:t>Суттєві недоліки, що одразу призведуть до відмови в акредитації згідно положення (без урахування відповідності 9 (10) критеріям:</a:t>
            </a:r>
            <a:endParaRPr lang="ru-RU" dirty="0"/>
          </a:p>
        </p:txBody>
      </p:sp>
      <p:sp>
        <p:nvSpPr>
          <p:cNvPr id="3" name="Объект 2"/>
          <p:cNvSpPr>
            <a:spLocks noGrp="1"/>
          </p:cNvSpPr>
          <p:nvPr>
            <p:ph idx="1"/>
          </p:nvPr>
        </p:nvSpPr>
        <p:spPr>
          <a:xfrm>
            <a:off x="479241" y="2996952"/>
            <a:ext cx="8229600" cy="4525963"/>
          </a:xfrm>
        </p:spPr>
        <p:txBody>
          <a:bodyPr/>
          <a:lstStyle/>
          <a:p>
            <a:r>
              <a:rPr lang="uk-UA" dirty="0" smtClean="0"/>
              <a:t>1. Факт надання  недостовірної інформації</a:t>
            </a:r>
          </a:p>
          <a:p>
            <a:r>
              <a:rPr lang="uk-UA" dirty="0" smtClean="0"/>
              <a:t>2. Перешкоджання роботі  експертів</a:t>
            </a:r>
          </a:p>
          <a:p>
            <a:r>
              <a:rPr lang="uk-UA" dirty="0" smtClean="0"/>
              <a:t>3. Фіктивний навчальний процес</a:t>
            </a:r>
          </a:p>
        </p:txBody>
      </p:sp>
    </p:spTree>
    <p:extLst>
      <p:ext uri="{BB962C8B-B14F-4D97-AF65-F5344CB8AC3E}">
        <p14:creationId xmlns:p14="http://schemas.microsoft.com/office/powerpoint/2010/main" val="13035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732"/>
            <a:ext cx="8229600" cy="881988"/>
          </a:xfrm>
        </p:spPr>
        <p:txBody>
          <a:bodyPr>
            <a:normAutofit fontScale="90000"/>
          </a:bodyPr>
          <a:lstStyle/>
          <a:p>
            <a:r>
              <a:rPr lang="uk-UA" dirty="0" smtClean="0"/>
              <a:t>Взірцевий процес розроблення  ОП</a:t>
            </a:r>
            <a:endParaRPr lang="ru-RU" dirty="0"/>
          </a:p>
        </p:txBody>
      </p:sp>
      <p:sp>
        <p:nvSpPr>
          <p:cNvPr id="3" name="Объект 2"/>
          <p:cNvSpPr>
            <a:spLocks noGrp="1"/>
          </p:cNvSpPr>
          <p:nvPr>
            <p:ph idx="1"/>
          </p:nvPr>
        </p:nvSpPr>
        <p:spPr>
          <a:xfrm>
            <a:off x="0" y="764704"/>
            <a:ext cx="8964488" cy="6264696"/>
          </a:xfrm>
        </p:spPr>
        <p:txBody>
          <a:bodyPr>
            <a:normAutofit fontScale="85000" lnSpcReduction="20000"/>
          </a:bodyPr>
          <a:lstStyle/>
          <a:p>
            <a:r>
              <a:rPr lang="uk-UA" dirty="0" smtClean="0"/>
              <a:t>1. Обрана проектна група до складу якої </a:t>
            </a:r>
            <a:r>
              <a:rPr lang="uk-UA" dirty="0" err="1" smtClean="0"/>
              <a:t>обов</a:t>
            </a:r>
            <a:r>
              <a:rPr lang="en-US" dirty="0" smtClean="0"/>
              <a:t>’</a:t>
            </a:r>
            <a:r>
              <a:rPr lang="uk-UA" dirty="0" err="1" smtClean="0"/>
              <a:t>язково</a:t>
            </a:r>
            <a:r>
              <a:rPr lang="uk-UA" dirty="0" smtClean="0"/>
              <a:t> входять роботодавці (лікарі-практики) і  студенти (аспіранти). </a:t>
            </a:r>
          </a:p>
          <a:p>
            <a:r>
              <a:rPr lang="uk-UA" dirty="0" smtClean="0"/>
              <a:t>2. Аналіз аналогічних програм закордонних і вітчизняних оформлюються у вигляді таблиць порівнянь доводяться до викладачів (засідання кафедри, вченої ради, НМК), обговорюється і висвітлюється на сайті.</a:t>
            </a:r>
          </a:p>
          <a:p>
            <a:r>
              <a:rPr lang="uk-UA" dirty="0" smtClean="0"/>
              <a:t>3. Аналіз і прогноз  ринку праці  (звіт доводиться до спільноти).</a:t>
            </a:r>
          </a:p>
          <a:p>
            <a:r>
              <a:rPr lang="uk-UA" dirty="0" smtClean="0"/>
              <a:t>4. </a:t>
            </a:r>
            <a:r>
              <a:rPr lang="uk-UA" dirty="0"/>
              <a:t>В</a:t>
            </a:r>
            <a:r>
              <a:rPr lang="uk-UA" dirty="0" smtClean="0"/>
              <a:t>иокремлюються  мета, цілі, особливості, унікальність і доцільність створення  ОП.</a:t>
            </a:r>
          </a:p>
          <a:p>
            <a:r>
              <a:rPr lang="uk-UA" dirty="0" smtClean="0"/>
              <a:t>5. Розробляються  загальні  і фахові компетенції та програмні результати. (якщо є стандарт  ОС  - все по стандарту  з додаванням своєї  родзинки у фахові компетенції та програмні результати (до 5). Якщо стандарту нема – за узагальненням усіх ОП (ОНП) України мав формуватися стандарт!</a:t>
            </a:r>
          </a:p>
          <a:p>
            <a:endParaRPr lang="uk-UA" dirty="0" smtClean="0"/>
          </a:p>
        </p:txBody>
      </p:sp>
    </p:spTree>
    <p:extLst>
      <p:ext uri="{BB962C8B-B14F-4D97-AF65-F5344CB8AC3E}">
        <p14:creationId xmlns:p14="http://schemas.microsoft.com/office/powerpoint/2010/main" val="1666549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143000"/>
          </a:xfrm>
        </p:spPr>
        <p:txBody>
          <a:bodyPr>
            <a:normAutofit fontScale="90000"/>
          </a:bodyPr>
          <a:lstStyle/>
          <a:p>
            <a:r>
              <a:rPr lang="uk-UA" dirty="0"/>
              <a:t>Взірцевий процес розроблення  ОП</a:t>
            </a:r>
          </a:p>
        </p:txBody>
      </p:sp>
      <p:sp>
        <p:nvSpPr>
          <p:cNvPr id="3" name="Объект 2"/>
          <p:cNvSpPr>
            <a:spLocks noGrp="1"/>
          </p:cNvSpPr>
          <p:nvPr>
            <p:ph idx="1"/>
          </p:nvPr>
        </p:nvSpPr>
        <p:spPr>
          <a:xfrm>
            <a:off x="457200" y="1124744"/>
            <a:ext cx="8229600" cy="5472608"/>
          </a:xfrm>
        </p:spPr>
        <p:txBody>
          <a:bodyPr>
            <a:normAutofit fontScale="77500" lnSpcReduction="20000"/>
          </a:bodyPr>
          <a:lstStyle/>
          <a:p>
            <a:r>
              <a:rPr lang="uk-UA" dirty="0"/>
              <a:t>6. Створюється перелік освітніх компонент, враховуються вимоги законодавства (не менше 25% дисциплін за вибором),   кількість кредитів, кількість аудиторних : самостійних годин,  професійний стандарт , освітній стандарт або національна рамка кваліфікацій.</a:t>
            </a:r>
          </a:p>
          <a:p>
            <a:r>
              <a:rPr lang="uk-UA" dirty="0"/>
              <a:t>7. Враховуються питання матеріально -технічного забезпечення </a:t>
            </a:r>
            <a:r>
              <a:rPr lang="uk-UA" dirty="0" smtClean="0"/>
              <a:t>програми.</a:t>
            </a:r>
            <a:endParaRPr lang="uk-UA" dirty="0"/>
          </a:p>
          <a:p>
            <a:r>
              <a:rPr lang="uk-UA" dirty="0"/>
              <a:t>8. За </a:t>
            </a:r>
            <a:r>
              <a:rPr lang="uk-UA" dirty="0" err="1"/>
              <a:t>пп</a:t>
            </a:r>
            <a:r>
              <a:rPr lang="uk-UA" dirty="0"/>
              <a:t>. 3,4,5,6 враховується думка </a:t>
            </a:r>
            <a:r>
              <a:rPr lang="uk-UA" dirty="0" smtClean="0"/>
              <a:t>роботодавців (лікарів-практиків) </a:t>
            </a:r>
            <a:r>
              <a:rPr lang="uk-UA" dirty="0"/>
              <a:t>і  студентів (аспірантів</a:t>
            </a:r>
            <a:r>
              <a:rPr lang="uk-UA" dirty="0" smtClean="0"/>
              <a:t>). </a:t>
            </a:r>
            <a:endParaRPr lang="uk-UA" dirty="0"/>
          </a:p>
          <a:p>
            <a:r>
              <a:rPr lang="uk-UA" dirty="0"/>
              <a:t>9.  Проект програми обговорюється  і узагальнюється інформація від трьох учасників ринку освітніх послуг (студент -викладач </a:t>
            </a:r>
            <a:r>
              <a:rPr lang="uk-UA" dirty="0" smtClean="0"/>
              <a:t>– роботодавець (лікар-практик)).</a:t>
            </a:r>
            <a:endParaRPr lang="uk-UA" dirty="0"/>
          </a:p>
          <a:p>
            <a:r>
              <a:rPr lang="uk-UA" dirty="0"/>
              <a:t>10. За місяць до затвердження програма публікується на сайті  закладу..  </a:t>
            </a:r>
            <a:endParaRPr lang="ru-RU" dirty="0"/>
          </a:p>
          <a:p>
            <a:endParaRPr lang="uk-UA" dirty="0"/>
          </a:p>
        </p:txBody>
      </p:sp>
    </p:spTree>
    <p:extLst>
      <p:ext uri="{BB962C8B-B14F-4D97-AF65-F5344CB8AC3E}">
        <p14:creationId xmlns:p14="http://schemas.microsoft.com/office/powerpoint/2010/main" val="3203251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Взірцевий процес оновлення ОП</a:t>
            </a:r>
            <a:endParaRPr lang="ru-RU" dirty="0"/>
          </a:p>
        </p:txBody>
      </p:sp>
      <p:sp>
        <p:nvSpPr>
          <p:cNvPr id="3" name="Объект 2"/>
          <p:cNvSpPr>
            <a:spLocks noGrp="1"/>
          </p:cNvSpPr>
          <p:nvPr>
            <p:ph idx="1"/>
          </p:nvPr>
        </p:nvSpPr>
        <p:spPr/>
        <p:txBody>
          <a:bodyPr>
            <a:normAutofit fontScale="85000" lnSpcReduction="20000"/>
          </a:bodyPr>
          <a:lstStyle/>
          <a:p>
            <a:r>
              <a:rPr lang="uk-UA" dirty="0" smtClean="0"/>
              <a:t>1. Проектна група  узагальнює  результати регулярного анкетування (адміністрація проводить?), іншої інформації від студентів, викладачів та роботодавців під час реалізації програми щодо вибірковості, достатньої кількості годин для самостійної роботи, задоволеності освітніми компонентами, змістом дисциплін тощо.</a:t>
            </a:r>
          </a:p>
          <a:p>
            <a:r>
              <a:rPr lang="uk-UA" dirty="0" smtClean="0"/>
              <a:t>2. Результати роботи групи доводяться до відома спільноти ( засідання кафедри, вчена рада факультету). </a:t>
            </a:r>
          </a:p>
          <a:p>
            <a:r>
              <a:rPr lang="uk-UA" dirty="0" smtClean="0"/>
              <a:t>3. Один раз на рік оновлюємо ОП, за 1 місяць до затвердження оприлюднюємо на сайті закладу. </a:t>
            </a:r>
          </a:p>
          <a:p>
            <a:endParaRPr lang="ru-RU" dirty="0"/>
          </a:p>
        </p:txBody>
      </p:sp>
    </p:spTree>
    <p:extLst>
      <p:ext uri="{BB962C8B-B14F-4D97-AF65-F5344CB8AC3E}">
        <p14:creationId xmlns:p14="http://schemas.microsoft.com/office/powerpoint/2010/main" val="103236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normAutofit fontScale="90000"/>
          </a:bodyPr>
          <a:lstStyle/>
          <a:p>
            <a:r>
              <a:rPr lang="uk-UA" dirty="0" smtClean="0"/>
              <a:t>Взірцевий перебіг  освітнього процесу </a:t>
            </a:r>
            <a:endParaRPr lang="ru-RU" dirty="0"/>
          </a:p>
        </p:txBody>
      </p:sp>
      <p:sp>
        <p:nvSpPr>
          <p:cNvPr id="3" name="Объект 2"/>
          <p:cNvSpPr>
            <a:spLocks noGrp="1"/>
          </p:cNvSpPr>
          <p:nvPr>
            <p:ph idx="1"/>
          </p:nvPr>
        </p:nvSpPr>
        <p:spPr>
          <a:xfrm>
            <a:off x="251520" y="1052736"/>
            <a:ext cx="8712968" cy="5805264"/>
          </a:xfrm>
        </p:spPr>
        <p:txBody>
          <a:bodyPr>
            <a:normAutofit fontScale="62500" lnSpcReduction="20000"/>
          </a:bodyPr>
          <a:lstStyle/>
          <a:p>
            <a:r>
              <a:rPr lang="uk-UA" dirty="0" smtClean="0"/>
              <a:t>1. Для студентів є порадник, </a:t>
            </a:r>
            <a:r>
              <a:rPr lang="uk-UA" dirty="0" err="1" smtClean="0"/>
              <a:t>сілабуси</a:t>
            </a:r>
            <a:r>
              <a:rPr lang="uk-UA" dirty="0" smtClean="0"/>
              <a:t> по дисциплінам, реалізація права вибору дисциплін та факультативів, реалізація можливості отримати навички </a:t>
            </a:r>
            <a:r>
              <a:rPr lang="uk-UA" dirty="0" err="1" smtClean="0"/>
              <a:t>софт</a:t>
            </a:r>
            <a:r>
              <a:rPr lang="uk-UA" dirty="0" smtClean="0"/>
              <a:t> </a:t>
            </a:r>
            <a:r>
              <a:rPr lang="uk-UA" dirty="0" err="1" smtClean="0"/>
              <a:t>скіл</a:t>
            </a:r>
            <a:r>
              <a:rPr lang="uk-UA" dirty="0" smtClean="0"/>
              <a:t>, можливість і доступність мобільності у навчанні, легка процедура вирішення конфліктних ситуацій,  психологічна допомога, максимальна інформативність, наявність освітнього середовища у закладі (принцип доброчесності , протидія корупції), допомога у працевлаштуванні, моніторинг випускників  протягом декількох років після навчання. </a:t>
            </a:r>
            <a:r>
              <a:rPr lang="uk-UA" dirty="0"/>
              <a:t>М</a:t>
            </a:r>
            <a:r>
              <a:rPr lang="uk-UA" dirty="0" smtClean="0"/>
              <a:t>оніторинг  думки студентів по ступеню задоволеності вирішення всіх цих складових.</a:t>
            </a:r>
          </a:p>
          <a:p>
            <a:r>
              <a:rPr lang="uk-UA" dirty="0" smtClean="0"/>
              <a:t>2. Доступність середовища для інвалідів (пандуси, бильця, обладнані туалети).</a:t>
            </a:r>
          </a:p>
          <a:p>
            <a:r>
              <a:rPr lang="uk-UA" dirty="0" smtClean="0"/>
              <a:t>3. Відсутність адміністративного тиску  - принцип  </a:t>
            </a:r>
            <a:r>
              <a:rPr lang="uk-UA" dirty="0" err="1" smtClean="0"/>
              <a:t>студентоцентрованого</a:t>
            </a:r>
            <a:r>
              <a:rPr lang="uk-UA" dirty="0" smtClean="0"/>
              <a:t>  навчання.</a:t>
            </a:r>
          </a:p>
          <a:p>
            <a:r>
              <a:rPr lang="uk-UA" dirty="0" smtClean="0"/>
              <a:t>4. Молоді викладачі і викладачі  не дуже молоді мають інформацію і доступність  програм мобільності, стажування, психологічної підтримки,  підвищення кваліфікації і саморозвитку. </a:t>
            </a:r>
            <a:r>
              <a:rPr lang="ru-RU" dirty="0" smtClean="0"/>
              <a:t> Є процедура і </a:t>
            </a:r>
            <a:r>
              <a:rPr lang="ru-RU" dirty="0" err="1" smtClean="0"/>
              <a:t>реалізується</a:t>
            </a:r>
            <a:r>
              <a:rPr lang="ru-RU" dirty="0" smtClean="0"/>
              <a:t> </a:t>
            </a:r>
            <a:r>
              <a:rPr lang="ru-RU" dirty="0" err="1" smtClean="0"/>
              <a:t>стимулювання</a:t>
            </a:r>
            <a:r>
              <a:rPr lang="ru-RU" dirty="0" smtClean="0"/>
              <a:t>  </a:t>
            </a:r>
            <a:r>
              <a:rPr lang="ru-RU" dirty="0" err="1" smtClean="0"/>
              <a:t>здобутків</a:t>
            </a:r>
            <a:r>
              <a:rPr lang="ru-RU" dirty="0" smtClean="0"/>
              <a:t>  </a:t>
            </a:r>
            <a:r>
              <a:rPr lang="ru-RU" dirty="0" err="1" smtClean="0"/>
              <a:t>викладачів</a:t>
            </a:r>
            <a:r>
              <a:rPr lang="ru-RU" dirty="0" smtClean="0"/>
              <a:t>.</a:t>
            </a:r>
          </a:p>
          <a:p>
            <a:r>
              <a:rPr lang="uk-UA" dirty="0" smtClean="0"/>
              <a:t>5. Під час реалізації програми  фахівці -практики читають  лекції практичні, відбір викладачів на ОП  </a:t>
            </a:r>
            <a:r>
              <a:rPr lang="uk-UA" dirty="0" err="1" smtClean="0"/>
              <a:t>відбуваєтьсся</a:t>
            </a:r>
            <a:r>
              <a:rPr lang="uk-UA" dirty="0" smtClean="0"/>
              <a:t>  за конкурсом –  </a:t>
            </a:r>
            <a:r>
              <a:rPr lang="uk-UA" dirty="0"/>
              <a:t> </a:t>
            </a:r>
            <a:r>
              <a:rPr lang="uk-UA" dirty="0" smtClean="0"/>
              <a:t>«Відкрита лекція».  </a:t>
            </a:r>
          </a:p>
          <a:p>
            <a:r>
              <a:rPr lang="uk-UA" dirty="0" smtClean="0"/>
              <a:t>6. Безкоштовний доступ до ресурсів бібліотеки і лабораторій, забезпечення навчальною літературою.</a:t>
            </a:r>
          </a:p>
        </p:txBody>
      </p:sp>
    </p:spTree>
    <p:extLst>
      <p:ext uri="{BB962C8B-B14F-4D97-AF65-F5344CB8AC3E}">
        <p14:creationId xmlns:p14="http://schemas.microsoft.com/office/powerpoint/2010/main" val="36446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Доктор філософії</a:t>
            </a:r>
            <a:endParaRPr lang="uk-UA" dirty="0"/>
          </a:p>
        </p:txBody>
      </p:sp>
      <p:sp>
        <p:nvSpPr>
          <p:cNvPr id="3" name="Объект 2"/>
          <p:cNvSpPr>
            <a:spLocks noGrp="1"/>
          </p:cNvSpPr>
          <p:nvPr>
            <p:ph idx="1"/>
          </p:nvPr>
        </p:nvSpPr>
        <p:spPr/>
        <p:txBody>
          <a:bodyPr/>
          <a:lstStyle/>
          <a:p>
            <a:pPr marL="0" indent="0">
              <a:buNone/>
            </a:pPr>
            <a:endParaRPr lang="uk-UA" dirty="0" smtClean="0"/>
          </a:p>
          <a:p>
            <a:pPr marL="0" indent="0" algn="ctr">
              <a:buNone/>
            </a:pPr>
            <a:r>
              <a:rPr lang="uk-UA" dirty="0" smtClean="0"/>
              <a:t>Загальна концепція:</a:t>
            </a:r>
          </a:p>
          <a:p>
            <a:pPr marL="0" indent="0">
              <a:buNone/>
            </a:pPr>
            <a:endParaRPr lang="uk-UA" b="1" dirty="0" smtClean="0"/>
          </a:p>
          <a:p>
            <a:pPr marL="0" indent="0" algn="ctr">
              <a:buNone/>
            </a:pPr>
            <a:r>
              <a:rPr lang="uk-UA" b="1" dirty="0" smtClean="0"/>
              <a:t>Навчання через дослідження</a:t>
            </a:r>
            <a:endParaRPr lang="uk-UA" b="1" dirty="0"/>
          </a:p>
        </p:txBody>
      </p:sp>
    </p:spTree>
    <p:extLst>
      <p:ext uri="{BB962C8B-B14F-4D97-AF65-F5344CB8AC3E}">
        <p14:creationId xmlns:p14="http://schemas.microsoft.com/office/powerpoint/2010/main" val="123713929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TotalTime>
  <Words>978</Words>
  <Application>Microsoft Office PowerPoint</Application>
  <PresentationFormat>Экран (4:3)</PresentationFormat>
  <Paragraphs>76</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Як успішно пройти акредитацію освітніх програм за новими вимогами?!?</vt:lpstr>
      <vt:lpstr>Оцінюють якість освітнього процесу за 9 (10) критеріями</vt:lpstr>
      <vt:lpstr>Гарант програми забезпечує якість освітнього процесу</vt:lpstr>
      <vt:lpstr>Суттєві недоліки, що одразу призведуть до відмови в акредитації згідно положення (без урахування відповідності 9 (10) критеріям:</vt:lpstr>
      <vt:lpstr>Взірцевий процес розроблення  ОП</vt:lpstr>
      <vt:lpstr>Взірцевий процес розроблення  ОП</vt:lpstr>
      <vt:lpstr>Взірцевий процес оновлення ОП</vt:lpstr>
      <vt:lpstr>Взірцевий перебіг  освітнього процесу </vt:lpstr>
      <vt:lpstr>Доктор філософії</vt:lpstr>
      <vt:lpstr>Взірцева відповідність   10 критерій (ОНП доктор філософії) + до  попередніх слайдів:</vt:lpstr>
      <vt:lpstr>Факт наявності вищезгаданих процесів підтверджується: </vt:lpstr>
      <vt:lpstr>Дякую, за увагу!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Як успішно пройти акредитацію освітніх програм за новими вимогами?!</dc:title>
  <dc:creator>Admin</dc:creator>
  <cp:lastModifiedBy>Admin</cp:lastModifiedBy>
  <cp:revision>22</cp:revision>
  <dcterms:created xsi:type="dcterms:W3CDTF">2019-12-12T17:18:06Z</dcterms:created>
  <dcterms:modified xsi:type="dcterms:W3CDTF">2019-12-20T10:50:25Z</dcterms:modified>
</cp:coreProperties>
</file>