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5" r:id="rId1"/>
  </p:sldMasterIdLst>
  <p:notesMasterIdLst>
    <p:notesMasterId r:id="rId26"/>
  </p:notesMasterIdLst>
  <p:handoutMasterIdLst>
    <p:handoutMasterId r:id="rId27"/>
  </p:handoutMasterIdLst>
  <p:sldIdLst>
    <p:sldId id="325" r:id="rId2"/>
    <p:sldId id="377" r:id="rId3"/>
    <p:sldId id="400" r:id="rId4"/>
    <p:sldId id="402" r:id="rId5"/>
    <p:sldId id="403" r:id="rId6"/>
    <p:sldId id="399" r:id="rId7"/>
    <p:sldId id="378" r:id="rId8"/>
    <p:sldId id="379" r:id="rId9"/>
    <p:sldId id="362" r:id="rId10"/>
    <p:sldId id="397" r:id="rId11"/>
    <p:sldId id="382" r:id="rId12"/>
    <p:sldId id="395" r:id="rId13"/>
    <p:sldId id="361" r:id="rId14"/>
    <p:sldId id="396" r:id="rId15"/>
    <p:sldId id="405" r:id="rId16"/>
    <p:sldId id="383" r:id="rId17"/>
    <p:sldId id="389" r:id="rId18"/>
    <p:sldId id="388" r:id="rId19"/>
    <p:sldId id="385" r:id="rId20"/>
    <p:sldId id="332" r:id="rId21"/>
    <p:sldId id="386" r:id="rId22"/>
    <p:sldId id="404" r:id="rId23"/>
    <p:sldId id="398" r:id="rId24"/>
    <p:sldId id="317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E5B3"/>
    <a:srgbClr val="FF0066"/>
    <a:srgbClr val="008000"/>
    <a:srgbClr val="FF3399"/>
    <a:srgbClr val="7FDDCB"/>
    <a:srgbClr val="969696"/>
    <a:srgbClr val="CC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Помір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Помірний стиль 3 –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21" autoAdjust="0"/>
  </p:normalViewPr>
  <p:slideViewPr>
    <p:cSldViewPr>
      <p:cViewPr varScale="1">
        <p:scale>
          <a:sx n="81" d="100"/>
          <a:sy n="81" d="100"/>
        </p:scale>
        <p:origin x="16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9AAD188-13AB-47DA-BCEE-75DC196F53C7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879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98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3B7626-C8B2-4F1E-9F11-9986F31B81A6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18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B7626-C8B2-4F1E-9F11-9986F31B81A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77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b="1">
                <a:solidFill>
                  <a:srgbClr val="F8F8F8"/>
                </a:solidFill>
              </a:defRPr>
            </a:lvl1pPr>
          </a:lstStyle>
          <a:p>
            <a:fld id="{38C82DAD-B942-478E-B30E-50A483CF13B5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AC4A6D6-AE10-40C3-8B53-995FD196C3D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74638"/>
            <a:ext cx="188595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38"/>
            <a:ext cx="5505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5C27CC0C-F0A4-4331-97CF-C15D6E8BE46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676400" y="19812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1676400" y="4114800"/>
            <a:ext cx="3429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5257800" y="1981200"/>
            <a:ext cx="3429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9B92C08-71E6-4F1B-B916-C8F061274231}" type="slidenum">
              <a:rPr lang="ru-RU"/>
              <a:pPr/>
              <a:t>‹№›</a:t>
            </a:fld>
            <a:endParaRPr 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223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104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6400" y="19812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6400" y="4114800"/>
            <a:ext cx="7010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0A97EC82-B781-44D9-84ED-794689B667E7}" type="slidenum">
              <a:rPr lang="ru-RU"/>
              <a:pPr/>
              <a:t>‹№›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76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4856C58-751C-4170-9679-C2D9EB490C75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96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7041DB5-CC15-40F1-9050-3711CEF7CACF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33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4FC9A49D-E1C1-4F6E-96D2-AF68947A050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7AC217F-F898-4402-BD77-2E596A10C05B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8B47E474-003D-4380-AF39-BBA3A3B4C35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2ADEE43-24AE-43BA-9C56-E585F6E62B8E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D5B8ED79-F71E-4F3F-B4E0-9CFDFD6CC3E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152EC04F-BBB0-4668-9664-43C2618258EC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636DD684-E210-4437-9C8D-0C0661FB157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fld id="{9031C835-7A21-49AB-9F9B-77470A4D4A77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274638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78F48"/>
                </a:solidFill>
                <a:latin typeface="+mj-lt"/>
                <a:cs typeface="+mn-cs"/>
              </a:defRPr>
            </a:lvl1pPr>
          </a:lstStyle>
          <a:p>
            <a:fld id="{42CCD583-AF7A-476C-B558-35D48767EE7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transition spd="slow">
    <p:fade/>
  </p:transition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hyperlink" Target="http://nubip.edu.ua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earn.nubip.edu.ua/" TargetMode="External"/><Relationship Id="rId5" Type="http://schemas.openxmlformats.org/officeDocument/2006/relationships/hyperlink" Target="http://moodle.nauu.kiev.ua/" TargetMode="Externa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nubip.edu.ua/structure/viyskiova_kafedra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nubip.edu.ua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6" name="Picture 4" descr="Рисунок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476672"/>
            <a:ext cx="5688012" cy="353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7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834628" y="4653136"/>
            <a:ext cx="8280400" cy="1440160"/>
          </a:xfrm>
          <a:noFill/>
          <a:ln/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ННІ ЛІСОВОГО І САДОВО-ПАРКОВОГО ГОСПОДАРСТВА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584" name="Text Box 16"/>
          <p:cNvSpPr txBox="1">
            <a:spLocks noChangeArrowheads="1"/>
          </p:cNvSpPr>
          <p:nvPr/>
        </p:nvSpPr>
        <p:spPr bwMode="auto">
          <a:xfrm>
            <a:off x="5867400" y="141362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 dirty="0">
                <a:solidFill>
                  <a:schemeClr val="bg1"/>
                </a:solidFill>
              </a:rPr>
              <a:t>Національний університет біоресурсів і природокористування України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09585" name="Text Box 17"/>
          <p:cNvSpPr txBox="1">
            <a:spLocks noChangeArrowheads="1"/>
          </p:cNvSpPr>
          <p:nvPr/>
        </p:nvSpPr>
        <p:spPr bwMode="auto">
          <a:xfrm>
            <a:off x="5867400" y="3285282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200" b="1">
                <a:solidFill>
                  <a:schemeClr val="bg1"/>
                </a:solidFill>
              </a:rPr>
              <a:t>ННІ лісового і садово-паркового господарства</a:t>
            </a:r>
            <a:endParaRPr lang="ru-RU" sz="1200" b="1">
              <a:solidFill>
                <a:schemeClr val="bg1"/>
              </a:solidFill>
            </a:endParaRPr>
          </a:p>
        </p:txBody>
      </p:sp>
      <p:pic>
        <p:nvPicPr>
          <p:cNvPr id="109586" name="Picture 18" descr="Gerb_27_04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916857"/>
            <a:ext cx="13684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6021288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hlinkClick r:id="rId4"/>
              </a:rPr>
              <a:t>http://nubip.edu.ua/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s://nubip.edu.ua/sites/all/themes/nauu/images/redesign2/nubip-logo-gerb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74"/>
          <a:stretch/>
        </p:blipFill>
        <p:spPr bwMode="auto">
          <a:xfrm>
            <a:off x="6732587" y="116125"/>
            <a:ext cx="1368425" cy="1297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96280" y="2740"/>
            <a:ext cx="7543800" cy="490066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пеціальності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81789"/>
              </p:ext>
            </p:extLst>
          </p:nvPr>
        </p:nvGraphicFramePr>
        <p:xfrm>
          <a:off x="1115752" y="498686"/>
          <a:ext cx="7704856" cy="237626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7704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5352">
                <a:tc>
                  <a:txBody>
                    <a:bodyPr/>
                    <a:lstStyle/>
                    <a:p>
                      <a:pPr marL="26670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uk-UA" sz="24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ННІ</a:t>
                      </a:r>
                      <a:r>
                        <a:rPr lang="uk-UA" sz="2400" b="1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лісового і садово-паркового господарства</a:t>
                      </a:r>
                      <a:endParaRPr lang="ru-RU" sz="24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0912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лісове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садово-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паркове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господарство</a:t>
                      </a:r>
                      <a:endParaRPr lang="ru-RU" sz="2400" b="0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деревообробні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2400" b="0" kern="14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меблеві</a:t>
                      </a:r>
                      <a:r>
                        <a:rPr lang="ru-RU" sz="2400" b="0" kern="14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0" kern="14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технології</a:t>
                      </a:r>
                      <a:r>
                        <a:rPr lang="ru-RU" sz="2400" b="0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BFE663E6-0AFD-4952-9C63-0A8ADF736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404210"/>
              </p:ext>
            </p:extLst>
          </p:nvPr>
        </p:nvGraphicFramePr>
        <p:xfrm>
          <a:off x="1110320" y="2996952"/>
          <a:ext cx="7704856" cy="369004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44080">
                  <a:extLst>
                    <a:ext uri="{9D8B030D-6E8A-4147-A177-3AD203B41FA5}">
                      <a16:colId xmlns:a16="http://schemas.microsoft.com/office/drawing/2014/main" val="2046082238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970419445"/>
                    </a:ext>
                  </a:extLst>
                </a:gridCol>
                <a:gridCol w="2309688">
                  <a:extLst>
                    <a:ext uri="{9D8B030D-6E8A-4147-A177-3AD203B41FA5}">
                      <a16:colId xmlns:a16="http://schemas.microsoft.com/office/drawing/2014/main" val="1050336772"/>
                    </a:ext>
                  </a:extLst>
                </a:gridCol>
                <a:gridCol w="3019040">
                  <a:extLst>
                    <a:ext uri="{9D8B030D-6E8A-4147-A177-3AD203B41FA5}">
                      <a16:colId xmlns:a16="http://schemas.microsoft.com/office/drawing/2014/main" val="2655063546"/>
                    </a:ext>
                  </a:extLst>
                </a:gridCol>
              </a:tblGrid>
              <a:tr h="1222887"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Спеціальність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Перелік конкурсних предметів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за держзамовленням та за кошти фізичних та юридичних осіб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Перелік конкурсних предметів </a:t>
                      </a:r>
                      <a:r>
                        <a:rPr lang="uk-UA" sz="1200" u="sng" dirty="0">
                          <a:solidFill>
                            <a:srgbClr val="FF0000"/>
                          </a:solidFill>
                          <a:effectLst/>
                        </a:rPr>
                        <a:t>тільки</a:t>
                      </a:r>
                      <a:endParaRPr lang="ru-UA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за кошти фізичних та юридичних осіб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878501"/>
                  </a:ext>
                </a:extLst>
              </a:tr>
              <a:tr h="152957">
                <a:tc rowSpan="3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205 Лісове господарство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Українська мова і література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3273804"/>
                  </a:ext>
                </a:extLst>
              </a:tr>
              <a:tr h="152957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Математика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Історія України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9033378"/>
                  </a:ext>
                </a:extLst>
              </a:tr>
              <a:tr h="342547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Хімія або біологія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Географія або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UA" sz="12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іноземна мова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9231745"/>
                  </a:ext>
                </a:extLst>
              </a:tr>
              <a:tr h="152957">
                <a:tc rowSpan="3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206 Садово-паркове господарство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Українська мова і література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9663906"/>
                  </a:ext>
                </a:extLst>
              </a:tr>
              <a:tr h="277784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Математика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Історія України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33016095"/>
                  </a:ext>
                </a:extLst>
              </a:tr>
              <a:tr h="352198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Хімія або біологія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Географія або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іноземна мова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9051697"/>
                  </a:ext>
                </a:extLst>
              </a:tr>
              <a:tr h="152957">
                <a:tc rowSpan="3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187 Деревообробні та меблеві технології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Українська мова і література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4326016"/>
                  </a:ext>
                </a:extLst>
              </a:tr>
              <a:tr h="277784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Математика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Історія України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9534849"/>
                  </a:ext>
                </a:extLst>
              </a:tr>
              <a:tr h="448550">
                <a:tc vMerge="1">
                  <a:txBody>
                    <a:bodyPr/>
                    <a:lstStyle/>
                    <a:p>
                      <a:endParaRPr lang="ru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UA" sz="1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Фізика або біологія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Географія або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200" dirty="0">
                          <a:solidFill>
                            <a:schemeClr val="bg1"/>
                          </a:solidFill>
                          <a:effectLst/>
                        </a:rPr>
                        <a:t>іноземна мова</a:t>
                      </a:r>
                      <a:endParaRPr lang="ru-UA" sz="12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6614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18336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7772400" cy="442913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3"/>
          <a:stretch/>
        </p:blipFill>
        <p:spPr bwMode="auto">
          <a:xfrm>
            <a:off x="3827694" y="4973688"/>
            <a:ext cx="2232247" cy="1581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DSC_09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973688"/>
            <a:ext cx="2378500" cy="158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1" name="Picture 6" descr="C:\Users\ASUS\Desktop\Новая папка\DSC04817.JPG"/>
          <p:cNvPicPr>
            <a:picLocks noChangeAspect="1" noChangeArrowheads="1"/>
          </p:cNvPicPr>
          <p:nvPr/>
        </p:nvPicPr>
        <p:blipFill rotWithShape="1">
          <a:blip r:embed="rId4" cstate="print"/>
          <a:srcRect t="4626"/>
          <a:stretch/>
        </p:blipFill>
        <p:spPr bwMode="auto">
          <a:xfrm>
            <a:off x="6558259" y="4973688"/>
            <a:ext cx="2210803" cy="15813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1115616" y="4131578"/>
            <a:ext cx="76714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</a:rPr>
              <a:t>Навчальний портал </a:t>
            </a:r>
            <a:r>
              <a:rPr lang="en-US" sz="2000" dirty="0">
                <a:solidFill>
                  <a:schemeClr val="bg1"/>
                </a:solidFill>
              </a:rPr>
              <a:t>MOODLE</a:t>
            </a:r>
            <a:endParaRPr lang="uk-UA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hlinkClick r:id="rId5"/>
              </a:rPr>
              <a:t>http://moodle.nauu.kiev.ua/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uk-UA" sz="2000" dirty="0">
                <a:solidFill>
                  <a:schemeClr val="bg1"/>
                </a:solidFill>
              </a:rPr>
              <a:t>та </a:t>
            </a:r>
            <a:r>
              <a:rPr lang="en-US" sz="2000" dirty="0">
                <a:solidFill>
                  <a:schemeClr val="bg1"/>
                </a:solidFill>
                <a:hlinkClick r:id="rId6"/>
              </a:rPr>
              <a:t>http://elearn.nubip.edu.ua/</a:t>
            </a:r>
            <a:r>
              <a:rPr lang="uk-UA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t="5456" r="-2141" b="43835"/>
          <a:stretch/>
        </p:blipFill>
        <p:spPr bwMode="auto">
          <a:xfrm>
            <a:off x="1115616" y="975172"/>
            <a:ext cx="7794430" cy="31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45364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12775" y="160337"/>
            <a:ext cx="810039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eaLnBrk="1" hangingPunct="1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200" i="1" dirty="0"/>
              <a:t>Науковці інституту –</a:t>
            </a:r>
          </a:p>
          <a:p>
            <a:r>
              <a:rPr lang="uk-UA" sz="3200" i="1" dirty="0"/>
              <a:t>учасники міжнародних проектів</a:t>
            </a:r>
          </a:p>
        </p:txBody>
      </p:sp>
      <p:sp>
        <p:nvSpPr>
          <p:cNvPr id="2" name="AutoShape 2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://freemail.ukr.net/q/image/DSCN1143.JPG?id=13602584600640976319;0;1;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89843" y="3553852"/>
            <a:ext cx="342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Участь у семінарі по проекту </a:t>
            </a:r>
            <a:r>
              <a:rPr lang="en-US" sz="1400" b="1" i="1" dirty="0">
                <a:solidFill>
                  <a:schemeClr val="bg1"/>
                </a:solidFill>
              </a:rPr>
              <a:t>GESAPU</a:t>
            </a:r>
            <a:r>
              <a:rPr lang="uk-UA" sz="1400" b="1" i="1" dirty="0">
                <a:solidFill>
                  <a:schemeClr val="bg1"/>
                </a:solidFill>
              </a:rPr>
              <a:t>, Польща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pic>
        <p:nvPicPr>
          <p:cNvPr id="20" name="Рисунок 19" descr="D:\My_Doc_Toshiba23032012\Desctop_2014\DSC0425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 b="2089"/>
          <a:stretch/>
        </p:blipFill>
        <p:spPr bwMode="auto">
          <a:xfrm>
            <a:off x="307975" y="1283832"/>
            <a:ext cx="3468000" cy="22273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Users\Oleksandr\Downloads\AFE award winners 20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7"/>
          <a:stretch/>
        </p:blipFill>
        <p:spPr bwMode="auto">
          <a:xfrm>
            <a:off x="307975" y="4149080"/>
            <a:ext cx="3118396" cy="171916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Прямоугольник 22"/>
          <p:cNvSpPr/>
          <p:nvPr/>
        </p:nvSpPr>
        <p:spPr>
          <a:xfrm>
            <a:off x="-22783" y="6012432"/>
            <a:ext cx="3779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Аспірант Гуменюк  В. – лауреат стипендії імені Майка </a:t>
            </a:r>
            <a:r>
              <a:rPr lang="uk-UA" sz="1400" b="1" i="1" dirty="0" err="1">
                <a:solidFill>
                  <a:schemeClr val="bg1"/>
                </a:solidFill>
              </a:rPr>
              <a:t>да</a:t>
            </a:r>
            <a:r>
              <a:rPr lang="uk-UA" sz="1400" b="1" i="1" dirty="0">
                <a:solidFill>
                  <a:schemeClr val="bg1"/>
                </a:solidFill>
              </a:rPr>
              <a:t> Луза (</a:t>
            </a:r>
            <a:r>
              <a:rPr lang="uk-UA" sz="1400" b="1" i="1" dirty="0" err="1">
                <a:solidFill>
                  <a:schemeClr val="bg1"/>
                </a:solidFill>
              </a:rPr>
              <a:t>Assosiation</a:t>
            </a:r>
            <a:r>
              <a:rPr lang="uk-UA" sz="1400" b="1" i="1" dirty="0">
                <a:solidFill>
                  <a:schemeClr val="bg1"/>
                </a:solidFill>
              </a:rPr>
              <a:t> </a:t>
            </a:r>
            <a:r>
              <a:rPr lang="uk-UA" sz="1400" b="1" i="1" dirty="0" err="1">
                <a:solidFill>
                  <a:schemeClr val="bg1"/>
                </a:solidFill>
              </a:rPr>
              <a:t>for</a:t>
            </a:r>
            <a:r>
              <a:rPr lang="uk-UA" sz="1400" b="1" i="1" dirty="0">
                <a:solidFill>
                  <a:schemeClr val="bg1"/>
                </a:solidFill>
              </a:rPr>
              <a:t> </a:t>
            </a:r>
            <a:r>
              <a:rPr lang="uk-UA" sz="1400" b="1" i="1" dirty="0" err="1">
                <a:solidFill>
                  <a:schemeClr val="bg1"/>
                </a:solidFill>
              </a:rPr>
              <a:t>Fire</a:t>
            </a:r>
            <a:r>
              <a:rPr lang="uk-UA" sz="1400" b="1" i="1" dirty="0">
                <a:solidFill>
                  <a:schemeClr val="bg1"/>
                </a:solidFill>
              </a:rPr>
              <a:t> </a:t>
            </a:r>
            <a:r>
              <a:rPr lang="uk-UA" sz="1400" b="1" i="1" dirty="0" err="1">
                <a:solidFill>
                  <a:schemeClr val="bg1"/>
                </a:solidFill>
              </a:rPr>
              <a:t>Ecology</a:t>
            </a:r>
            <a:r>
              <a:rPr lang="uk-UA" sz="1400" b="1" i="1" dirty="0">
                <a:solidFill>
                  <a:schemeClr val="bg1"/>
                </a:solidFill>
              </a:rPr>
              <a:t>, США)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842554" y="3661574"/>
            <a:ext cx="50856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Вручення нагороди ООН </a:t>
            </a:r>
            <a:r>
              <a:rPr lang="en-US" sz="1400" b="1" i="1" dirty="0">
                <a:solidFill>
                  <a:schemeClr val="bg1"/>
                </a:solidFill>
              </a:rPr>
              <a:t>Green Star Awards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4149081"/>
            <a:ext cx="2512438" cy="1719162"/>
          </a:xfrm>
          <a:prstGeom prst="rect">
            <a:avLst/>
          </a:prstGeom>
          <a:noFill/>
        </p:spPr>
      </p:pic>
      <p:pic>
        <p:nvPicPr>
          <p:cNvPr id="28" name="Рисунок 27" descr="C:\Users\Oleksandr\Downloads\DSCF19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5630"/>
          <a:stretch/>
        </p:blipFill>
        <p:spPr bwMode="auto">
          <a:xfrm>
            <a:off x="6470324" y="4149080"/>
            <a:ext cx="2486733" cy="17191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63463" y="6044239"/>
            <a:ext cx="50856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Співробітництво з питань охорони лісів від пожеж із Глобальним Центром моніторингу лісових пожеж, </a:t>
            </a:r>
            <a:r>
              <a:rPr lang="uk-UA" sz="1400" b="1" i="1" dirty="0" err="1">
                <a:solidFill>
                  <a:schemeClr val="bg1"/>
                </a:solidFill>
              </a:rPr>
              <a:t>м.Фрайбург</a:t>
            </a:r>
            <a:r>
              <a:rPr lang="uk-UA" sz="1400" b="1" i="1" dirty="0">
                <a:solidFill>
                  <a:schemeClr val="bg1"/>
                </a:solidFill>
              </a:rPr>
              <a:t>, Німеччина 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126" y="1220338"/>
            <a:ext cx="3486510" cy="229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8498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8" y="116632"/>
            <a:ext cx="8786812" cy="941990"/>
          </a:xfrm>
        </p:spPr>
        <p:txBody>
          <a:bodyPr anchor="b">
            <a:no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Реалізація проекту парку “Сади Націй”</a:t>
            </a:r>
            <a:b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</a:br>
            <a:r>
              <a:rPr lang="uk-UA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(Вроцлавський природничий університет, Польща)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5" name="Picture 2" descr="C:\Users\Дашенька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61" y="1498752"/>
            <a:ext cx="3386207" cy="44973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12"/>
          <a:stretch/>
        </p:blipFill>
        <p:spPr>
          <a:xfrm>
            <a:off x="4340491" y="4221088"/>
            <a:ext cx="4656985" cy="21534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632" y="1173104"/>
            <a:ext cx="4656985" cy="3104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0_75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6" y="2021983"/>
            <a:ext cx="3754085" cy="277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s425423.vk.me/v425423199/739e/wT2vYEkFFJ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72" y="2021984"/>
            <a:ext cx="3694245" cy="27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6"/>
          <p:cNvSpPr txBox="1">
            <a:spLocks noChangeArrowheads="1"/>
          </p:cNvSpPr>
          <p:nvPr/>
        </p:nvSpPr>
        <p:spPr>
          <a:xfrm>
            <a:off x="1236812" y="541714"/>
            <a:ext cx="7108272" cy="76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Студентські міжнародні зв'язки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6856" y="5046320"/>
            <a:ext cx="37540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Змагання з лісового багатоборства </a:t>
            </a:r>
            <a:br>
              <a:rPr lang="uk-UA" sz="1400" b="1" i="1" dirty="0">
                <a:solidFill>
                  <a:schemeClr val="bg1"/>
                </a:solidFill>
              </a:rPr>
            </a:br>
            <a:r>
              <a:rPr lang="uk-UA" sz="1400" b="1" i="1" dirty="0">
                <a:solidFill>
                  <a:schemeClr val="bg1"/>
                </a:solidFill>
              </a:rPr>
              <a:t>м.</a:t>
            </a:r>
            <a:r>
              <a:rPr lang="ru-RU" sz="1400" b="1" i="1" dirty="0">
                <a:solidFill>
                  <a:schemeClr val="bg1"/>
                </a:solidFill>
              </a:rPr>
              <a:t> Брно (</a:t>
            </a:r>
            <a:r>
              <a:rPr lang="ru-RU" sz="1400" b="1" i="1" dirty="0" err="1">
                <a:solidFill>
                  <a:schemeClr val="bg1"/>
                </a:solidFill>
              </a:rPr>
              <a:t>Чеська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Республіка</a:t>
            </a:r>
            <a:r>
              <a:rPr lang="ru-RU" sz="1400" b="1" i="1" dirty="0">
                <a:solidFill>
                  <a:schemeClr val="bg1"/>
                </a:solidFill>
              </a:rPr>
              <a:t>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92368" y="5066020"/>
            <a:ext cx="3677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chemeClr val="bg1"/>
                </a:solidFill>
              </a:rPr>
              <a:t>М</a:t>
            </a:r>
            <a:r>
              <a:rPr lang="uk-UA" sz="1400" b="1" i="1" dirty="0">
                <a:solidFill>
                  <a:schemeClr val="bg1"/>
                </a:solidFill>
              </a:rPr>
              <a:t>і</a:t>
            </a:r>
            <a:r>
              <a:rPr lang="ru-RU" sz="1400" b="1" i="1" dirty="0" err="1">
                <a:solidFill>
                  <a:schemeClr val="bg1"/>
                </a:solidFill>
              </a:rPr>
              <a:t>жнародна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магістерська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 err="1">
                <a:solidFill>
                  <a:schemeClr val="bg1"/>
                </a:solidFill>
              </a:rPr>
              <a:t>програма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en-US" sz="1400" b="1" i="1" dirty="0" err="1">
                <a:solidFill>
                  <a:schemeClr val="bg1"/>
                </a:solidFill>
              </a:rPr>
              <a:t>Evroforester</a:t>
            </a:r>
            <a:r>
              <a:rPr lang="en-US" sz="1400" b="1" i="1" dirty="0">
                <a:solidFill>
                  <a:schemeClr val="bg1"/>
                </a:solidFill>
              </a:rPr>
              <a:t> (SLU, Sweden)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10507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6" name="Rectangle 16"/>
          <p:cNvSpPr>
            <a:spLocks noGrp="1" noChangeArrowheads="1"/>
          </p:cNvSpPr>
          <p:nvPr>
            <p:ph type="title" sz="quarter"/>
          </p:nvPr>
        </p:nvSpPr>
        <p:spPr>
          <a:xfrm>
            <a:off x="1259632" y="75157"/>
            <a:ext cx="7108272" cy="76155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Навчальні практики студентів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0" y="951711"/>
            <a:ext cx="2717224" cy="1829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62" y="4950285"/>
            <a:ext cx="2776770" cy="178298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" t="14717" b="4879"/>
          <a:stretch/>
        </p:blipFill>
        <p:spPr>
          <a:xfrm>
            <a:off x="3134362" y="951002"/>
            <a:ext cx="2776770" cy="181490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16261" r="9008" b="5494"/>
          <a:stretch/>
        </p:blipFill>
        <p:spPr>
          <a:xfrm>
            <a:off x="3065759" y="2938676"/>
            <a:ext cx="2845373" cy="1845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17167" r="712" b="5255"/>
          <a:stretch/>
        </p:blipFill>
        <p:spPr>
          <a:xfrm>
            <a:off x="179512" y="4959572"/>
            <a:ext cx="2725953" cy="1773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184" y="951002"/>
            <a:ext cx="2671230" cy="35616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747" y="4626930"/>
            <a:ext cx="2476104" cy="21063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40" y="2883078"/>
            <a:ext cx="2717224" cy="190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2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панора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052736"/>
            <a:ext cx="7344817" cy="45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899592" y="188640"/>
            <a:ext cx="7772400" cy="641350"/>
          </a:xfrm>
          <a:noFill/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лісових звірів і птахів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5064"/>
            <a:ext cx="4104456" cy="272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749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291513" cy="811213"/>
          </a:xfrm>
        </p:spPr>
        <p:txBody>
          <a:bodyPr>
            <a:normAutofit fontScale="90000"/>
          </a:bodyPr>
          <a:lstStyle/>
          <a:p>
            <a:pPr algn="ctr"/>
            <a:r>
              <a:rPr lang="uk-UA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НУБіП України “Боярська ЛДС”</a:t>
            </a:r>
            <a:endParaRPr lang="ru-RU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697216" y="6272320"/>
            <a:ext cx="2133600" cy="476250"/>
          </a:xfrm>
        </p:spPr>
        <p:txBody>
          <a:bodyPr/>
          <a:lstStyle/>
          <a:p>
            <a:fld id="{B7A35FAF-78B9-45CB-8454-4C72D9EB39B8}" type="slidenum">
              <a:rPr lang="ru-RU"/>
              <a:pPr/>
              <a:t>17</a:t>
            </a:fld>
            <a:endParaRPr lang="ru-RU" dirty="0"/>
          </a:p>
        </p:txBody>
      </p:sp>
      <p:pic>
        <p:nvPicPr>
          <p:cNvPr id="131076" name="Picture 7" descr="DSC0053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296446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3" name="Picture 11" descr="DSC_003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066914"/>
            <a:ext cx="407368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0" y="4066914"/>
            <a:ext cx="4159600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" t="2679" r="4277" b="1"/>
          <a:stretch/>
        </p:blipFill>
        <p:spPr>
          <a:xfrm>
            <a:off x="6948264" y="1296446"/>
            <a:ext cx="1927716" cy="2629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3594"/>
          <a:stretch/>
        </p:blipFill>
        <p:spPr>
          <a:xfrm>
            <a:off x="4716380" y="1296445"/>
            <a:ext cx="1943852" cy="262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503416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0" name="Rectangle 6"/>
          <p:cNvSpPr>
            <a:spLocks noGrp="1" noChangeArrowheads="1"/>
          </p:cNvSpPr>
          <p:nvPr>
            <p:ph type="title"/>
          </p:nvPr>
        </p:nvSpPr>
        <p:spPr>
          <a:xfrm>
            <a:off x="852488" y="313531"/>
            <a:ext cx="8291512" cy="811213"/>
          </a:xfrm>
          <a:noFill/>
          <a:ln/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ВП </a:t>
            </a:r>
            <a:r>
              <a:rPr lang="uk-UA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 “Боярська ЛДС”: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9"/>
          <a:stretch/>
        </p:blipFill>
        <p:spPr>
          <a:xfrm>
            <a:off x="213646" y="2080347"/>
            <a:ext cx="2762865" cy="1996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4" y="4429128"/>
            <a:ext cx="2800469" cy="21003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310" y="4429128"/>
            <a:ext cx="2815334" cy="2111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t="4197" r="2822" b="5907"/>
          <a:stretch/>
        </p:blipFill>
        <p:spPr>
          <a:xfrm>
            <a:off x="3170829" y="2080347"/>
            <a:ext cx="2817814" cy="1996956"/>
          </a:xfrm>
          <a:prstGeom prst="rect">
            <a:avLst/>
          </a:prstGeom>
        </p:spPr>
      </p:pic>
      <p:pic>
        <p:nvPicPr>
          <p:cNvPr id="13" name="Picture 3" descr="D:\Администратор\Рабочий стол\фото захис звітів\DSCN17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196" y="4429128"/>
            <a:ext cx="2801315" cy="210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"/>
          <a:stretch/>
        </p:blipFill>
        <p:spPr>
          <a:xfrm>
            <a:off x="6205354" y="2080347"/>
            <a:ext cx="2808491" cy="1996956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585327" y="1268759"/>
            <a:ext cx="8424936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r>
              <a:rPr lang="uk-UA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База наукових досліджень та практичного навчання студентів</a:t>
            </a:r>
            <a:endParaRPr lang="uk-UA" sz="2000" b="1" i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75198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8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232335" y="0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Ботанічний сад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/>
          <a:stretch/>
        </p:blipFill>
        <p:spPr>
          <a:xfrm>
            <a:off x="4822901" y="676734"/>
            <a:ext cx="4235524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8051"/>
          <a:stretch/>
        </p:blipFill>
        <p:spPr>
          <a:xfrm>
            <a:off x="179512" y="3620361"/>
            <a:ext cx="4320480" cy="297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b="1617"/>
          <a:stretch/>
        </p:blipFill>
        <p:spPr>
          <a:xfrm>
            <a:off x="4822901" y="3620361"/>
            <a:ext cx="4191665" cy="2976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568" y="686014"/>
            <a:ext cx="4289424" cy="28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84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99592" y="0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Географія НУБіП України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06" y="620688"/>
            <a:ext cx="7850658" cy="6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09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04664"/>
            <a:ext cx="8316416" cy="731301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Культурно-виховна і спортивно-масова</a:t>
            </a:r>
            <a:b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робота</a:t>
            </a:r>
            <a:r>
              <a:rPr lang="uk-UA" sz="3200" b="1" u="sng" dirty="0">
                <a:solidFill>
                  <a:srgbClr val="FFFF00"/>
                </a:solidFill>
              </a:rPr>
              <a:t> </a:t>
            </a:r>
            <a:endParaRPr lang="ru-RU" sz="3200" b="1" u="sng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73" y="5188921"/>
            <a:ext cx="2193355" cy="143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005" y="4105530"/>
            <a:ext cx="2063868" cy="2514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1"/>
          <a:stretch/>
        </p:blipFill>
        <p:spPr>
          <a:xfrm>
            <a:off x="2483768" y="1542353"/>
            <a:ext cx="4211062" cy="2467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3" b="2783"/>
          <a:stretch/>
        </p:blipFill>
        <p:spPr>
          <a:xfrm>
            <a:off x="6850005" y="1052736"/>
            <a:ext cx="2061660" cy="295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nubip.edu.ua/sites/default/files/%D0%9F%D1%96%D1%82%D1%96%D1%80%D1%96%D0%BC%D0%BE%D0%B2%D0%B0%2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4"/>
          <a:stretch/>
        </p:blipFill>
        <p:spPr bwMode="auto">
          <a:xfrm>
            <a:off x="91212" y="1052736"/>
            <a:ext cx="2115363" cy="235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" y="3575055"/>
            <a:ext cx="2193355" cy="146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bNZ7oC1wxpw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 b="8993"/>
          <a:stretch/>
        </p:blipFill>
        <p:spPr bwMode="auto">
          <a:xfrm>
            <a:off x="2483768" y="4245128"/>
            <a:ext cx="4211062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9" name="Picture 7" descr="DSC0134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5" r="14069" b="-1668"/>
          <a:stretch>
            <a:fillRect/>
          </a:stretch>
        </p:blipFill>
        <p:spPr bwMode="auto">
          <a:xfrm>
            <a:off x="5333652" y="4299743"/>
            <a:ext cx="2987675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1" name="Picture 9" descr="DSC0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50" y="2708920"/>
            <a:ext cx="2746042" cy="20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DSC013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34" y="1068610"/>
            <a:ext cx="2916237" cy="205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3" name="Rectangle 11"/>
          <p:cNvSpPr>
            <a:spLocks noGrp="1" noChangeArrowheads="1"/>
          </p:cNvSpPr>
          <p:nvPr>
            <p:ph type="title" sz="quarter"/>
          </p:nvPr>
        </p:nvSpPr>
        <p:spPr>
          <a:xfrm>
            <a:off x="944289" y="188640"/>
            <a:ext cx="8121551" cy="625500"/>
          </a:xfrm>
          <a:noFill/>
          <a:ln/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Студентське життя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38274"/>
            <a:ext cx="3800952" cy="2526060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8" b="4431"/>
          <a:stretch/>
        </p:blipFill>
        <p:spPr bwMode="auto">
          <a:xfrm>
            <a:off x="1259632" y="3412216"/>
            <a:ext cx="3505165" cy="2212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65268" y="5836056"/>
            <a:ext cx="34263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>
                <a:solidFill>
                  <a:schemeClr val="bg1"/>
                </a:solidFill>
              </a:rPr>
              <a:t>Студентський клуб «Лісова казка» в студентському гуртожитку</a:t>
            </a:r>
            <a:endParaRPr lang="ru-RU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64567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16632"/>
            <a:ext cx="8064896" cy="1938992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rgbClr val="002060"/>
                </a:solidFill>
                <a:latin typeface="RobotoRegular"/>
              </a:rPr>
              <a:t> 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університеті функціонує </a:t>
            </a: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кафедра військової підготовки</a:t>
            </a:r>
            <a:r>
              <a:rPr lang="uk-UA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uk-UA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студенти мають можливість отримати звання офіцерів запасу</a:t>
            </a:r>
          </a:p>
          <a:p>
            <a:pPr algn="just"/>
            <a:r>
              <a:rPr lang="uk-UA" sz="2400" dirty="0">
                <a:solidFill>
                  <a:srgbClr val="000000"/>
                </a:solidFill>
                <a:latin typeface="RobotoRegular"/>
              </a:rPr>
              <a:t>  </a:t>
            </a:r>
            <a:endParaRPr lang="uk-UA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15" y="2254242"/>
            <a:ext cx="4527708" cy="3303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13" y="2254242"/>
            <a:ext cx="4526021" cy="330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3212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>
            <a:spLocks noGrp="1" noChangeArrowheads="1"/>
          </p:cNvSpPr>
          <p:nvPr>
            <p:ph type="title" sz="quarter"/>
          </p:nvPr>
        </p:nvSpPr>
        <p:spPr>
          <a:xfrm>
            <a:off x="1152352" y="116632"/>
            <a:ext cx="7452096" cy="841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Офіційний сайт </a:t>
            </a:r>
            <a:r>
              <a:rPr lang="uk-UA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НУБіП</a:t>
            </a:r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України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6056" y="6261477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66"/>
                </a:solidFill>
                <a:hlinkClick r:id="rId2"/>
              </a:rPr>
              <a:t>http://nubip.edu.ua/</a:t>
            </a:r>
            <a:endParaRPr lang="uk-UA" sz="2400" b="1" dirty="0">
              <a:solidFill>
                <a:srgbClr val="FF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143" t="11760" r="21732" b="10478"/>
          <a:stretch/>
        </p:blipFill>
        <p:spPr>
          <a:xfrm>
            <a:off x="1296368" y="773848"/>
            <a:ext cx="7164064" cy="52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9096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1187450" y="2997200"/>
            <a:ext cx="7010400" cy="7921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4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ДЯКУЮ ЗА УВАГУ!</a:t>
            </a:r>
            <a:endParaRPr lang="ru-RU" sz="4400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153CD-69CE-4D3C-B3DC-9736BD9603F6}" type="slidenum">
              <a:rPr lang="ru-RU"/>
              <a:pPr/>
              <a:t>24</a:t>
            </a:fld>
            <a:endParaRPr lang="ru-RU"/>
          </a:p>
        </p:txBody>
      </p:sp>
      <p:pic>
        <p:nvPicPr>
          <p:cNvPr id="95236" name="Picture 4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2123728" y="2967335"/>
            <a:ext cx="5400600" cy="923330"/>
          </a:xfrm>
          <a:prstGeom prst="rect">
            <a:avLst/>
          </a:prstGeo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uk-UA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54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27584" y="21289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Керівництво та підрозділи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679"/>
          <a:stretch/>
        </p:blipFill>
        <p:spPr>
          <a:xfrm>
            <a:off x="4286454" y="786464"/>
            <a:ext cx="4896544" cy="5211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1" y="786464"/>
            <a:ext cx="4216933" cy="1502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4" y="2289140"/>
            <a:ext cx="4355977" cy="1344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10881" b="4242"/>
          <a:stretch/>
        </p:blipFill>
        <p:spPr>
          <a:xfrm>
            <a:off x="580006" y="3731644"/>
            <a:ext cx="3636927" cy="308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005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7" descr="DSC_2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0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56454" y="728068"/>
            <a:ext cx="5451872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5000"/>
              </a:lnSpc>
              <a:defRPr/>
            </a:pP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НАЦІОНАЛЬНИЙ УНІВЕРСИТЕТ БІОРЕСУРСІВ</a:t>
            </a:r>
            <a:r>
              <a:rPr lang="en-US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1800" b="1" kern="0" dirty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І ПРИРОДОКОРИСТУВАННЯ УКРАЇНИ</a:t>
            </a:r>
            <a:endParaRPr lang="ru-RU" sz="1800" b="1" kern="0" dirty="0">
              <a:solidFill>
                <a:srgbClr val="33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5462"/>
          <a:stretch>
            <a:fillRect/>
          </a:stretch>
        </p:blipFill>
        <p:spPr bwMode="auto">
          <a:xfrm>
            <a:off x="706272" y="857251"/>
            <a:ext cx="2450183" cy="217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71282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6632"/>
            <a:ext cx="8721877" cy="1029069"/>
          </a:xfr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uk-UA" altLang="ru-RU" sz="32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Рейтинг НУБіП України серед вишів м. Києва та України </a:t>
            </a:r>
          </a:p>
        </p:txBody>
      </p:sp>
      <p:graphicFrame>
        <p:nvGraphicFramePr>
          <p:cNvPr id="4187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17350"/>
              </p:ext>
            </p:extLst>
          </p:nvPr>
        </p:nvGraphicFramePr>
        <p:xfrm>
          <a:off x="899592" y="1772816"/>
          <a:ext cx="8073805" cy="3713706"/>
        </p:xfrm>
        <a:graphic>
          <a:graphicData uri="http://schemas.openxmlformats.org/drawingml/2006/table">
            <a:tbl>
              <a:tblPr firstRow="1"/>
              <a:tblGrid>
                <a:gridCol w="1124103">
                  <a:extLst>
                    <a:ext uri="{9D8B030D-6E8A-4147-A177-3AD203B41FA5}">
                      <a16:colId xmlns:a16="http://schemas.microsoft.com/office/drawing/2014/main" val="81048298"/>
                    </a:ext>
                  </a:extLst>
                </a:gridCol>
                <a:gridCol w="2246664">
                  <a:extLst>
                    <a:ext uri="{9D8B030D-6E8A-4147-A177-3AD203B41FA5}">
                      <a16:colId xmlns:a16="http://schemas.microsoft.com/office/drawing/2014/main" val="2936736328"/>
                    </a:ext>
                  </a:extLst>
                </a:gridCol>
                <a:gridCol w="1764025">
                  <a:extLst>
                    <a:ext uri="{9D8B030D-6E8A-4147-A177-3AD203B41FA5}">
                      <a16:colId xmlns:a16="http://schemas.microsoft.com/office/drawing/2014/main" val="1592760690"/>
                    </a:ext>
                  </a:extLst>
                </a:gridCol>
                <a:gridCol w="1452544">
                  <a:extLst>
                    <a:ext uri="{9D8B030D-6E8A-4147-A177-3AD203B41FA5}">
                      <a16:colId xmlns:a16="http://schemas.microsoft.com/office/drawing/2014/main" val="864507227"/>
                    </a:ext>
                  </a:extLst>
                </a:gridCol>
                <a:gridCol w="1486469">
                  <a:extLst>
                    <a:ext uri="{9D8B030D-6E8A-4147-A177-3AD203B41FA5}">
                      <a16:colId xmlns:a16="http://schemas.microsoft.com/office/drawing/2014/main" val="1660207968"/>
                    </a:ext>
                  </a:extLst>
                </a:gridCol>
              </a:tblGrid>
              <a:tr h="586614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Рік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Кращі ВНЗ Києва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ТОП-200</a:t>
                      </a:r>
                      <a:r>
                        <a:rPr kumimoji="0" lang="en-US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Україна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SCOPUS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Індекс Гірша</a:t>
                      </a:r>
                      <a:endParaRPr kumimoji="0" lang="en-US" altLang="uk-UA" sz="2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552707"/>
                  </a:ext>
                </a:extLst>
              </a:tr>
              <a:tr h="632657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5</a:t>
                      </a:r>
                      <a:endParaRPr kumimoji="0" lang="uk-UA" alt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6</a:t>
                      </a:r>
                      <a:endParaRPr kumimoji="0" lang="uk-UA" altLang="uk-UA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3093574"/>
                  </a:ext>
                </a:extLst>
              </a:tr>
              <a:tr h="476226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448468"/>
                  </a:ext>
                </a:extLst>
              </a:tr>
              <a:tr h="476226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976276"/>
                  </a:ext>
                </a:extLst>
              </a:tr>
              <a:tr h="476226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8180135"/>
                  </a:ext>
                </a:extLst>
              </a:tr>
              <a:tr h="476226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2916191"/>
                  </a:ext>
                </a:extLst>
              </a:tr>
              <a:tr h="476226"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863600"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863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863600" eaLnBrk="0" hangingPunct="0">
                        <a:spcBef>
                          <a:spcPct val="20000"/>
                        </a:spcBef>
                        <a:defRPr sz="1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863600" eaLnBrk="0" hangingPunct="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863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8636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4019" marR="4019" marT="4022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634235"/>
                  </a:ext>
                </a:extLst>
              </a:tr>
            </a:tbl>
          </a:graphicData>
        </a:graphic>
      </p:graphicFrame>
      <p:sp>
        <p:nvSpPr>
          <p:cNvPr id="38" name="Line 1561"/>
          <p:cNvSpPr>
            <a:spLocks noChangeShapeType="1"/>
          </p:cNvSpPr>
          <p:nvPr/>
        </p:nvSpPr>
        <p:spPr bwMode="auto">
          <a:xfrm>
            <a:off x="3391970" y="6899582"/>
            <a:ext cx="0" cy="0"/>
          </a:xfrm>
          <a:prstGeom prst="line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US" sz="1286" kern="0">
              <a:solidFill>
                <a:sysClr val="windowText" lastClr="000000"/>
              </a:solidFill>
            </a:endParaRPr>
          </a:p>
        </p:txBody>
      </p:sp>
      <p:sp>
        <p:nvSpPr>
          <p:cNvPr id="39" name="Line 1562"/>
          <p:cNvSpPr>
            <a:spLocks noChangeShapeType="1"/>
          </p:cNvSpPr>
          <p:nvPr/>
        </p:nvSpPr>
        <p:spPr bwMode="auto">
          <a:xfrm>
            <a:off x="3391970" y="6899582"/>
            <a:ext cx="0" cy="0"/>
          </a:xfrm>
          <a:prstGeom prst="line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US" sz="1286" kern="0">
              <a:solidFill>
                <a:sysClr val="windowText" lastClr="000000"/>
              </a:solidFill>
            </a:endParaRPr>
          </a:p>
        </p:txBody>
      </p:sp>
      <p:sp>
        <p:nvSpPr>
          <p:cNvPr id="42" name="Line 1598"/>
          <p:cNvSpPr>
            <a:spLocks noChangeShapeType="1"/>
          </p:cNvSpPr>
          <p:nvPr/>
        </p:nvSpPr>
        <p:spPr bwMode="auto">
          <a:xfrm>
            <a:off x="4727616" y="6929823"/>
            <a:ext cx="1260" cy="1260"/>
          </a:xfrm>
          <a:prstGeom prst="line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US" sz="1286" kern="0">
              <a:solidFill>
                <a:sysClr val="windowText" lastClr="000000"/>
              </a:solidFill>
            </a:endParaRPr>
          </a:p>
        </p:txBody>
      </p:sp>
      <p:sp>
        <p:nvSpPr>
          <p:cNvPr id="43" name="Line 1599"/>
          <p:cNvSpPr>
            <a:spLocks noChangeShapeType="1"/>
          </p:cNvSpPr>
          <p:nvPr/>
        </p:nvSpPr>
        <p:spPr bwMode="auto">
          <a:xfrm>
            <a:off x="4727616" y="6929823"/>
            <a:ext cx="1260" cy="1260"/>
          </a:xfrm>
          <a:prstGeom prst="line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US" sz="1286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8679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r="2164" b="93"/>
          <a:stretch>
            <a:fillRect/>
          </a:stretch>
        </p:blipFill>
        <p:spPr bwMode="auto">
          <a:xfrm>
            <a:off x="374992" y="369819"/>
            <a:ext cx="4130984" cy="2483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pic>
        <p:nvPicPr>
          <p:cNvPr id="1030" name="Picture 6" descr="Указ Цар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43" y="3501008"/>
            <a:ext cx="2520281" cy="318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6502" y="2852936"/>
            <a:ext cx="4347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Маримонтський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сільського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господарства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лісівництва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1840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5" name="Picture 2" descr="campus_NovoAlexan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7111" r="8585" b="25127"/>
          <a:stretch>
            <a:fillRect/>
          </a:stretch>
        </p:blipFill>
        <p:spPr bwMode="auto">
          <a:xfrm>
            <a:off x="4606702" y="3144510"/>
            <a:ext cx="4373944" cy="262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3210" y="5824210"/>
            <a:ext cx="4600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Політехнічного</a:t>
            </a:r>
            <a:r>
              <a:rPr lang="ru-RU" sz="1400" b="1" dirty="0">
                <a:solidFill>
                  <a:schemeClr val="bg1"/>
                </a:solidFill>
              </a:rPr>
              <a:t> і </a:t>
            </a:r>
            <a:r>
              <a:rPr lang="ru-RU" sz="1400" b="1" dirty="0" err="1">
                <a:solidFill>
                  <a:schemeClr val="bg1"/>
                </a:solidFill>
              </a:rPr>
              <a:t>землеробського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r>
              <a:rPr lang="ru-RU" sz="1400" b="1" dirty="0">
                <a:solidFill>
                  <a:schemeClr val="bg1"/>
                </a:solidFill>
              </a:rPr>
              <a:t> (м. Ново-</a:t>
            </a:r>
            <a:r>
              <a:rPr lang="ru-RU" sz="1400" b="1" dirty="0" err="1">
                <a:solidFill>
                  <a:schemeClr val="bg1"/>
                </a:solidFill>
              </a:rPr>
              <a:t>Олександрія</a:t>
            </a:r>
            <a:r>
              <a:rPr lang="ru-RU" sz="1400" b="1" dirty="0">
                <a:solidFill>
                  <a:schemeClr val="bg1"/>
                </a:solidFill>
              </a:rPr>
              <a:t> (</a:t>
            </a:r>
            <a:r>
              <a:rPr lang="ru-RU" sz="1400" b="1" dirty="0" err="1">
                <a:solidFill>
                  <a:schemeClr val="bg1"/>
                </a:solidFill>
              </a:rPr>
              <a:t>нині</a:t>
            </a:r>
            <a:r>
              <a:rPr lang="ru-RU" sz="1400" b="1" dirty="0">
                <a:solidFill>
                  <a:schemeClr val="bg1"/>
                </a:solidFill>
              </a:rPr>
              <a:t> м. </a:t>
            </a:r>
            <a:r>
              <a:rPr lang="ru-RU" sz="1400" b="1" dirty="0" err="1">
                <a:solidFill>
                  <a:schemeClr val="bg1"/>
                </a:solidFill>
              </a:rPr>
              <a:t>Пулави</a:t>
            </a:r>
            <a:r>
              <a:rPr lang="ru-RU" sz="1400" b="1" dirty="0">
                <a:solidFill>
                  <a:schemeClr val="bg1"/>
                </a:solidFill>
              </a:rPr>
              <a:t>), </a:t>
            </a:r>
            <a:r>
              <a:rPr lang="ru-RU" sz="1400" b="1" dirty="0" err="1">
                <a:solidFill>
                  <a:schemeClr val="bg1"/>
                </a:solidFill>
              </a:rPr>
              <a:t>Польща</a:t>
            </a:r>
            <a:r>
              <a:rPr lang="ru-RU" sz="1400" b="1" dirty="0">
                <a:solidFill>
                  <a:schemeClr val="bg1"/>
                </a:solidFill>
              </a:rPr>
              <a:t>, 1862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54947" y="980728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94086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11" y="378768"/>
            <a:ext cx="4168191" cy="27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070" y="3284984"/>
            <a:ext cx="42484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</a:t>
            </a:r>
            <a:r>
              <a:rPr lang="ru-RU" sz="1400" b="1" dirty="0" err="1">
                <a:solidFill>
                  <a:schemeClr val="bg1"/>
                </a:solidFill>
              </a:rPr>
              <a:t>Українського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лісотехнічного</a:t>
            </a:r>
            <a:r>
              <a:rPr lang="ru-RU" sz="1400" b="1" dirty="0">
                <a:solidFill>
                  <a:schemeClr val="bg1"/>
                </a:solidFill>
              </a:rPr>
              <a:t> </a:t>
            </a:r>
            <a:r>
              <a:rPr lang="ru-RU" sz="1400" b="1" dirty="0" err="1">
                <a:solidFill>
                  <a:schemeClr val="bg1"/>
                </a:solidFill>
              </a:rPr>
              <a:t>інституту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(м. </a:t>
            </a:r>
            <a:r>
              <a:rPr lang="ru-RU" sz="1400" b="1" dirty="0" err="1">
                <a:solidFill>
                  <a:schemeClr val="bg1"/>
                </a:solidFill>
              </a:rPr>
              <a:t>Київ</a:t>
            </a:r>
            <a:r>
              <a:rPr lang="ru-RU" sz="1400" b="1" dirty="0">
                <a:solidFill>
                  <a:schemeClr val="bg1"/>
                </a:solidFill>
              </a:rPr>
              <a:t>, 1928 р.)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Picture 2" descr="Корпус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2" r="2234" b="4408"/>
          <a:stretch>
            <a:fillRect/>
          </a:stretch>
        </p:blipFill>
        <p:spPr bwMode="auto">
          <a:xfrm>
            <a:off x="4507669" y="3197656"/>
            <a:ext cx="4357630" cy="2613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EFAC9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5602" y="5805264"/>
            <a:ext cx="44169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>
                <a:solidFill>
                  <a:schemeClr val="bg1"/>
                </a:solidFill>
              </a:rPr>
              <a:t>Навчальний</a:t>
            </a:r>
            <a:r>
              <a:rPr lang="ru-RU" sz="1400" b="1" dirty="0">
                <a:solidFill>
                  <a:schemeClr val="bg1"/>
                </a:solidFill>
              </a:rPr>
              <a:t> корпус № 1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 err="1">
                <a:solidFill>
                  <a:schemeClr val="bg1"/>
                </a:solidFill>
              </a:rPr>
              <a:t>Національного</a:t>
            </a:r>
            <a:r>
              <a:rPr lang="ru-RU" sz="1400" b="1" dirty="0">
                <a:solidFill>
                  <a:schemeClr val="bg1"/>
                </a:solidFill>
              </a:rPr>
              <a:t> аграрного </a:t>
            </a:r>
            <a:r>
              <a:rPr lang="ru-RU" sz="1400" b="1" dirty="0" err="1">
                <a:solidFill>
                  <a:schemeClr val="bg1"/>
                </a:solidFill>
              </a:rPr>
              <a:t>університету</a:t>
            </a:r>
            <a:endParaRPr lang="ru-RU" sz="1400" dirty="0">
              <a:solidFill>
                <a:schemeClr val="bg1"/>
              </a:solidFill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(</a:t>
            </a:r>
            <a:r>
              <a:rPr lang="ru-RU" sz="1400" b="1" dirty="0" err="1">
                <a:solidFill>
                  <a:schemeClr val="bg1"/>
                </a:solidFill>
              </a:rPr>
              <a:t>Лісогосподарський</a:t>
            </a:r>
            <a:r>
              <a:rPr lang="ru-RU" sz="1400" b="1" dirty="0">
                <a:solidFill>
                  <a:schemeClr val="bg1"/>
                </a:solidFill>
              </a:rPr>
              <a:t> факультет)</a:t>
            </a:r>
            <a:r>
              <a:rPr lang="ru-RU" sz="14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51782" y="1124744"/>
            <a:ext cx="390459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Сторінки історії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3697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487489"/>
            <a:ext cx="7772400" cy="51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92175" y="260648"/>
            <a:ext cx="77724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Географія інституту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4510087" y="2728914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4438650" y="28717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2422525" y="3376614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4778375" y="2530476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Київ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294187" y="3016251"/>
            <a:ext cx="1192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Боярка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2690812" y="3106739"/>
            <a:ext cx="1604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Бережани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0" name="Oval 18"/>
          <p:cNvSpPr>
            <a:spLocks noChangeArrowheads="1"/>
          </p:cNvSpPr>
          <p:nvPr/>
        </p:nvSpPr>
        <p:spPr bwMode="auto">
          <a:xfrm>
            <a:off x="5807075" y="3087689"/>
            <a:ext cx="217487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1" name="Oval 19"/>
          <p:cNvSpPr>
            <a:spLocks noChangeArrowheads="1"/>
          </p:cNvSpPr>
          <p:nvPr/>
        </p:nvSpPr>
        <p:spPr bwMode="auto">
          <a:xfrm>
            <a:off x="3862387" y="2511426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6167437" y="3016251"/>
            <a:ext cx="1049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Лубни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3143250" y="2008189"/>
            <a:ext cx="1123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>
                <a:solidFill>
                  <a:srgbClr val="FFFF00"/>
                </a:solidFill>
                <a:latin typeface="Arial" pitchFamily="34" charset="0"/>
              </a:rPr>
              <a:t>Малин</a:t>
            </a:r>
            <a:endParaRPr lang="ru-RU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4919605" y="2350295"/>
            <a:ext cx="217488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17411" y="2229645"/>
            <a:ext cx="1361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dirty="0">
                <a:solidFill>
                  <a:srgbClr val="FFFF00"/>
                </a:solidFill>
                <a:latin typeface="Arial" pitchFamily="34" charset="0"/>
              </a:rPr>
              <a:t>Бобровиця</a:t>
            </a:r>
            <a:endParaRPr lang="ru-RU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75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543800" cy="721054"/>
          </a:xfrm>
        </p:spPr>
        <p:txBody>
          <a:bodyPr/>
          <a:lstStyle/>
          <a:p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інституту 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8432988"/>
              </p:ext>
            </p:extLst>
          </p:nvPr>
        </p:nvGraphicFramePr>
        <p:xfrm>
          <a:off x="827584" y="1052736"/>
          <a:ext cx="8136904" cy="5611634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813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marL="31559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Науково-дослідний інститут лісівництва та декоративного садівництва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наукова частина ВП </a:t>
                      </a:r>
                      <a:r>
                        <a:rPr lang="uk-UA" sz="1800" b="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 України “Боярська ЛДС”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  <a:tabLst/>
                      </a:pP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3 науково-дослідних</a:t>
                      </a:r>
                      <a:r>
                        <a:rPr lang="uk-UA" sz="1800" b="0" kern="1400" baseline="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uk-UA" sz="1800" b="0" kern="1400" dirty="0">
                          <a:solidFill>
                            <a:schemeClr val="bg1"/>
                          </a:solidFill>
                          <a:effectLst/>
                        </a:rPr>
                        <a:t>лабораторії</a:t>
                      </a:r>
                      <a:endParaRPr lang="ru-RU" sz="1800" b="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16">
                <a:tc>
                  <a:txBody>
                    <a:bodyPr/>
                    <a:lstStyle/>
                    <a:p>
                      <a:pPr marL="283845" indent="3175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Кафедри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0118">
                <a:tc>
                  <a:txBody>
                    <a:bodyPr/>
                    <a:lstStyle/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лісівництва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відтворення лісів та лісових меліорацій </a:t>
                      </a: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таксації лісу та лісового менеджменту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технологій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та дизайну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виробів</a:t>
                      </a:r>
                      <a:r>
                        <a:rPr lang="ru-RU" sz="1800" b="1" kern="1400" dirty="0">
                          <a:solidFill>
                            <a:schemeClr val="bg1"/>
                          </a:solidFill>
                          <a:effectLst/>
                        </a:rPr>
                        <a:t> з </a:t>
                      </a:r>
                      <a:r>
                        <a:rPr lang="ru-RU" sz="1800" b="1" kern="1400" dirty="0" err="1">
                          <a:solidFill>
                            <a:schemeClr val="bg1"/>
                          </a:solidFill>
                          <a:effectLst/>
                        </a:rPr>
                        <a:t>деревини</a:t>
                      </a:r>
                      <a:endParaRPr lang="en-US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indent="-2794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ботаніки, дендрології та лісової селекції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901700" marR="0" lvl="0" indent="-2794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</a:rPr>
                        <a:t>ландшафтної архітектури </a:t>
                      </a:r>
                      <a:r>
                        <a:rPr lang="uk-UA" sz="1800" b="1" kern="14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 фітодизайну</a:t>
                      </a:r>
                      <a:endParaRPr lang="ru-RU" sz="1800" b="1" kern="14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273">
                <a:tc>
                  <a:txBody>
                    <a:bodyPr/>
                    <a:lstStyle/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Ботанічний сад </a:t>
                      </a: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НУБіП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України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Офіс національного представництва 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Forest Stewardship Council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FSC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Регіональний Східноєвропейський офіс моніторингу пожеж (</a:t>
                      </a:r>
                      <a:r>
                        <a:rPr lang="en-US" sz="1800" kern="1400" dirty="0">
                          <a:solidFill>
                            <a:schemeClr val="bg1"/>
                          </a:solidFill>
                          <a:effectLst/>
                        </a:rPr>
                        <a:t>REEFMC</a:t>
                      </a:r>
                      <a:r>
                        <a:rPr lang="ru-RU" sz="1800" kern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  <a:p>
                      <a:pPr indent="28384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kern="1400" dirty="0" err="1">
                          <a:solidFill>
                            <a:schemeClr val="bg1"/>
                          </a:solidFill>
                          <a:effectLst/>
                        </a:rPr>
                        <a:t>Дзвінківський</a:t>
                      </a:r>
                      <a:r>
                        <a:rPr lang="uk-UA" sz="1800" kern="1400" dirty="0">
                          <a:solidFill>
                            <a:schemeClr val="bg1"/>
                          </a:solidFill>
                          <a:effectLst/>
                        </a:rPr>
                        <a:t> навчально-науково-виробничий центр</a:t>
                      </a:r>
                      <a:endParaRPr lang="ru-RU" sz="1800" kern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57" marR="68257" marT="0" marB="0" anchor="ctr"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0047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пруд">
  <a:themeElements>
    <a:clrScheme name="Office Theme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 dirty="0" smtClean="0"/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E1F3BC"/>
        </a:lt1>
        <a:dk2>
          <a:srgbClr val="078F48"/>
        </a:dk2>
        <a:lt2>
          <a:srgbClr val="969696"/>
        </a:lt2>
        <a:accent1>
          <a:srgbClr val="7BD163"/>
        </a:accent1>
        <a:accent2>
          <a:srgbClr val="8EC4F9"/>
        </a:accent2>
        <a:accent3>
          <a:srgbClr val="EEF8DA"/>
        </a:accent3>
        <a:accent4>
          <a:srgbClr val="000000"/>
        </a:accent4>
        <a:accent5>
          <a:srgbClr val="BFE5B7"/>
        </a:accent5>
        <a:accent6>
          <a:srgbClr val="80B1E2"/>
        </a:accent6>
        <a:hlink>
          <a:srgbClr val="779AB6"/>
        </a:hlink>
        <a:folHlink>
          <a:srgbClr val="107D4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9">
    <a:dk1>
      <a:srgbClr val="336699"/>
    </a:dk1>
    <a:lt1>
      <a:srgbClr val="FFFFFF"/>
    </a:lt1>
    <a:dk2>
      <a:srgbClr val="000000"/>
    </a:dk2>
    <a:lt2>
      <a:srgbClr val="E3EBF1"/>
    </a:lt2>
    <a:accent1>
      <a:srgbClr val="003399"/>
    </a:accent1>
    <a:accent2>
      <a:srgbClr val="468A4B"/>
    </a:accent2>
    <a:accent3>
      <a:srgbClr val="AAAAAA"/>
    </a:accent3>
    <a:accent4>
      <a:srgbClr val="DADADA"/>
    </a:accent4>
    <a:accent5>
      <a:srgbClr val="AAADCA"/>
    </a:accent5>
    <a:accent6>
      <a:srgbClr val="3F7D43"/>
    </a:accent6>
    <a:hlink>
      <a:srgbClr val="66CCFF"/>
    </a:hlink>
    <a:folHlink>
      <a:srgbClr val="F0E5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5916</TotalTime>
  <Words>468</Words>
  <Application>Microsoft Office PowerPoint</Application>
  <PresentationFormat>Екран (4:3)</PresentationFormat>
  <Paragraphs>146</Paragraphs>
  <Slides>24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32" baseType="lpstr">
      <vt:lpstr>Arial</vt:lpstr>
      <vt:lpstr>Calibri</vt:lpstr>
      <vt:lpstr>RobotoRegular</vt:lpstr>
      <vt:lpstr>Times New Roman</vt:lpstr>
      <vt:lpstr>Trebuchet MS</vt:lpstr>
      <vt:lpstr>Wingdings</vt:lpstr>
      <vt:lpstr>Wingdings 2</vt:lpstr>
      <vt:lpstr>пруд</vt:lpstr>
      <vt:lpstr>Презентація PowerPoint</vt:lpstr>
      <vt:lpstr>Презентація PowerPoint</vt:lpstr>
      <vt:lpstr>Презентація PowerPoint</vt:lpstr>
      <vt:lpstr>Презентація PowerPoint</vt:lpstr>
      <vt:lpstr>Рейтинг НУБіП України серед вишів м. Києва та України </vt:lpstr>
      <vt:lpstr>Презентація PowerPoint</vt:lpstr>
      <vt:lpstr>Презентація PowerPoint</vt:lpstr>
      <vt:lpstr>Презентація PowerPoint</vt:lpstr>
      <vt:lpstr>Структура інституту </vt:lpstr>
      <vt:lpstr>Cпеціальності</vt:lpstr>
      <vt:lpstr>Навчальний процес</vt:lpstr>
      <vt:lpstr>Презентація PowerPoint</vt:lpstr>
      <vt:lpstr>Реалізація проекту парку “Сади Націй” (Вроцлавський природничий університет, Польща)</vt:lpstr>
      <vt:lpstr>Презентація PowerPoint</vt:lpstr>
      <vt:lpstr>Навчальні практики студентів</vt:lpstr>
      <vt:lpstr>Музей лісових звірів і птахів</vt:lpstr>
      <vt:lpstr>ВП НУБіП України “Боярська ЛДС”</vt:lpstr>
      <vt:lpstr>ВП НУБіП України “Боярська ЛДС”:</vt:lpstr>
      <vt:lpstr>Ботанічний сад НУБіП України</vt:lpstr>
      <vt:lpstr>Культурно-виховна і спортивно-масова робота </vt:lpstr>
      <vt:lpstr>Студентське життя</vt:lpstr>
      <vt:lpstr>Презентація PowerPoint</vt:lpstr>
      <vt:lpstr>Офіційний сайт НУБіП України</vt:lpstr>
      <vt:lpstr>Презентація PowerPoint</vt:lpstr>
    </vt:vector>
  </TitlesOfParts>
  <Company>OEMPREINSTALL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діяльність ННІ лісового і садово-паркового господарства за 2006 рік</dc:title>
  <dc:creator>User</dc:creator>
  <cp:lastModifiedBy>Admin</cp:lastModifiedBy>
  <cp:revision>264</cp:revision>
  <dcterms:created xsi:type="dcterms:W3CDTF">2007-01-20T10:11:21Z</dcterms:created>
  <dcterms:modified xsi:type="dcterms:W3CDTF">2020-03-02T14:20:39Z</dcterms:modified>
</cp:coreProperties>
</file>