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  <p:sldMasterId id="2147483732" r:id="rId6"/>
    <p:sldMasterId id="2147483746" r:id="rId7"/>
    <p:sldMasterId id="2147483806" r:id="rId8"/>
    <p:sldMasterId id="2147483818" r:id="rId9"/>
  </p:sldMasterIdLst>
  <p:notesMasterIdLst>
    <p:notesMasterId r:id="rId25"/>
  </p:notesMasterIdLst>
  <p:sldIdLst>
    <p:sldId id="256" r:id="rId10"/>
    <p:sldId id="265" r:id="rId11"/>
    <p:sldId id="258" r:id="rId12"/>
    <p:sldId id="282" r:id="rId13"/>
    <p:sldId id="260" r:id="rId14"/>
    <p:sldId id="262" r:id="rId15"/>
    <p:sldId id="263" r:id="rId16"/>
    <p:sldId id="270" r:id="rId17"/>
    <p:sldId id="266" r:id="rId18"/>
    <p:sldId id="257" r:id="rId19"/>
    <p:sldId id="259" r:id="rId20"/>
    <p:sldId id="269" r:id="rId21"/>
    <p:sldId id="280" r:id="rId22"/>
    <p:sldId id="281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20931440707749"/>
          <c:y val="0.10819917987800175"/>
          <c:w val="0.93529411764705883"/>
          <c:h val="0.73008888992114573"/>
        </c:manualLayout>
      </c:layout>
      <c:scatterChart>
        <c:scatterStyle val="lineMarker"/>
        <c:varyColors val="0"/>
        <c:ser>
          <c:idx val="0"/>
          <c:order val="0"/>
          <c:tx>
            <c:v>лінія достигання 1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Вільха!$D$4:$D$11</c:f>
              <c:numCache>
                <c:formatCode>General</c:formatCode>
                <c:ptCount val="8"/>
                <c:pt idx="0">
                  <c:v>29.8</c:v>
                </c:pt>
                <c:pt idx="1">
                  <c:v>109.39999999999999</c:v>
                </c:pt>
                <c:pt idx="2">
                  <c:v>287.59999999999997</c:v>
                </c:pt>
                <c:pt idx="3">
                  <c:v>343.29999999999995</c:v>
                </c:pt>
                <c:pt idx="4">
                  <c:v>567.5</c:v>
                </c:pt>
                <c:pt idx="5">
                  <c:v>638.20000000000005</c:v>
                </c:pt>
                <c:pt idx="6">
                  <c:v>677.5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6DB-4620-8D55-F21F53A173C0}"/>
            </c:ext>
          </c:extLst>
        </c:ser>
        <c:ser>
          <c:idx val="1"/>
          <c:order val="1"/>
          <c:tx>
            <c:v>лінія достигання 2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Вільха!$C$4:$C$11</c:f>
              <c:numCache>
                <c:formatCode>General</c:formatCode>
                <c:ptCount val="8"/>
                <c:pt idx="0">
                  <c:v>0</c:v>
                </c:pt>
                <c:pt idx="1">
                  <c:v>29.8</c:v>
                </c:pt>
                <c:pt idx="2">
                  <c:v>109.39999999999999</c:v>
                </c:pt>
                <c:pt idx="3">
                  <c:v>287.59999999999997</c:v>
                </c:pt>
                <c:pt idx="4">
                  <c:v>343.29999999999995</c:v>
                </c:pt>
                <c:pt idx="5">
                  <c:v>567.5</c:v>
                </c:pt>
                <c:pt idx="6">
                  <c:v>638.20000000000005</c:v>
                </c:pt>
                <c:pt idx="7">
                  <c:v>677.5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6DB-4620-8D55-F21F53A173C0}"/>
            </c:ext>
          </c:extLst>
        </c:ser>
        <c:ser>
          <c:idx val="3"/>
          <c:order val="2"/>
          <c:tx>
            <c:v>1 вікова</c:v>
          </c:tx>
          <c:spPr>
            <a:ln w="25400">
              <a:solidFill>
                <a:srgbClr val="339966"/>
              </a:solidFill>
              <a:prstDash val="sysDash"/>
            </a:ln>
          </c:spPr>
          <c:marker>
            <c:symbol val="none"/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Вільха!$F$4:$F$11</c:f>
              <c:numCache>
                <c:formatCode>General</c:formatCode>
                <c:ptCount val="8"/>
                <c:pt idx="0">
                  <c:v>0</c:v>
                </c:pt>
                <c:pt idx="1">
                  <c:v>55</c:v>
                </c:pt>
                <c:pt idx="2">
                  <c:v>171</c:v>
                </c:pt>
                <c:pt idx="3">
                  <c:v>257</c:v>
                </c:pt>
                <c:pt idx="4">
                  <c:v>412</c:v>
                </c:pt>
                <c:pt idx="5">
                  <c:v>525</c:v>
                </c:pt>
                <c:pt idx="6">
                  <c:v>601</c:v>
                </c:pt>
                <c:pt idx="7">
                  <c:v>666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6DB-4620-8D55-F21F53A173C0}"/>
            </c:ext>
          </c:extLst>
        </c:ser>
        <c:ser>
          <c:idx val="4"/>
          <c:order val="3"/>
          <c:tx>
            <c:v>2 вікова</c:v>
          </c:tx>
          <c:spPr>
            <a:ln w="25400">
              <a:solidFill>
                <a:srgbClr val="0000FF"/>
              </a:solidFill>
              <a:prstDash val="lgDash"/>
            </a:ln>
          </c:spPr>
          <c:marker>
            <c:symbol val="none"/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Вільха!$G$4:$G$11</c:f>
              <c:numCache>
                <c:formatCode>General</c:formatCode>
                <c:ptCount val="8"/>
                <c:pt idx="0">
                  <c:v>0</c:v>
                </c:pt>
                <c:pt idx="1">
                  <c:v>96</c:v>
                </c:pt>
                <c:pt idx="2">
                  <c:v>178</c:v>
                </c:pt>
                <c:pt idx="3">
                  <c:v>308</c:v>
                </c:pt>
                <c:pt idx="4">
                  <c:v>418</c:v>
                </c:pt>
                <c:pt idx="5">
                  <c:v>504</c:v>
                </c:pt>
                <c:pt idx="6">
                  <c:v>594</c:v>
                </c:pt>
                <c:pt idx="7">
                  <c:v>681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6DB-4620-8D55-F21F53A173C0}"/>
            </c:ext>
          </c:extLst>
        </c:ser>
        <c:ser>
          <c:idx val="6"/>
          <c:order val="4"/>
          <c:tx>
            <c:v> скоригована</c:v>
          </c:tx>
          <c:spPr>
            <a:ln w="25400">
              <a:solidFill>
                <a:srgbClr val="FF0000"/>
              </a:solidFill>
              <a:prstDash val="lgDashDot"/>
            </a:ln>
          </c:spPr>
          <c:marker>
            <c:symbol val="none"/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Вільха!$I$4:$I$11</c:f>
              <c:numCache>
                <c:formatCode>General</c:formatCode>
                <c:ptCount val="8"/>
                <c:pt idx="0">
                  <c:v>0</c:v>
                </c:pt>
                <c:pt idx="1">
                  <c:v>60</c:v>
                </c:pt>
                <c:pt idx="2">
                  <c:v>156</c:v>
                </c:pt>
                <c:pt idx="3">
                  <c:v>252</c:v>
                </c:pt>
                <c:pt idx="4">
                  <c:v>348</c:v>
                </c:pt>
                <c:pt idx="5">
                  <c:v>444</c:v>
                </c:pt>
                <c:pt idx="6">
                  <c:v>540</c:v>
                </c:pt>
                <c:pt idx="7">
                  <c:v>636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6DB-4620-8D55-F21F53A173C0}"/>
            </c:ext>
          </c:extLst>
        </c:ser>
        <c:ser>
          <c:idx val="2"/>
          <c:order val="5"/>
          <c:tx>
            <c:v>нормальна</c:v>
          </c:tx>
          <c:spPr>
            <a:ln w="254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Вільха!$E$4:$E$11</c:f>
              <c:numCache>
                <c:formatCode>0</c:formatCode>
                <c:ptCount val="8"/>
                <c:pt idx="0" formatCode="General">
                  <c:v>0</c:v>
                </c:pt>
                <c:pt idx="1">
                  <c:v>96</c:v>
                </c:pt>
                <c:pt idx="2">
                  <c:v>192</c:v>
                </c:pt>
                <c:pt idx="3">
                  <c:v>288</c:v>
                </c:pt>
                <c:pt idx="4">
                  <c:v>384</c:v>
                </c:pt>
                <c:pt idx="5">
                  <c:v>480</c:v>
                </c:pt>
                <c:pt idx="6">
                  <c:v>576</c:v>
                </c:pt>
                <c:pt idx="7">
                  <c:v>672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F6DB-4620-8D55-F21F53A173C0}"/>
            </c:ext>
          </c:extLst>
        </c:ser>
        <c:ser>
          <c:idx val="5"/>
          <c:order val="6"/>
          <c:tx>
            <c:v>раціональна</c:v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Вільха!$J$4:$J$11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Вільха!$H$4:$H$11</c:f>
              <c:numCache>
                <c:formatCode>General</c:formatCode>
                <c:ptCount val="8"/>
                <c:pt idx="0">
                  <c:v>0</c:v>
                </c:pt>
                <c:pt idx="1">
                  <c:v>70</c:v>
                </c:pt>
                <c:pt idx="2">
                  <c:v>166</c:v>
                </c:pt>
                <c:pt idx="3">
                  <c:v>262</c:v>
                </c:pt>
                <c:pt idx="4">
                  <c:v>358</c:v>
                </c:pt>
                <c:pt idx="5">
                  <c:v>454</c:v>
                </c:pt>
                <c:pt idx="6">
                  <c:v>550</c:v>
                </c:pt>
                <c:pt idx="7">
                  <c:v>646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F6DB-4620-8D55-F21F53A17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926464"/>
        <c:axId val="221927040"/>
      </c:scatterChart>
      <c:valAx>
        <c:axId val="221926464"/>
        <c:scaling>
          <c:orientation val="minMax"/>
          <c:max val="6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uk-UA"/>
          </a:p>
        </c:txPr>
        <c:crossAx val="221927040"/>
        <c:crosses val="autoZero"/>
        <c:crossBetween val="midCat"/>
        <c:majorUnit val="10"/>
      </c:valAx>
      <c:valAx>
        <c:axId val="221927040"/>
        <c:scaling>
          <c:orientation val="minMax"/>
          <c:max val="75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uk-UA"/>
          </a:p>
        </c:txPr>
        <c:crossAx val="221926464"/>
        <c:crosses val="autoZero"/>
        <c:crossBetween val="midCat"/>
        <c:majorUnit val="15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 panose="020B0604020202020204" pitchFamily="34" charset="0"/>
          <a:ea typeface="Times New Roman"/>
          <a:cs typeface="Arial" panose="020B0604020202020204" pitchFamily="34" charset="0"/>
        </a:defRPr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A0E8C-AF16-4C15-8A98-CE79C91C2A82}" type="datetimeFigureOut">
              <a:rPr lang="uk-UA" smtClean="0"/>
              <a:t>14.03.2019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02C6D-49E6-402C-BE1F-FF27E6B2F5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118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7B43899-1296-4CDB-BD00-F6973EEF2D93}" type="slidenum">
              <a:rPr lang="uk-UA" altLang="uk-UA" sz="1200" smtClean="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uk-UA" altLang="uk-UA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dirty="0" smtClean="0"/>
              <a:t>Этот шаблон можно использовать как начальный файл для предоставления обновлений</a:t>
            </a:r>
            <a:r>
              <a:rPr lang="ru-RU" baseline="0" dirty="0" smtClean="0"/>
              <a:t> вех проекта.</a:t>
            </a:r>
            <a:endParaRPr lang="ru-RU" dirty="0" smtClean="0"/>
          </a:p>
          <a:p>
            <a:endParaRPr lang="ru-RU" baseline="0" dirty="0" smtClean="0"/>
          </a:p>
          <a:p>
            <a:pPr lvl="0"/>
            <a:r>
              <a:rPr lang="ru-RU" sz="1000" b="1" dirty="0" smtClean="0"/>
              <a:t>Разделы</a:t>
            </a:r>
            <a:endParaRPr lang="ru-RU" sz="1000" b="0" dirty="0" smtClean="0"/>
          </a:p>
          <a:p>
            <a:pPr lvl="0"/>
            <a:r>
              <a:rPr lang="ru-RU" sz="1000" b="0" dirty="0" smtClean="0"/>
              <a:t>Для добавления разделов щелкните слайд правой кнопкой мыши.</a:t>
            </a:r>
            <a:r>
              <a:rPr lang="ru-RU" sz="1000" b="0" baseline="0" dirty="0" smtClean="0"/>
              <a:t> Разделы позволяют упорядочить слайды и организовать совместную работу нескольких авторов.</a:t>
            </a:r>
            <a:endParaRPr lang="ru-RU" sz="1000" b="0" dirty="0" smtClean="0"/>
          </a:p>
          <a:p>
            <a:pPr lvl="0"/>
            <a:endParaRPr lang="ru-RU" sz="1000" b="1" dirty="0" smtClean="0"/>
          </a:p>
          <a:p>
            <a:pPr lvl="0"/>
            <a:r>
              <a:rPr lang="ru-RU" sz="1000" b="1" dirty="0" smtClean="0"/>
              <a:t>Заметки</a:t>
            </a:r>
          </a:p>
          <a:p>
            <a:pPr lvl="0"/>
            <a:r>
              <a:rPr lang="ru-RU" sz="1000" dirty="0" smtClean="0"/>
              <a:t>Используйте раздел заметок для размещения заметок докладчика или дополнительных сведений для аудитории.</a:t>
            </a:r>
            <a:r>
              <a:rPr lang="ru-RU" sz="1000" baseline="0" dirty="0" smtClean="0"/>
              <a:t> Во время воспроизведения презентации эти заметки отображаются в представлении презентации. </a:t>
            </a:r>
          </a:p>
          <a:p>
            <a:pPr lvl="0">
              <a:buFontTx/>
              <a:buNone/>
            </a:pPr>
            <a:r>
              <a:rPr lang="ru-RU" sz="1000" dirty="0" smtClean="0"/>
              <a:t>Обращайте внимание на размер шрифта (важно обеспечить различимость при ослабленном зрении, видеосъемке и чтении с экрана)</a:t>
            </a:r>
          </a:p>
          <a:p>
            <a:pPr lvl="0"/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Сочетаемые цвета </a:t>
            </a:r>
          </a:p>
          <a:p>
            <a:pPr lvl="0">
              <a:buFontTx/>
              <a:buNone/>
            </a:pPr>
            <a:r>
              <a:rPr lang="ru-RU" sz="1000" dirty="0" smtClean="0"/>
              <a:t>Обратите особое внимание на графики, диаграммы и надписи.</a:t>
            </a:r>
            <a:r>
              <a:rPr lang="ru-RU" sz="1000" baseline="0" dirty="0" smtClean="0"/>
              <a:t> </a:t>
            </a:r>
            <a:endParaRPr lang="ru-RU" sz="1000" dirty="0" smtClean="0"/>
          </a:p>
          <a:p>
            <a:pPr lvl="0"/>
            <a:r>
              <a:rPr lang="ru-RU" sz="1000" dirty="0" smtClean="0"/>
              <a:t>Учтите, что печать будет выполняться </a:t>
            </a:r>
            <a:r>
              <a:rPr lang="ru-RU" sz="1000" dirty="0" err="1" smtClean="0"/>
              <a:t>в черно-белом режиме или в оттенках серого</a:t>
            </a:r>
            <a:r>
              <a:rPr lang="ru-RU" sz="1000" dirty="0" smtClean="0"/>
              <a:t>. Выполните пробную печать, чтобы убедиться в сохранении разницы между цветами при печати </a:t>
            </a:r>
            <a:r>
              <a:rPr lang="ru-RU" sz="1000" dirty="0" err="1" smtClean="0"/>
              <a:t>в черно-белом режиме или в оттенках серого</a:t>
            </a:r>
            <a:r>
              <a:rPr lang="ru-RU" sz="1000" dirty="0" smtClean="0"/>
              <a:t>.</a:t>
            </a:r>
          </a:p>
          <a:p>
            <a:pPr lvl="0">
              <a:buFontTx/>
              <a:buNone/>
            </a:pPr>
            <a:endParaRPr lang="ru-RU" sz="1000" dirty="0" smtClean="0"/>
          </a:p>
          <a:p>
            <a:pPr lvl="0">
              <a:buFontTx/>
              <a:buNone/>
            </a:pPr>
            <a:r>
              <a:rPr lang="ru-RU" sz="1000" b="1" dirty="0" smtClean="0"/>
              <a:t>Диаграммы, таблицы и графики</a:t>
            </a:r>
          </a:p>
          <a:p>
            <a:pPr lvl="0"/>
            <a:r>
              <a:rPr lang="ru-RU" sz="1000" dirty="0" smtClean="0"/>
              <a:t>Не усложняйте восприятие: по возможности используйте согласованные, простые стили и цвета.</a:t>
            </a:r>
          </a:p>
          <a:p>
            <a:pPr lvl="0"/>
            <a:r>
              <a:rPr lang="ru-RU" sz="1000" dirty="0" smtClean="0"/>
              <a:t>Снабдите все диаграммы и таблицы подписями.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smtClean="0">
                <a:solidFill>
                  <a:prstClr val="black"/>
                </a:solidFill>
              </a:rPr>
              <a:pPr/>
              <a:t>15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93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5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96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9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34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88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5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13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6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04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22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AC9B9-AC8B-4982-8F9D-168D2ABAE9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D672-5865-49A4-A449-3F8AD3F0F3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89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C88A-3DB7-4EAE-B264-852FB68EB3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114E-E591-4866-ACBA-E932A75DEE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00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819F-B0C0-4250-AD2D-22D22B12B7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EDEAB-2C5E-44D0-88DF-4F922F6E31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5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6A494-DB0F-436F-85F0-FC6C6728B2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8559A-541F-4A42-A64B-DB4D5E22FE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61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F6501-253A-494F-957A-01DFD62B58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C3B38-AAEE-42AA-A709-082F741F6A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0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6F3A-D622-4FB9-AF56-22BB4196C3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1ABD6-DB8B-4274-A314-AD38FB9483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89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C8F3-B81C-4390-A612-DAA98B83F3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F0EF-6755-4308-9E48-57476751D8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F2C6-045A-468A-B4B9-71656C0305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98B9A-D5C5-449F-82E8-4A1AF368FC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9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DD22-C445-466D-87CF-57440ABA7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94448-7401-4F6E-B7E4-83CAAC08DE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80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0BBC9-A986-4BD5-BD1F-F64F885D4E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91EA5-C37F-4489-A3C7-927D317A81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18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12067-9C05-4501-BB9F-F76B9D82C9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ADFB2-E951-409E-BB80-982FE58396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38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7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9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81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9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0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61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90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14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35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87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8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20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23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00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9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45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89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33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65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75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72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D273C-FFD5-4ABB-B177-9C785061B995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EB678-3444-4F03-9B73-4C08147DF3E4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58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85C2C-83DA-4176-93B1-8A249EEB9C4A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536F-0C49-4FD3-89C5-5AE8BC4F7359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78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2F81-7ED8-4510-BE82-89377617E9B1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B9810-DBFC-44CD-97F1-E761665F4878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7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565D-921C-4C48-8DE4-F8F42F0A9CE6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93D61-3314-4F3B-8542-B23E23C6074C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88119-BB46-460D-99EF-51A544BA5581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E1CD-FBF3-4D67-B751-A8BE05A0BA35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93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81DA1-A949-46BC-9CA5-A5ACA254BC74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BD0C9-BC04-46A6-8934-1E0E9027806B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47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AF81A-7242-4829-A11B-6A779F62D69F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A39-2C8E-4496-A45B-A97D73275D72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70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55B4B-6323-463D-813D-66A9F6DF6961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61B46-55CC-4DE3-A800-7210CA6A40FA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03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9EFCC-B394-40D4-A0F4-B2975549E34F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BB4A1-9EB7-4024-A6FC-989D053E87B7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00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6594-0D3F-4631-AA03-4D9893C916E5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B9F7-C93F-4C72-971E-8EBB99E3703D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7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42278-A340-49A8-B707-CA08C758F920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72678-D1A2-41AF-8B18-1D648B27CE0A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330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A6031-809C-4B24-8A43-8FB1FE21C638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33219-084A-4906-B89D-EA7E50658A10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746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C0B67-856D-48FA-9E1C-BE5A363FFFA3}" type="datetimeFigureOut">
              <a:rPr lang="ru-RU" altLang="uk-UA">
                <a:solidFill>
                  <a:srgbClr val="000000"/>
                </a:solidFill>
              </a:rPr>
              <a:pPr>
                <a:defRPr/>
              </a:pPr>
              <a:t>14.03.2019</a:t>
            </a:fld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D2EE-33B3-44B7-B030-E8EA456A9A2A}" type="slidenum">
              <a:rPr lang="ru-RU" alt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922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0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40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082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93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5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23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9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89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14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96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7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909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50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359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38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91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02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80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22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065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8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469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3203"/>
            <a:ext cx="9144000" cy="612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1295400"/>
            <a:ext cx="901373" cy="901373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1905000"/>
            <a:ext cx="1240461" cy="1240461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209800"/>
            <a:ext cx="1828800" cy="1828800"/>
          </a:xfrm>
          <a:prstGeom prst="ellipse">
            <a:avLst/>
          </a:prstGeom>
          <a:ln>
            <a:noFill/>
          </a:ln>
          <a:effectLst>
            <a:outerShdw blurRad="292100" dist="76200" dir="2700000" algn="tl" rotWithShape="0">
              <a:srgbClr val="333333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 eaLnBrk="1" latinLnBrk="0" hangingPunct="1">
              <a:defRPr kumimoji="0" lang="ru-RU">
                <a:latin typeface="Georgia" pitchFamily="18" charset="0"/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ru-RU"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ru-RU"/>
              <a:t>Щелкните для изменения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/>
        </p:blipFill>
        <p:spPr>
          <a:xfrm>
            <a:off x="-13647" y="0"/>
            <a:ext cx="9157648" cy="558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799"/>
            <a:ext cx="1979920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8304" y="1905000"/>
            <a:ext cx="5105400" cy="1143001"/>
          </a:xfrm>
        </p:spPr>
        <p:txBody>
          <a:bodyPr anchor="b" anchorCtr="0">
            <a:normAutofit/>
          </a:bodyPr>
          <a:lstStyle>
            <a:lvl1pPr algn="l" eaLnBrk="1" latinLnBrk="0" hangingPunct="1">
              <a:defRPr kumimoji="0" lang="ru-RU" sz="3600" b="0" cap="none">
                <a:latin typeface="Georgia" pitchFamily="18" charset="0"/>
              </a:defRPr>
            </a:lvl1pPr>
          </a:lstStyle>
          <a:p>
            <a:r>
              <a:rPr kumimoji="0"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0" y="3048000"/>
            <a:ext cx="5105400" cy="1500187"/>
          </a:xfrm>
        </p:spPr>
        <p:txBody>
          <a:bodyPr anchor="t"/>
          <a:lstStyle>
            <a:lvl1pPr marL="0" indent="0" eaLnBrk="1" latinLnBrk="0" hangingPunct="1">
              <a:buNone/>
              <a:defRPr kumimoji="0" lang="ru-RU"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eaLnBrk="1" latinLnBrk="0" hangingPunct="1">
              <a:buNone/>
              <a:defRPr kumimoji="0"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51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 eaLnBrk="1" latinLnBrk="0" hangingPunct="1">
              <a:defRPr kumimoji="0" lang="ru-RU" sz="2800">
                <a:latin typeface="Georgia" pitchFamily="18" charset="0"/>
              </a:defRPr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kumimoji="0" lang="ru-RU" sz="2000">
                <a:latin typeface="Georgia" pitchFamily="18" charset="0"/>
              </a:defRPr>
            </a:lvl1pPr>
            <a:lvl2pPr marL="571500" indent="-22860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kumimoji="0" lang="ru-RU" sz="1800">
                <a:latin typeface="Georgia" pitchFamily="18" charset="0"/>
              </a:defRPr>
            </a:lvl2pPr>
            <a:lvl3pPr eaLnBrk="1" latinLnBrk="0" hangingPunct="1">
              <a:defRPr kumimoji="0" lang="ru-RU" sz="2000">
                <a:latin typeface="Georgia" pitchFamily="18" charset="0"/>
              </a:defRPr>
            </a:lvl3pPr>
            <a:lvl4pPr eaLnBrk="1" latinLnBrk="0" hangingPunct="1">
              <a:defRPr kumimoji="0" lang="ru-RU" sz="2000">
                <a:latin typeface="Georgia" pitchFamily="18" charset="0"/>
              </a:defRPr>
            </a:lvl4pPr>
            <a:lvl5pPr eaLnBrk="1" latinLnBrk="0" hangingPunct="1">
              <a:defRPr kumimoji="0" lang="ru-RU" sz="2000">
                <a:latin typeface="Georgia" pitchFamily="18" charset="0"/>
              </a:defRPr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16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ru-RU" sz="2400"/>
            </a:lvl1pPr>
            <a:lvl2pPr eaLnBrk="1" latinLnBrk="0" hangingPunct="1">
              <a:defRPr kumimoji="0" lang="ru-RU" sz="2000"/>
            </a:lvl2pPr>
            <a:lvl3pPr eaLnBrk="1" latinLnBrk="0" hangingPunct="1">
              <a:defRPr kumimoji="0" lang="ru-RU" sz="1800"/>
            </a:lvl3pPr>
            <a:lvl4pPr eaLnBrk="1" latinLnBrk="0" hangingPunct="1">
              <a:defRPr kumimoji="0" lang="ru-RU" sz="1600"/>
            </a:lvl4pPr>
            <a:lvl5pPr eaLnBrk="1" latinLnBrk="0" hangingPunct="1">
              <a:defRPr kumimoji="0" lang="ru-RU" sz="1600"/>
            </a:lvl5pPr>
            <a:lvl6pPr eaLnBrk="1" latinLnBrk="0" hangingPunct="1">
              <a:defRPr kumimoji="0" lang="ru-RU" sz="1800"/>
            </a:lvl6pPr>
            <a:lvl7pPr eaLnBrk="1" latinLnBrk="0" hangingPunct="1">
              <a:defRPr kumimoji="0" lang="ru-RU" sz="1800"/>
            </a:lvl7pPr>
            <a:lvl8pPr eaLnBrk="1" latinLnBrk="0" hangingPunct="1">
              <a:defRPr kumimoji="0" lang="ru-RU" sz="1800"/>
            </a:lvl8pPr>
            <a:lvl9pPr eaLnBrk="1" latinLnBrk="0" hangingPunct="1">
              <a:defRPr kumimoji="0" lang="ru-RU"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0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 eaLnBrk="1" latinLnBrk="0" hangingPunct="1">
              <a:defRPr kumimoji="0" lang="ru-RU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ru-RU" sz="20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ru-RU" sz="2000"/>
            </a:lvl1pPr>
            <a:lvl2pPr eaLnBrk="1" latinLnBrk="0" hangingPunct="1">
              <a:defRPr kumimoji="0" lang="ru-RU" sz="1800"/>
            </a:lvl2pPr>
            <a:lvl3pPr eaLnBrk="1" latinLnBrk="0" hangingPunct="1">
              <a:defRPr kumimoji="0" lang="ru-RU" sz="1600"/>
            </a:lvl3pPr>
            <a:lvl4pPr eaLnBrk="1" latinLnBrk="0" hangingPunct="1">
              <a:defRPr kumimoji="0" lang="ru-RU" sz="1400"/>
            </a:lvl4pPr>
            <a:lvl5pPr eaLnBrk="1" latinLnBrk="0" hangingPunct="1">
              <a:defRPr kumimoji="0" lang="ru-RU" sz="14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eaLnBrk="1" latinLnBrk="0" hangingPunct="1">
              <a:buNone/>
              <a:defRPr kumimoji="0" lang="ru-RU" sz="2000" b="1"/>
            </a:lvl1pPr>
            <a:lvl2pPr marL="457200" indent="0" eaLnBrk="1" latinLnBrk="0" hangingPunct="1">
              <a:buNone/>
              <a:defRPr kumimoji="0" lang="ru-RU" sz="2000" b="1"/>
            </a:lvl2pPr>
            <a:lvl3pPr marL="914400" indent="0" eaLnBrk="1" latinLnBrk="0" hangingPunct="1">
              <a:buNone/>
              <a:defRPr kumimoji="0" lang="ru-RU" sz="1800" b="1"/>
            </a:lvl3pPr>
            <a:lvl4pPr marL="1371600" indent="0" eaLnBrk="1" latinLnBrk="0" hangingPunct="1">
              <a:buNone/>
              <a:defRPr kumimoji="0" lang="ru-RU" sz="1600" b="1"/>
            </a:lvl4pPr>
            <a:lvl5pPr marL="1828800" indent="0" eaLnBrk="1" latinLnBrk="0" hangingPunct="1">
              <a:buNone/>
              <a:defRPr kumimoji="0" lang="ru-RU" sz="1600" b="1"/>
            </a:lvl5pPr>
            <a:lvl6pPr marL="2286000" indent="0" eaLnBrk="1" latinLnBrk="0" hangingPunct="1">
              <a:buNone/>
              <a:defRPr kumimoji="0" lang="ru-RU" sz="1600" b="1"/>
            </a:lvl6pPr>
            <a:lvl7pPr marL="2743200" indent="0" eaLnBrk="1" latinLnBrk="0" hangingPunct="1">
              <a:buNone/>
              <a:defRPr kumimoji="0" lang="ru-RU" sz="1600" b="1"/>
            </a:lvl7pPr>
            <a:lvl8pPr marL="3200400" indent="0" eaLnBrk="1" latinLnBrk="0" hangingPunct="1">
              <a:buNone/>
              <a:defRPr kumimoji="0" lang="ru-RU" sz="1600" b="1"/>
            </a:lvl8pPr>
            <a:lvl9pPr marL="3657600" indent="0" eaLnBrk="1" latinLnBrk="0" hangingPunct="1">
              <a:buNone/>
              <a:defRPr kumimoji="0" lang="ru-RU"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eaLnBrk="1" latinLnBrk="0" hangingPunct="1">
              <a:defRPr kumimoji="0" lang="ru-RU" sz="2000"/>
            </a:lvl1pPr>
            <a:lvl2pPr eaLnBrk="1" latinLnBrk="0" hangingPunct="1">
              <a:defRPr kumimoji="0" lang="ru-RU" sz="1800"/>
            </a:lvl2pPr>
            <a:lvl3pPr eaLnBrk="1" latinLnBrk="0" hangingPunct="1">
              <a:defRPr kumimoji="0" lang="ru-RU" sz="1600"/>
            </a:lvl3pPr>
            <a:lvl4pPr eaLnBrk="1" latinLnBrk="0" hangingPunct="1">
              <a:defRPr kumimoji="0" lang="ru-RU" sz="1400"/>
            </a:lvl4pPr>
            <a:lvl5pPr eaLnBrk="1" latinLnBrk="0" hangingPunct="1">
              <a:defRPr kumimoji="0" lang="ru-RU" sz="1400"/>
            </a:lvl5pPr>
            <a:lvl6pPr eaLnBrk="1" latinLnBrk="0" hangingPunct="1">
              <a:defRPr kumimoji="0" lang="ru-RU" sz="1600"/>
            </a:lvl6pPr>
            <a:lvl7pPr eaLnBrk="1" latinLnBrk="0" hangingPunct="1">
              <a:defRPr kumimoji="0" lang="ru-RU" sz="1600"/>
            </a:lvl7pPr>
            <a:lvl8pPr eaLnBrk="1" latinLnBrk="0" hangingPunct="1">
              <a:defRPr kumimoji="0" lang="ru-RU" sz="1600"/>
            </a:lvl8pPr>
            <a:lvl9pPr eaLnBrk="1" latinLnBrk="0" hangingPunct="1">
              <a:defRPr kumimoji="0" lang="ru-RU" sz="16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66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ru-RU" sz="2800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6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3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 eaLnBrk="1" latinLnBrk="0" hangingPunct="1">
              <a:defRPr kumimoji="0" lang="ru-RU" sz="2800"/>
            </a:lvl1pPr>
            <a:lvl2pPr eaLnBrk="1" latinLnBrk="0" hangingPunct="1">
              <a:defRPr kumimoji="0" lang="ru-RU" sz="2400"/>
            </a:lvl2pPr>
            <a:lvl3pPr eaLnBrk="1" latinLnBrk="0" hangingPunct="1">
              <a:defRPr kumimoji="0" lang="ru-RU" sz="2000"/>
            </a:lvl3pPr>
            <a:lvl4pPr eaLnBrk="1" latinLnBrk="0" hangingPunct="1">
              <a:defRPr kumimoji="0" lang="ru-RU" sz="1800"/>
            </a:lvl4pPr>
            <a:lvl5pPr eaLnBrk="1" latinLnBrk="0" hangingPunct="1">
              <a:defRPr kumimoji="0" lang="ru-RU" sz="1800"/>
            </a:lvl5pPr>
            <a:lvl6pPr eaLnBrk="1" latinLnBrk="0" hangingPunct="1">
              <a:defRPr kumimoji="0" lang="ru-RU" sz="2000"/>
            </a:lvl6pPr>
            <a:lvl7pPr eaLnBrk="1" latinLnBrk="0" hangingPunct="1">
              <a:defRPr kumimoji="0" lang="ru-RU" sz="2000"/>
            </a:lvl7pPr>
            <a:lvl8pPr eaLnBrk="1" latinLnBrk="0" hangingPunct="1">
              <a:defRPr kumimoji="0" lang="ru-RU" sz="2000"/>
            </a:lvl8pPr>
            <a:lvl9pPr eaLnBrk="1" latinLnBrk="0" hangingPunct="1">
              <a:defRPr kumimoji="0" lang="ru-RU" sz="20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10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ru-RU" sz="2000" b="1"/>
            </a:lvl1pPr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ru-RU" sz="3200"/>
            </a:lvl1pPr>
            <a:lvl2pPr marL="457200" indent="0" eaLnBrk="1" latinLnBrk="0" hangingPunct="1">
              <a:buNone/>
              <a:defRPr kumimoji="0" lang="ru-RU" sz="2800"/>
            </a:lvl2pPr>
            <a:lvl3pPr marL="914400" indent="0" eaLnBrk="1" latinLnBrk="0" hangingPunct="1">
              <a:buNone/>
              <a:defRPr kumimoji="0" lang="ru-RU" sz="2400"/>
            </a:lvl3pPr>
            <a:lvl4pPr marL="1371600" indent="0" eaLnBrk="1" latinLnBrk="0" hangingPunct="1">
              <a:buNone/>
              <a:defRPr kumimoji="0" lang="ru-RU" sz="2000"/>
            </a:lvl4pPr>
            <a:lvl5pPr marL="1828800" indent="0" eaLnBrk="1" latinLnBrk="0" hangingPunct="1">
              <a:buNone/>
              <a:defRPr kumimoji="0" lang="ru-RU" sz="2000"/>
            </a:lvl5pPr>
            <a:lvl6pPr marL="2286000" indent="0" eaLnBrk="1" latinLnBrk="0" hangingPunct="1">
              <a:buNone/>
              <a:defRPr kumimoji="0" lang="ru-RU" sz="2000"/>
            </a:lvl6pPr>
            <a:lvl7pPr marL="2743200" indent="0" eaLnBrk="1" latinLnBrk="0" hangingPunct="1">
              <a:buNone/>
              <a:defRPr kumimoji="0" lang="ru-RU" sz="2000"/>
            </a:lvl7pPr>
            <a:lvl8pPr marL="3200400" indent="0" eaLnBrk="1" latinLnBrk="0" hangingPunct="1">
              <a:buNone/>
              <a:defRPr kumimoji="0" lang="ru-RU" sz="2000"/>
            </a:lvl8pPr>
            <a:lvl9pPr marL="3657600" indent="0" eaLnBrk="1" latinLnBrk="0" hangingPunct="1">
              <a:buNone/>
              <a:defRPr kumimoji="0" lang="ru-RU" sz="2000"/>
            </a:lvl9pPr>
          </a:lstStyle>
          <a:p>
            <a:pPr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ru-RU" sz="1400"/>
            </a:lvl1pPr>
            <a:lvl2pPr marL="457200" indent="0" eaLnBrk="1" latinLnBrk="0" hangingPunct="1">
              <a:buNone/>
              <a:defRPr kumimoji="0" lang="ru-RU" sz="1200"/>
            </a:lvl2pPr>
            <a:lvl3pPr marL="914400" indent="0" eaLnBrk="1" latinLnBrk="0" hangingPunct="1">
              <a:buNone/>
              <a:defRPr kumimoji="0" lang="ru-RU" sz="1000"/>
            </a:lvl3pPr>
            <a:lvl4pPr marL="1371600" indent="0" eaLnBrk="1" latinLnBrk="0" hangingPunct="1">
              <a:buNone/>
              <a:defRPr kumimoji="0" lang="ru-RU" sz="900"/>
            </a:lvl4pPr>
            <a:lvl5pPr marL="1828800" indent="0" eaLnBrk="1" latinLnBrk="0" hangingPunct="1">
              <a:buNone/>
              <a:defRPr kumimoji="0" lang="ru-RU" sz="900"/>
            </a:lvl5pPr>
            <a:lvl6pPr marL="2286000" indent="0" eaLnBrk="1" latinLnBrk="0" hangingPunct="1">
              <a:buNone/>
              <a:defRPr kumimoji="0" lang="ru-RU" sz="900"/>
            </a:lvl6pPr>
            <a:lvl7pPr marL="2743200" indent="0" eaLnBrk="1" latinLnBrk="0" hangingPunct="1">
              <a:buNone/>
              <a:defRPr kumimoji="0" lang="ru-RU" sz="900"/>
            </a:lvl7pPr>
            <a:lvl8pPr marL="3200400" indent="0" eaLnBrk="1" latinLnBrk="0" hangingPunct="1">
              <a:buNone/>
              <a:defRPr kumimoji="0" lang="ru-RU" sz="900"/>
            </a:lvl8pPr>
            <a:lvl9pPr marL="3657600" indent="0" eaLnBrk="1" latinLnBrk="0" hangingPunct="1">
              <a:buNone/>
              <a:defRPr kumimoji="0" lang="ru-RU"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33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2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0421BF-82E7-4C3A-AB9B-1654C39730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325196-3D23-40A5-8DF5-103DAB920B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1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2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FD3D0B-7526-44AC-81F7-5E0C42A0D7ED}" type="datetimeFigureOut">
              <a:rPr lang="ru-RU" altLang="uk-U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14.03.2019</a:t>
            </a:fld>
            <a:endParaRPr lang="ru-RU" altLang="uk-UA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uk-UA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656B5E-D1F7-44EF-AB70-4918DC7C21CF}" type="slidenum">
              <a:rPr lang="ru-RU" altLang="uk-UA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 altLang="uk-UA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3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6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5978A-54A4-4866-B258-968253FBD10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96F6C-E52E-4AFE-81D4-276A503E74CC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9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2158D-428B-4987-8B28-745A2AFA125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14.03.2019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/>
          <a:stretch/>
        </p:blipFill>
        <p:spPr>
          <a:xfrm>
            <a:off x="-13251" y="0"/>
            <a:ext cx="9157252" cy="6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ru-RU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ru-RU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ru-RU"/>
      </a:defPPr>
      <a:lvl1pPr marL="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7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Relationship Id="rId6" Type="http://schemas.openxmlformats.org/officeDocument/2006/relationships/chart" Target="../charts/chart1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Тематика дипломних робіт,</a:t>
            </a:r>
            <a:br>
              <a:rPr lang="uk-UA" dirty="0" smtClean="0"/>
            </a:br>
            <a:r>
              <a:rPr lang="uk-UA" dirty="0" smtClean="0"/>
              <a:t>проф. Білоус Андрій Михайлович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4120889"/>
          </a:xfrm>
        </p:spPr>
        <p:txBody>
          <a:bodyPr>
            <a:normAutofit lnSpcReduction="10000"/>
          </a:bodyPr>
          <a:lstStyle/>
          <a:p>
            <a:pPr lvl="0"/>
            <a:r>
              <a:rPr lang="uk-UA" sz="2800" dirty="0">
                <a:solidFill>
                  <a:srgbClr val="0070C0"/>
                </a:solidFill>
              </a:rPr>
              <a:t>Оцінювання екосистемних послуг </a:t>
            </a:r>
            <a:r>
              <a:rPr lang="uk-UA" sz="2800" dirty="0" smtClean="0">
                <a:solidFill>
                  <a:srgbClr val="0070C0"/>
                </a:solidFill>
              </a:rPr>
              <a:t>(депонування вуглецю, киснепродуктивність, запаси енергії, динаміка фітомаси і мортмаси)</a:t>
            </a:r>
          </a:p>
          <a:p>
            <a:r>
              <a:rPr lang="uk-UA" sz="2800" dirty="0" smtClean="0">
                <a:solidFill>
                  <a:schemeClr val="accent4">
                    <a:lumMod val="75000"/>
                  </a:schemeClr>
                </a:solidFill>
              </a:rPr>
              <a:t>Моделювання росту і розвитку насаджень</a:t>
            </a:r>
          </a:p>
          <a:p>
            <a:r>
              <a:rPr lang="uk-UA" sz="2800" dirty="0" smtClean="0">
                <a:solidFill>
                  <a:srgbClr val="0070C0"/>
                </a:solidFill>
              </a:rPr>
              <a:t>Вміст радіонуклідів у компонентах біомаси</a:t>
            </a:r>
          </a:p>
          <a:p>
            <a:r>
              <a:rPr lang="uk-UA" sz="2800" dirty="0" smtClean="0">
                <a:solidFill>
                  <a:schemeClr val="accent4">
                    <a:lumMod val="75000"/>
                  </a:schemeClr>
                </a:solidFill>
              </a:rPr>
              <a:t>Оцінка кормових ресурсів для мисливських тварин</a:t>
            </a:r>
          </a:p>
          <a:p>
            <a:r>
              <a:rPr lang="uk-UA" sz="2800" dirty="0" smtClean="0">
                <a:solidFill>
                  <a:srgbClr val="0070C0"/>
                </a:solidFill>
              </a:rPr>
              <a:t>Облік диких тварин за допомого безпілотного літального апарату</a:t>
            </a:r>
          </a:p>
        </p:txBody>
      </p:sp>
      <p:pic>
        <p:nvPicPr>
          <p:cNvPr id="5" name="Picture 2" descr="I:\Поточне\IMG_3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2" y="5164352"/>
            <a:ext cx="2558225" cy="170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89" y="5166690"/>
            <a:ext cx="2548485" cy="170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64" y="5188882"/>
            <a:ext cx="224948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79691"/>
            <a:ext cx="2232248" cy="167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1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Тематика дипломних робіт</a:t>
            </a:r>
            <a:br>
              <a:rPr lang="uk-UA" dirty="0" smtClean="0"/>
            </a:br>
            <a:r>
              <a:rPr lang="ru-RU" dirty="0" err="1" smtClean="0"/>
              <a:t>доц</a:t>
            </a:r>
            <a:r>
              <a:rPr lang="uk-UA" dirty="0" smtClean="0"/>
              <a:t>. Бала Олександр Петрович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4120889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uk-UA" sz="2800" dirty="0" smtClean="0">
                <a:solidFill>
                  <a:srgbClr val="0070C0"/>
                </a:solidFill>
              </a:rPr>
              <a:t>Аналіз господарської діяльності підприємства (виробничі потужності, трудові ресурси, результати діяльності)</a:t>
            </a:r>
          </a:p>
          <a:p>
            <a:pPr algn="just"/>
            <a:r>
              <a:rPr lang="uk-UA" sz="2800" dirty="0">
                <a:solidFill>
                  <a:schemeClr val="accent4">
                    <a:lumMod val="75000"/>
                  </a:schemeClr>
                </a:solidFill>
              </a:rPr>
              <a:t>Шляхи оптимізації господарської діяльності підприємства економічними методами (аналіз фінансових результатів, рентабельності, оцінка ліквідності та платоспроможності, ризиків банкрутства)</a:t>
            </a:r>
          </a:p>
          <a:p>
            <a:pPr algn="just"/>
            <a:r>
              <a:rPr lang="uk-UA" sz="2800" dirty="0">
                <a:solidFill>
                  <a:srgbClr val="0070C0"/>
                </a:solidFill>
              </a:rPr>
              <a:t>Аналіз </a:t>
            </a:r>
            <a:r>
              <a:rPr lang="uk-UA" sz="2800" dirty="0" smtClean="0">
                <a:solidFill>
                  <a:srgbClr val="0070C0"/>
                </a:solidFill>
              </a:rPr>
              <a:t>продуктивності основних лісотвірних порід </a:t>
            </a:r>
            <a:r>
              <a:rPr lang="uk-UA" sz="2800" dirty="0">
                <a:solidFill>
                  <a:srgbClr val="0070C0"/>
                </a:solidFill>
              </a:rPr>
              <a:t>підприємства </a:t>
            </a:r>
            <a:r>
              <a:rPr lang="uk-UA" sz="2800" dirty="0" smtClean="0">
                <a:solidFill>
                  <a:srgbClr val="0070C0"/>
                </a:solidFill>
              </a:rPr>
              <a:t>(</a:t>
            </a:r>
            <a:r>
              <a:rPr lang="uk-UA" sz="2800" dirty="0">
                <a:solidFill>
                  <a:srgbClr val="0070C0"/>
                </a:solidFill>
              </a:rPr>
              <a:t>за даними лісовпорядкування)</a:t>
            </a:r>
          </a:p>
          <a:p>
            <a:pPr algn="just"/>
            <a:r>
              <a:rPr lang="uk-UA" sz="2800" dirty="0" smtClean="0">
                <a:solidFill>
                  <a:schemeClr val="accent4">
                    <a:lumMod val="75000"/>
                  </a:schemeClr>
                </a:solidFill>
              </a:rPr>
              <a:t>Актуалізація таксаційних показників деревостанів (оновлення даних таксаційних описів при безперервному лісовпорядкуванні)</a:t>
            </a:r>
          </a:p>
          <a:p>
            <a:pPr algn="just"/>
            <a:r>
              <a:rPr lang="uk-UA" sz="2800" dirty="0" smtClean="0">
                <a:solidFill>
                  <a:srgbClr val="0070C0"/>
                </a:solidFill>
              </a:rPr>
              <a:t>Оцінка точності прогнозу росту за основними таксаційними показниками (за результатами закладки пробних площ та перевірки діючих підходів до прогнозування росту деревостанів)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308711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46" y="5230440"/>
            <a:ext cx="2557293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1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Тематика дипломних робіт,</a:t>
            </a:r>
            <a:br>
              <a:rPr lang="uk-UA" dirty="0" smtClean="0"/>
            </a:br>
            <a:r>
              <a:rPr lang="uk-UA" dirty="0" smtClean="0"/>
              <a:t>доцент. </a:t>
            </a:r>
            <a:r>
              <a:rPr lang="uk-UA" dirty="0" err="1" smtClean="0"/>
              <a:t>Оборська</a:t>
            </a:r>
            <a:r>
              <a:rPr lang="uk-UA" dirty="0" smtClean="0"/>
              <a:t> Алла Едуардівна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1196752"/>
            <a:ext cx="8568952" cy="4120889"/>
          </a:xfrm>
        </p:spPr>
        <p:txBody>
          <a:bodyPr>
            <a:normAutofit/>
          </a:bodyPr>
          <a:lstStyle/>
          <a:p>
            <a:pPr lvl="0"/>
            <a:r>
              <a:rPr lang="uk-UA" sz="2400" dirty="0" smtClean="0">
                <a:solidFill>
                  <a:srgbClr val="0070C0"/>
                </a:solidFill>
              </a:rPr>
              <a:t>Підвищення економічної ефективності вирощування посадкового матеріалу у лісових (декоративних) розсадниках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Встановлення технічно </a:t>
            </a:r>
            <a:r>
              <a:rPr lang="uk-UA" sz="2400" dirty="0" err="1" smtClean="0">
                <a:solidFill>
                  <a:schemeClr val="accent4">
                    <a:lumMod val="75000"/>
                  </a:schemeClr>
                </a:solidFill>
              </a:rPr>
              <a:t>обгрунтованих</a:t>
            </a:r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 норм виробітку на сучасному деревообробному обладнанні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Вдосконалення організації та оплати праці на різних видах робіт у лісовому (садово-парковому, мисливському) господарстві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Ідентифікація та моніторинг об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’</a:t>
            </a:r>
            <a:r>
              <a:rPr lang="uk-UA" sz="2400" dirty="0" err="1" smtClean="0">
                <a:solidFill>
                  <a:schemeClr val="accent4">
                    <a:lumMod val="75000"/>
                  </a:schemeClr>
                </a:solidFill>
              </a:rPr>
              <a:t>єктів</a:t>
            </a:r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</a:rPr>
              <a:t> Смарагдової мережі у лісогосподарських підприємствах</a:t>
            </a:r>
          </a:p>
          <a:p>
            <a:endParaRPr lang="uk-UA" sz="28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19" y="4736980"/>
            <a:ext cx="3504581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73" y="4736980"/>
            <a:ext cx="1175946" cy="212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6980"/>
            <a:ext cx="2831671" cy="212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09" y="4736980"/>
            <a:ext cx="2363164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249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3019425" y="4010025"/>
            <a:ext cx="2794000" cy="9540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Конкурентоспроможність продукції лісогосподарського підприємства та шляхи її підвищення</a:t>
            </a:r>
          </a:p>
        </p:txBody>
      </p:sp>
      <p:sp>
        <p:nvSpPr>
          <p:cNvPr id="3075" name="Прямоугольник 11"/>
          <p:cNvSpPr>
            <a:spLocks noChangeArrowheads="1"/>
          </p:cNvSpPr>
          <p:nvPr/>
        </p:nvSpPr>
        <p:spPr bwMode="auto">
          <a:xfrm>
            <a:off x="109538" y="2384425"/>
            <a:ext cx="2619375" cy="11699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Динаміка біопродуктивності лісів лісогосподарського підприємства (адміністративно-територіальної одиниці, природо-заповідного об'єкта)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557" name="Rectangle 125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rgbClr val="96CB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179388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1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Тематика дипломних робіт </a:t>
            </a:r>
          </a:p>
          <a:p>
            <a:pPr lvl="1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доцента кафедри таксації лісу та лісового менеджменту </a:t>
            </a:r>
          </a:p>
          <a:p>
            <a:pPr lvl="1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Домашовець</a:t>
            </a:r>
            <a:r>
              <a:rPr lang="uk-UA" altLang="uk-UA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Галини Степанівни</a:t>
            </a:r>
            <a:endParaRPr lang="ru-RU" altLang="uk-UA" sz="2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109538" y="1330325"/>
            <a:ext cx="2590800" cy="9540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Оцінювання вуглецедепонувальної та киснепродукувальної функції лісів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3021013" y="2487613"/>
            <a:ext cx="2808287" cy="1168400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Розробка маркетингових заходів для забезпечення конкурентоспроможності продукції лісогосподарського підприємства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" name="Прямоугольник 8"/>
          <p:cNvSpPr>
            <a:spLocks noChangeArrowheads="1"/>
          </p:cNvSpPr>
          <p:nvPr/>
        </p:nvSpPr>
        <p:spPr bwMode="auto">
          <a:xfrm>
            <a:off x="3000375" y="1390650"/>
            <a:ext cx="2795588" cy="7381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Удосконалення маркетингової політики просування в лісогосподарському підприємстві.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80" name="Picture 35" descr="верх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6381750"/>
            <a:ext cx="9144001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Прямоугольник 8"/>
          <p:cNvSpPr>
            <a:spLocks noChangeArrowheads="1"/>
          </p:cNvSpPr>
          <p:nvPr/>
        </p:nvSpPr>
        <p:spPr bwMode="auto">
          <a:xfrm>
            <a:off x="6146800" y="2681288"/>
            <a:ext cx="2673350" cy="954087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Шляхи підвищення рентабельності виробництва лісогосподарського підприємства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>
            <a:off x="407988" y="5983288"/>
            <a:ext cx="2435225" cy="596900"/>
          </a:xfrm>
          <a:prstGeom prst="rect">
            <a:avLst/>
          </a:prstGeom>
          <a:solidFill>
            <a:srgbClr val="96CB8F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smtClean="0">
                <a:solidFill>
                  <a:srgbClr val="000000"/>
                </a:solidFill>
              </a:rPr>
              <a:t>Таксаційний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uk-UA" b="1" smtClean="0">
                <a:solidFill>
                  <a:srgbClr val="000000"/>
                </a:solidFill>
              </a:rPr>
              <a:t>напрям</a:t>
            </a:r>
          </a:p>
        </p:txBody>
      </p:sp>
      <p:sp>
        <p:nvSpPr>
          <p:cNvPr id="3083" name="Прямоугольник 8"/>
          <p:cNvSpPr>
            <a:spLocks noChangeArrowheads="1"/>
          </p:cNvSpPr>
          <p:nvPr/>
        </p:nvSpPr>
        <p:spPr bwMode="auto">
          <a:xfrm>
            <a:off x="6146800" y="1444625"/>
            <a:ext cx="2673350" cy="9540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Шляхи оптимізації фінансово-господарської діяльності лісогосподарського підприємства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Rectangle 6"/>
          <p:cNvSpPr>
            <a:spLocks noChangeArrowheads="1"/>
          </p:cNvSpPr>
          <p:nvPr/>
        </p:nvSpPr>
        <p:spPr bwMode="auto">
          <a:xfrm rot="5400000">
            <a:off x="3960019" y="3371056"/>
            <a:ext cx="4032250" cy="71438"/>
          </a:xfrm>
          <a:prstGeom prst="rect">
            <a:avLst/>
          </a:prstGeom>
          <a:solidFill>
            <a:srgbClr val="96CB8F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uk-UA" sz="1800" i="1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5" name="Rectangle 6"/>
          <p:cNvSpPr>
            <a:spLocks noChangeArrowheads="1"/>
          </p:cNvSpPr>
          <p:nvPr/>
        </p:nvSpPr>
        <p:spPr bwMode="auto">
          <a:xfrm rot="5400000">
            <a:off x="696119" y="3515519"/>
            <a:ext cx="4365625" cy="71437"/>
          </a:xfrm>
          <a:prstGeom prst="rect">
            <a:avLst/>
          </a:prstGeom>
          <a:solidFill>
            <a:srgbClr val="96CB8F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uk-UA" sz="1800" i="1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6" name="Прямоугольник 8"/>
          <p:cNvSpPr>
            <a:spLocks noChangeArrowheads="1"/>
          </p:cNvSpPr>
          <p:nvPr/>
        </p:nvSpPr>
        <p:spPr bwMode="auto">
          <a:xfrm>
            <a:off x="6146800" y="3768725"/>
            <a:ext cx="2673350" cy="9540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Аналіз та оцінка фінансово-майнового стану лісогосподарського підприємства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7" name="Прямоугольник 11"/>
          <p:cNvSpPr>
            <a:spLocks noChangeArrowheads="1"/>
          </p:cNvSpPr>
          <p:nvPr/>
        </p:nvSpPr>
        <p:spPr bwMode="auto">
          <a:xfrm>
            <a:off x="149225" y="3717925"/>
            <a:ext cx="2590800" cy="5222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Оцінювання біопродуктивності лісових фітоценозів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8" name="Прямоугольник 11"/>
          <p:cNvSpPr>
            <a:spLocks noChangeArrowheads="1"/>
          </p:cNvSpPr>
          <p:nvPr/>
        </p:nvSpPr>
        <p:spPr bwMode="auto">
          <a:xfrm>
            <a:off x="168275" y="4378325"/>
            <a:ext cx="2592388" cy="1169988"/>
          </a:xfrm>
          <a:prstGeom prst="rect">
            <a:avLst/>
          </a:prstGeom>
          <a:solidFill>
            <a:srgbClr val="96CB8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uk-UA" altLang="uk-UA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Оцінка якісних показників компонентів фітомаси дерев певного деревного виду лісогосподарського підприємства</a:t>
            </a:r>
            <a:endParaRPr lang="uk-UA" altLang="uk-UA" sz="1400" i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9" name="Групувати 18"/>
          <p:cNvGrpSpPr>
            <a:grpSpLocks/>
          </p:cNvGrpSpPr>
          <p:nvPr/>
        </p:nvGrpSpPr>
        <p:grpSpPr bwMode="auto">
          <a:xfrm>
            <a:off x="204788" y="4864100"/>
            <a:ext cx="8990012" cy="1698625"/>
            <a:chOff x="204888" y="4864133"/>
            <a:chExt cx="8989272" cy="1698656"/>
          </a:xfrm>
        </p:grpSpPr>
        <p:sp>
          <p:nvSpPr>
            <p:cNvPr id="3090" name="Rectangle 19"/>
            <p:cNvSpPr>
              <a:spLocks noChangeArrowheads="1"/>
            </p:cNvSpPr>
            <p:nvPr/>
          </p:nvSpPr>
          <p:spPr bwMode="auto">
            <a:xfrm>
              <a:off x="3311525" y="5635651"/>
              <a:ext cx="2636576" cy="529417"/>
            </a:xfrm>
            <a:prstGeom prst="rect">
              <a:avLst/>
            </a:prstGeom>
            <a:solidFill>
              <a:srgbClr val="96CB8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b="1" smtClean="0">
                  <a:solidFill>
                    <a:srgbClr val="000000"/>
                  </a:solidFill>
                </a:rPr>
                <a:t>Маркетинговий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b="1" smtClean="0">
                  <a:solidFill>
                    <a:srgbClr val="000000"/>
                  </a:solidFill>
                </a:rPr>
                <a:t>напрям</a:t>
              </a:r>
            </a:p>
          </p:txBody>
        </p:sp>
        <p:sp>
          <p:nvSpPr>
            <p:cNvPr id="3091" name="Rectangle 20"/>
            <p:cNvSpPr>
              <a:spLocks noChangeArrowheads="1"/>
            </p:cNvSpPr>
            <p:nvPr/>
          </p:nvSpPr>
          <p:spPr bwMode="auto">
            <a:xfrm>
              <a:off x="6358108" y="5268786"/>
              <a:ext cx="2678388" cy="573362"/>
            </a:xfrm>
            <a:prstGeom prst="rect">
              <a:avLst/>
            </a:prstGeom>
            <a:solidFill>
              <a:srgbClr val="96CB8F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b="1" smtClean="0">
                  <a:solidFill>
                    <a:srgbClr val="000000"/>
                  </a:solidFill>
                </a:rPr>
                <a:t>Фінансово-економічний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b="1" smtClean="0">
                  <a:solidFill>
                    <a:srgbClr val="000000"/>
                  </a:solidFill>
                </a:rPr>
                <a:t> напрям</a:t>
              </a:r>
            </a:p>
          </p:txBody>
        </p:sp>
        <p:grpSp>
          <p:nvGrpSpPr>
            <p:cNvPr id="3092" name="Group 43"/>
            <p:cNvGrpSpPr>
              <a:grpSpLocks/>
            </p:cNvGrpSpPr>
            <p:nvPr/>
          </p:nvGrpSpPr>
          <p:grpSpPr bwMode="auto">
            <a:xfrm>
              <a:off x="204888" y="5766678"/>
              <a:ext cx="2709864" cy="796111"/>
              <a:chOff x="249" y="3203"/>
              <a:chExt cx="1707" cy="545"/>
            </a:xfrm>
          </p:grpSpPr>
          <p:sp>
            <p:nvSpPr>
              <p:cNvPr id="3102" name="Rectangle 41"/>
              <p:cNvSpPr>
                <a:spLocks noChangeArrowheads="1"/>
              </p:cNvSpPr>
              <p:nvPr/>
            </p:nvSpPr>
            <p:spPr bwMode="auto">
              <a:xfrm>
                <a:off x="249" y="3203"/>
                <a:ext cx="91" cy="545"/>
              </a:xfrm>
              <a:prstGeom prst="rect">
                <a:avLst/>
              </a:prstGeom>
              <a:solidFill>
                <a:srgbClr val="4786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uk-UA" altLang="uk-U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3" name="Rectangle 42"/>
              <p:cNvSpPr>
                <a:spLocks noChangeArrowheads="1"/>
              </p:cNvSpPr>
              <p:nvPr/>
            </p:nvSpPr>
            <p:spPr bwMode="auto">
              <a:xfrm>
                <a:off x="340" y="3203"/>
                <a:ext cx="1616" cy="92"/>
              </a:xfrm>
              <a:prstGeom prst="rect">
                <a:avLst/>
              </a:prstGeom>
              <a:solidFill>
                <a:srgbClr val="4786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uk-UA" altLang="uk-U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93" name="Group 44"/>
            <p:cNvGrpSpPr>
              <a:grpSpLocks/>
            </p:cNvGrpSpPr>
            <p:nvPr/>
          </p:nvGrpSpPr>
          <p:grpSpPr bwMode="auto">
            <a:xfrm>
              <a:off x="3072685" y="5422441"/>
              <a:ext cx="2868614" cy="796111"/>
              <a:chOff x="249" y="3203"/>
              <a:chExt cx="1807" cy="545"/>
            </a:xfrm>
          </p:grpSpPr>
          <p:sp>
            <p:nvSpPr>
              <p:cNvPr id="3100" name="Rectangle 45"/>
              <p:cNvSpPr>
                <a:spLocks noChangeArrowheads="1"/>
              </p:cNvSpPr>
              <p:nvPr/>
            </p:nvSpPr>
            <p:spPr bwMode="auto">
              <a:xfrm>
                <a:off x="249" y="3203"/>
                <a:ext cx="91" cy="545"/>
              </a:xfrm>
              <a:prstGeom prst="rect">
                <a:avLst/>
              </a:prstGeom>
              <a:solidFill>
                <a:srgbClr val="4786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uk-UA" altLang="uk-U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1" name="Rectangle 46"/>
              <p:cNvSpPr>
                <a:spLocks noChangeArrowheads="1"/>
              </p:cNvSpPr>
              <p:nvPr/>
            </p:nvSpPr>
            <p:spPr bwMode="auto">
              <a:xfrm>
                <a:off x="340" y="3203"/>
                <a:ext cx="1716" cy="91"/>
              </a:xfrm>
              <a:prstGeom prst="rect">
                <a:avLst/>
              </a:prstGeom>
              <a:solidFill>
                <a:srgbClr val="4786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uk-UA" altLang="uk-U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94" name="Group 47"/>
            <p:cNvGrpSpPr>
              <a:grpSpLocks/>
            </p:cNvGrpSpPr>
            <p:nvPr/>
          </p:nvGrpSpPr>
          <p:grpSpPr bwMode="auto">
            <a:xfrm>
              <a:off x="6120605" y="5084122"/>
              <a:ext cx="2916239" cy="796111"/>
              <a:chOff x="249" y="3203"/>
              <a:chExt cx="1837" cy="545"/>
            </a:xfrm>
          </p:grpSpPr>
          <p:sp>
            <p:nvSpPr>
              <p:cNvPr id="3098" name="Rectangle 48"/>
              <p:cNvSpPr>
                <a:spLocks noChangeArrowheads="1"/>
              </p:cNvSpPr>
              <p:nvPr/>
            </p:nvSpPr>
            <p:spPr bwMode="auto">
              <a:xfrm>
                <a:off x="249" y="3203"/>
                <a:ext cx="91" cy="545"/>
              </a:xfrm>
              <a:prstGeom prst="rect">
                <a:avLst/>
              </a:prstGeom>
              <a:solidFill>
                <a:srgbClr val="4786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uk-UA" altLang="uk-U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Rectangle 49"/>
              <p:cNvSpPr>
                <a:spLocks noChangeArrowheads="1"/>
              </p:cNvSpPr>
              <p:nvPr/>
            </p:nvSpPr>
            <p:spPr bwMode="auto">
              <a:xfrm>
                <a:off x="340" y="3203"/>
                <a:ext cx="1746" cy="82"/>
              </a:xfrm>
              <a:prstGeom prst="rect">
                <a:avLst/>
              </a:prstGeom>
              <a:solidFill>
                <a:srgbClr val="47863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uk-UA" altLang="uk-UA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95" name="AutoShape 55"/>
            <p:cNvSpPr>
              <a:spLocks noChangeArrowheads="1"/>
            </p:cNvSpPr>
            <p:nvPr/>
          </p:nvSpPr>
          <p:spPr bwMode="auto">
            <a:xfrm rot="7945862">
              <a:off x="5545962" y="5199829"/>
              <a:ext cx="504825" cy="198663"/>
            </a:xfrm>
            <a:prstGeom prst="triangle">
              <a:avLst>
                <a:gd name="adj" fmla="val 50000"/>
              </a:avLst>
            </a:prstGeom>
            <a:solidFill>
              <a:srgbClr val="4786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uk-UA" altLang="uk-UA" smtClean="0">
                <a:solidFill>
                  <a:srgbClr val="000000"/>
                </a:solidFill>
              </a:endParaRPr>
            </a:p>
          </p:txBody>
        </p:sp>
        <p:sp>
          <p:nvSpPr>
            <p:cNvPr id="3096" name="AutoShape 56"/>
            <p:cNvSpPr>
              <a:spLocks noChangeArrowheads="1"/>
            </p:cNvSpPr>
            <p:nvPr/>
          </p:nvSpPr>
          <p:spPr bwMode="auto">
            <a:xfrm rot="8352850">
              <a:off x="8689335" y="4864133"/>
              <a:ext cx="504825" cy="198663"/>
            </a:xfrm>
            <a:prstGeom prst="triangle">
              <a:avLst>
                <a:gd name="adj" fmla="val 50000"/>
              </a:avLst>
            </a:prstGeom>
            <a:solidFill>
              <a:srgbClr val="4786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uk-UA" altLang="uk-UA" smtClean="0">
                <a:solidFill>
                  <a:srgbClr val="000000"/>
                </a:solidFill>
              </a:endParaRPr>
            </a:p>
          </p:txBody>
        </p:sp>
        <p:sp>
          <p:nvSpPr>
            <p:cNvPr id="3097" name="AutoShape 54"/>
            <p:cNvSpPr>
              <a:spLocks noChangeArrowheads="1"/>
            </p:cNvSpPr>
            <p:nvPr/>
          </p:nvSpPr>
          <p:spPr bwMode="auto">
            <a:xfrm rot="8352850">
              <a:off x="2448292" y="5536319"/>
              <a:ext cx="504825" cy="198663"/>
            </a:xfrm>
            <a:prstGeom prst="triangle">
              <a:avLst>
                <a:gd name="adj" fmla="val 50000"/>
              </a:avLst>
            </a:prstGeom>
            <a:solidFill>
              <a:srgbClr val="4786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uk-UA" altLang="uk-UA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8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067" y="116632"/>
            <a:ext cx="8229600" cy="504056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Arial" pitchFamily="34" charset="0"/>
                <a:cs typeface="Arial" pitchFamily="34" charset="0"/>
              </a:rPr>
              <a:t>Теми магістерських робіт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доц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uk-UA" sz="2400" dirty="0" err="1">
                <a:latin typeface="Arial" pitchFamily="34" charset="0"/>
                <a:cs typeface="Arial" pitchFamily="34" charset="0"/>
              </a:rPr>
              <a:t>Матушевич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 Л.М.</a:t>
            </a:r>
            <a:endParaRPr lang="uk-UA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308" y="7461448"/>
            <a:ext cx="5275932" cy="898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246" y="37200752"/>
            <a:ext cx="17688708" cy="2358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ДИПЛОМНІ РОБОТИ\БАКАЛАВРИ\Бакалаври_стаціонар_Київ\2016 рік\Maliienko_A_V_2016\ТПП_методика_бланки\фото_дипл_Боярка\фото_дипл_Боярка\CIMG98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8926"/>
            <a:ext cx="2232248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ИПЛОМНІ РОБОТИ\БАКАЛАВРИ\Бакалаври_стаціонар_Київ\2016 рік\Maliienko_A_V_2016\ТПП_методика_бланки\фото_дипл_Боярка\фото_дипл_Боярка\CIMG98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20047"/>
            <a:ext cx="2088232" cy="18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ДИПЛОМНІ РОБОТИ\БАКАЛАВРИ\Бакалаври_стаціонар_Київ\2016 рік\Maliienko_A_V_2016\ТПП_методика_бланки\фото_дипл_Боярка\фото_дипл_Боярка\CIMG9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28" y="4945280"/>
            <a:ext cx="22729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ДИПЛОМНІ РОБОТИ\БАКАЛАВРИ\Бакалаври_стаціонар_Київ\2016 рік\Maliienko_A_V_2016\ТПП_методика_бланки\фото_дипл_Боярка\фото_дипл_Боярка\CIMG99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45280"/>
            <a:ext cx="2019300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648" y="764704"/>
            <a:ext cx="88244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Особливості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росту та оцінка надземної </a:t>
            </a:r>
            <a:r>
              <a:rPr lang="uk-UA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фітомаси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(наприклад, сосни звичайної) в умовах 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державного підприємства.</a:t>
            </a:r>
            <a:endParaRPr lang="uk-UA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Первинна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продукція компонентів </a:t>
            </a:r>
            <a:r>
              <a:rPr lang="uk-UA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фітомаси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(наприклад, сосни звичайної) в умовах державного підприємства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Динаміка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виконання проектних завдань лісовпорядкування по рубках головного користування в державного підприємства.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Аналіз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використання лісосічного фонду запроектованих лісовпорядкуванням рубок головного користування в державного підприємства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Облік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 динаміка чисельності мисливської фауни в 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мисливському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лісництві державного підприємства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Особливості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впорядкування мисливських угідь державного підприємства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Особливості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таксації лісів (наприклад, КП "Дарницьке лісопаркове господарство").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Інвентаризація </a:t>
            </a:r>
            <a:r>
              <a:rPr lang="uk-UA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зелених насаджень садово-паркового об'єкту</a:t>
            </a:r>
            <a:r>
              <a:rPr lang="uk-UA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3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altLang="ru-RU" sz="4000" dirty="0" smtClean="0"/>
              <a:t>Тематика дипломних робіт,</a:t>
            </a:r>
            <a:br>
              <a:rPr lang="uk-UA" altLang="ru-RU" sz="4000" dirty="0" smtClean="0"/>
            </a:br>
            <a:r>
              <a:rPr lang="uk-UA" altLang="ru-RU" sz="4000" dirty="0" smtClean="0">
                <a:latin typeface="Arial" charset="0"/>
              </a:rPr>
              <a:t>Ковалевський Сергій Сергійович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307" y="1590556"/>
            <a:ext cx="7777163" cy="3097212"/>
          </a:xfrm>
        </p:spPr>
        <p:txBody>
          <a:bodyPr>
            <a:normAutofit/>
          </a:bodyPr>
          <a:lstStyle/>
          <a:p>
            <a:pPr lvl="0"/>
            <a:r>
              <a:rPr lang="ru-RU" sz="2800" dirty="0" err="1">
                <a:solidFill>
                  <a:schemeClr val="tx2"/>
                </a:solidFill>
              </a:rPr>
              <a:t>Особливості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динаміки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таксаційних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показників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</a:p>
          <a:p>
            <a:pPr lvl="0"/>
            <a:r>
              <a:rPr lang="ru-RU" sz="2800" dirty="0" err="1" smtClean="0">
                <a:solidFill>
                  <a:schemeClr val="accent2"/>
                </a:solidFill>
              </a:rPr>
              <a:t>Анал</a:t>
            </a:r>
            <a:r>
              <a:rPr lang="uk-UA" sz="2800" dirty="0">
                <a:solidFill>
                  <a:schemeClr val="accent2"/>
                </a:solidFill>
              </a:rPr>
              <a:t>із таксаційних показників та їх динаміка </a:t>
            </a:r>
          </a:p>
          <a:p>
            <a:pPr lvl="0"/>
            <a:r>
              <a:rPr lang="ru-RU" sz="2800" dirty="0" err="1" smtClean="0"/>
              <a:t>Динамік</a:t>
            </a:r>
            <a:r>
              <a:rPr lang="uk-UA" sz="2800" dirty="0"/>
              <a:t>а</a:t>
            </a:r>
            <a:r>
              <a:rPr lang="ru-RU" sz="2800" dirty="0"/>
              <a:t> </a:t>
            </a:r>
            <a:r>
              <a:rPr lang="ru-RU" sz="2800" dirty="0" err="1"/>
              <a:t>біопродуктивності</a:t>
            </a:r>
            <a:r>
              <a:rPr lang="ru-RU" sz="2800" dirty="0"/>
              <a:t> </a:t>
            </a:r>
            <a:r>
              <a:rPr lang="ru-RU" sz="2800" dirty="0" err="1"/>
              <a:t>лісів</a:t>
            </a:r>
            <a:r>
              <a:rPr lang="uk-UA" sz="2800" dirty="0"/>
              <a:t>, на </a:t>
            </a:r>
            <a:r>
              <a:rPr lang="uk-UA" sz="2800" dirty="0" smtClean="0"/>
              <a:t>прикладі</a:t>
            </a:r>
            <a:r>
              <a:rPr lang="ru-RU" sz="2800" dirty="0" smtClean="0"/>
              <a:t> </a:t>
            </a:r>
            <a:r>
              <a:rPr lang="ru-RU" sz="2800" dirty="0" err="1" smtClean="0"/>
              <a:t>окремого</a:t>
            </a:r>
            <a:r>
              <a:rPr lang="ru-RU" sz="2800" dirty="0" smtClean="0"/>
              <a:t> Державного </a:t>
            </a:r>
            <a:r>
              <a:rPr lang="ru-RU" sz="2800" dirty="0" err="1" smtClean="0"/>
              <a:t>підприємства</a:t>
            </a:r>
            <a:r>
              <a:rPr lang="ru-RU" sz="2800" dirty="0" smtClean="0"/>
              <a:t> </a:t>
            </a:r>
            <a:r>
              <a:rPr lang="ru-RU" sz="2800" dirty="0" err="1" smtClean="0"/>
              <a:t>лісового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господарства</a:t>
            </a:r>
            <a:endParaRPr lang="ru-RU" sz="2800" dirty="0"/>
          </a:p>
          <a:p>
            <a:r>
              <a:rPr lang="uk-UA" sz="2800" dirty="0" err="1" smtClean="0">
                <a:solidFill>
                  <a:srgbClr val="7030A0"/>
                </a:solidFill>
              </a:rPr>
              <a:t>Киснепродуктивність</a:t>
            </a:r>
            <a:r>
              <a:rPr lang="uk-UA" sz="2800" dirty="0" smtClean="0">
                <a:solidFill>
                  <a:srgbClr val="7030A0"/>
                </a:solidFill>
              </a:rPr>
              <a:t> лісів окремого ДП</a:t>
            </a:r>
            <a:endParaRPr lang="uk-UA" altLang="ru-RU" sz="2800" dirty="0" smtClean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034418"/>
            <a:ext cx="3783519" cy="160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Результат пошуку зображень за запитом &quot;хвойні ліс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3" y="472514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8966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9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611560" y="836712"/>
            <a:ext cx="7772400" cy="6477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Тематика </a:t>
            </a:r>
            <a:r>
              <a:rPr lang="ru-RU" sz="2400" dirty="0" err="1" smtClean="0"/>
              <a:t>дипломних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робіт</a:t>
            </a:r>
            <a:endParaRPr lang="ru-RU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611560" y="1700808"/>
            <a:ext cx="7668803" cy="671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Володимиренко</a:t>
            </a:r>
            <a:r>
              <a:rPr lang="ru-RU" dirty="0" smtClean="0"/>
              <a:t> Валентина </a:t>
            </a:r>
            <a:r>
              <a:rPr lang="ru-RU" dirty="0" err="1" smtClean="0"/>
              <a:t>Миколаївна</a:t>
            </a:r>
            <a:r>
              <a:rPr lang="ru-RU" dirty="0" smtClean="0"/>
              <a:t>, доцент </a:t>
            </a:r>
            <a:endParaRPr lang="ru-RU" dirty="0"/>
          </a:p>
        </p:txBody>
      </p:sp>
      <p:sp>
        <p:nvSpPr>
          <p:cNvPr id="4" name="Subtitle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67544" y="2780928"/>
            <a:ext cx="8064896" cy="26642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0" lang="ru-RU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prstClr val="black"/>
                </a:solidFill>
              </a:rPr>
              <a:t>Особливості динаміки таксаційних показників дубових деревостанів державних лісогосподарських підприємств</a:t>
            </a:r>
            <a:endParaRPr lang="uk-UA" sz="24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prstClr val="black"/>
                </a:solidFill>
              </a:rPr>
              <a:t>Моделювання динаміки основних таксаційних показників модальних соснових деревостанів </a:t>
            </a:r>
            <a:r>
              <a:rPr lang="uk-UA" sz="2400" dirty="0">
                <a:solidFill>
                  <a:prstClr val="black"/>
                </a:solidFill>
                <a:latin typeface="Georgia"/>
              </a:rPr>
              <a:t>державних лісогосподарських підприємств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672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8"/>
            <a:ext cx="8715436" cy="928694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ТЕМАТИКА ДИПЛОМНИХ РОБІТ ПРОФ.         ГІРСА ОЛЕКСАНДРА АНАТОЛІЙОВИЧА</a:t>
            </a:r>
            <a:endParaRPr lang="uk-UA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500150"/>
            <a:ext cx="8501122" cy="5357850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uk-UA" b="1" dirty="0" smtClean="0"/>
              <a:t>Ріст та продуктивність лісів окремого державного підприємства</a:t>
            </a:r>
          </a:p>
          <a:p>
            <a:pPr marL="514350" indent="-514350" algn="l">
              <a:buFont typeface="+mj-lt"/>
              <a:buAutoNum type="arabicPeriod"/>
            </a:pPr>
            <a:r>
              <a:rPr lang="uk-UA" b="1" dirty="0" smtClean="0"/>
              <a:t>Досвід безперервного лісовпорядкування у окремому </a:t>
            </a:r>
            <a:r>
              <a:rPr lang="uk-UA" b="1" dirty="0" err="1" smtClean="0"/>
              <a:t>ДП</a:t>
            </a:r>
            <a:endParaRPr lang="uk-UA" b="1" dirty="0" smtClean="0"/>
          </a:p>
          <a:p>
            <a:pPr marL="514350" indent="-514350" algn="l">
              <a:buFont typeface="+mj-lt"/>
              <a:buAutoNum type="arabicPeriod"/>
            </a:pPr>
            <a:r>
              <a:rPr lang="uk-UA" b="1" dirty="0" smtClean="0"/>
              <a:t>Розрахунок ступеня використання потенційної продуктивності лісів</a:t>
            </a:r>
          </a:p>
          <a:p>
            <a:pPr marL="514350" indent="-514350" algn="l">
              <a:buFont typeface="+mj-lt"/>
              <a:buAutoNum type="arabicPeriod"/>
            </a:pPr>
            <a:r>
              <a:rPr lang="uk-UA" b="1" dirty="0" smtClean="0"/>
              <a:t>Особливості впорядкування рекреаційно-оздоровчих лісів лісопаркового господарства</a:t>
            </a:r>
          </a:p>
          <a:p>
            <a:pPr marL="514350" indent="-514350" algn="l">
              <a:buFont typeface="+mj-lt"/>
              <a:buAutoNum type="arabicPeriod"/>
            </a:pPr>
            <a:r>
              <a:rPr lang="uk-UA" b="1" dirty="0" smtClean="0"/>
              <a:t>Особливості упорядкування мисливських угідь лісомисливського господарства</a:t>
            </a:r>
          </a:p>
          <a:p>
            <a:pPr marL="514350" indent="-514350" algn="l"/>
            <a:endParaRPr lang="uk-UA" dirty="0" smtClean="0"/>
          </a:p>
          <a:p>
            <a:pPr marL="514350" indent="-514350" algn="l">
              <a:buFont typeface="+mj-lt"/>
              <a:buAutoNum type="arabicPeriod"/>
            </a:pPr>
            <a:endParaRPr lang="uk-UA" dirty="0" smtClean="0"/>
          </a:p>
          <a:p>
            <a:pPr marL="514350" indent="-514350" algn="l">
              <a:buFont typeface="+mj-lt"/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979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155679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sz="4000" dirty="0" smtClean="0"/>
              <a:t>Тематика випускних бакалаврських </a:t>
            </a:r>
            <a:br>
              <a:rPr lang="uk-UA" sz="4000" dirty="0" smtClean="0"/>
            </a:br>
            <a:r>
              <a:rPr lang="uk-UA" sz="4000" dirty="0" smtClean="0"/>
              <a:t>та магістерських робіт,</a:t>
            </a:r>
            <a:br>
              <a:rPr lang="uk-UA" sz="4000" dirty="0" smtClean="0"/>
            </a:br>
            <a:r>
              <a:rPr lang="uk-UA" sz="3600" i="1" dirty="0" smtClean="0"/>
              <a:t>проф. Василишин Роман Дмитрович</a:t>
            </a:r>
            <a:endParaRPr lang="uk-UA" sz="3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4408921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Оцінювання ресурсного та енергетичного потенціалу лісових насаджень;</a:t>
            </a:r>
          </a:p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uk-UA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Оцінювання екологічних функції зелених насаджень у межах населених пунктів;</a:t>
            </a:r>
          </a:p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Оцінювання </a:t>
            </a: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екосистемних послуг </a:t>
            </a: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лісів (депонування вуглецю, киснепродуктивність, енергоємність та динаміка фітомаси);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2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 перспектив розвитку рекреаційного лісокористування (зеленого лісового туризму);</a:t>
            </a:r>
            <a:endParaRPr lang="uk-UA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Економічна оцінка ресурсного потенціалу та господарської діяльності підприємств лісової галузі.</a:t>
            </a:r>
            <a:endParaRPr lang="uk-UA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80000"/>
              </a:lnSpc>
              <a:spcBef>
                <a:spcPts val="0"/>
              </a:spcBef>
            </a:pPr>
            <a:endParaRPr lang="uk-UA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C:\Users\Михайло\Desktop\P1260109.JPG"/>
          <p:cNvPicPr/>
          <p:nvPr/>
        </p:nvPicPr>
        <p:blipFill>
          <a:blip r:embed="rId2">
            <a:lum bright="6000" contrast="14000"/>
          </a:blip>
          <a:srcRect/>
          <a:stretch>
            <a:fillRect/>
          </a:stretch>
        </p:blipFill>
        <p:spPr bwMode="auto">
          <a:xfrm>
            <a:off x="0" y="5372100"/>
            <a:ext cx="1913954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Описание: C:\Users\Михайло\Desktop\P1260096.JPG"/>
          <p:cNvPicPr/>
          <p:nvPr/>
        </p:nvPicPr>
        <p:blipFill rotWithShape="1">
          <a:blip r:embed="rId3">
            <a:lum bright="-12000" contrast="-8000"/>
          </a:blip>
          <a:srcRect l="37593" t="25555" r="28704" b="7667"/>
          <a:stretch/>
        </p:blipFill>
        <p:spPr bwMode="auto">
          <a:xfrm>
            <a:off x="1935769" y="5471046"/>
            <a:ext cx="900535" cy="128800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71046"/>
            <a:ext cx="1871203" cy="128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narodna-osvita.com.ua/uploads/himgrigukr7part2/himgrigukr7part2-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962" b="9474"/>
          <a:stretch/>
        </p:blipFill>
        <p:spPr bwMode="auto">
          <a:xfrm>
            <a:off x="2915816" y="5471046"/>
            <a:ext cx="2448272" cy="12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vgolos.com.ua/media/gallery/full/k/a/karpaty_energ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/>
          <a:stretch/>
        </p:blipFill>
        <p:spPr bwMode="auto">
          <a:xfrm>
            <a:off x="5457825" y="5505221"/>
            <a:ext cx="1562446" cy="122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930226"/>
          </a:xfrm>
        </p:spPr>
        <p:txBody>
          <a:bodyPr>
            <a:normAutofit/>
          </a:bodyPr>
          <a:lstStyle/>
          <a:p>
            <a:pPr hangingPunct="0"/>
            <a:r>
              <a:rPr lang="uk-UA" sz="4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000" b="1" dirty="0">
                <a:ea typeface="Times New Roman"/>
                <a:cs typeface="Times New Roman"/>
              </a:rPr>
              <a:t>ТЕМАТИКА </a:t>
            </a:r>
            <a:r>
              <a:rPr lang="uk-UA" sz="4000" b="1" dirty="0" smtClean="0">
                <a:ea typeface="Times New Roman"/>
                <a:cs typeface="Times New Roman"/>
              </a:rPr>
              <a:t>ДИПЛОМНИХ </a:t>
            </a:r>
            <a:r>
              <a:rPr lang="uk-UA" sz="4000" b="1" dirty="0">
                <a:ea typeface="Times New Roman"/>
                <a:cs typeface="Times New Roman"/>
              </a:rPr>
              <a:t>РОБІТ</a:t>
            </a:r>
            <a:r>
              <a:rPr lang="ru-RU" sz="4000" dirty="0">
                <a:ea typeface="Times New Roman"/>
                <a:cs typeface="Times New Roman"/>
              </a:rPr>
              <a:t/>
            </a:r>
            <a:br>
              <a:rPr lang="ru-RU" sz="4000" dirty="0">
                <a:ea typeface="Times New Roman"/>
                <a:cs typeface="Times New Roman"/>
              </a:rPr>
            </a:br>
            <a:r>
              <a:rPr lang="uk-UA" b="1" dirty="0">
                <a:ea typeface="Times New Roman"/>
                <a:cs typeface="Times New Roman"/>
              </a:rPr>
              <a:t>під керівництвом доц. Кравця П.В</a:t>
            </a:r>
            <a:r>
              <a:rPr lang="uk-UA" b="1" dirty="0" smtClean="0">
                <a:ea typeface="Times New Roman"/>
                <a:cs typeface="Times New Roman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algn="ctr" hangingPunct="0">
              <a:spcAft>
                <a:spcPts val="0"/>
              </a:spcAft>
            </a:pPr>
            <a:r>
              <a:rPr lang="uk-UA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3600" dirty="0">
              <a:latin typeface="Times New Roman CYR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 smtClean="0">
                <a:latin typeface="+mj-lt"/>
                <a:ea typeface="Times New Roman"/>
                <a:cs typeface="Times New Roman"/>
              </a:rPr>
              <a:t>«Оцінка </a:t>
            </a:r>
            <a:r>
              <a:rPr lang="uk-UA" sz="4000" dirty="0">
                <a:latin typeface="+mj-lt"/>
                <a:ea typeface="Times New Roman"/>
                <a:cs typeface="Times New Roman"/>
              </a:rPr>
              <a:t>готовності підприємства до сертифікації системи ведення лісового господарства за стандартом </a:t>
            </a:r>
            <a:r>
              <a:rPr lang="uk-UA" sz="4000" dirty="0" smtClean="0">
                <a:latin typeface="+mj-lt"/>
                <a:ea typeface="Times New Roman"/>
                <a:cs typeface="Times New Roman"/>
              </a:rPr>
              <a:t>FSC»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>
                <a:latin typeface="+mj-lt"/>
                <a:ea typeface="Times New Roman"/>
                <a:cs typeface="Times New Roman"/>
              </a:rPr>
              <a:t> 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 smtClean="0">
                <a:latin typeface="+mj-lt"/>
                <a:ea typeface="Times New Roman"/>
                <a:cs typeface="Times New Roman"/>
              </a:rPr>
              <a:t>«Дотримання </a:t>
            </a:r>
            <a:r>
              <a:rPr lang="uk-UA" sz="4000" dirty="0">
                <a:latin typeface="+mj-lt"/>
                <a:ea typeface="Times New Roman"/>
                <a:cs typeface="Times New Roman"/>
              </a:rPr>
              <a:t>вимог стандарту FSC на підприємствах лісового господарства: аналіз стану та пропозиції щодо поліпшення його </a:t>
            </a:r>
            <a:r>
              <a:rPr lang="uk-UA" sz="4000" dirty="0" smtClean="0">
                <a:latin typeface="+mj-lt"/>
                <a:ea typeface="Times New Roman"/>
                <a:cs typeface="Times New Roman"/>
              </a:rPr>
              <a:t>виконання»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>
                <a:latin typeface="+mj-lt"/>
                <a:ea typeface="Times New Roman"/>
                <a:cs typeface="Times New Roman"/>
              </a:rPr>
              <a:t> 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 smtClean="0">
                <a:latin typeface="+mj-lt"/>
                <a:ea typeface="Times New Roman"/>
                <a:cs typeface="Times New Roman"/>
              </a:rPr>
              <a:t>«Оцінка </a:t>
            </a:r>
            <a:r>
              <a:rPr lang="uk-UA" sz="4000" dirty="0">
                <a:latin typeface="+mj-lt"/>
                <a:ea typeface="Times New Roman"/>
                <a:cs typeface="Times New Roman"/>
              </a:rPr>
              <a:t>ефективності заходів зі зниження ризику постачання контрольованої деревини на підприємствах лісового </a:t>
            </a:r>
            <a:r>
              <a:rPr lang="uk-UA" sz="4000" dirty="0" smtClean="0">
                <a:latin typeface="+mj-lt"/>
                <a:ea typeface="Times New Roman"/>
                <a:cs typeface="Times New Roman"/>
              </a:rPr>
              <a:t>господарства»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>
                <a:latin typeface="+mj-lt"/>
                <a:ea typeface="Times New Roman"/>
                <a:cs typeface="Times New Roman"/>
              </a:rPr>
              <a:t> 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pPr marL="0" indent="0" hangingPunct="0">
              <a:buNone/>
            </a:pPr>
            <a:r>
              <a:rPr lang="uk-UA" sz="4000" dirty="0" smtClean="0">
                <a:latin typeface="+mj-lt"/>
                <a:ea typeface="Times New Roman"/>
                <a:cs typeface="Times New Roman"/>
              </a:rPr>
              <a:t>«Аналіз </a:t>
            </a:r>
            <a:r>
              <a:rPr lang="uk-UA" sz="4000" dirty="0">
                <a:latin typeface="+mj-lt"/>
                <a:ea typeface="Times New Roman"/>
                <a:cs typeface="Times New Roman"/>
              </a:rPr>
              <a:t>ринку FSC сертифікованої </a:t>
            </a:r>
            <a:r>
              <a:rPr lang="uk-UA" sz="4000" dirty="0" smtClean="0">
                <a:latin typeface="+mj-lt"/>
                <a:ea typeface="Times New Roman"/>
                <a:cs typeface="Times New Roman"/>
              </a:rPr>
              <a:t>лісопродукції»</a:t>
            </a:r>
            <a:endParaRPr lang="ru-RU" sz="4000" dirty="0">
              <a:latin typeface="+mj-lt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97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Тематика дипломних робіт,</a:t>
            </a:r>
            <a:br>
              <a:rPr lang="uk-UA" dirty="0"/>
            </a:br>
            <a:r>
              <a:rPr lang="uk-UA" dirty="0"/>
              <a:t>доц. Миронюк Віктор Валентинович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68555"/>
            <a:ext cx="8229600" cy="4120889"/>
          </a:xfrm>
        </p:spPr>
        <p:txBody>
          <a:bodyPr>
            <a:normAutofit/>
          </a:bodyPr>
          <a:lstStyle/>
          <a:p>
            <a:pPr lvl="0"/>
            <a:r>
              <a:rPr lang="uk-UA" sz="2400" dirty="0">
                <a:solidFill>
                  <a:srgbClr val="0070C0"/>
                </a:solidFill>
              </a:rPr>
              <a:t>Моделювання форми деревних стовбурів з метою обчислення їхнього об'єму сучасними методами</a:t>
            </a:r>
          </a:p>
          <a:p>
            <a:r>
              <a:rPr lang="uk-UA" sz="2400" dirty="0">
                <a:solidFill>
                  <a:schemeClr val="accent4">
                    <a:lumMod val="75000"/>
                  </a:schemeClr>
                </a:solidFill>
              </a:rPr>
              <a:t>Картографування видового складу та запасу лісових насаджень за даними супутникової зйомки</a:t>
            </a:r>
          </a:p>
          <a:p>
            <a:r>
              <a:rPr lang="uk-UA" sz="2400" dirty="0">
                <a:solidFill>
                  <a:srgbClr val="0070C0"/>
                </a:solidFill>
              </a:rPr>
              <a:t>Вибіркові методи інвентаризації лісових насаджень </a:t>
            </a:r>
          </a:p>
          <a:p>
            <a:r>
              <a:rPr lang="uk-UA" sz="2400" dirty="0">
                <a:solidFill>
                  <a:schemeClr val="accent4">
                    <a:lumMod val="75000"/>
                  </a:schemeClr>
                </a:solidFill>
              </a:rPr>
              <a:t>Застосування глобальних продуктів лісового покриву в завданнях інвентаризації лісу</a:t>
            </a:r>
          </a:p>
          <a:p>
            <a:r>
              <a:rPr lang="uk-UA" sz="2400" dirty="0">
                <a:solidFill>
                  <a:srgbClr val="0070C0"/>
                </a:solidFill>
              </a:rPr>
              <a:t>Моніторинг лісових пожеж із використанням супутникових спостережень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2707EC0-7251-4411-95A6-6EE580B25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44" y="4987192"/>
            <a:ext cx="1948072" cy="156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48E9EEB-0A68-409D-9D92-FF97E6FF4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45" y="4987192"/>
            <a:ext cx="1948072" cy="156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4DB015F-0A9A-4E36-BCEA-20F200BA6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45" y="4987191"/>
            <a:ext cx="1948072" cy="156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>
            <a:extLst>
              <a:ext uri="{FF2B5EF4-FFF2-40B4-BE49-F238E27FC236}">
                <a16:creationId xmlns="" xmlns:a16="http://schemas.microsoft.com/office/drawing/2014/main" id="{93937D6F-521F-4704-A359-50DC152C5528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7" t="3432" r="33459" b="-3432"/>
          <a:stretch/>
        </p:blipFill>
        <p:spPr bwMode="auto">
          <a:xfrm>
            <a:off x="630741" y="5096237"/>
            <a:ext cx="1628433" cy="1484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C22FB4A-3B64-471D-9F9C-20587E6C8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704" y="4731622"/>
            <a:ext cx="3412773" cy="19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76064"/>
          </a:xfrm>
        </p:spPr>
        <p:txBody>
          <a:bodyPr>
            <a:noAutofit/>
          </a:bodyPr>
          <a:lstStyle/>
          <a:p>
            <a:r>
              <a:rPr lang="uk-UA" sz="3600" dirty="0" smtClean="0"/>
              <a:t>Тематика випускних магістерських робіт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6840760" cy="4120889"/>
          </a:xfrm>
        </p:spPr>
        <p:txBody>
          <a:bodyPr>
            <a:noAutofit/>
          </a:bodyPr>
          <a:lstStyle/>
          <a:p>
            <a:pPr lvl="0"/>
            <a:r>
              <a:rPr lang="uk-UA" sz="2300" dirty="0" smtClean="0">
                <a:solidFill>
                  <a:srgbClr val="0070C0"/>
                </a:solidFill>
              </a:rPr>
              <a:t>Кількісне оцінювання екосистемних послуг лісів (депонування вуглецю, </a:t>
            </a:r>
            <a:r>
              <a:rPr lang="uk-UA" sz="2300" dirty="0" err="1" smtClean="0">
                <a:solidFill>
                  <a:srgbClr val="0070C0"/>
                </a:solidFill>
              </a:rPr>
              <a:t>киснепродуктивність</a:t>
            </a:r>
            <a:r>
              <a:rPr lang="uk-UA" sz="2300" dirty="0" smtClean="0">
                <a:solidFill>
                  <a:srgbClr val="0070C0"/>
                </a:solidFill>
              </a:rPr>
              <a:t>, запас </a:t>
            </a:r>
            <a:r>
              <a:rPr lang="uk-UA" sz="2300" dirty="0" err="1" smtClean="0">
                <a:solidFill>
                  <a:srgbClr val="0070C0"/>
                </a:solidFill>
              </a:rPr>
              <a:t>фітомаси</a:t>
            </a:r>
            <a:r>
              <a:rPr lang="uk-UA" sz="2300" dirty="0" smtClean="0">
                <a:solidFill>
                  <a:srgbClr val="0070C0"/>
                </a:solidFill>
              </a:rPr>
              <a:t>, енергії тощо)</a:t>
            </a:r>
          </a:p>
          <a:p>
            <a:pPr lvl="0"/>
            <a:r>
              <a:rPr lang="uk-UA" sz="2300" dirty="0">
                <a:solidFill>
                  <a:schemeClr val="accent4">
                    <a:lumMod val="75000"/>
                  </a:schemeClr>
                </a:solidFill>
              </a:rPr>
              <a:t>Економічне оцінювання екосистемних послуг лісів</a:t>
            </a:r>
          </a:p>
          <a:p>
            <a:r>
              <a:rPr lang="uk-UA" sz="2300" dirty="0">
                <a:solidFill>
                  <a:srgbClr val="0070C0"/>
                </a:solidFill>
              </a:rPr>
              <a:t>Динаміка </a:t>
            </a:r>
            <a:r>
              <a:rPr lang="uk-UA" sz="2300" dirty="0" smtClean="0">
                <a:solidFill>
                  <a:srgbClr val="0070C0"/>
                </a:solidFill>
              </a:rPr>
              <a:t>продуктивності та біопродуктивності </a:t>
            </a:r>
            <a:r>
              <a:rPr lang="uk-UA" sz="2300" dirty="0">
                <a:solidFill>
                  <a:srgbClr val="0070C0"/>
                </a:solidFill>
              </a:rPr>
              <a:t>лісів</a:t>
            </a:r>
          </a:p>
          <a:p>
            <a:r>
              <a:rPr lang="uk-UA" sz="2300" dirty="0" smtClean="0">
                <a:solidFill>
                  <a:schemeClr val="accent4">
                    <a:lumMod val="75000"/>
                  </a:schemeClr>
                </a:solidFill>
              </a:rPr>
              <a:t>Оцінювання економічної ефективності господарської діяльності підприємств лісової та деревообробної галузі</a:t>
            </a:r>
          </a:p>
          <a:p>
            <a:r>
              <a:rPr lang="uk-UA" sz="2300" dirty="0">
                <a:solidFill>
                  <a:srgbClr val="0070C0"/>
                </a:solidFill>
              </a:rPr>
              <a:t>Аналіз економічних, екологічних і соціальних наслідків лісової </a:t>
            </a:r>
            <a:r>
              <a:rPr lang="uk-UA" sz="2300" dirty="0" smtClean="0">
                <a:solidFill>
                  <a:srgbClr val="0070C0"/>
                </a:solidFill>
              </a:rPr>
              <a:t>сертифікації</a:t>
            </a:r>
          </a:p>
          <a:p>
            <a:r>
              <a:rPr lang="uk-UA" sz="2300" dirty="0">
                <a:solidFill>
                  <a:schemeClr val="accent4">
                    <a:lumMod val="75000"/>
                  </a:schemeClr>
                </a:solidFill>
              </a:rPr>
              <a:t>Вплив оподаткування на прийняття господарських рішень на підприємствах</a:t>
            </a:r>
          </a:p>
          <a:p>
            <a:r>
              <a:rPr lang="uk-UA" sz="2300" dirty="0" smtClean="0">
                <a:solidFill>
                  <a:srgbClr val="0070C0"/>
                </a:solidFill>
              </a:rPr>
              <a:t>Аналіз ресурсного потенціалу підприємств</a:t>
            </a:r>
            <a:endParaRPr lang="uk-UA" sz="2300" dirty="0">
              <a:solidFill>
                <a:srgbClr val="0070C0"/>
              </a:solidFill>
            </a:endParaRPr>
          </a:p>
          <a:p>
            <a:endParaRPr lang="uk-UA" sz="23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2"/>
          <a:stretch/>
        </p:blipFill>
        <p:spPr>
          <a:xfrm>
            <a:off x="7178496" y="1052736"/>
            <a:ext cx="1965504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/>
          <a:stretch/>
        </p:blipFill>
        <p:spPr>
          <a:xfrm>
            <a:off x="7178496" y="5616624"/>
            <a:ext cx="1980912" cy="1268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44643"/>
          <a:stretch/>
        </p:blipFill>
        <p:spPr>
          <a:xfrm>
            <a:off x="7178496" y="3933056"/>
            <a:ext cx="1980912" cy="161798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714547"/>
            <a:ext cx="6782960" cy="554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>
                <a:solidFill>
                  <a:prstClr val="black"/>
                </a:solidFill>
              </a:rPr>
              <a:t>доц. Лакида Іван Петрович</a:t>
            </a:r>
            <a:endParaRPr lang="uk-UA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altLang="ru-RU" sz="4000" smtClean="0"/>
              <a:t>Тематика дипломних робіт,</a:t>
            </a:r>
            <a:br>
              <a:rPr lang="uk-UA" altLang="ru-RU" sz="4000" smtClean="0"/>
            </a:br>
            <a:r>
              <a:rPr lang="uk-UA" altLang="ru-RU" sz="4000" smtClean="0">
                <a:latin typeface="Arial" charset="0"/>
              </a:rPr>
              <a:t>Блищик Володимир Іванович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268413"/>
            <a:ext cx="7777163" cy="3097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dirty="0" err="1" smtClean="0">
                <a:solidFill>
                  <a:srgbClr val="0070C0"/>
                </a:solidFill>
              </a:rPr>
              <a:t>Таксаційна</a:t>
            </a:r>
            <a:r>
              <a:rPr lang="ru-RU" altLang="ru-RU" dirty="0" smtClean="0">
                <a:solidFill>
                  <a:srgbClr val="0070C0"/>
                </a:solidFill>
              </a:rPr>
              <a:t> структура і біопродуктивність </a:t>
            </a:r>
            <a:r>
              <a:rPr lang="ru-RU" altLang="ru-RU" dirty="0" err="1" smtClean="0">
                <a:solidFill>
                  <a:srgbClr val="0070C0"/>
                </a:solidFill>
              </a:rPr>
              <a:t>лісів</a:t>
            </a:r>
            <a:r>
              <a:rPr lang="ru-RU" altLang="ru-RU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uk-UA" altLang="ru-RU" dirty="0" smtClean="0">
                <a:solidFill>
                  <a:srgbClr val="0070C0"/>
                </a:solidFill>
              </a:rPr>
              <a:t>Аналіз продуктивності насаджень </a:t>
            </a:r>
          </a:p>
          <a:p>
            <a:pPr>
              <a:lnSpc>
                <a:spcPct val="90000"/>
              </a:lnSpc>
            </a:pPr>
            <a:r>
              <a:rPr lang="uk-UA" altLang="ru-RU" dirty="0" smtClean="0">
                <a:solidFill>
                  <a:srgbClr val="604A7B"/>
                </a:solidFill>
              </a:rPr>
              <a:t>Управління капіталом підприємства</a:t>
            </a:r>
          </a:p>
          <a:p>
            <a:pPr>
              <a:lnSpc>
                <a:spcPct val="90000"/>
              </a:lnSpc>
            </a:pPr>
            <a:r>
              <a:rPr lang="ru-RU" altLang="ru-RU" dirty="0" err="1" smtClean="0">
                <a:solidFill>
                  <a:srgbClr val="993300"/>
                </a:solidFill>
              </a:rPr>
              <a:t>Оцінка</a:t>
            </a:r>
            <a:r>
              <a:rPr lang="ru-RU" altLang="ru-RU" dirty="0" smtClean="0">
                <a:solidFill>
                  <a:srgbClr val="993300"/>
                </a:solidFill>
              </a:rPr>
              <a:t> </a:t>
            </a:r>
            <a:r>
              <a:rPr lang="ru-RU" altLang="ru-RU" dirty="0" err="1" smtClean="0">
                <a:solidFill>
                  <a:srgbClr val="993300"/>
                </a:solidFill>
              </a:rPr>
              <a:t>якісних</a:t>
            </a:r>
            <a:r>
              <a:rPr lang="ru-RU" altLang="ru-RU" dirty="0" smtClean="0">
                <a:solidFill>
                  <a:srgbClr val="993300"/>
                </a:solidFill>
              </a:rPr>
              <a:t> </a:t>
            </a:r>
            <a:r>
              <a:rPr lang="ru-RU" altLang="ru-RU" dirty="0" err="1" smtClean="0">
                <a:solidFill>
                  <a:srgbClr val="993300"/>
                </a:solidFill>
              </a:rPr>
              <a:t>показників</a:t>
            </a:r>
            <a:r>
              <a:rPr lang="en-US" altLang="ru-RU" dirty="0" smtClean="0">
                <a:solidFill>
                  <a:srgbClr val="993300"/>
                </a:solidFill>
              </a:rPr>
              <a:t> (</a:t>
            </a:r>
            <a:r>
              <a:rPr lang="uk-UA" altLang="ru-RU" dirty="0" smtClean="0">
                <a:solidFill>
                  <a:srgbClr val="993300"/>
                </a:solidFill>
              </a:rPr>
              <a:t>щільності</a:t>
            </a:r>
            <a:r>
              <a:rPr lang="uk-UA" altLang="ru-RU" dirty="0" smtClean="0">
                <a:solidFill>
                  <a:srgbClr val="993300"/>
                </a:solidFill>
                <a:latin typeface="Arial" charset="0"/>
              </a:rPr>
              <a:t>)</a:t>
            </a:r>
            <a:r>
              <a:rPr lang="ru-RU" altLang="ru-RU" dirty="0" smtClean="0">
                <a:solidFill>
                  <a:srgbClr val="993300"/>
                </a:solidFill>
              </a:rPr>
              <a:t> </a:t>
            </a:r>
            <a:r>
              <a:rPr lang="ru-RU" altLang="ru-RU" dirty="0" err="1" smtClean="0">
                <a:solidFill>
                  <a:srgbClr val="993300"/>
                </a:solidFill>
              </a:rPr>
              <a:t>компонентів</a:t>
            </a:r>
            <a:r>
              <a:rPr lang="ru-RU" altLang="ru-RU" dirty="0" smtClean="0">
                <a:solidFill>
                  <a:srgbClr val="993300"/>
                </a:solidFill>
              </a:rPr>
              <a:t> фітомаси дерев</a:t>
            </a:r>
            <a:endParaRPr lang="uk-UA" altLang="ru-RU" dirty="0" smtClean="0">
              <a:solidFill>
                <a:srgbClr val="993300"/>
              </a:solidFill>
            </a:endParaRPr>
          </a:p>
        </p:txBody>
      </p:sp>
      <p:pic>
        <p:nvPicPr>
          <p:cNvPr id="13324" name="Picture 12" descr="money_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389438"/>
            <a:ext cx="3168650" cy="2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IMG_04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4"/>
          <a:stretch>
            <a:fillRect/>
          </a:stretch>
        </p:blipFill>
        <p:spPr bwMode="auto">
          <a:xfrm>
            <a:off x="6223000" y="4373563"/>
            <a:ext cx="2921000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DSCF76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"/>
          <a:stretch>
            <a:fillRect/>
          </a:stretch>
        </p:blipFill>
        <p:spPr bwMode="auto">
          <a:xfrm>
            <a:off x="0" y="4503738"/>
            <a:ext cx="2987675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tcy;&amp;icy;&amp;kcy;&amp;iecy;&amp;rcy;&amp;ycy; &amp;vcy;&amp;kcy; &amp;ucy;&amp;chcy;&amp;iecy;&amp;bcy;&amp;ncy;&amp;ycy;&amp;iecy; &amp;bcy;&amp;ucy;&amp;dcy;&amp;ncy;&amp;icy;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933825"/>
            <a:ext cx="1506537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35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5229200"/>
            <a:ext cx="1999757" cy="1534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212" y="4263565"/>
            <a:ext cx="3331440" cy="254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Тематика дипломних робіт,</a:t>
            </a:r>
            <a:br>
              <a:rPr lang="uk-UA" dirty="0" smtClean="0"/>
            </a:br>
            <a:r>
              <a:rPr lang="uk-UA" dirty="0" smtClean="0"/>
              <a:t>доц. </a:t>
            </a:r>
            <a:r>
              <a:rPr lang="uk-UA" dirty="0" err="1" smtClean="0"/>
              <a:t>Свинчук</a:t>
            </a:r>
            <a:r>
              <a:rPr lang="uk-UA" dirty="0" smtClean="0"/>
              <a:t> Віктор Адамович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4104456"/>
          </a:xfrm>
        </p:spPr>
        <p:txBody>
          <a:bodyPr>
            <a:noAutofit/>
          </a:bodyPr>
          <a:lstStyle/>
          <a:p>
            <a:pPr lvl="0" algn="just"/>
            <a:r>
              <a:rPr lang="uk-UA" sz="2200" b="1" dirty="0" smtClean="0">
                <a:solidFill>
                  <a:srgbClr val="0070C0"/>
                </a:solidFill>
              </a:rPr>
              <a:t>Аналіз та удосконалення методів таксації об’єму круглих ділових лісоматеріалів (певного деревного виду на прикладі ДП…)</a:t>
            </a:r>
          </a:p>
          <a:p>
            <a:pPr algn="just"/>
            <a:r>
              <a:rPr lang="uk-UA" sz="2200" b="1" dirty="0" smtClean="0">
                <a:solidFill>
                  <a:schemeClr val="accent4">
                    <a:lumMod val="75000"/>
                  </a:schemeClr>
                </a:solidFill>
              </a:rPr>
              <a:t>Аналіз та оптимізація розміру головного користування лісом ДП…</a:t>
            </a:r>
            <a:endParaRPr lang="uk-UA" sz="22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uk-UA" sz="2200" b="1" dirty="0" smtClean="0">
                <a:solidFill>
                  <a:srgbClr val="0070C0"/>
                </a:solidFill>
              </a:rPr>
              <a:t>Переваги, недоліки та перспективи розвитку системи електронного обліку деревини в Україні</a:t>
            </a:r>
          </a:p>
          <a:p>
            <a:pPr algn="just"/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Аналіз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та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удосконалення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методів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таксації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об’єму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accent4">
                    <a:lumMod val="75000"/>
                  </a:schemeClr>
                </a:solidFill>
              </a:rPr>
              <a:t>стовбурів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дерев (</a:t>
            </a:r>
            <a:r>
              <a:rPr lang="ru-RU" sz="2200" b="1" dirty="0" err="1" smtClean="0">
                <a:solidFill>
                  <a:schemeClr val="accent4">
                    <a:lumMod val="75000"/>
                  </a:schemeClr>
                </a:solidFill>
              </a:rPr>
              <a:t>певного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accent4">
                    <a:lumMod val="75000"/>
                  </a:schemeClr>
                </a:solidFill>
              </a:rPr>
              <a:t>деревного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виду на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прикладі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ДП…)</a:t>
            </a:r>
          </a:p>
          <a:p>
            <a:pPr algn="just"/>
            <a:r>
              <a:rPr lang="uk-UA" sz="2200" b="1" dirty="0" smtClean="0">
                <a:solidFill>
                  <a:srgbClr val="0070C0"/>
                </a:solidFill>
              </a:rPr>
              <a:t>Особливості таксаційної будови і товарної структури </a:t>
            </a:r>
            <a:r>
              <a:rPr lang="uk-UA" sz="2200" b="1" dirty="0" err="1" smtClean="0">
                <a:solidFill>
                  <a:srgbClr val="0070C0"/>
                </a:solidFill>
              </a:rPr>
              <a:t>деревостанів</a:t>
            </a:r>
            <a:r>
              <a:rPr lang="uk-UA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(</a:t>
            </a:r>
            <a:r>
              <a:rPr lang="ru-RU" sz="2200" b="1" dirty="0" err="1">
                <a:solidFill>
                  <a:srgbClr val="0070C0"/>
                </a:solidFill>
              </a:rPr>
              <a:t>певного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деревного</a:t>
            </a:r>
            <a:r>
              <a:rPr lang="ru-RU" sz="2200" b="1" dirty="0">
                <a:solidFill>
                  <a:srgbClr val="0070C0"/>
                </a:solidFill>
              </a:rPr>
              <a:t> виду на </a:t>
            </a:r>
            <a:r>
              <a:rPr lang="ru-RU" sz="2200" b="1" dirty="0" err="1">
                <a:solidFill>
                  <a:srgbClr val="0070C0"/>
                </a:solidFill>
              </a:rPr>
              <a:t>прикладі</a:t>
            </a:r>
            <a:r>
              <a:rPr lang="ru-RU" sz="2200" b="1" dirty="0">
                <a:solidFill>
                  <a:srgbClr val="0070C0"/>
                </a:solidFill>
              </a:rPr>
              <a:t> ДП</a:t>
            </a:r>
            <a:r>
              <a:rPr lang="ru-RU" sz="2200" b="1" dirty="0" smtClean="0">
                <a:solidFill>
                  <a:srgbClr val="0070C0"/>
                </a:solidFill>
              </a:rPr>
              <a:t>…)</a:t>
            </a:r>
          </a:p>
          <a:p>
            <a:pPr algn="just"/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Аналіз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та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удосконалення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методів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таксації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запасу </a:t>
            </a:r>
            <a:r>
              <a:rPr lang="ru-RU" sz="2200" b="1" dirty="0" err="1" smtClean="0">
                <a:solidFill>
                  <a:schemeClr val="accent4">
                    <a:lumMod val="75000"/>
                  </a:schemeClr>
                </a:solidFill>
              </a:rPr>
              <a:t>деревостанів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певного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деревного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виду на </a:t>
            </a:r>
            <a:r>
              <a:rPr lang="ru-RU" sz="2200" b="1" dirty="0" err="1">
                <a:solidFill>
                  <a:schemeClr val="accent4">
                    <a:lumMod val="75000"/>
                  </a:schemeClr>
                </a:solidFill>
              </a:rPr>
              <a:t>прикладі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ДП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…)</a:t>
            </a:r>
            <a:endParaRPr lang="ru-RU" sz="2200" b="1" dirty="0">
              <a:solidFill>
                <a:srgbClr val="0070C0"/>
              </a:solidFill>
            </a:endParaRPr>
          </a:p>
          <a:p>
            <a:pPr algn="just"/>
            <a:endParaRPr lang="uk-UA" sz="2200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1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153663"/>
              </p:ext>
            </p:extLst>
          </p:nvPr>
        </p:nvGraphicFramePr>
        <p:xfrm>
          <a:off x="2555776" y="5164047"/>
          <a:ext cx="2901726" cy="1693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9771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Тематика дипломних робіт,</a:t>
            </a:r>
            <a:br>
              <a:rPr lang="uk-UA" dirty="0" smtClean="0"/>
            </a:br>
            <a:r>
              <a:rPr lang="uk-UA" dirty="0" smtClean="0"/>
              <a:t>доц. </a:t>
            </a:r>
            <a:r>
              <a:rPr lang="uk-UA" dirty="0" err="1" smtClean="0"/>
              <a:t>Павліщук</a:t>
            </a:r>
            <a:r>
              <a:rPr lang="uk-UA" dirty="0" smtClean="0"/>
              <a:t> Оксана Петрівна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11256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2400" dirty="0">
                <a:solidFill>
                  <a:srgbClr val="0070C0"/>
                </a:solidFill>
              </a:rPr>
              <a:t>Напрями удосконалення діяльності підприємств лісового </a:t>
            </a:r>
            <a:r>
              <a:rPr lang="uk-UA" sz="2400" dirty="0" err="1" smtClean="0">
                <a:solidFill>
                  <a:srgbClr val="0070C0"/>
                </a:solidFill>
              </a:rPr>
              <a:t>госпо-дарства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>
                <a:solidFill>
                  <a:srgbClr val="0070C0"/>
                </a:solidFill>
              </a:rPr>
              <a:t>в умовах ринкової економіки </a:t>
            </a:r>
            <a:r>
              <a:rPr lang="uk-UA" sz="2200" i="1" dirty="0" smtClean="0">
                <a:solidFill>
                  <a:srgbClr val="0070C0"/>
                </a:solidFill>
              </a:rPr>
              <a:t>(економічної</a:t>
            </a:r>
            <a:r>
              <a:rPr lang="uk-UA" sz="2200" i="1" dirty="0">
                <a:solidFill>
                  <a:srgbClr val="0070C0"/>
                </a:solidFill>
              </a:rPr>
              <a:t>, </a:t>
            </a:r>
            <a:r>
              <a:rPr lang="uk-UA" sz="2200" i="1" dirty="0" smtClean="0">
                <a:solidFill>
                  <a:srgbClr val="0070C0"/>
                </a:solidFill>
              </a:rPr>
              <a:t>виробничої</a:t>
            </a:r>
            <a:r>
              <a:rPr lang="uk-UA" sz="2200" i="1" dirty="0">
                <a:solidFill>
                  <a:srgbClr val="0070C0"/>
                </a:solidFill>
              </a:rPr>
              <a:t>, комерційної, маркетингової на основі конкретних інструментів)</a:t>
            </a:r>
            <a:endParaRPr lang="ru-RU" sz="2200" dirty="0">
              <a:solidFill>
                <a:srgbClr val="0070C0"/>
              </a:solidFill>
            </a:endParaRPr>
          </a:p>
          <a:p>
            <a:pPr lvl="0">
              <a:spcBef>
                <a:spcPts val="0"/>
              </a:spcBef>
            </a:pPr>
            <a:r>
              <a:rPr lang="uk-UA" sz="2400" dirty="0">
                <a:solidFill>
                  <a:schemeClr val="accent4">
                    <a:lumMod val="75000"/>
                  </a:schemeClr>
                </a:solidFill>
              </a:rPr>
              <a:t>Менеджмент лісових ресурсів на засадах сталого розвитку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uk-UA" sz="2400" dirty="0">
                <a:solidFill>
                  <a:srgbClr val="0070C0"/>
                </a:solidFill>
              </a:rPr>
              <a:t>Ризик-менеджмент на підприємствах лісового </a:t>
            </a:r>
            <a:r>
              <a:rPr lang="uk-UA" sz="2400" dirty="0" smtClean="0">
                <a:solidFill>
                  <a:srgbClr val="0070C0"/>
                </a:solidFill>
              </a:rPr>
              <a:t>господарства</a:t>
            </a:r>
            <a:endParaRPr lang="ru-RU" sz="2400" dirty="0">
              <a:solidFill>
                <a:srgbClr val="0070C0"/>
              </a:solidFill>
            </a:endParaRPr>
          </a:p>
          <a:p>
            <a:pPr lvl="0">
              <a:spcBef>
                <a:spcPts val="0"/>
              </a:spcBef>
            </a:pPr>
            <a:r>
              <a:rPr lang="uk-UA" sz="2400" dirty="0">
                <a:solidFill>
                  <a:srgbClr val="002060"/>
                </a:solidFill>
              </a:rPr>
              <a:t>Менеджмент деревинних лісових ресурсів з урахуванням європейських вимог до </a:t>
            </a:r>
            <a:r>
              <a:rPr lang="uk-UA" sz="2400" dirty="0" smtClean="0">
                <a:solidFill>
                  <a:srgbClr val="002060"/>
                </a:solidFill>
              </a:rPr>
              <a:t>законності </a:t>
            </a:r>
            <a:r>
              <a:rPr lang="uk-UA" sz="2400" dirty="0">
                <a:solidFill>
                  <a:srgbClr val="002060"/>
                </a:solidFill>
              </a:rPr>
              <a:t>походження деревини </a:t>
            </a:r>
            <a:endParaRPr lang="ru-RU" sz="2400" dirty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</a:pPr>
            <a:r>
              <a:rPr lang="uk-UA" sz="2400" dirty="0">
                <a:solidFill>
                  <a:srgbClr val="0070C0"/>
                </a:solidFill>
              </a:rPr>
              <a:t>Менеджмент </a:t>
            </a:r>
            <a:r>
              <a:rPr lang="uk-UA" sz="2400" dirty="0" err="1">
                <a:solidFill>
                  <a:srgbClr val="0070C0"/>
                </a:solidFill>
              </a:rPr>
              <a:t>недеревинних</a:t>
            </a:r>
            <a:r>
              <a:rPr lang="uk-UA" sz="2400" dirty="0">
                <a:solidFill>
                  <a:srgbClr val="0070C0"/>
                </a:solidFill>
              </a:rPr>
              <a:t> лісових ресурсів</a:t>
            </a:r>
            <a:endParaRPr lang="ru-RU" sz="2400" dirty="0">
              <a:solidFill>
                <a:srgbClr val="0070C0"/>
              </a:solidFill>
            </a:endParaRPr>
          </a:p>
          <a:p>
            <a:pPr lvl="0">
              <a:spcBef>
                <a:spcPts val="0"/>
              </a:spcBef>
            </a:pPr>
            <a:r>
              <a:rPr lang="uk-UA" sz="2400" dirty="0">
                <a:solidFill>
                  <a:srgbClr val="002060"/>
                </a:solidFill>
              </a:rPr>
              <a:t>Менеджмент лісових ресурсів на території </a:t>
            </a:r>
            <a:r>
              <a:rPr lang="uk-UA" sz="2400" dirty="0" smtClean="0">
                <a:solidFill>
                  <a:srgbClr val="002060"/>
                </a:solidFill>
              </a:rPr>
              <a:t>ПЗФ </a:t>
            </a:r>
            <a:endParaRPr lang="ru-RU" sz="2400" dirty="0" smtClean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</a:pPr>
            <a:r>
              <a:rPr lang="uk-UA" sz="2400" dirty="0" smtClean="0">
                <a:solidFill>
                  <a:srgbClr val="0070C0"/>
                </a:solidFill>
              </a:rPr>
              <a:t>Менеджмент конфліктів, пов’язаних із лісовими ресурсами та лісогосподарською діяльністю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8" name="Picture 10" descr="http://lvivexpres.com/gfx/events/griboch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731" y="5287504"/>
            <a:ext cx="2341269" cy="156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ttp://forest.drohobych.net/wp-content/uploads/2014/08/%D0%B1%D1%83%D0%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5301208"/>
            <a:ext cx="2266578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exotik-shpon-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301208"/>
            <a:ext cx="2300704" cy="157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87" y="5301209"/>
            <a:ext cx="2234283" cy="157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4nqtrpMJHznzW6iQWuGb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TlgkWg9GbD75tZxSe07S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TlgkWg9GbD75tZxSe07Sl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Отчет о состоянии проект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993</Words>
  <Application>Microsoft Office PowerPoint</Application>
  <PresentationFormat>Екран (4:3)</PresentationFormat>
  <Paragraphs>130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Тема Office</vt:lpstr>
      <vt:lpstr>2_Тема Office</vt:lpstr>
      <vt:lpstr>3_Тема Office</vt:lpstr>
      <vt:lpstr>5_Тема Office</vt:lpstr>
      <vt:lpstr>6_Тема Office</vt:lpstr>
      <vt:lpstr>Оформление по умолчанию</vt:lpstr>
      <vt:lpstr>4_Тема Office</vt:lpstr>
      <vt:lpstr>8_Тема Office</vt:lpstr>
      <vt:lpstr>Отчет о состоянии проекта</vt:lpstr>
      <vt:lpstr>Тематика дипломних робіт, проф. Білоус Андрій Михайлович</vt:lpstr>
      <vt:lpstr>ТЕМАТИКА ДИПЛОМНИХ РОБІТ ПРОФ.         ГІРСА ОЛЕКСАНДРА АНАТОЛІЙОВИЧА</vt:lpstr>
      <vt:lpstr>Тематика випускних бакалаврських  та магістерських робіт, проф. Василишин Роман Дмитрович</vt:lpstr>
      <vt:lpstr> ТЕМАТИКА ДИПЛОМНИХ РОБІТ під керівництвом доц. Кравця П.В.</vt:lpstr>
      <vt:lpstr>Тематика дипломних робіт, доц. Миронюк Віктор Валентинович</vt:lpstr>
      <vt:lpstr>Тематика випускних магістерських робіт</vt:lpstr>
      <vt:lpstr>Тематика дипломних робіт, Блищик Володимир Іванович</vt:lpstr>
      <vt:lpstr>Тематика дипломних робіт, доц. Свинчук Віктор Адамович</vt:lpstr>
      <vt:lpstr>Тематика дипломних робіт, доц. Павліщук Оксана Петрівна</vt:lpstr>
      <vt:lpstr>Тематика дипломних робіт доц. Бала Олександр Петрович</vt:lpstr>
      <vt:lpstr>Тематика дипломних робіт, доцент. Оборська Алла Едуардівна</vt:lpstr>
      <vt:lpstr>Презентація PowerPoint</vt:lpstr>
      <vt:lpstr>Теми магістерських робіт доц. Матушевич Л.М.</vt:lpstr>
      <vt:lpstr>Тематика дипломних робіт, Ковалевський Сергій Сергійович</vt:lpstr>
      <vt:lpstr>Тематика дипломних робіт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Тематика дипломних робіт, проф. Білоус Андрій Михайлович</dc:title>
  <dc:creator>Таксатор</dc:creator>
  <cp:lastModifiedBy>Valentyna</cp:lastModifiedBy>
  <cp:revision>19</cp:revision>
  <dcterms:created xsi:type="dcterms:W3CDTF">2018-09-07T09:00:41Z</dcterms:created>
  <dcterms:modified xsi:type="dcterms:W3CDTF">2019-03-14T14:20:30Z</dcterms:modified>
</cp:coreProperties>
</file>