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53;&#1072;&#1091;&#1082;&#1086;&#1074;&#1086;-&#1076;&#1086;&#1089;&#1083;&#1110;&#1076;&#1085;&#1080;&#1081;%20&#1110;&#1085;&#1089;&#1090;&#1080;&#1090;&#1091;&#1090;%20&#1083;&#1110;&#1089;&#1110;&#1074;&#1085;&#1080;&#1094;&#1090;&#1074;&#1072;%20&#1090;&#1072;%20&#1076;&#1077;&#1082;&#1086;&#1088;&#1072;&#1090;&#1080;&#1074;&#1085;&#1086;&#1075;&#1086;%20&#1089;&#1072;&#1076;&#1110;&#1074;&#1085;&#1080;&#1094;&#1090;&#1074;&#1072;\&#1053;&#1044;&#1030;%20&#1051;&#1090;&#1072;&#1044;&#1057;_2017-2020\&#1047;&#1074;&#1110;&#1090;&#1091;&#1074;&#1072;&#1085;&#1085;&#1103;_2020\&#1044;&#1086;%20&#1079;&#1074;&#1110;&#1090;&#1091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53;&#1072;&#1091;&#1082;&#1086;&#1074;&#1086;-&#1076;&#1086;&#1089;&#1083;&#1110;&#1076;&#1085;&#1080;&#1081;%20&#1110;&#1085;&#1089;&#1090;&#1080;&#1090;&#1091;&#1090;%20&#1083;&#1110;&#1089;&#1110;&#1074;&#1085;&#1080;&#1094;&#1090;&#1074;&#1072;%20&#1090;&#1072;%20&#1076;&#1077;&#1082;&#1086;&#1088;&#1072;&#1090;&#1080;&#1074;&#1085;&#1086;&#1075;&#1086;%20&#1089;&#1072;&#1076;&#1110;&#1074;&#1085;&#1080;&#1094;&#1090;&#1074;&#1072;\&#1053;&#1044;&#1030;%20&#1051;&#1090;&#1072;&#1044;&#1057;_2017-2020\&#1047;&#1074;&#1110;&#1090;&#1091;&#1074;&#1072;&#1085;&#1085;&#1103;_2020\&#1044;&#1086;%20&#1079;&#1074;&#1110;&#1090;&#1091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400" dirty="0"/>
              <a:t>Динаміка вступу здобувачів наукового ступеня доктора філософії, осіб</a:t>
            </a:r>
          </a:p>
        </c:rich>
      </c:tx>
      <c:layout>
        <c:manualLayout>
          <c:xMode val="edge"/>
          <c:yMode val="edge"/>
          <c:x val="0.13245514568174685"/>
          <c:y val="3.8362696406755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409535344034819E-2"/>
          <c:y val="0.27131951448827851"/>
          <c:w val="0.90390973907693695"/>
          <c:h val="0.482853432360604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Аркуш1!$D$3</c:f>
              <c:strCache>
                <c:ptCount val="1"/>
                <c:pt idx="0">
                  <c:v>Очна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Аркуш1!$E$2:$I$2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Аркуш1!$E$3:$I$3</c:f>
              <c:numCache>
                <c:formatCode>General</c:formatCode>
                <c:ptCount val="5"/>
                <c:pt idx="0">
                  <c:v>4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58-4153-967C-47323039D4B2}"/>
            </c:ext>
          </c:extLst>
        </c:ser>
        <c:ser>
          <c:idx val="1"/>
          <c:order val="1"/>
          <c:tx>
            <c:strRef>
              <c:f>Аркуш1!$D$4</c:f>
              <c:strCache>
                <c:ptCount val="1"/>
                <c:pt idx="0">
                  <c:v>Вечірня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Аркуш1!$E$2:$I$2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Аркуш1!$E$4:$I$4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58-4153-967C-47323039D4B2}"/>
            </c:ext>
          </c:extLst>
        </c:ser>
        <c:ser>
          <c:idx val="2"/>
          <c:order val="2"/>
          <c:tx>
            <c:strRef>
              <c:f>Аркуш1!$D$5</c:f>
              <c:strCache>
                <c:ptCount val="1"/>
                <c:pt idx="0">
                  <c:v>Заочна (контракт)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Аркуш1!$E$2:$I$2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Аркуш1!$E$5:$I$5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0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58-4153-967C-47323039D4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5525663"/>
        <c:axId val="485530239"/>
        <c:axId val="0"/>
      </c:bar3DChart>
      <c:catAx>
        <c:axId val="485525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5530239"/>
        <c:crosses val="autoZero"/>
        <c:auto val="1"/>
        <c:lblAlgn val="ctr"/>
        <c:lblOffset val="100"/>
        <c:noMultiLvlLbl val="0"/>
      </c:catAx>
      <c:valAx>
        <c:axId val="485530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5525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1"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/>
              <a:t>Динаміка публікацій у міжнародних наукометричних базах, штук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Аркуш1!$C$18</c:f>
              <c:strCache>
                <c:ptCount val="1"/>
                <c:pt idx="0">
                  <c:v>Scopus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numRef>
              <c:f>Аркуш1!$D$17:$H$17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Аркуш1!$D$18:$H$18</c:f>
              <c:numCache>
                <c:formatCode>General</c:formatCode>
                <c:ptCount val="5"/>
                <c:pt idx="0">
                  <c:v>8</c:v>
                </c:pt>
                <c:pt idx="1">
                  <c:v>13</c:v>
                </c:pt>
                <c:pt idx="2">
                  <c:v>10</c:v>
                </c:pt>
                <c:pt idx="3">
                  <c:v>15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9E-4BBF-A155-D418EE5782E7}"/>
            </c:ext>
          </c:extLst>
        </c:ser>
        <c:ser>
          <c:idx val="1"/>
          <c:order val="1"/>
          <c:tx>
            <c:strRef>
              <c:f>Аркуш1!$C$19</c:f>
              <c:strCache>
                <c:ptCount val="1"/>
                <c:pt idx="0">
                  <c:v>Wos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  <a:sp3d>
              <a:contourClr>
                <a:schemeClr val="accent6">
                  <a:lumMod val="75000"/>
                </a:schemeClr>
              </a:contourClr>
            </a:sp3d>
          </c:spPr>
          <c:invertIfNegative val="0"/>
          <c:cat>
            <c:numRef>
              <c:f>Аркуш1!$D$17:$H$17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Аркуш1!$D$19:$H$19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9E-4BBF-A155-D418EE578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5525663"/>
        <c:axId val="485530239"/>
        <c:axId val="0"/>
      </c:bar3DChart>
      <c:catAx>
        <c:axId val="485525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5530239"/>
        <c:crosses val="autoZero"/>
        <c:auto val="1"/>
        <c:lblAlgn val="ctr"/>
        <c:lblOffset val="100"/>
        <c:noMultiLvlLbl val="0"/>
      </c:catAx>
      <c:valAx>
        <c:axId val="485530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5525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 b="1"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/>
              <a:t>Динаміка фінансування науково-дослідних робіт,</a:t>
            </a:r>
            <a:r>
              <a:rPr lang="uk-UA" baseline="0" dirty="0"/>
              <a:t> </a:t>
            </a:r>
            <a:r>
              <a:rPr lang="uk-UA" dirty="0"/>
              <a:t>тис. грн.</a:t>
            </a:r>
          </a:p>
        </c:rich>
      </c:tx>
      <c:layout>
        <c:manualLayout>
          <c:xMode val="edge"/>
          <c:yMode val="edge"/>
          <c:x val="0.13586895388076489"/>
          <c:y val="3.2820512820512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Аркуш1!$C$57</c:f>
              <c:strCache>
                <c:ptCount val="1"/>
                <c:pt idx="0">
                  <c:v>Загальний фонд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Аркуш1!$D$56:$H$56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Аркуш1!$D$57:$H$57</c:f>
              <c:numCache>
                <c:formatCode>General</c:formatCode>
                <c:ptCount val="5"/>
                <c:pt idx="0">
                  <c:v>1258.22</c:v>
                </c:pt>
                <c:pt idx="1">
                  <c:v>1715.9</c:v>
                </c:pt>
                <c:pt idx="2">
                  <c:v>2119.0500000000002</c:v>
                </c:pt>
                <c:pt idx="3">
                  <c:v>2323.4</c:v>
                </c:pt>
                <c:pt idx="4">
                  <c:v>2426.64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1D-49F5-A366-003901C67429}"/>
            </c:ext>
          </c:extLst>
        </c:ser>
        <c:ser>
          <c:idx val="1"/>
          <c:order val="1"/>
          <c:tx>
            <c:strRef>
              <c:f>Аркуш1!$C$58</c:f>
              <c:strCache>
                <c:ptCount val="1"/>
                <c:pt idx="0">
                  <c:v>Спеціальний фонд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Аркуш1!$D$56:$H$56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Аркуш1!$D$58:$H$58</c:f>
              <c:numCache>
                <c:formatCode>General</c:formatCode>
                <c:ptCount val="5"/>
                <c:pt idx="0">
                  <c:v>400</c:v>
                </c:pt>
                <c:pt idx="1">
                  <c:v>555</c:v>
                </c:pt>
                <c:pt idx="2">
                  <c:v>654</c:v>
                </c:pt>
                <c:pt idx="3">
                  <c:v>680</c:v>
                </c:pt>
                <c:pt idx="4">
                  <c:v>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1D-49F5-A366-003901C67429}"/>
            </c:ext>
          </c:extLst>
        </c:ser>
        <c:ser>
          <c:idx val="2"/>
          <c:order val="2"/>
          <c:tx>
            <c:strRef>
              <c:f>Аркуш1!$C$59</c:f>
              <c:strCache>
                <c:ptCount val="1"/>
                <c:pt idx="0">
                  <c:v>ВП НУБіП України "Боярська ЛДС"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val>
            <c:numRef>
              <c:f>Аркуш1!$D$59:$H$59</c:f>
              <c:numCache>
                <c:formatCode>General</c:formatCode>
                <c:ptCount val="5"/>
                <c:pt idx="0">
                  <c:v>589.62</c:v>
                </c:pt>
                <c:pt idx="1">
                  <c:v>630.20000000000005</c:v>
                </c:pt>
                <c:pt idx="2">
                  <c:v>1045.2</c:v>
                </c:pt>
                <c:pt idx="3">
                  <c:v>1217.2</c:v>
                </c:pt>
                <c:pt idx="4">
                  <c:v>1497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1D-49F5-A366-003901C67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5525663"/>
        <c:axId val="485530239"/>
        <c:axId val="0"/>
      </c:bar3DChart>
      <c:catAx>
        <c:axId val="485525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5530239"/>
        <c:crosses val="autoZero"/>
        <c:auto val="1"/>
        <c:lblAlgn val="ctr"/>
        <c:lblOffset val="100"/>
        <c:noMultiLvlLbl val="0"/>
      </c:catAx>
      <c:valAx>
        <c:axId val="485530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5525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 b="1"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D36159-E813-4729-B9BA-7B563ED9CCC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4103F8-AAFB-4291-89D6-028EDEB5A9B9}">
      <dgm:prSet phldrT="[Текст]" custT="1"/>
      <dgm:spPr/>
      <dgm:t>
        <a:bodyPr/>
        <a:lstStyle/>
        <a:p>
          <a:r>
            <a:rPr lang="uk-UA" sz="2400" dirty="0"/>
            <a:t>Контингент здобувачів наукових ступенів</a:t>
          </a:r>
          <a:endParaRPr lang="ru-RU" sz="2400" dirty="0"/>
        </a:p>
      </dgm:t>
    </dgm:pt>
    <dgm:pt modelId="{31959BEA-1AEF-43AC-BD81-B72E320C45EF}" type="parTrans" cxnId="{A594CEA1-AE80-4855-9809-155E93919AAE}">
      <dgm:prSet/>
      <dgm:spPr/>
      <dgm:t>
        <a:bodyPr/>
        <a:lstStyle/>
        <a:p>
          <a:endParaRPr lang="ru-RU"/>
        </a:p>
      </dgm:t>
    </dgm:pt>
    <dgm:pt modelId="{6FDC7804-C41B-43AA-8ADC-9D9D7DD080B9}" type="sibTrans" cxnId="{A594CEA1-AE80-4855-9809-155E93919AAE}">
      <dgm:prSet/>
      <dgm:spPr/>
      <dgm:t>
        <a:bodyPr/>
        <a:lstStyle/>
        <a:p>
          <a:endParaRPr lang="ru-RU"/>
        </a:p>
      </dgm:t>
    </dgm:pt>
    <dgm:pt modelId="{2D766D44-0931-4995-99AD-CA3E6050DDCE}">
      <dgm:prSet phldrT="[Текст]" custT="1"/>
      <dgm:spPr/>
      <dgm:t>
        <a:bodyPr/>
        <a:lstStyle/>
        <a:p>
          <a:r>
            <a:rPr lang="uk-UA" sz="2400" dirty="0"/>
            <a:t>аспіранти (44)</a:t>
          </a:r>
          <a:endParaRPr lang="ru-RU" sz="2400" dirty="0"/>
        </a:p>
      </dgm:t>
    </dgm:pt>
    <dgm:pt modelId="{E40346F0-3479-4C7A-8D7C-1FBC9B9DE615}" type="parTrans" cxnId="{676C3B1E-60E2-409F-9428-33665D17217C}">
      <dgm:prSet/>
      <dgm:spPr/>
      <dgm:t>
        <a:bodyPr/>
        <a:lstStyle/>
        <a:p>
          <a:endParaRPr lang="ru-RU"/>
        </a:p>
      </dgm:t>
    </dgm:pt>
    <dgm:pt modelId="{C4A15420-F0BD-4EF7-92C9-269D5FC49C2F}" type="sibTrans" cxnId="{676C3B1E-60E2-409F-9428-33665D17217C}">
      <dgm:prSet/>
      <dgm:spPr/>
      <dgm:t>
        <a:bodyPr/>
        <a:lstStyle/>
        <a:p>
          <a:endParaRPr lang="ru-RU"/>
        </a:p>
      </dgm:t>
    </dgm:pt>
    <dgm:pt modelId="{571F86EC-6B8F-4719-817C-4C227CB1496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2200" dirty="0"/>
            <a:t>22 особи</a:t>
          </a:r>
        </a:p>
        <a:p>
          <a:pPr>
            <a:spcAft>
              <a:spcPts val="0"/>
            </a:spcAft>
          </a:pPr>
          <a:r>
            <a:rPr lang="uk-UA" sz="2200" dirty="0"/>
            <a:t>(очна)</a:t>
          </a:r>
          <a:endParaRPr lang="ru-RU" sz="2200" dirty="0"/>
        </a:p>
      </dgm:t>
    </dgm:pt>
    <dgm:pt modelId="{A685932A-5C5B-4B86-A17D-C697D359B498}" type="parTrans" cxnId="{DABBB968-5F72-481C-A481-B91992D2CD4E}">
      <dgm:prSet/>
      <dgm:spPr/>
      <dgm:t>
        <a:bodyPr/>
        <a:lstStyle/>
        <a:p>
          <a:endParaRPr lang="ru-RU"/>
        </a:p>
      </dgm:t>
    </dgm:pt>
    <dgm:pt modelId="{715379E3-6C24-4C00-8D8A-2019A1754B38}" type="sibTrans" cxnId="{DABBB968-5F72-481C-A481-B91992D2CD4E}">
      <dgm:prSet/>
      <dgm:spPr/>
      <dgm:t>
        <a:bodyPr/>
        <a:lstStyle/>
        <a:p>
          <a:endParaRPr lang="ru-RU"/>
        </a:p>
      </dgm:t>
    </dgm:pt>
    <dgm:pt modelId="{7F23C810-6FE2-466D-811F-E42CFFF68C69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2200" dirty="0"/>
            <a:t>12 осіб</a:t>
          </a:r>
        </a:p>
        <a:p>
          <a:pPr>
            <a:spcAft>
              <a:spcPts val="0"/>
            </a:spcAft>
          </a:pPr>
          <a:r>
            <a:rPr lang="uk-UA" sz="2200" dirty="0"/>
            <a:t>(вечірня)</a:t>
          </a:r>
          <a:endParaRPr lang="ru-RU" sz="2200" dirty="0"/>
        </a:p>
      </dgm:t>
    </dgm:pt>
    <dgm:pt modelId="{7026CFAE-AE61-4170-8C2F-F04E3336440F}" type="parTrans" cxnId="{2E4E1D2C-78E4-4A42-8E53-0F48990FC4F9}">
      <dgm:prSet/>
      <dgm:spPr/>
      <dgm:t>
        <a:bodyPr/>
        <a:lstStyle/>
        <a:p>
          <a:endParaRPr lang="ru-RU"/>
        </a:p>
      </dgm:t>
    </dgm:pt>
    <dgm:pt modelId="{16BEE5E3-9D42-425A-9BB8-916F15570D2B}" type="sibTrans" cxnId="{2E4E1D2C-78E4-4A42-8E53-0F48990FC4F9}">
      <dgm:prSet/>
      <dgm:spPr/>
      <dgm:t>
        <a:bodyPr/>
        <a:lstStyle/>
        <a:p>
          <a:endParaRPr lang="ru-RU"/>
        </a:p>
      </dgm:t>
    </dgm:pt>
    <dgm:pt modelId="{78C4F426-163C-4362-8E07-5833BA34F719}">
      <dgm:prSet phldrT="[Текст]" custT="1"/>
      <dgm:spPr/>
      <dgm:t>
        <a:bodyPr/>
        <a:lstStyle/>
        <a:p>
          <a:r>
            <a:rPr lang="uk-UA" sz="2400" dirty="0"/>
            <a:t>докторанти</a:t>
          </a:r>
          <a:endParaRPr lang="ru-RU" sz="2400" dirty="0"/>
        </a:p>
      </dgm:t>
    </dgm:pt>
    <dgm:pt modelId="{37780EFA-FE8F-46D1-B1FA-98AD51EEB9B0}" type="parTrans" cxnId="{A2B9EFE1-D2F4-4306-A519-4AE9BD70987C}">
      <dgm:prSet/>
      <dgm:spPr/>
      <dgm:t>
        <a:bodyPr/>
        <a:lstStyle/>
        <a:p>
          <a:endParaRPr lang="ru-RU"/>
        </a:p>
      </dgm:t>
    </dgm:pt>
    <dgm:pt modelId="{E340D27F-98B5-4927-BD0E-BBE46E44425A}" type="sibTrans" cxnId="{A2B9EFE1-D2F4-4306-A519-4AE9BD70987C}">
      <dgm:prSet/>
      <dgm:spPr/>
      <dgm:t>
        <a:bodyPr/>
        <a:lstStyle/>
        <a:p>
          <a:endParaRPr lang="ru-RU"/>
        </a:p>
      </dgm:t>
    </dgm:pt>
    <dgm:pt modelId="{3E42B1DC-71DB-48E4-B894-6B7A6EB6FD59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2200" dirty="0"/>
            <a:t>2 особи</a:t>
          </a:r>
        </a:p>
      </dgm:t>
    </dgm:pt>
    <dgm:pt modelId="{24E59E83-487D-4F9C-9ED6-80442ADC68F8}" type="parTrans" cxnId="{CFA7E654-76E7-4501-AE3E-AF2BD7D34297}">
      <dgm:prSet/>
      <dgm:spPr/>
      <dgm:t>
        <a:bodyPr/>
        <a:lstStyle/>
        <a:p>
          <a:endParaRPr lang="ru-RU"/>
        </a:p>
      </dgm:t>
    </dgm:pt>
    <dgm:pt modelId="{776063BF-92CC-4323-87F1-BAA3AC499DD6}" type="sibTrans" cxnId="{CFA7E654-76E7-4501-AE3E-AF2BD7D34297}">
      <dgm:prSet/>
      <dgm:spPr/>
      <dgm:t>
        <a:bodyPr/>
        <a:lstStyle/>
        <a:p>
          <a:endParaRPr lang="ru-RU"/>
        </a:p>
      </dgm:t>
    </dgm:pt>
    <dgm:pt modelId="{23F0405C-AB0E-49EE-AA22-9418D7B25ECA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uk-UA" sz="2200" dirty="0"/>
            <a:t>10 осіб</a:t>
          </a:r>
        </a:p>
        <a:p>
          <a:pPr>
            <a:spcAft>
              <a:spcPts val="0"/>
            </a:spcAft>
          </a:pPr>
          <a:r>
            <a:rPr lang="uk-UA" sz="2200" dirty="0"/>
            <a:t>(заочна)</a:t>
          </a:r>
        </a:p>
      </dgm:t>
    </dgm:pt>
    <dgm:pt modelId="{908B4196-965A-4CCC-8A6E-9D5BCBBAC8CB}" type="parTrans" cxnId="{BB9804FC-69C5-447C-8B45-485457C9519D}">
      <dgm:prSet/>
      <dgm:spPr/>
      <dgm:t>
        <a:bodyPr/>
        <a:lstStyle/>
        <a:p>
          <a:endParaRPr lang="uk-UA"/>
        </a:p>
      </dgm:t>
    </dgm:pt>
    <dgm:pt modelId="{67B844B8-AD4E-4F0D-A514-D5D61145252C}" type="sibTrans" cxnId="{BB9804FC-69C5-447C-8B45-485457C9519D}">
      <dgm:prSet/>
      <dgm:spPr/>
      <dgm:t>
        <a:bodyPr/>
        <a:lstStyle/>
        <a:p>
          <a:endParaRPr lang="uk-UA"/>
        </a:p>
      </dgm:t>
    </dgm:pt>
    <dgm:pt modelId="{A7DFF13A-CF50-450A-92D8-5F4DBB594078}" type="pres">
      <dgm:prSet presAssocID="{19D36159-E813-4729-B9BA-7B563ED9CC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236F68-B7A4-4CDD-9BD8-97F9F8249D25}" type="pres">
      <dgm:prSet presAssocID="{344103F8-AAFB-4291-89D6-028EDEB5A9B9}" presName="hierRoot1" presStyleCnt="0"/>
      <dgm:spPr/>
    </dgm:pt>
    <dgm:pt modelId="{EC43D30D-C362-42EA-9510-109F7F8B3C1C}" type="pres">
      <dgm:prSet presAssocID="{344103F8-AAFB-4291-89D6-028EDEB5A9B9}" presName="composite" presStyleCnt="0"/>
      <dgm:spPr/>
    </dgm:pt>
    <dgm:pt modelId="{9C8D8C77-D9DA-4C28-AB59-56F2D4877769}" type="pres">
      <dgm:prSet presAssocID="{344103F8-AAFB-4291-89D6-028EDEB5A9B9}" presName="background" presStyleLbl="node0" presStyleIdx="0" presStyleCnt="1"/>
      <dgm:spPr>
        <a:solidFill>
          <a:schemeClr val="accent6">
            <a:lumMod val="60000"/>
            <a:lumOff val="40000"/>
          </a:schemeClr>
        </a:solidFill>
      </dgm:spPr>
    </dgm:pt>
    <dgm:pt modelId="{7FA5F8B9-DFFD-4EBA-9A6F-95C0CCCEE4F5}" type="pres">
      <dgm:prSet presAssocID="{344103F8-AAFB-4291-89D6-028EDEB5A9B9}" presName="text" presStyleLbl="fgAcc0" presStyleIdx="0" presStyleCnt="1" custScaleX="399971" custScaleY="57825" custLinFactNeighborX="-26326" custLinFactNeighborY="864">
        <dgm:presLayoutVars>
          <dgm:chPref val="3"/>
        </dgm:presLayoutVars>
      </dgm:prSet>
      <dgm:spPr/>
    </dgm:pt>
    <dgm:pt modelId="{A9049CE0-EED9-4FF8-B046-E1EEB167333F}" type="pres">
      <dgm:prSet presAssocID="{344103F8-AAFB-4291-89D6-028EDEB5A9B9}" presName="hierChild2" presStyleCnt="0"/>
      <dgm:spPr/>
    </dgm:pt>
    <dgm:pt modelId="{D509BA2C-ADE8-4F66-86FC-81878607848C}" type="pres">
      <dgm:prSet presAssocID="{E40346F0-3479-4C7A-8D7C-1FBC9B9DE615}" presName="Name10" presStyleLbl="parChTrans1D2" presStyleIdx="0" presStyleCnt="2"/>
      <dgm:spPr/>
    </dgm:pt>
    <dgm:pt modelId="{EE0F0FA4-0F1A-4600-ACE3-180828C5D376}" type="pres">
      <dgm:prSet presAssocID="{2D766D44-0931-4995-99AD-CA3E6050DDCE}" presName="hierRoot2" presStyleCnt="0"/>
      <dgm:spPr/>
    </dgm:pt>
    <dgm:pt modelId="{FB607929-683B-40E5-B579-FDD94D93E8B6}" type="pres">
      <dgm:prSet presAssocID="{2D766D44-0931-4995-99AD-CA3E6050DDCE}" presName="composite2" presStyleCnt="0"/>
      <dgm:spPr/>
    </dgm:pt>
    <dgm:pt modelId="{FBB71420-C332-465F-9E31-D7F746CACE54}" type="pres">
      <dgm:prSet presAssocID="{2D766D44-0931-4995-99AD-CA3E6050DDCE}" presName="background2" presStyleLbl="node2" presStyleIdx="0" presStyleCnt="2"/>
      <dgm:spPr>
        <a:solidFill>
          <a:schemeClr val="accent6">
            <a:lumMod val="75000"/>
          </a:schemeClr>
        </a:solidFill>
      </dgm:spPr>
    </dgm:pt>
    <dgm:pt modelId="{D7BA7652-3786-44E6-BBBB-192165E7E8EC}" type="pres">
      <dgm:prSet presAssocID="{2D766D44-0931-4995-99AD-CA3E6050DDCE}" presName="text2" presStyleLbl="fgAcc2" presStyleIdx="0" presStyleCnt="2" custScaleX="169163" custScaleY="51056">
        <dgm:presLayoutVars>
          <dgm:chPref val="3"/>
        </dgm:presLayoutVars>
      </dgm:prSet>
      <dgm:spPr/>
    </dgm:pt>
    <dgm:pt modelId="{31DEC437-7E16-4A4C-9B19-C1CA33DECC48}" type="pres">
      <dgm:prSet presAssocID="{2D766D44-0931-4995-99AD-CA3E6050DDCE}" presName="hierChild3" presStyleCnt="0"/>
      <dgm:spPr/>
    </dgm:pt>
    <dgm:pt modelId="{7CA9B261-D2D8-46B8-8B3F-73628675CD3A}" type="pres">
      <dgm:prSet presAssocID="{A685932A-5C5B-4B86-A17D-C697D359B498}" presName="Name17" presStyleLbl="parChTrans1D3" presStyleIdx="0" presStyleCnt="4"/>
      <dgm:spPr/>
    </dgm:pt>
    <dgm:pt modelId="{2D6DB234-610A-464D-A8C4-E7C119BC7616}" type="pres">
      <dgm:prSet presAssocID="{571F86EC-6B8F-4719-817C-4C227CB1496C}" presName="hierRoot3" presStyleCnt="0"/>
      <dgm:spPr/>
    </dgm:pt>
    <dgm:pt modelId="{A06DF0B4-B544-4F10-9BE7-D76F120CE38C}" type="pres">
      <dgm:prSet presAssocID="{571F86EC-6B8F-4719-817C-4C227CB1496C}" presName="composite3" presStyleCnt="0"/>
      <dgm:spPr/>
    </dgm:pt>
    <dgm:pt modelId="{5DC98B97-1A2B-4D26-BEE7-8EA425407A12}" type="pres">
      <dgm:prSet presAssocID="{571F86EC-6B8F-4719-817C-4C227CB1496C}" presName="background3" presStyleLbl="node3" presStyleIdx="0" presStyleCnt="4"/>
      <dgm:spPr>
        <a:solidFill>
          <a:schemeClr val="accent6">
            <a:lumMod val="75000"/>
          </a:schemeClr>
        </a:solidFill>
      </dgm:spPr>
    </dgm:pt>
    <dgm:pt modelId="{1763CE58-40D8-4973-A1FF-1E4467C00021}" type="pres">
      <dgm:prSet presAssocID="{571F86EC-6B8F-4719-817C-4C227CB1496C}" presName="text3" presStyleLbl="fgAcc3" presStyleIdx="0" presStyleCnt="4" custScaleY="63942" custLinFactNeighborX="-1271" custLinFactNeighborY="-729">
        <dgm:presLayoutVars>
          <dgm:chPref val="3"/>
        </dgm:presLayoutVars>
      </dgm:prSet>
      <dgm:spPr/>
    </dgm:pt>
    <dgm:pt modelId="{C185DD60-84DF-4A35-971C-ABF9F948CBDB}" type="pres">
      <dgm:prSet presAssocID="{571F86EC-6B8F-4719-817C-4C227CB1496C}" presName="hierChild4" presStyleCnt="0"/>
      <dgm:spPr/>
    </dgm:pt>
    <dgm:pt modelId="{2EF36887-8CE2-4586-92D4-E88046E07A29}" type="pres">
      <dgm:prSet presAssocID="{7026CFAE-AE61-4170-8C2F-F04E3336440F}" presName="Name17" presStyleLbl="parChTrans1D3" presStyleIdx="1" presStyleCnt="4"/>
      <dgm:spPr/>
    </dgm:pt>
    <dgm:pt modelId="{45EE7D97-F573-4858-BFF8-F06586ADA6DA}" type="pres">
      <dgm:prSet presAssocID="{7F23C810-6FE2-466D-811F-E42CFFF68C69}" presName="hierRoot3" presStyleCnt="0"/>
      <dgm:spPr/>
    </dgm:pt>
    <dgm:pt modelId="{2DBBD6D4-9C03-4555-B7BC-C55AC86DC5F2}" type="pres">
      <dgm:prSet presAssocID="{7F23C810-6FE2-466D-811F-E42CFFF68C69}" presName="composite3" presStyleCnt="0"/>
      <dgm:spPr/>
    </dgm:pt>
    <dgm:pt modelId="{073BA296-7790-447D-B48A-DCC7E98112F5}" type="pres">
      <dgm:prSet presAssocID="{7F23C810-6FE2-466D-811F-E42CFFF68C69}" presName="background3" presStyleLbl="node3" presStyleIdx="1" presStyleCnt="4"/>
      <dgm:spPr>
        <a:solidFill>
          <a:schemeClr val="accent6">
            <a:lumMod val="75000"/>
          </a:schemeClr>
        </a:solidFill>
      </dgm:spPr>
    </dgm:pt>
    <dgm:pt modelId="{C44C6C1D-E52C-4F6F-A8AC-83B8B48A6522}" type="pres">
      <dgm:prSet presAssocID="{7F23C810-6FE2-466D-811F-E42CFFF68C69}" presName="text3" presStyleLbl="fgAcc3" presStyleIdx="1" presStyleCnt="4" custScaleY="63291" custLinFactNeighborX="-6475" custLinFactNeighborY="728">
        <dgm:presLayoutVars>
          <dgm:chPref val="3"/>
        </dgm:presLayoutVars>
      </dgm:prSet>
      <dgm:spPr/>
    </dgm:pt>
    <dgm:pt modelId="{97DDBFA4-F571-44BD-B0AB-D15E4A8C1B2E}" type="pres">
      <dgm:prSet presAssocID="{7F23C810-6FE2-466D-811F-E42CFFF68C69}" presName="hierChild4" presStyleCnt="0"/>
      <dgm:spPr/>
    </dgm:pt>
    <dgm:pt modelId="{1BE4CBEC-EE2C-4013-B828-E5DBFF5F8F71}" type="pres">
      <dgm:prSet presAssocID="{908B4196-965A-4CCC-8A6E-9D5BCBBAC8CB}" presName="Name17" presStyleLbl="parChTrans1D3" presStyleIdx="2" presStyleCnt="4"/>
      <dgm:spPr/>
    </dgm:pt>
    <dgm:pt modelId="{EEA066A9-24D4-45DD-AD04-422D4398DF03}" type="pres">
      <dgm:prSet presAssocID="{23F0405C-AB0E-49EE-AA22-9418D7B25ECA}" presName="hierRoot3" presStyleCnt="0"/>
      <dgm:spPr/>
    </dgm:pt>
    <dgm:pt modelId="{40D0537C-5726-401E-B763-25B8A82F2483}" type="pres">
      <dgm:prSet presAssocID="{23F0405C-AB0E-49EE-AA22-9418D7B25ECA}" presName="composite3" presStyleCnt="0"/>
      <dgm:spPr/>
    </dgm:pt>
    <dgm:pt modelId="{C1F3B76B-0C11-4494-987E-5B3031855539}" type="pres">
      <dgm:prSet presAssocID="{23F0405C-AB0E-49EE-AA22-9418D7B25ECA}" presName="background3" presStyleLbl="node3" presStyleIdx="2" presStyleCnt="4"/>
      <dgm:spPr/>
    </dgm:pt>
    <dgm:pt modelId="{9D407423-A714-4654-A18B-A7F0A2CE79E2}" type="pres">
      <dgm:prSet presAssocID="{23F0405C-AB0E-49EE-AA22-9418D7B25ECA}" presName="text3" presStyleLbl="fgAcc3" presStyleIdx="2" presStyleCnt="4" custScaleY="66463" custLinFactNeighborX="-8597" custLinFactNeighborY="1501">
        <dgm:presLayoutVars>
          <dgm:chPref val="3"/>
        </dgm:presLayoutVars>
      </dgm:prSet>
      <dgm:spPr/>
    </dgm:pt>
    <dgm:pt modelId="{E8C9F358-707D-47EC-9A7E-B5351B110AEF}" type="pres">
      <dgm:prSet presAssocID="{23F0405C-AB0E-49EE-AA22-9418D7B25ECA}" presName="hierChild4" presStyleCnt="0"/>
      <dgm:spPr/>
    </dgm:pt>
    <dgm:pt modelId="{37DADBF4-EE99-45F8-8D54-D628161CC869}" type="pres">
      <dgm:prSet presAssocID="{37780EFA-FE8F-46D1-B1FA-98AD51EEB9B0}" presName="Name10" presStyleLbl="parChTrans1D2" presStyleIdx="1" presStyleCnt="2"/>
      <dgm:spPr/>
    </dgm:pt>
    <dgm:pt modelId="{991429B9-8312-4D9A-9E0C-E38406C331B0}" type="pres">
      <dgm:prSet presAssocID="{78C4F426-163C-4362-8E07-5833BA34F719}" presName="hierRoot2" presStyleCnt="0"/>
      <dgm:spPr/>
    </dgm:pt>
    <dgm:pt modelId="{E8AB2A70-7B24-4827-ABD7-366EBF531041}" type="pres">
      <dgm:prSet presAssocID="{78C4F426-163C-4362-8E07-5833BA34F719}" presName="composite2" presStyleCnt="0"/>
      <dgm:spPr/>
    </dgm:pt>
    <dgm:pt modelId="{F6BD07AB-C65F-4860-89C9-453B67788121}" type="pres">
      <dgm:prSet presAssocID="{78C4F426-163C-4362-8E07-5833BA34F719}" presName="background2" presStyleLbl="node2" presStyleIdx="1" presStyleCnt="2"/>
      <dgm:spPr>
        <a:solidFill>
          <a:schemeClr val="accent4">
            <a:lumMod val="60000"/>
            <a:lumOff val="40000"/>
          </a:schemeClr>
        </a:solidFill>
      </dgm:spPr>
    </dgm:pt>
    <dgm:pt modelId="{FF972A13-9969-4B5B-8CEA-067A1ECCF529}" type="pres">
      <dgm:prSet presAssocID="{78C4F426-163C-4362-8E07-5833BA34F719}" presName="text2" presStyleLbl="fgAcc2" presStyleIdx="1" presStyleCnt="2" custScaleX="132549" custScaleY="61070" custLinFactNeighborX="-11227" custLinFactNeighborY="1457">
        <dgm:presLayoutVars>
          <dgm:chPref val="3"/>
        </dgm:presLayoutVars>
      </dgm:prSet>
      <dgm:spPr/>
    </dgm:pt>
    <dgm:pt modelId="{4104E33F-928E-4888-9C65-657A9D1E85ED}" type="pres">
      <dgm:prSet presAssocID="{78C4F426-163C-4362-8E07-5833BA34F719}" presName="hierChild3" presStyleCnt="0"/>
      <dgm:spPr/>
    </dgm:pt>
    <dgm:pt modelId="{5A974C9F-0728-425D-BE1B-D89C2373E2B5}" type="pres">
      <dgm:prSet presAssocID="{24E59E83-487D-4F9C-9ED6-80442ADC68F8}" presName="Name17" presStyleLbl="parChTrans1D3" presStyleIdx="3" presStyleCnt="4"/>
      <dgm:spPr/>
    </dgm:pt>
    <dgm:pt modelId="{BF093391-BC41-4955-B8DF-A0BDBBED1D0F}" type="pres">
      <dgm:prSet presAssocID="{3E42B1DC-71DB-48E4-B894-6B7A6EB6FD59}" presName="hierRoot3" presStyleCnt="0"/>
      <dgm:spPr/>
    </dgm:pt>
    <dgm:pt modelId="{56144531-7CE7-4F8E-BFC7-F3E7360AAC22}" type="pres">
      <dgm:prSet presAssocID="{3E42B1DC-71DB-48E4-B894-6B7A6EB6FD59}" presName="composite3" presStyleCnt="0"/>
      <dgm:spPr/>
    </dgm:pt>
    <dgm:pt modelId="{A1CC9EAF-5198-41AF-8793-05DF8C590A08}" type="pres">
      <dgm:prSet presAssocID="{3E42B1DC-71DB-48E4-B894-6B7A6EB6FD59}" presName="background3" presStyleLbl="node3" presStyleIdx="3" presStyleCnt="4"/>
      <dgm:spPr>
        <a:solidFill>
          <a:schemeClr val="accent5">
            <a:lumMod val="60000"/>
            <a:lumOff val="40000"/>
          </a:schemeClr>
        </a:solidFill>
      </dgm:spPr>
    </dgm:pt>
    <dgm:pt modelId="{58D268D8-D7F9-414D-B094-03AC42370D31}" type="pres">
      <dgm:prSet presAssocID="{3E42B1DC-71DB-48E4-B894-6B7A6EB6FD59}" presName="text3" presStyleLbl="fgAcc3" presStyleIdx="3" presStyleCnt="4" custScaleY="71621" custLinFactNeighborX="9672" custLinFactNeighborY="-11005">
        <dgm:presLayoutVars>
          <dgm:chPref val="3"/>
        </dgm:presLayoutVars>
      </dgm:prSet>
      <dgm:spPr/>
    </dgm:pt>
    <dgm:pt modelId="{F7DA49D0-6E12-4AC4-85B3-F70DB73807BE}" type="pres">
      <dgm:prSet presAssocID="{3E42B1DC-71DB-48E4-B894-6B7A6EB6FD59}" presName="hierChild4" presStyleCnt="0"/>
      <dgm:spPr/>
    </dgm:pt>
  </dgm:ptLst>
  <dgm:cxnLst>
    <dgm:cxn modelId="{FA86EF01-2361-4ECE-A66D-085858E1B5F9}" type="presOf" srcId="{3E42B1DC-71DB-48E4-B894-6B7A6EB6FD59}" destId="{58D268D8-D7F9-414D-B094-03AC42370D31}" srcOrd="0" destOrd="0" presId="urn:microsoft.com/office/officeart/2005/8/layout/hierarchy1"/>
    <dgm:cxn modelId="{DA63200A-070A-4A52-8DCF-CB01E4EAD364}" type="presOf" srcId="{908B4196-965A-4CCC-8A6E-9D5BCBBAC8CB}" destId="{1BE4CBEC-EE2C-4013-B828-E5DBFF5F8F71}" srcOrd="0" destOrd="0" presId="urn:microsoft.com/office/officeart/2005/8/layout/hierarchy1"/>
    <dgm:cxn modelId="{F7EBAB14-9CB9-4AA3-B8D5-F2E47A1FA68A}" type="presOf" srcId="{19D36159-E813-4729-B9BA-7B563ED9CCCE}" destId="{A7DFF13A-CF50-450A-92D8-5F4DBB594078}" srcOrd="0" destOrd="0" presId="urn:microsoft.com/office/officeart/2005/8/layout/hierarchy1"/>
    <dgm:cxn modelId="{676C3B1E-60E2-409F-9428-33665D17217C}" srcId="{344103F8-AAFB-4291-89D6-028EDEB5A9B9}" destId="{2D766D44-0931-4995-99AD-CA3E6050DDCE}" srcOrd="0" destOrd="0" parTransId="{E40346F0-3479-4C7A-8D7C-1FBC9B9DE615}" sibTransId="{C4A15420-F0BD-4EF7-92C9-269D5FC49C2F}"/>
    <dgm:cxn modelId="{CDED2620-A81A-422F-BDAB-6CA167B5C08D}" type="presOf" srcId="{37780EFA-FE8F-46D1-B1FA-98AD51EEB9B0}" destId="{37DADBF4-EE99-45F8-8D54-D628161CC869}" srcOrd="0" destOrd="0" presId="urn:microsoft.com/office/officeart/2005/8/layout/hierarchy1"/>
    <dgm:cxn modelId="{2E4E1D2C-78E4-4A42-8E53-0F48990FC4F9}" srcId="{2D766D44-0931-4995-99AD-CA3E6050DDCE}" destId="{7F23C810-6FE2-466D-811F-E42CFFF68C69}" srcOrd="1" destOrd="0" parTransId="{7026CFAE-AE61-4170-8C2F-F04E3336440F}" sibTransId="{16BEE5E3-9D42-425A-9BB8-916F15570D2B}"/>
    <dgm:cxn modelId="{DABBB968-5F72-481C-A481-B91992D2CD4E}" srcId="{2D766D44-0931-4995-99AD-CA3E6050DDCE}" destId="{571F86EC-6B8F-4719-817C-4C227CB1496C}" srcOrd="0" destOrd="0" parTransId="{A685932A-5C5B-4B86-A17D-C697D359B498}" sibTransId="{715379E3-6C24-4C00-8D8A-2019A1754B38}"/>
    <dgm:cxn modelId="{CFA7E654-76E7-4501-AE3E-AF2BD7D34297}" srcId="{78C4F426-163C-4362-8E07-5833BA34F719}" destId="{3E42B1DC-71DB-48E4-B894-6B7A6EB6FD59}" srcOrd="0" destOrd="0" parTransId="{24E59E83-487D-4F9C-9ED6-80442ADC68F8}" sibTransId="{776063BF-92CC-4323-87F1-BAA3AC499DD6}"/>
    <dgm:cxn modelId="{E9210176-3D44-458A-BBD2-42246105BD3B}" type="presOf" srcId="{78C4F426-163C-4362-8E07-5833BA34F719}" destId="{FF972A13-9969-4B5B-8CEA-067A1ECCF529}" srcOrd="0" destOrd="0" presId="urn:microsoft.com/office/officeart/2005/8/layout/hierarchy1"/>
    <dgm:cxn modelId="{3B95ED8C-6884-4581-83E6-F929803E2794}" type="presOf" srcId="{571F86EC-6B8F-4719-817C-4C227CB1496C}" destId="{1763CE58-40D8-4973-A1FF-1E4467C00021}" srcOrd="0" destOrd="0" presId="urn:microsoft.com/office/officeart/2005/8/layout/hierarchy1"/>
    <dgm:cxn modelId="{DC6B4891-55C2-49ED-93A2-F3D6C9E7E791}" type="presOf" srcId="{23F0405C-AB0E-49EE-AA22-9418D7B25ECA}" destId="{9D407423-A714-4654-A18B-A7F0A2CE79E2}" srcOrd="0" destOrd="0" presId="urn:microsoft.com/office/officeart/2005/8/layout/hierarchy1"/>
    <dgm:cxn modelId="{4D8FCD96-80D9-4116-BD68-047AA73F2EF1}" type="presOf" srcId="{24E59E83-487D-4F9C-9ED6-80442ADC68F8}" destId="{5A974C9F-0728-425D-BE1B-D89C2373E2B5}" srcOrd="0" destOrd="0" presId="urn:microsoft.com/office/officeart/2005/8/layout/hierarchy1"/>
    <dgm:cxn modelId="{8561699E-6081-41F4-AF3E-DB263C49F814}" type="presOf" srcId="{344103F8-AAFB-4291-89D6-028EDEB5A9B9}" destId="{7FA5F8B9-DFFD-4EBA-9A6F-95C0CCCEE4F5}" srcOrd="0" destOrd="0" presId="urn:microsoft.com/office/officeart/2005/8/layout/hierarchy1"/>
    <dgm:cxn modelId="{0790F99F-3F48-4371-A91B-E3651CB2430F}" type="presOf" srcId="{7026CFAE-AE61-4170-8C2F-F04E3336440F}" destId="{2EF36887-8CE2-4586-92D4-E88046E07A29}" srcOrd="0" destOrd="0" presId="urn:microsoft.com/office/officeart/2005/8/layout/hierarchy1"/>
    <dgm:cxn modelId="{A594CEA1-AE80-4855-9809-155E93919AAE}" srcId="{19D36159-E813-4729-B9BA-7B563ED9CCCE}" destId="{344103F8-AAFB-4291-89D6-028EDEB5A9B9}" srcOrd="0" destOrd="0" parTransId="{31959BEA-1AEF-43AC-BD81-B72E320C45EF}" sibTransId="{6FDC7804-C41B-43AA-8ADC-9D9D7DD080B9}"/>
    <dgm:cxn modelId="{EBE24CDB-F8A7-4843-AD32-CCC713F126E9}" type="presOf" srcId="{A685932A-5C5B-4B86-A17D-C697D359B498}" destId="{7CA9B261-D2D8-46B8-8B3F-73628675CD3A}" srcOrd="0" destOrd="0" presId="urn:microsoft.com/office/officeart/2005/8/layout/hierarchy1"/>
    <dgm:cxn modelId="{911D0CDC-319C-4D7D-B2B1-9D1C17322584}" type="presOf" srcId="{E40346F0-3479-4C7A-8D7C-1FBC9B9DE615}" destId="{D509BA2C-ADE8-4F66-86FC-81878607848C}" srcOrd="0" destOrd="0" presId="urn:microsoft.com/office/officeart/2005/8/layout/hierarchy1"/>
    <dgm:cxn modelId="{8B301FDF-0157-454F-AAEE-B5FF5F22FE0C}" type="presOf" srcId="{2D766D44-0931-4995-99AD-CA3E6050DDCE}" destId="{D7BA7652-3786-44E6-BBBB-192165E7E8EC}" srcOrd="0" destOrd="0" presId="urn:microsoft.com/office/officeart/2005/8/layout/hierarchy1"/>
    <dgm:cxn modelId="{A2B9EFE1-D2F4-4306-A519-4AE9BD70987C}" srcId="{344103F8-AAFB-4291-89D6-028EDEB5A9B9}" destId="{78C4F426-163C-4362-8E07-5833BA34F719}" srcOrd="1" destOrd="0" parTransId="{37780EFA-FE8F-46D1-B1FA-98AD51EEB9B0}" sibTransId="{E340D27F-98B5-4927-BD0E-BBE46E44425A}"/>
    <dgm:cxn modelId="{98C0C9E2-2C51-4734-8233-DF3A15F368D7}" type="presOf" srcId="{7F23C810-6FE2-466D-811F-E42CFFF68C69}" destId="{C44C6C1D-E52C-4F6F-A8AC-83B8B48A6522}" srcOrd="0" destOrd="0" presId="urn:microsoft.com/office/officeart/2005/8/layout/hierarchy1"/>
    <dgm:cxn modelId="{BB9804FC-69C5-447C-8B45-485457C9519D}" srcId="{2D766D44-0931-4995-99AD-CA3E6050DDCE}" destId="{23F0405C-AB0E-49EE-AA22-9418D7B25ECA}" srcOrd="2" destOrd="0" parTransId="{908B4196-965A-4CCC-8A6E-9D5BCBBAC8CB}" sibTransId="{67B844B8-AD4E-4F0D-A514-D5D61145252C}"/>
    <dgm:cxn modelId="{D87613F5-7E19-42B4-B761-84613F3E1615}" type="presParOf" srcId="{A7DFF13A-CF50-450A-92D8-5F4DBB594078}" destId="{70236F68-B7A4-4CDD-9BD8-97F9F8249D25}" srcOrd="0" destOrd="0" presId="urn:microsoft.com/office/officeart/2005/8/layout/hierarchy1"/>
    <dgm:cxn modelId="{61A701B2-1FA3-4590-8F41-401A052809B0}" type="presParOf" srcId="{70236F68-B7A4-4CDD-9BD8-97F9F8249D25}" destId="{EC43D30D-C362-42EA-9510-109F7F8B3C1C}" srcOrd="0" destOrd="0" presId="urn:microsoft.com/office/officeart/2005/8/layout/hierarchy1"/>
    <dgm:cxn modelId="{34183DD6-E86D-41DD-953C-5CB5DAEC9ADE}" type="presParOf" srcId="{EC43D30D-C362-42EA-9510-109F7F8B3C1C}" destId="{9C8D8C77-D9DA-4C28-AB59-56F2D4877769}" srcOrd="0" destOrd="0" presId="urn:microsoft.com/office/officeart/2005/8/layout/hierarchy1"/>
    <dgm:cxn modelId="{6EC956B5-CBB5-4FE7-9D75-267A0150687C}" type="presParOf" srcId="{EC43D30D-C362-42EA-9510-109F7F8B3C1C}" destId="{7FA5F8B9-DFFD-4EBA-9A6F-95C0CCCEE4F5}" srcOrd="1" destOrd="0" presId="urn:microsoft.com/office/officeart/2005/8/layout/hierarchy1"/>
    <dgm:cxn modelId="{283FA3F9-09C2-4285-8564-7CD5BB24355D}" type="presParOf" srcId="{70236F68-B7A4-4CDD-9BD8-97F9F8249D25}" destId="{A9049CE0-EED9-4FF8-B046-E1EEB167333F}" srcOrd="1" destOrd="0" presId="urn:microsoft.com/office/officeart/2005/8/layout/hierarchy1"/>
    <dgm:cxn modelId="{9BC05BA4-9BB4-4393-89E6-C8881A2F31B0}" type="presParOf" srcId="{A9049CE0-EED9-4FF8-B046-E1EEB167333F}" destId="{D509BA2C-ADE8-4F66-86FC-81878607848C}" srcOrd="0" destOrd="0" presId="urn:microsoft.com/office/officeart/2005/8/layout/hierarchy1"/>
    <dgm:cxn modelId="{CCCE9243-F553-4FB1-83AB-D686287E2452}" type="presParOf" srcId="{A9049CE0-EED9-4FF8-B046-E1EEB167333F}" destId="{EE0F0FA4-0F1A-4600-ACE3-180828C5D376}" srcOrd="1" destOrd="0" presId="urn:microsoft.com/office/officeart/2005/8/layout/hierarchy1"/>
    <dgm:cxn modelId="{FCD47DA8-4AC7-4429-B765-91A2E8E3E83F}" type="presParOf" srcId="{EE0F0FA4-0F1A-4600-ACE3-180828C5D376}" destId="{FB607929-683B-40E5-B579-FDD94D93E8B6}" srcOrd="0" destOrd="0" presId="urn:microsoft.com/office/officeart/2005/8/layout/hierarchy1"/>
    <dgm:cxn modelId="{5C7687FE-31D7-42B4-9D10-4D39490441A3}" type="presParOf" srcId="{FB607929-683B-40E5-B579-FDD94D93E8B6}" destId="{FBB71420-C332-465F-9E31-D7F746CACE54}" srcOrd="0" destOrd="0" presId="urn:microsoft.com/office/officeart/2005/8/layout/hierarchy1"/>
    <dgm:cxn modelId="{C63D2E50-DA4A-4A21-BC8C-CDED63AE4C57}" type="presParOf" srcId="{FB607929-683B-40E5-B579-FDD94D93E8B6}" destId="{D7BA7652-3786-44E6-BBBB-192165E7E8EC}" srcOrd="1" destOrd="0" presId="urn:microsoft.com/office/officeart/2005/8/layout/hierarchy1"/>
    <dgm:cxn modelId="{5FED646B-EB0C-4915-A722-B027F9C3CD23}" type="presParOf" srcId="{EE0F0FA4-0F1A-4600-ACE3-180828C5D376}" destId="{31DEC437-7E16-4A4C-9B19-C1CA33DECC48}" srcOrd="1" destOrd="0" presId="urn:microsoft.com/office/officeart/2005/8/layout/hierarchy1"/>
    <dgm:cxn modelId="{53D8EB9A-2644-4B8E-BBF8-18C9790AF59C}" type="presParOf" srcId="{31DEC437-7E16-4A4C-9B19-C1CA33DECC48}" destId="{7CA9B261-D2D8-46B8-8B3F-73628675CD3A}" srcOrd="0" destOrd="0" presId="urn:microsoft.com/office/officeart/2005/8/layout/hierarchy1"/>
    <dgm:cxn modelId="{CD4107B4-F763-428C-B2FB-CB5A5C44BD0D}" type="presParOf" srcId="{31DEC437-7E16-4A4C-9B19-C1CA33DECC48}" destId="{2D6DB234-610A-464D-A8C4-E7C119BC7616}" srcOrd="1" destOrd="0" presId="urn:microsoft.com/office/officeart/2005/8/layout/hierarchy1"/>
    <dgm:cxn modelId="{BD3B7AB9-1AD1-4D6A-858D-6C3BA6613F4E}" type="presParOf" srcId="{2D6DB234-610A-464D-A8C4-E7C119BC7616}" destId="{A06DF0B4-B544-4F10-9BE7-D76F120CE38C}" srcOrd="0" destOrd="0" presId="urn:microsoft.com/office/officeart/2005/8/layout/hierarchy1"/>
    <dgm:cxn modelId="{AE86A3A8-9826-4B2A-B3B4-F050691CD979}" type="presParOf" srcId="{A06DF0B4-B544-4F10-9BE7-D76F120CE38C}" destId="{5DC98B97-1A2B-4D26-BEE7-8EA425407A12}" srcOrd="0" destOrd="0" presId="urn:microsoft.com/office/officeart/2005/8/layout/hierarchy1"/>
    <dgm:cxn modelId="{8476B29C-112C-4170-9E43-BB3A35118FA8}" type="presParOf" srcId="{A06DF0B4-B544-4F10-9BE7-D76F120CE38C}" destId="{1763CE58-40D8-4973-A1FF-1E4467C00021}" srcOrd="1" destOrd="0" presId="urn:microsoft.com/office/officeart/2005/8/layout/hierarchy1"/>
    <dgm:cxn modelId="{87E396AA-DD61-437C-9F11-E50D10CB8147}" type="presParOf" srcId="{2D6DB234-610A-464D-A8C4-E7C119BC7616}" destId="{C185DD60-84DF-4A35-971C-ABF9F948CBDB}" srcOrd="1" destOrd="0" presId="urn:microsoft.com/office/officeart/2005/8/layout/hierarchy1"/>
    <dgm:cxn modelId="{318FA59A-E40E-4A86-A74B-859972FFE684}" type="presParOf" srcId="{31DEC437-7E16-4A4C-9B19-C1CA33DECC48}" destId="{2EF36887-8CE2-4586-92D4-E88046E07A29}" srcOrd="2" destOrd="0" presId="urn:microsoft.com/office/officeart/2005/8/layout/hierarchy1"/>
    <dgm:cxn modelId="{6BA4A2CD-5A05-4E3D-90EA-E0DA58020D07}" type="presParOf" srcId="{31DEC437-7E16-4A4C-9B19-C1CA33DECC48}" destId="{45EE7D97-F573-4858-BFF8-F06586ADA6DA}" srcOrd="3" destOrd="0" presId="urn:microsoft.com/office/officeart/2005/8/layout/hierarchy1"/>
    <dgm:cxn modelId="{91DA8645-B97D-4251-8B7A-A4AE849139D0}" type="presParOf" srcId="{45EE7D97-F573-4858-BFF8-F06586ADA6DA}" destId="{2DBBD6D4-9C03-4555-B7BC-C55AC86DC5F2}" srcOrd="0" destOrd="0" presId="urn:microsoft.com/office/officeart/2005/8/layout/hierarchy1"/>
    <dgm:cxn modelId="{B85EB0EC-39A0-4E32-87FF-49AFEB4EEAA6}" type="presParOf" srcId="{2DBBD6D4-9C03-4555-B7BC-C55AC86DC5F2}" destId="{073BA296-7790-447D-B48A-DCC7E98112F5}" srcOrd="0" destOrd="0" presId="urn:microsoft.com/office/officeart/2005/8/layout/hierarchy1"/>
    <dgm:cxn modelId="{5BC0CBA7-3EE1-4711-A0A5-AAB956DB5B6C}" type="presParOf" srcId="{2DBBD6D4-9C03-4555-B7BC-C55AC86DC5F2}" destId="{C44C6C1D-E52C-4F6F-A8AC-83B8B48A6522}" srcOrd="1" destOrd="0" presId="urn:microsoft.com/office/officeart/2005/8/layout/hierarchy1"/>
    <dgm:cxn modelId="{573B9B3F-3BF4-4861-B2D6-F2B536BF6697}" type="presParOf" srcId="{45EE7D97-F573-4858-BFF8-F06586ADA6DA}" destId="{97DDBFA4-F571-44BD-B0AB-D15E4A8C1B2E}" srcOrd="1" destOrd="0" presId="urn:microsoft.com/office/officeart/2005/8/layout/hierarchy1"/>
    <dgm:cxn modelId="{4B736017-2F5F-4423-A12B-0EE37DCE0D17}" type="presParOf" srcId="{31DEC437-7E16-4A4C-9B19-C1CA33DECC48}" destId="{1BE4CBEC-EE2C-4013-B828-E5DBFF5F8F71}" srcOrd="4" destOrd="0" presId="urn:microsoft.com/office/officeart/2005/8/layout/hierarchy1"/>
    <dgm:cxn modelId="{06F9AD3E-B3EA-47EC-A0A9-4CED385BC54E}" type="presParOf" srcId="{31DEC437-7E16-4A4C-9B19-C1CA33DECC48}" destId="{EEA066A9-24D4-45DD-AD04-422D4398DF03}" srcOrd="5" destOrd="0" presId="urn:microsoft.com/office/officeart/2005/8/layout/hierarchy1"/>
    <dgm:cxn modelId="{5E530C4B-D049-457F-A51B-391BBCE35942}" type="presParOf" srcId="{EEA066A9-24D4-45DD-AD04-422D4398DF03}" destId="{40D0537C-5726-401E-B763-25B8A82F2483}" srcOrd="0" destOrd="0" presId="urn:microsoft.com/office/officeart/2005/8/layout/hierarchy1"/>
    <dgm:cxn modelId="{ABA25C48-D3AF-4463-B45F-B0F4095A30C5}" type="presParOf" srcId="{40D0537C-5726-401E-B763-25B8A82F2483}" destId="{C1F3B76B-0C11-4494-987E-5B3031855539}" srcOrd="0" destOrd="0" presId="urn:microsoft.com/office/officeart/2005/8/layout/hierarchy1"/>
    <dgm:cxn modelId="{F2894F7F-E59E-46AF-BF1E-1D4DAEB1545F}" type="presParOf" srcId="{40D0537C-5726-401E-B763-25B8A82F2483}" destId="{9D407423-A714-4654-A18B-A7F0A2CE79E2}" srcOrd="1" destOrd="0" presId="urn:microsoft.com/office/officeart/2005/8/layout/hierarchy1"/>
    <dgm:cxn modelId="{FFE66A8D-576A-49F4-8B13-A86C57FD1552}" type="presParOf" srcId="{EEA066A9-24D4-45DD-AD04-422D4398DF03}" destId="{E8C9F358-707D-47EC-9A7E-B5351B110AEF}" srcOrd="1" destOrd="0" presId="urn:microsoft.com/office/officeart/2005/8/layout/hierarchy1"/>
    <dgm:cxn modelId="{F468B945-B30B-45F7-A64C-97027BD4093C}" type="presParOf" srcId="{A9049CE0-EED9-4FF8-B046-E1EEB167333F}" destId="{37DADBF4-EE99-45F8-8D54-D628161CC869}" srcOrd="2" destOrd="0" presId="urn:microsoft.com/office/officeart/2005/8/layout/hierarchy1"/>
    <dgm:cxn modelId="{CB57E301-D9E6-43FE-BE65-D7AEA6D94EC8}" type="presParOf" srcId="{A9049CE0-EED9-4FF8-B046-E1EEB167333F}" destId="{991429B9-8312-4D9A-9E0C-E38406C331B0}" srcOrd="3" destOrd="0" presId="urn:microsoft.com/office/officeart/2005/8/layout/hierarchy1"/>
    <dgm:cxn modelId="{9D31BB04-0085-49C6-AC43-8B24D6F4164C}" type="presParOf" srcId="{991429B9-8312-4D9A-9E0C-E38406C331B0}" destId="{E8AB2A70-7B24-4827-ABD7-366EBF531041}" srcOrd="0" destOrd="0" presId="urn:microsoft.com/office/officeart/2005/8/layout/hierarchy1"/>
    <dgm:cxn modelId="{0A2C87A0-F542-4BB8-87C6-A2893EA28A1A}" type="presParOf" srcId="{E8AB2A70-7B24-4827-ABD7-366EBF531041}" destId="{F6BD07AB-C65F-4860-89C9-453B67788121}" srcOrd="0" destOrd="0" presId="urn:microsoft.com/office/officeart/2005/8/layout/hierarchy1"/>
    <dgm:cxn modelId="{860E3B84-7E44-4933-B490-7DD386B1E393}" type="presParOf" srcId="{E8AB2A70-7B24-4827-ABD7-366EBF531041}" destId="{FF972A13-9969-4B5B-8CEA-067A1ECCF529}" srcOrd="1" destOrd="0" presId="urn:microsoft.com/office/officeart/2005/8/layout/hierarchy1"/>
    <dgm:cxn modelId="{A6B8B9AD-FD73-4656-B787-436A2AFF7909}" type="presParOf" srcId="{991429B9-8312-4D9A-9E0C-E38406C331B0}" destId="{4104E33F-928E-4888-9C65-657A9D1E85ED}" srcOrd="1" destOrd="0" presId="urn:microsoft.com/office/officeart/2005/8/layout/hierarchy1"/>
    <dgm:cxn modelId="{82C0BE74-B821-466A-AECA-65B3E8B777D0}" type="presParOf" srcId="{4104E33F-928E-4888-9C65-657A9D1E85ED}" destId="{5A974C9F-0728-425D-BE1B-D89C2373E2B5}" srcOrd="0" destOrd="0" presId="urn:microsoft.com/office/officeart/2005/8/layout/hierarchy1"/>
    <dgm:cxn modelId="{F5A9A3FF-2C0D-40EB-872E-1286944CBEF1}" type="presParOf" srcId="{4104E33F-928E-4888-9C65-657A9D1E85ED}" destId="{BF093391-BC41-4955-B8DF-A0BDBBED1D0F}" srcOrd="1" destOrd="0" presId="urn:microsoft.com/office/officeart/2005/8/layout/hierarchy1"/>
    <dgm:cxn modelId="{72B5D7E6-274D-47FF-BAF9-AB2B148F54F8}" type="presParOf" srcId="{BF093391-BC41-4955-B8DF-A0BDBBED1D0F}" destId="{56144531-7CE7-4F8E-BFC7-F3E7360AAC22}" srcOrd="0" destOrd="0" presId="urn:microsoft.com/office/officeart/2005/8/layout/hierarchy1"/>
    <dgm:cxn modelId="{02FAF70B-6DF7-4897-A7FD-0E53A2BCF10B}" type="presParOf" srcId="{56144531-7CE7-4F8E-BFC7-F3E7360AAC22}" destId="{A1CC9EAF-5198-41AF-8793-05DF8C590A08}" srcOrd="0" destOrd="0" presId="urn:microsoft.com/office/officeart/2005/8/layout/hierarchy1"/>
    <dgm:cxn modelId="{2D25041E-5303-4CFD-A9F3-ECC30FEBD8A7}" type="presParOf" srcId="{56144531-7CE7-4F8E-BFC7-F3E7360AAC22}" destId="{58D268D8-D7F9-414D-B094-03AC42370D31}" srcOrd="1" destOrd="0" presId="urn:microsoft.com/office/officeart/2005/8/layout/hierarchy1"/>
    <dgm:cxn modelId="{D1FC9189-93C9-44B1-B498-BF5C118E977D}" type="presParOf" srcId="{BF093391-BC41-4955-B8DF-A0BDBBED1D0F}" destId="{F7DA49D0-6E12-4AC4-85B3-F70DB73807B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74C9F-0728-425D-BE1B-D89C2373E2B5}">
      <dsp:nvSpPr>
        <dsp:cNvPr id="0" name=""/>
        <dsp:cNvSpPr/>
      </dsp:nvSpPr>
      <dsp:spPr>
        <a:xfrm>
          <a:off x="5843554" y="1710077"/>
          <a:ext cx="301044" cy="304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503"/>
              </a:lnTo>
              <a:lnTo>
                <a:pt x="301044" y="171503"/>
              </a:lnTo>
              <a:lnTo>
                <a:pt x="301044" y="3049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DADBF4-EE99-45F8-8D54-D628161CC869}">
      <dsp:nvSpPr>
        <dsp:cNvPr id="0" name=""/>
        <dsp:cNvSpPr/>
      </dsp:nvSpPr>
      <dsp:spPr>
        <a:xfrm>
          <a:off x="3733624" y="727107"/>
          <a:ext cx="2109929" cy="424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918"/>
              </a:lnTo>
              <a:lnTo>
                <a:pt x="2109929" y="290918"/>
              </a:lnTo>
              <a:lnTo>
                <a:pt x="2109929" y="4243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4CBEC-EE2C-4013-B828-E5DBFF5F8F71}">
      <dsp:nvSpPr>
        <dsp:cNvPr id="0" name=""/>
        <dsp:cNvSpPr/>
      </dsp:nvSpPr>
      <dsp:spPr>
        <a:xfrm>
          <a:off x="2484118" y="1605152"/>
          <a:ext cx="1636741" cy="432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223"/>
              </a:lnTo>
              <a:lnTo>
                <a:pt x="1636741" y="299223"/>
              </a:lnTo>
              <a:lnTo>
                <a:pt x="1636741" y="4326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36887-8CE2-4586-92D4-E88046E07A29}">
      <dsp:nvSpPr>
        <dsp:cNvPr id="0" name=""/>
        <dsp:cNvSpPr/>
      </dsp:nvSpPr>
      <dsp:spPr>
        <a:xfrm>
          <a:off x="2390848" y="1605152"/>
          <a:ext cx="93270" cy="425596"/>
        </a:xfrm>
        <a:custGeom>
          <a:avLst/>
          <a:gdLst/>
          <a:ahLst/>
          <a:cxnLst/>
          <a:rect l="0" t="0" r="0" b="0"/>
          <a:pathLst>
            <a:path>
              <a:moveTo>
                <a:pt x="93270" y="0"/>
              </a:moveTo>
              <a:lnTo>
                <a:pt x="93270" y="292152"/>
              </a:lnTo>
              <a:lnTo>
                <a:pt x="0" y="292152"/>
              </a:lnTo>
              <a:lnTo>
                <a:pt x="0" y="4255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A9B261-D2D8-46B8-8B3F-73628675CD3A}">
      <dsp:nvSpPr>
        <dsp:cNvPr id="0" name=""/>
        <dsp:cNvSpPr/>
      </dsp:nvSpPr>
      <dsp:spPr>
        <a:xfrm>
          <a:off x="705231" y="1605152"/>
          <a:ext cx="1778887" cy="412269"/>
        </a:xfrm>
        <a:custGeom>
          <a:avLst/>
          <a:gdLst/>
          <a:ahLst/>
          <a:cxnLst/>
          <a:rect l="0" t="0" r="0" b="0"/>
          <a:pathLst>
            <a:path>
              <a:moveTo>
                <a:pt x="1778887" y="0"/>
              </a:moveTo>
              <a:lnTo>
                <a:pt x="1778887" y="278825"/>
              </a:lnTo>
              <a:lnTo>
                <a:pt x="0" y="278825"/>
              </a:lnTo>
              <a:lnTo>
                <a:pt x="0" y="4122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09BA2C-ADE8-4F66-86FC-81878607848C}">
      <dsp:nvSpPr>
        <dsp:cNvPr id="0" name=""/>
        <dsp:cNvSpPr/>
      </dsp:nvSpPr>
      <dsp:spPr>
        <a:xfrm>
          <a:off x="2484118" y="727107"/>
          <a:ext cx="1249505" cy="411034"/>
        </a:xfrm>
        <a:custGeom>
          <a:avLst/>
          <a:gdLst/>
          <a:ahLst/>
          <a:cxnLst/>
          <a:rect l="0" t="0" r="0" b="0"/>
          <a:pathLst>
            <a:path>
              <a:moveTo>
                <a:pt x="1249505" y="0"/>
              </a:moveTo>
              <a:lnTo>
                <a:pt x="1249505" y="277590"/>
              </a:lnTo>
              <a:lnTo>
                <a:pt x="0" y="277590"/>
              </a:lnTo>
              <a:lnTo>
                <a:pt x="0" y="4110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8D8C77-D9DA-4C28-AB59-56F2D4877769}">
      <dsp:nvSpPr>
        <dsp:cNvPr id="0" name=""/>
        <dsp:cNvSpPr/>
      </dsp:nvSpPr>
      <dsp:spPr>
        <a:xfrm>
          <a:off x="852886" y="198182"/>
          <a:ext cx="5761476" cy="5289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5F8B9-DFFD-4EBA-9A6F-95C0CCCEE4F5}">
      <dsp:nvSpPr>
        <dsp:cNvPr id="0" name=""/>
        <dsp:cNvSpPr/>
      </dsp:nvSpPr>
      <dsp:spPr>
        <a:xfrm>
          <a:off x="1012939" y="350232"/>
          <a:ext cx="5761476" cy="528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Контингент здобувачів наукових ступенів</a:t>
          </a:r>
          <a:endParaRPr lang="ru-RU" sz="2400" kern="1200" dirty="0"/>
        </a:p>
      </dsp:txBody>
      <dsp:txXfrm>
        <a:off x="1028431" y="365724"/>
        <a:ext cx="5730492" cy="497941"/>
      </dsp:txXfrm>
    </dsp:sp>
    <dsp:sp modelId="{FBB71420-C332-465F-9E31-D7F746CACE54}">
      <dsp:nvSpPr>
        <dsp:cNvPr id="0" name=""/>
        <dsp:cNvSpPr/>
      </dsp:nvSpPr>
      <dsp:spPr>
        <a:xfrm>
          <a:off x="1265744" y="1138142"/>
          <a:ext cx="2436748" cy="46700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BA7652-3786-44E6-BBBB-192165E7E8EC}">
      <dsp:nvSpPr>
        <dsp:cNvPr id="0" name=""/>
        <dsp:cNvSpPr/>
      </dsp:nvSpPr>
      <dsp:spPr>
        <a:xfrm>
          <a:off x="1425797" y="1290192"/>
          <a:ext cx="2436748" cy="467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аспіранти (44)</a:t>
          </a:r>
          <a:endParaRPr lang="ru-RU" sz="2400" kern="1200" dirty="0"/>
        </a:p>
      </dsp:txBody>
      <dsp:txXfrm>
        <a:off x="1439475" y="1303870"/>
        <a:ext cx="2409392" cy="439653"/>
      </dsp:txXfrm>
    </dsp:sp>
    <dsp:sp modelId="{5DC98B97-1A2B-4D26-BEE7-8EA425407A12}">
      <dsp:nvSpPr>
        <dsp:cNvPr id="0" name=""/>
        <dsp:cNvSpPr/>
      </dsp:nvSpPr>
      <dsp:spPr>
        <a:xfrm>
          <a:off x="-15005" y="2017421"/>
          <a:ext cx="1440473" cy="584877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63CE58-40D8-4973-A1FF-1E4467C00021}">
      <dsp:nvSpPr>
        <dsp:cNvPr id="0" name=""/>
        <dsp:cNvSpPr/>
      </dsp:nvSpPr>
      <dsp:spPr>
        <a:xfrm>
          <a:off x="145047" y="2169471"/>
          <a:ext cx="1440473" cy="5848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200" kern="1200" dirty="0"/>
            <a:t>22 особи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200" kern="1200" dirty="0"/>
            <a:t>(очна)</a:t>
          </a:r>
          <a:endParaRPr lang="ru-RU" sz="2200" kern="1200" dirty="0"/>
        </a:p>
      </dsp:txBody>
      <dsp:txXfrm>
        <a:off x="162177" y="2186601"/>
        <a:ext cx="1406213" cy="550617"/>
      </dsp:txXfrm>
    </dsp:sp>
    <dsp:sp modelId="{073BA296-7790-447D-B48A-DCC7E98112F5}">
      <dsp:nvSpPr>
        <dsp:cNvPr id="0" name=""/>
        <dsp:cNvSpPr/>
      </dsp:nvSpPr>
      <dsp:spPr>
        <a:xfrm>
          <a:off x="1670611" y="2030748"/>
          <a:ext cx="1440473" cy="57892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C6C1D-E52C-4F6F-A8AC-83B8B48A6522}">
      <dsp:nvSpPr>
        <dsp:cNvPr id="0" name=""/>
        <dsp:cNvSpPr/>
      </dsp:nvSpPr>
      <dsp:spPr>
        <a:xfrm>
          <a:off x="1830664" y="2182798"/>
          <a:ext cx="1440473" cy="5789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200" kern="1200" dirty="0"/>
            <a:t>12 осіб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200" kern="1200" dirty="0"/>
            <a:t>(вечірня)</a:t>
          </a:r>
          <a:endParaRPr lang="ru-RU" sz="2200" kern="1200" dirty="0"/>
        </a:p>
      </dsp:txBody>
      <dsp:txXfrm>
        <a:off x="1847620" y="2199754"/>
        <a:ext cx="1406561" cy="545011"/>
      </dsp:txXfrm>
    </dsp:sp>
    <dsp:sp modelId="{C1F3B76B-0C11-4494-987E-5B3031855539}">
      <dsp:nvSpPr>
        <dsp:cNvPr id="0" name=""/>
        <dsp:cNvSpPr/>
      </dsp:nvSpPr>
      <dsp:spPr>
        <a:xfrm>
          <a:off x="3400623" y="2037819"/>
          <a:ext cx="1440473" cy="607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07423-A714-4654-A18B-A7F0A2CE79E2}">
      <dsp:nvSpPr>
        <dsp:cNvPr id="0" name=""/>
        <dsp:cNvSpPr/>
      </dsp:nvSpPr>
      <dsp:spPr>
        <a:xfrm>
          <a:off x="3560675" y="2189869"/>
          <a:ext cx="1440473" cy="607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200" kern="1200" dirty="0"/>
            <a:t>10 осіб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200" kern="1200" dirty="0"/>
            <a:t>(заочна)</a:t>
          </a:r>
        </a:p>
      </dsp:txBody>
      <dsp:txXfrm>
        <a:off x="3578481" y="2207675"/>
        <a:ext cx="1404861" cy="572325"/>
      </dsp:txXfrm>
    </dsp:sp>
    <dsp:sp modelId="{F6BD07AB-C65F-4860-89C9-453B67788121}">
      <dsp:nvSpPr>
        <dsp:cNvPr id="0" name=""/>
        <dsp:cNvSpPr/>
      </dsp:nvSpPr>
      <dsp:spPr>
        <a:xfrm>
          <a:off x="4888887" y="1151469"/>
          <a:ext cx="1909333" cy="55860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972A13-9969-4B5B-8CEA-067A1ECCF529}">
      <dsp:nvSpPr>
        <dsp:cNvPr id="0" name=""/>
        <dsp:cNvSpPr/>
      </dsp:nvSpPr>
      <dsp:spPr>
        <a:xfrm>
          <a:off x="5048940" y="1303519"/>
          <a:ext cx="1909333" cy="5586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докторанти</a:t>
          </a:r>
          <a:endParaRPr lang="ru-RU" sz="2400" kern="1200" dirty="0"/>
        </a:p>
      </dsp:txBody>
      <dsp:txXfrm>
        <a:off x="5065301" y="1319880"/>
        <a:ext cx="1876611" cy="525885"/>
      </dsp:txXfrm>
    </dsp:sp>
    <dsp:sp modelId="{A1CC9EAF-5198-41AF-8793-05DF8C590A08}">
      <dsp:nvSpPr>
        <dsp:cNvPr id="0" name=""/>
        <dsp:cNvSpPr/>
      </dsp:nvSpPr>
      <dsp:spPr>
        <a:xfrm>
          <a:off x="5424362" y="2015025"/>
          <a:ext cx="1440473" cy="655117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268D8-D7F9-414D-B094-03AC42370D31}">
      <dsp:nvSpPr>
        <dsp:cNvPr id="0" name=""/>
        <dsp:cNvSpPr/>
      </dsp:nvSpPr>
      <dsp:spPr>
        <a:xfrm>
          <a:off x="5584414" y="2167075"/>
          <a:ext cx="1440473" cy="655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200" kern="1200" dirty="0"/>
            <a:t>2 особи</a:t>
          </a:r>
        </a:p>
      </dsp:txBody>
      <dsp:txXfrm>
        <a:off x="5603602" y="2186263"/>
        <a:ext cx="1402097" cy="616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6FEC2-88A6-40C7-9044-F719586C4A00}" type="datetimeFigureOut">
              <a:rPr lang="uk-UA" smtClean="0"/>
              <a:t>25.11.2020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AA4CE-D96C-4C80-8161-0EC5EC2722A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6546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BE5C7-8973-4B80-8B26-24A4A047F23C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8692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AA4CE-D96C-4C80-8161-0EC5EC2722AC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211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E3092C-B502-4475-A96E-BA35A12C6F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88"/>
          <a:stretch/>
        </p:blipFill>
        <p:spPr>
          <a:xfrm>
            <a:off x="-1" y="-13710"/>
            <a:ext cx="12192001" cy="6871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E183-8E7D-4646-BB1D-4D090AC11F4F}" type="datetimeFigureOut">
              <a:rPr lang="uk-UA" smtClean="0"/>
              <a:t>25.11.2020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D4F0-B9E6-4D06-980B-499AF1808467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DF2275-E951-4B4D-9A85-B4485EF6A478}"/>
              </a:ext>
            </a:extLst>
          </p:cNvPr>
          <p:cNvSpPr/>
          <p:nvPr/>
        </p:nvSpPr>
        <p:spPr>
          <a:xfrm>
            <a:off x="1176096" y="970757"/>
            <a:ext cx="9839805" cy="2641600"/>
          </a:xfrm>
          <a:prstGeom prst="rect">
            <a:avLst/>
          </a:prstGeom>
          <a:solidFill>
            <a:schemeClr val="bg1">
              <a:alpha val="69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8962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E183-8E7D-4646-BB1D-4D090AC11F4F}" type="datetimeFigureOut">
              <a:rPr lang="uk-UA" smtClean="0"/>
              <a:t>25.11.2020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D4F0-B9E6-4D06-980B-499AF18084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1893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E183-8E7D-4646-BB1D-4D090AC11F4F}" type="datetimeFigureOut">
              <a:rPr lang="uk-UA" smtClean="0"/>
              <a:t>25.11.2020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D4F0-B9E6-4D06-980B-499AF18084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1373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E183-8E7D-4646-BB1D-4D090AC11F4F}" type="datetimeFigureOut">
              <a:rPr lang="uk-UA" smtClean="0"/>
              <a:t>25.11.2020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D4F0-B9E6-4D06-980B-499AF18084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122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E183-8E7D-4646-BB1D-4D090AC11F4F}" type="datetimeFigureOut">
              <a:rPr lang="uk-UA" smtClean="0"/>
              <a:t>25.11.2020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D4F0-B9E6-4D06-980B-499AF18084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7082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E183-8E7D-4646-BB1D-4D090AC11F4F}" type="datetimeFigureOut">
              <a:rPr lang="uk-UA" smtClean="0"/>
              <a:t>25.11.2020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D4F0-B9E6-4D06-980B-499AF18084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328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E183-8E7D-4646-BB1D-4D090AC11F4F}" type="datetimeFigureOut">
              <a:rPr lang="uk-UA" smtClean="0"/>
              <a:t>25.11.2020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D4F0-B9E6-4D06-980B-499AF18084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727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E183-8E7D-4646-BB1D-4D090AC11F4F}" type="datetimeFigureOut">
              <a:rPr lang="uk-UA" smtClean="0"/>
              <a:t>25.11.2020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D4F0-B9E6-4D06-980B-499AF18084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540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E183-8E7D-4646-BB1D-4D090AC11F4F}" type="datetimeFigureOut">
              <a:rPr lang="uk-UA" smtClean="0"/>
              <a:t>25.11.2020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D4F0-B9E6-4D06-980B-499AF18084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40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E183-8E7D-4646-BB1D-4D090AC11F4F}" type="datetimeFigureOut">
              <a:rPr lang="uk-UA" smtClean="0"/>
              <a:t>25.11.2020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D4F0-B9E6-4D06-980B-499AF18084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1254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E183-8E7D-4646-BB1D-4D090AC11F4F}" type="datetimeFigureOut">
              <a:rPr lang="uk-UA" smtClean="0"/>
              <a:t>25.11.2020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D4F0-B9E6-4D06-980B-499AF18084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9337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C563A4-9FB2-44E1-9711-6B41FF4B19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88"/>
          <a:stretch/>
        </p:blipFill>
        <p:spPr>
          <a:xfrm>
            <a:off x="-1" y="-13710"/>
            <a:ext cx="12192001" cy="687171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0E183-8E7D-4646-BB1D-4D090AC11F4F}" type="datetimeFigureOut">
              <a:rPr lang="uk-UA" smtClean="0"/>
              <a:t>25.11.2020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3D4F0-B9E6-4D06-980B-499AF1808467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CAC8C78-6C92-4451-8681-C605EC9E3BEB}"/>
              </a:ext>
            </a:extLst>
          </p:cNvPr>
          <p:cNvSpPr/>
          <p:nvPr/>
        </p:nvSpPr>
        <p:spPr>
          <a:xfrm>
            <a:off x="365607" y="224198"/>
            <a:ext cx="11493885" cy="6409604"/>
          </a:xfrm>
          <a:prstGeom prst="rect">
            <a:avLst/>
          </a:prstGeom>
          <a:solidFill>
            <a:schemeClr val="bg1">
              <a:alpha val="69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4556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://www.fao.org/home/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nubip.edu.ua/node/6148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zakon.rada.gov.ua/laws/show/266-2015-%D0%BF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emf"/><Relationship Id="rId4" Type="http://schemas.openxmlformats.org/officeDocument/2006/relationships/image" Target="../media/image29.jpg"/><Relationship Id="rId9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дерево, внешний, пар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E03EA7FB-1BFA-42E1-8203-D7009F4C34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0" b="449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F72E0-2AA4-4CA0-A68E-F972890D2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372" y="629444"/>
            <a:ext cx="9144000" cy="2900518"/>
          </a:xfrm>
        </p:spPr>
        <p:txBody>
          <a:bodyPr>
            <a:normAutofit/>
          </a:bodyPr>
          <a:lstStyle/>
          <a:p>
            <a:r>
              <a:rPr lang="uk-UA" sz="5100" dirty="0">
                <a:solidFill>
                  <a:srgbClr val="FFFFFF"/>
                </a:solidFill>
              </a:rPr>
              <a:t>Звіт директора ННІ лісового і садово-паркового господарства</a:t>
            </a:r>
            <a:br>
              <a:rPr lang="uk-UA" sz="5100" dirty="0">
                <a:solidFill>
                  <a:srgbClr val="FFFFFF"/>
                </a:solidFill>
              </a:rPr>
            </a:br>
            <a:r>
              <a:rPr lang="uk-UA" sz="5100" dirty="0">
                <a:solidFill>
                  <a:srgbClr val="FFFFFF"/>
                </a:solidFill>
              </a:rPr>
              <a:t>П. </a:t>
            </a:r>
            <a:r>
              <a:rPr lang="uk-UA" sz="5100" dirty="0" err="1">
                <a:solidFill>
                  <a:srgbClr val="FFFFFF"/>
                </a:solidFill>
              </a:rPr>
              <a:t>Лакиди</a:t>
            </a:r>
            <a:endParaRPr lang="uk-UA" sz="51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7D0BCA-5D5F-40BD-A382-6A6485C67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3412" y="4652066"/>
            <a:ext cx="9144000" cy="1098395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FFFF"/>
                </a:solidFill>
              </a:rPr>
              <a:t>Про виконання рішення Вченої ради НУБіП України від 29 жовтня 2016 року</a:t>
            </a:r>
          </a:p>
        </p:txBody>
      </p:sp>
    </p:spTree>
    <p:extLst>
      <p:ext uri="{BB962C8B-B14F-4D97-AF65-F5344CB8AC3E}">
        <p14:creationId xmlns:p14="http://schemas.microsoft.com/office/powerpoint/2010/main" val="3694684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ED9CD11-1744-4E40-A49E-814C5AFA51D8}"/>
              </a:ext>
            </a:extLst>
          </p:cNvPr>
          <p:cNvSpPr txBox="1">
            <a:spLocks/>
          </p:cNvSpPr>
          <p:nvPr/>
        </p:nvSpPr>
        <p:spPr>
          <a:xfrm>
            <a:off x="526073" y="0"/>
            <a:ext cx="11139854" cy="10202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u="none" strike="noStrike" kern="120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Директору інституту спільно з завідувачами кафедр систематично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контролювати відвідування студентами </a:t>
            </a:r>
            <a:r>
              <a:rPr lang="ru-RU" sz="2800" b="1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занять</a:t>
            </a:r>
            <a:endParaRPr lang="ru-RU" sz="2800" b="1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97E4B-6BF2-43BB-AB4F-230511E49A52}"/>
              </a:ext>
            </a:extLst>
          </p:cNvPr>
          <p:cNvSpPr txBox="1"/>
          <p:nvPr/>
        </p:nvSpPr>
        <p:spPr>
          <a:xfrm>
            <a:off x="526073" y="1020279"/>
            <a:ext cx="6097604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Times New Roman" panose="02020603050405020304" pitchFamily="18" charset="0"/>
              <a:buNone/>
            </a:pPr>
            <a:r>
              <a:rPr lang="uk-UA" sz="1800" b="1" u="none" strike="noStrike" kern="1200" dirty="0">
                <a:effectLst/>
                <a:latin typeface="+mn-lt"/>
                <a:ea typeface="+mn-ea"/>
                <a:cs typeface="+mn-cs"/>
              </a:rPr>
              <a:t>Контроль дирекції та завідувачів кафедр за відвідуванням студентами занять проводиться на постійній основі. Контроль відвідування кожного окремого заняття проводиться наставниками академічних груп.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07FFBE9-9BBD-42D5-AD74-D0C0C1F90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06" y="2284921"/>
            <a:ext cx="2314575" cy="41148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FBC9992-2884-460D-B6B9-B4CB2A36D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45" y="2284921"/>
            <a:ext cx="2314575" cy="4114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363C26-2BC5-4D25-9AD2-4F8EA6C55131}"/>
              </a:ext>
            </a:extLst>
          </p:cNvPr>
          <p:cNvPicPr/>
          <p:nvPr/>
        </p:nvPicPr>
        <p:blipFill rotWithShape="1">
          <a:blip r:embed="rId4"/>
          <a:srcRect t="11822" r="4299" b="20016"/>
          <a:stretch/>
        </p:blipFill>
        <p:spPr bwMode="auto">
          <a:xfrm>
            <a:off x="5808533" y="2064767"/>
            <a:ext cx="5976029" cy="2728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6540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ED9CD11-1744-4E40-A49E-814C5AFA51D8}"/>
              </a:ext>
            </a:extLst>
          </p:cNvPr>
          <p:cNvSpPr txBox="1">
            <a:spLocks/>
          </p:cNvSpPr>
          <p:nvPr/>
        </p:nvSpPr>
        <p:spPr>
          <a:xfrm>
            <a:off x="526073" y="0"/>
            <a:ext cx="11139854" cy="10202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u="none" strike="noStrike" kern="120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Провести організаційно-управлінські заходи щодо ремонту студентського гуртожитку </a:t>
            </a:r>
            <a:r>
              <a:rPr lang="uk-UA" sz="2800" b="1" u="none" strike="noStrike" kern="1200" noProof="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Дзвінківського</a:t>
            </a:r>
            <a:r>
              <a:rPr lang="uk-UA" sz="2800" b="1" u="none" strike="noStrike" kern="120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навчально-науково-виробничого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центру з практичної підготовки фахівців на базі ВП НУБіП України «Боярська лісова дослідна станція»</a:t>
            </a:r>
            <a:endParaRPr lang="uk-UA" sz="2800" b="1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97E4B-6BF2-43BB-AB4F-230511E49A52}"/>
              </a:ext>
            </a:extLst>
          </p:cNvPr>
          <p:cNvSpPr txBox="1"/>
          <p:nvPr/>
        </p:nvSpPr>
        <p:spPr>
          <a:xfrm>
            <a:off x="526073" y="1020279"/>
            <a:ext cx="6097604" cy="185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Times New Roman" panose="02020603050405020304" pitchFamily="18" charset="0"/>
              <a:buNone/>
            </a:pPr>
            <a:r>
              <a:rPr lang="ru-RU" sz="1800" b="1" i="0" kern="1200" dirty="0">
                <a:effectLst/>
                <a:latin typeface="+mn-lt"/>
                <a:ea typeface="+mn-ea"/>
                <a:cs typeface="+mn-cs"/>
              </a:rPr>
              <a:t>У 2017 </a:t>
            </a:r>
            <a:r>
              <a:rPr lang="ru-RU" sz="1800" b="1" i="0" kern="1200" dirty="0" err="1">
                <a:effectLst/>
                <a:latin typeface="+mn-lt"/>
                <a:ea typeface="+mn-ea"/>
                <a:cs typeface="+mn-cs"/>
              </a:rPr>
              <a:t>році</a:t>
            </a:r>
            <a:r>
              <a:rPr lang="ru-RU" sz="1800" b="1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800" b="1" i="0" kern="1200" dirty="0" err="1">
                <a:effectLst/>
                <a:latin typeface="+mn-lt"/>
                <a:ea typeface="+mn-ea"/>
                <a:cs typeface="+mn-cs"/>
              </a:rPr>
              <a:t>було</a:t>
            </a:r>
            <a:r>
              <a:rPr lang="ru-RU" sz="1800" b="1" i="0" kern="1200" dirty="0">
                <a:effectLst/>
                <a:latin typeface="+mn-lt"/>
                <a:ea typeface="+mn-ea"/>
                <a:cs typeface="+mn-cs"/>
              </a:rPr>
              <a:t> завершено ремонт </a:t>
            </a:r>
            <a:r>
              <a:rPr lang="ru-RU" sz="1800" b="1" i="0" kern="1200" dirty="0" err="1">
                <a:effectLst/>
                <a:latin typeface="+mn-lt"/>
                <a:ea typeface="+mn-ea"/>
                <a:cs typeface="+mn-cs"/>
              </a:rPr>
              <a:t>гуртожитку</a:t>
            </a:r>
            <a:r>
              <a:rPr lang="ru-RU" sz="1800" b="1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800" b="1" u="none" strike="noStrike" kern="1200" noProof="0" dirty="0" err="1">
                <a:effectLst/>
                <a:latin typeface="+mn-lt"/>
                <a:ea typeface="+mn-ea"/>
                <a:cs typeface="+mn-cs"/>
              </a:rPr>
              <a:t>Дзвінківського</a:t>
            </a:r>
            <a:r>
              <a:rPr lang="uk-UA" sz="1800" b="1" u="none" strike="noStrike" kern="1200" noProof="0" dirty="0">
                <a:effectLst/>
                <a:latin typeface="+mn-lt"/>
                <a:ea typeface="+mn-ea"/>
                <a:cs typeface="+mn-cs"/>
              </a:rPr>
              <a:t> навчально-науково-виробничого</a:t>
            </a:r>
            <a:r>
              <a:rPr lang="uk-UA" sz="1800" b="1" u="none" strike="noStrike" kern="1200" baseline="0" noProof="0" dirty="0">
                <a:effectLst/>
                <a:latin typeface="+mn-lt"/>
                <a:ea typeface="+mn-ea"/>
                <a:cs typeface="+mn-cs"/>
              </a:rPr>
              <a:t> центру з практичної підготовки фахівців на базі ВП НУБіП України «Боярська лісова дослідна станція»</a:t>
            </a:r>
            <a:r>
              <a:rPr lang="ru-RU" sz="1800" b="1" i="0" kern="1200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800" b="1" i="0" kern="1200" dirty="0" err="1">
                <a:effectLst/>
                <a:latin typeface="+mn-lt"/>
                <a:ea typeface="+mn-ea"/>
                <a:cs typeface="+mn-cs"/>
              </a:rPr>
              <a:t>який</a:t>
            </a:r>
            <a:r>
              <a:rPr lang="ru-RU" sz="1800" b="1" i="0" kern="1200" dirty="0"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800" b="1" i="0" kern="1200" dirty="0" err="1">
                <a:effectLst/>
                <a:latin typeface="+mn-lt"/>
                <a:ea typeface="+mn-ea"/>
                <a:cs typeface="+mn-cs"/>
              </a:rPr>
              <a:t>дотриманням</a:t>
            </a:r>
            <a:r>
              <a:rPr lang="ru-RU" sz="1800" b="1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800" b="1" i="0" kern="1200" dirty="0" err="1">
                <a:effectLst/>
                <a:latin typeface="+mn-lt"/>
                <a:ea typeface="+mn-ea"/>
                <a:cs typeface="+mn-cs"/>
              </a:rPr>
              <a:t>усіх</a:t>
            </a:r>
            <a:r>
              <a:rPr lang="ru-RU" sz="1800" b="1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800" b="1" i="0" kern="1200" dirty="0" err="1">
                <a:effectLst/>
                <a:latin typeface="+mn-lt"/>
                <a:ea typeface="+mn-ea"/>
                <a:cs typeface="+mn-cs"/>
              </a:rPr>
              <a:t>санітарно-гігієнічних</a:t>
            </a:r>
            <a:r>
              <a:rPr lang="ru-RU" sz="1800" b="1" i="0" kern="1200" dirty="0">
                <a:effectLst/>
                <a:latin typeface="+mn-lt"/>
                <a:ea typeface="+mn-ea"/>
                <a:cs typeface="+mn-cs"/>
              </a:rPr>
              <a:t> норм </a:t>
            </a:r>
            <a:r>
              <a:rPr lang="ru-RU" sz="1800" b="1" i="0" kern="1200" dirty="0" err="1">
                <a:effectLst/>
                <a:latin typeface="+mn-lt"/>
                <a:ea typeface="+mn-ea"/>
                <a:cs typeface="+mn-cs"/>
              </a:rPr>
              <a:t>нині</a:t>
            </a:r>
            <a:r>
              <a:rPr lang="ru-RU" sz="1800" b="1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800" b="1" i="0" kern="1200" dirty="0" err="1">
                <a:effectLst/>
                <a:latin typeface="+mn-lt"/>
                <a:ea typeface="+mn-ea"/>
                <a:cs typeface="+mn-cs"/>
              </a:rPr>
              <a:t>може</a:t>
            </a:r>
            <a:r>
              <a:rPr lang="ru-RU" sz="1800" b="1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800" b="1" i="0" kern="1200" dirty="0" err="1">
                <a:effectLst/>
                <a:latin typeface="+mn-lt"/>
                <a:ea typeface="+mn-ea"/>
                <a:cs typeface="+mn-cs"/>
              </a:rPr>
              <a:t>розмістити</a:t>
            </a:r>
            <a:r>
              <a:rPr lang="ru-RU" sz="1800" b="1" i="0" kern="1200" dirty="0">
                <a:effectLst/>
                <a:latin typeface="+mn-lt"/>
                <a:ea typeface="+mn-ea"/>
                <a:cs typeface="+mn-cs"/>
              </a:rPr>
              <a:t> 112 </a:t>
            </a:r>
            <a:r>
              <a:rPr lang="ru-RU" sz="1800" b="1" i="0" kern="1200" dirty="0" err="1">
                <a:effectLst/>
                <a:latin typeface="+mn-lt"/>
                <a:ea typeface="+mn-ea"/>
                <a:cs typeface="+mn-cs"/>
              </a:rPr>
              <a:t>осіб</a:t>
            </a:r>
            <a:endParaRPr lang="uk-UA" sz="1800" b="1" u="none" strike="noStrike" kern="1200" dirty="0"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D4D848E-E0FE-43D6-A81A-A9C65D0E5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05" y="1073220"/>
            <a:ext cx="4331368" cy="199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67CC5DC0-30D4-44E1-84C1-7FB02E97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5" y="2858397"/>
            <a:ext cx="4351020" cy="290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75327A65-97F9-4E6C-99FE-7E1CEC7AD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616" y="3065648"/>
            <a:ext cx="4291261" cy="290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B2A38057-F715-448C-AF80-2697787E4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930" y="3429000"/>
            <a:ext cx="4496157" cy="315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659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ED9CD11-1744-4E40-A49E-814C5AFA51D8}"/>
              </a:ext>
            </a:extLst>
          </p:cNvPr>
          <p:cNvSpPr txBox="1">
            <a:spLocks/>
          </p:cNvSpPr>
          <p:nvPr/>
        </p:nvSpPr>
        <p:spPr>
          <a:xfrm>
            <a:off x="526073" y="0"/>
            <a:ext cx="11139854" cy="10202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u="none" strike="noStrike" kern="120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Завершити обладнання лабораторії кафедри технології лісогосподарського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виробництва для проведення практичного навчання студентів напряму «Лісове і садово-паркове господарство» (ознаки спеціальності «Садово-паркове господарство») на базі </a:t>
            </a:r>
            <a:r>
              <a:rPr lang="uk-UA" sz="2800" b="1" u="none" strike="noStrike" kern="1200" baseline="0" noProof="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Дзвінківського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навчально-науково-виробничого центру з практичної підготовки фахівців</a:t>
            </a:r>
            <a:endParaRPr lang="uk-UA" sz="2800" b="1" dirty="0">
              <a:solidFill>
                <a:schemeClr val="bg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97E4B-6BF2-43BB-AB4F-230511E49A52}"/>
              </a:ext>
            </a:extLst>
          </p:cNvPr>
          <p:cNvSpPr txBox="1"/>
          <p:nvPr/>
        </p:nvSpPr>
        <p:spPr>
          <a:xfrm>
            <a:off x="526073" y="1020279"/>
            <a:ext cx="60976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800" b="1" dirty="0">
                <a:latin typeface="+mn-lt"/>
              </a:rPr>
              <a:t>Лабораторія кафедри лісівництва на базі </a:t>
            </a:r>
            <a:r>
              <a:rPr lang="uk-UA" sz="1800" b="1" u="none" strike="noStrike" kern="1200" baseline="0" noProof="0" dirty="0" err="1">
                <a:effectLst/>
                <a:latin typeface="+mn-lt"/>
                <a:ea typeface="+mn-ea"/>
                <a:cs typeface="+mn-cs"/>
              </a:rPr>
              <a:t>Дзвінківського</a:t>
            </a:r>
            <a:r>
              <a:rPr lang="uk-UA" sz="1800" b="1" u="none" strike="noStrike" kern="1200" baseline="0" noProof="0" dirty="0">
                <a:effectLst/>
                <a:latin typeface="+mn-lt"/>
                <a:ea typeface="+mn-ea"/>
                <a:cs typeface="+mn-cs"/>
              </a:rPr>
              <a:t> навчально-науково-виробничого центру знаходиться у задовільному стані, проводиться регулярне оновлення сучасної техніки для садово-паркового господарства за сприяння фірми «</a:t>
            </a:r>
            <a:r>
              <a:rPr lang="en-US" sz="1800" b="1" u="none" strike="noStrike" kern="1200" baseline="0" noProof="0" dirty="0">
                <a:effectLst/>
                <a:latin typeface="+mn-lt"/>
                <a:ea typeface="+mn-ea"/>
                <a:cs typeface="+mn-cs"/>
              </a:rPr>
              <a:t>Stihl</a:t>
            </a:r>
            <a:r>
              <a:rPr lang="uk-UA" sz="1800" b="1" u="none" strike="noStrike" kern="1200" baseline="0" noProof="0" dirty="0">
                <a:effectLst/>
                <a:latin typeface="+mn-lt"/>
                <a:ea typeface="+mn-ea"/>
                <a:cs typeface="+mn-cs"/>
              </a:rPr>
              <a:t>».</a:t>
            </a:r>
            <a:endParaRPr lang="uk-UA" sz="1800" b="1" dirty="0">
              <a:latin typeface="+mn-lt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67A2BA8-6563-48BC-AF09-C84C59BBE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333" y="1020279"/>
            <a:ext cx="1885046" cy="251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124E3CB4-72C0-47BD-BA5D-4AF15EBC3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175" y="1155031"/>
            <a:ext cx="3171524" cy="237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E6C5C37-9D6B-4B59-8CFC-2BB9950AB51A}"/>
              </a:ext>
            </a:extLst>
          </p:cNvPr>
          <p:cNvSpPr txBox="1">
            <a:spLocks/>
          </p:cNvSpPr>
          <p:nvPr/>
        </p:nvSpPr>
        <p:spPr>
          <a:xfrm>
            <a:off x="526073" y="3533674"/>
            <a:ext cx="11139854" cy="576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Проводити опитування студентського колективу інституту з метою з'ясування рівня задоволеності якістю освіти</a:t>
            </a:r>
            <a:endParaRPr lang="uk-UA" sz="2800" b="1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8AB2A4-7E29-453A-BB06-99BEF5433A8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3" y="4276045"/>
            <a:ext cx="4064588" cy="206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B2AA57-206F-4FA5-A41F-E3950C3B810C}"/>
              </a:ext>
            </a:extLst>
          </p:cNvPr>
          <p:cNvPicPr/>
          <p:nvPr/>
        </p:nvPicPr>
        <p:blipFill rotWithShape="1">
          <a:blip r:embed="rId5"/>
          <a:srcRect l="18914" t="21036" r="12696" b="12493"/>
          <a:stretch/>
        </p:blipFill>
        <p:spPr bwMode="auto">
          <a:xfrm>
            <a:off x="8275034" y="4276044"/>
            <a:ext cx="3163708" cy="20656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724FBA-25F9-40D7-AB02-20906D336114}"/>
              </a:ext>
            </a:extLst>
          </p:cNvPr>
          <p:cNvPicPr/>
          <p:nvPr/>
        </p:nvPicPr>
        <p:blipFill rotWithShape="1">
          <a:blip r:embed="rId6"/>
          <a:srcRect l="21829" t="22171" r="20738" b="6204"/>
          <a:stretch/>
        </p:blipFill>
        <p:spPr bwMode="auto">
          <a:xfrm>
            <a:off x="4875021" y="4276044"/>
            <a:ext cx="3163707" cy="2073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1272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ED9CD11-1744-4E40-A49E-814C5AFA51D8}"/>
              </a:ext>
            </a:extLst>
          </p:cNvPr>
          <p:cNvSpPr txBox="1">
            <a:spLocks/>
          </p:cNvSpPr>
          <p:nvPr/>
        </p:nvSpPr>
        <p:spPr>
          <a:xfrm>
            <a:off x="526073" y="0"/>
            <a:ext cx="11139854" cy="576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u="none" strike="noStrike" kern="120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Посилити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роботу з залучення школярів до університетських підготовчих курсів</a:t>
            </a:r>
            <a:endParaRPr lang="uk-UA" sz="2800" b="1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97E4B-6BF2-43BB-AB4F-230511E49A52}"/>
              </a:ext>
            </a:extLst>
          </p:cNvPr>
          <p:cNvSpPr txBox="1"/>
          <p:nvPr/>
        </p:nvSpPr>
        <p:spPr>
          <a:xfrm>
            <a:off x="526073" y="1065361"/>
            <a:ext cx="51312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800" b="1" u="none" strike="noStrike" kern="1200" dirty="0">
                <a:effectLst/>
                <a:latin typeface="+mn-lt"/>
                <a:ea typeface="+mn-ea"/>
                <a:cs typeface="+mn-cs"/>
              </a:rPr>
              <a:t>Залучення школярів до підготовчих курсів знаходиться під постійним контролем дирекції. Запроваджене закріплення кафедр за шкільними </a:t>
            </a:r>
            <a:r>
              <a:rPr lang="uk-UA" sz="1800" b="1" u="none" strike="noStrike" kern="1200" dirty="0" err="1">
                <a:effectLst/>
                <a:latin typeface="+mn-lt"/>
                <a:ea typeface="+mn-ea"/>
                <a:cs typeface="+mn-cs"/>
              </a:rPr>
              <a:t>лісництвами</a:t>
            </a:r>
            <a:r>
              <a:rPr lang="uk-UA" sz="1800" b="1" u="none" strike="noStrike" kern="1200" dirty="0">
                <a:effectLst/>
                <a:latin typeface="+mn-lt"/>
                <a:ea typeface="+mn-ea"/>
                <a:cs typeface="+mn-cs"/>
              </a:rPr>
              <a:t> по областях. Завідувачі кафедр кожні 2 тижні подають звіт про залучених абітурієнтів.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E6C5C37-9D6B-4B59-8CFC-2BB9950AB51A}"/>
              </a:ext>
            </a:extLst>
          </p:cNvPr>
          <p:cNvSpPr txBox="1">
            <a:spLocks/>
          </p:cNvSpPr>
          <p:nvPr/>
        </p:nvSpPr>
        <p:spPr>
          <a:xfrm>
            <a:off x="526073" y="3533674"/>
            <a:ext cx="11139854" cy="576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u="none" strike="noStrike" kern="120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Активізувати профорієнтаційну роботу, використовуючи соціальні мережі, засоби масової інформації,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конкурси, олімпіади</a:t>
            </a:r>
            <a:endParaRPr lang="uk-UA" sz="2800" b="1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5FAF2-7BAD-4222-A406-DB2D2EAC214B}"/>
              </a:ext>
            </a:extLst>
          </p:cNvPr>
          <p:cNvSpPr txBox="1"/>
          <p:nvPr/>
        </p:nvSpPr>
        <p:spPr>
          <a:xfrm>
            <a:off x="429820" y="4109987"/>
            <a:ext cx="44309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/>
            <a:r>
              <a:rPr lang="uk-UA" sz="1800" b="1" u="none" strike="noStrike" kern="1200" dirty="0">
                <a:effectLst/>
                <a:latin typeface="+mn-lt"/>
                <a:ea typeface="+mn-ea"/>
                <a:cs typeface="+mn-cs"/>
              </a:rPr>
              <a:t>Для активізації профорієнтаційної роботи використовується офіційний сайт, соціальні мережі </a:t>
            </a:r>
            <a:r>
              <a:rPr lang="en-US" sz="1800" b="1" u="none" strike="noStrike" kern="1200" dirty="0">
                <a:effectLst/>
                <a:latin typeface="+mn-lt"/>
                <a:ea typeface="+mn-ea"/>
                <a:cs typeface="+mn-cs"/>
              </a:rPr>
              <a:t>Facebook </a:t>
            </a:r>
            <a:r>
              <a:rPr lang="uk-UA" sz="1800" b="1" u="none" strike="noStrike" kern="1200" dirty="0">
                <a:effectLst/>
                <a:latin typeface="+mn-lt"/>
                <a:ea typeface="+mn-ea"/>
                <a:cs typeface="+mn-cs"/>
              </a:rPr>
              <a:t>та</a:t>
            </a:r>
            <a:r>
              <a:rPr lang="en-US" sz="1800" b="1" u="none" strike="noStrike" kern="1200" dirty="0">
                <a:effectLst/>
                <a:latin typeface="+mn-lt"/>
                <a:ea typeface="+mn-ea"/>
                <a:cs typeface="+mn-cs"/>
              </a:rPr>
              <a:t> Instagram</a:t>
            </a:r>
            <a:r>
              <a:rPr lang="uk-UA" sz="1800" b="1" u="none" strike="noStrike" kern="1200" dirty="0">
                <a:effectLst/>
                <a:latin typeface="+mn-lt"/>
                <a:ea typeface="+mn-ea"/>
                <a:cs typeface="+mn-cs"/>
              </a:rPr>
              <a:t>, де інститут та кожна кафедра мають свої окремі сторінки, регулярно проводяться дні відкритих дверей (онлайн). Започатковано конкурс з лісового багатоборства «</a:t>
            </a:r>
            <a:r>
              <a:rPr lang="en-US" sz="1800" b="1" u="none" strike="noStrike" kern="1200" dirty="0">
                <a:effectLst/>
                <a:latin typeface="+mn-lt"/>
                <a:ea typeface="+mn-ea"/>
                <a:cs typeface="+mn-cs"/>
              </a:rPr>
              <a:t>Forestry quest</a:t>
            </a:r>
            <a:r>
              <a:rPr lang="uk-UA" sz="1800" b="1" u="none" strike="noStrike" kern="1200" dirty="0">
                <a:effectLst/>
                <a:latin typeface="+mn-lt"/>
                <a:ea typeface="+mn-ea"/>
                <a:cs typeface="+mn-cs"/>
              </a:rPr>
              <a:t>» для студентів ЗВО різних рівнів акредитації.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811324-1A5A-4364-8AB7-C547C6B08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58" t="11087" r="25552" b="5684"/>
          <a:stretch/>
        </p:blipFill>
        <p:spPr>
          <a:xfrm>
            <a:off x="4790259" y="4109987"/>
            <a:ext cx="2611482" cy="2585323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7A56D7F4-51DB-4EB4-861C-DE4A4CEA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040" y="4109987"/>
            <a:ext cx="2068794" cy="138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4A9C0B37-E453-4087-8D4D-E71AB7903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133" y="4109987"/>
            <a:ext cx="2068794" cy="138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66B1BD70-7E3F-4CD1-9479-20B0BB098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040" y="5472274"/>
            <a:ext cx="1039615" cy="138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2661B7E3-D51E-4E27-880F-DF325458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386" y="5502189"/>
            <a:ext cx="1039615" cy="138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39F87A59-B3B2-4349-B6B8-B025BF896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733" y="5483301"/>
            <a:ext cx="1866194" cy="139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68057C-A34B-4EF9-AB61-7B17DEE6AC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197" t="20988" r="13889" b="7358"/>
          <a:stretch/>
        </p:blipFill>
        <p:spPr>
          <a:xfrm>
            <a:off x="6481438" y="609453"/>
            <a:ext cx="4035997" cy="28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69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ED9CD11-1744-4E40-A49E-814C5AFA51D8}"/>
              </a:ext>
            </a:extLst>
          </p:cNvPr>
          <p:cNvSpPr txBox="1">
            <a:spLocks/>
          </p:cNvSpPr>
          <p:nvPr/>
        </p:nvSpPr>
        <p:spPr>
          <a:xfrm>
            <a:off x="526073" y="0"/>
            <a:ext cx="11139854" cy="576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u="none" strike="noStrike" kern="120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Розглянути питання щодо створення спільно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з факультетом ветеринарної медицини реабілітаційного центру для диких тварин</a:t>
            </a:r>
            <a:endParaRPr lang="uk-UA" sz="2800" b="1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97E4B-6BF2-43BB-AB4F-230511E49A52}"/>
              </a:ext>
            </a:extLst>
          </p:cNvPr>
          <p:cNvSpPr txBox="1"/>
          <p:nvPr/>
        </p:nvSpPr>
        <p:spPr>
          <a:xfrm>
            <a:off x="429819" y="664144"/>
            <a:ext cx="10897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u="none" strike="noStrike" kern="1200" dirty="0">
                <a:effectLst/>
                <a:latin typeface="+mn-lt"/>
                <a:ea typeface="+mn-ea"/>
                <a:cs typeface="+mn-cs"/>
              </a:rPr>
              <a:t>Не виконано у зв</a:t>
            </a:r>
            <a:r>
              <a:rPr lang="en-US" sz="1800" b="1" u="none" strike="noStrike" kern="1200" dirty="0">
                <a:effectLst/>
                <a:latin typeface="+mn-lt"/>
                <a:ea typeface="+mn-ea"/>
                <a:cs typeface="+mn-cs"/>
              </a:rPr>
              <a:t>’</a:t>
            </a:r>
            <a:r>
              <a:rPr lang="uk-UA" sz="1800" b="1" u="none" strike="noStrike" kern="1200" dirty="0" err="1">
                <a:effectLst/>
                <a:latin typeface="+mn-lt"/>
                <a:ea typeface="+mn-ea"/>
                <a:cs typeface="+mn-cs"/>
              </a:rPr>
              <a:t>язку</a:t>
            </a:r>
            <a:r>
              <a:rPr lang="uk-UA" sz="1800" b="1" u="none" strike="noStrike" kern="1200" dirty="0">
                <a:effectLst/>
                <a:latin typeface="+mn-lt"/>
                <a:ea typeface="+mn-ea"/>
                <a:cs typeface="+mn-cs"/>
              </a:rPr>
              <a:t> з африканською чумою свиней, але спільно з факультетом ветеринарної медицини та ВП НУБіП України «Боярська лісова дослідна станція» ведеться робота по створенню навчального центру під егідою </a:t>
            </a:r>
            <a:r>
              <a:rPr lang="en-US" sz="1800" b="1" u="none" strike="noStrike" kern="1200" dirty="0">
                <a:effectLst/>
                <a:latin typeface="+mn-lt"/>
                <a:ea typeface="+mn-ea"/>
                <a:cs typeface="+mn-cs"/>
              </a:rPr>
              <a:t>FAO (</a:t>
            </a:r>
            <a:r>
              <a:rPr lang="en-US" b="0" i="0" u="none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and Agriculture Organization</a:t>
            </a:r>
            <a:r>
              <a:rPr lang="en-US" b="1" i="0" u="none" strike="noStrike" dirty="0"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</a:p>
          <a:p>
            <a:pPr algn="l"/>
            <a:r>
              <a:rPr lang="en-US" sz="1800" b="1" u="none" strike="noStrike" kern="1200" dirty="0">
                <a:effectLst/>
                <a:latin typeface="+mn-lt"/>
                <a:ea typeface="+mn-ea"/>
                <a:cs typeface="+mn-cs"/>
              </a:rPr>
              <a:t>)</a:t>
            </a:r>
            <a:r>
              <a:rPr lang="uk-UA" sz="1800" b="1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E6C5C37-9D6B-4B59-8CFC-2BB9950AB51A}"/>
              </a:ext>
            </a:extLst>
          </p:cNvPr>
          <p:cNvSpPr txBox="1">
            <a:spLocks/>
          </p:cNvSpPr>
          <p:nvPr/>
        </p:nvSpPr>
        <p:spPr>
          <a:xfrm>
            <a:off x="526073" y="1594807"/>
            <a:ext cx="11139854" cy="576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u="none" strike="noStrike" kern="120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Вжити заходів щодо відновлення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«Лісової казки» в гуртожитку №1, облаштування кухні (відповідальний Іщенко В.В.)</a:t>
            </a:r>
            <a:endParaRPr lang="uk-UA" sz="2800" b="1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внутренний, беспорядочный, загроможден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3C519D7-49A7-4841-81E9-0D181D8A0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99101" y="2961025"/>
            <a:ext cx="4290177" cy="2852511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утренний, пол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C8548A80-EB73-4442-A2AD-977A4F5E4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9" y="2242193"/>
            <a:ext cx="6452425" cy="429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98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body" idx="4294967295"/>
          </p:nvPr>
        </p:nvSpPr>
        <p:spPr>
          <a:xfrm>
            <a:off x="838200" y="201326"/>
            <a:ext cx="10515600" cy="750094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b="1" dirty="0">
                <a:solidFill>
                  <a:schemeClr val="bg1"/>
                </a:solidFill>
              </a:rPr>
              <a:t>Посилити роботу щодо впровадження наукових розробок у реальний сектор економіки України. Вирішення гострих проблем лісового господарства (всихання лісів і </a:t>
            </a:r>
            <a:r>
              <a:rPr lang="uk-UA" sz="2000" b="1" dirty="0" err="1">
                <a:solidFill>
                  <a:schemeClr val="bg1"/>
                </a:solidFill>
              </a:rPr>
              <a:t>т.ін</a:t>
            </a:r>
            <a:r>
              <a:rPr lang="uk-UA" sz="2000" b="1" dirty="0">
                <a:solidFill>
                  <a:schemeClr val="bg1"/>
                </a:solidFill>
              </a:rPr>
              <a:t>.)</a:t>
            </a:r>
          </a:p>
        </p:txBody>
      </p:sp>
      <p:sp>
        <p:nvSpPr>
          <p:cNvPr id="4" name="Підзаголовок 2"/>
          <p:cNvSpPr txBox="1">
            <a:spLocks/>
          </p:cNvSpPr>
          <p:nvPr/>
        </p:nvSpPr>
        <p:spPr>
          <a:xfrm>
            <a:off x="307730" y="1037491"/>
            <a:ext cx="6901961" cy="5284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В інституті налагоджений процес впровадження наукових напрацювань у лісовий сектор України. Наукові розробки науковців ННІ за період 2016-2020 рр. стали науковим базисом:</a:t>
            </a:r>
          </a:p>
          <a:p>
            <a:endParaRPr lang="uk-UA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200" dirty="0"/>
              <a:t>для підготовки законопроекту про Національну лісову політику та для напрацювання національної стратегії розвитку лісового господарства України (</a:t>
            </a:r>
            <a:r>
              <a:rPr lang="uk-UA" sz="2200" dirty="0" err="1"/>
              <a:t>Лакида</a:t>
            </a:r>
            <a:r>
              <a:rPr lang="uk-UA" sz="2200" dirty="0"/>
              <a:t> П.І., Марчук Ю.М., </a:t>
            </a:r>
            <a:r>
              <a:rPr lang="uk-UA" sz="2200" dirty="0" err="1"/>
              <a:t>Зібцев</a:t>
            </a:r>
            <a:r>
              <a:rPr lang="uk-UA" sz="2200" dirty="0"/>
              <a:t> С.В., </a:t>
            </a:r>
            <a:r>
              <a:rPr lang="uk-UA" sz="2200" dirty="0" err="1"/>
              <a:t>Карпук</a:t>
            </a:r>
            <a:r>
              <a:rPr lang="uk-UA" sz="2200" dirty="0"/>
              <a:t> А.І., </a:t>
            </a:r>
            <a:r>
              <a:rPr lang="uk-UA" sz="2200" dirty="0" err="1"/>
              <a:t>Кравць</a:t>
            </a:r>
            <a:r>
              <a:rPr lang="uk-UA" sz="2200" dirty="0"/>
              <a:t> В.П., </a:t>
            </a:r>
            <a:r>
              <a:rPr lang="uk-UA" sz="2200" dirty="0" err="1"/>
              <a:t>Павліщук</a:t>
            </a:r>
            <a:r>
              <a:rPr lang="uk-UA" sz="2200" dirty="0"/>
              <a:t> О.П. та ін.);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200" dirty="0"/>
              <a:t>для підготовки Закону України «Про внесення змін до Лісового кодексу України щодо проведення національної інвентаризації лісів» та  розроблення нормативів таксації круглих лісових матеріалів за класами товщини</a:t>
            </a:r>
            <a:r>
              <a:rPr lang="uk-UA" dirty="0"/>
              <a:t> </a:t>
            </a:r>
            <a:r>
              <a:rPr lang="uk-UA" sz="2200" dirty="0"/>
              <a:t>(Білоус А.М., </a:t>
            </a:r>
            <a:r>
              <a:rPr lang="uk-UA" sz="2200" dirty="0" err="1"/>
              <a:t>Миронюк</a:t>
            </a:r>
            <a:r>
              <a:rPr lang="uk-UA" sz="2200" dirty="0"/>
              <a:t> В.В., </a:t>
            </a:r>
            <a:r>
              <a:rPr lang="uk-UA" sz="2200" dirty="0" err="1"/>
              <a:t>Гірс</a:t>
            </a:r>
            <a:r>
              <a:rPr lang="uk-UA" sz="2200" dirty="0"/>
              <a:t> О.А., </a:t>
            </a:r>
            <a:r>
              <a:rPr lang="uk-UA" sz="2200" dirty="0" err="1"/>
              <a:t>Свинчук</a:t>
            </a:r>
            <a:r>
              <a:rPr lang="uk-UA" sz="2200" dirty="0"/>
              <a:t> В.А. та ін.);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200" dirty="0"/>
              <a:t>для розробки Національно Стратегії для боротьби з ландшафтними пожежами (</a:t>
            </a:r>
            <a:r>
              <a:rPr lang="uk-UA" sz="2200" dirty="0" err="1"/>
              <a:t>Зібцев</a:t>
            </a:r>
            <a:r>
              <a:rPr lang="uk-UA" sz="2200" dirty="0"/>
              <a:t> С.В. та ін.);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200" dirty="0"/>
              <a:t>для </a:t>
            </a:r>
            <a:r>
              <a:rPr lang="uk-UA" sz="2200" dirty="0" err="1"/>
              <a:t>екоадаптаційного</a:t>
            </a:r>
            <a:r>
              <a:rPr lang="uk-UA" sz="2200" dirty="0"/>
              <a:t> відтворення лісів в умовах змін клімату (</a:t>
            </a:r>
            <a:r>
              <a:rPr lang="uk-UA" sz="2200" dirty="0" err="1"/>
              <a:t>Маурер</a:t>
            </a:r>
            <a:r>
              <a:rPr lang="uk-UA" sz="2200" dirty="0"/>
              <a:t> В.М., </a:t>
            </a:r>
            <a:r>
              <a:rPr lang="uk-UA" sz="2200" dirty="0" err="1"/>
              <a:t>Кайдик</a:t>
            </a:r>
            <a:r>
              <a:rPr lang="uk-UA" sz="2200" dirty="0"/>
              <a:t> О.Ю. та ін.);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200" dirty="0"/>
              <a:t>для інших напрямів реального сектору економіки України.</a:t>
            </a:r>
          </a:p>
        </p:txBody>
      </p:sp>
      <p:pic>
        <p:nvPicPr>
          <p:cNvPr id="1026" name="Picture 2" descr="https://nubip.edu.ua/sites/default/files/u142/dsc_9398_20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t="17713" r="14235" b="20723"/>
          <a:stretch/>
        </p:blipFill>
        <p:spPr bwMode="auto">
          <a:xfrm>
            <a:off x="7375022" y="951419"/>
            <a:ext cx="2764815" cy="16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ubip.edu.ua/sites/default/files/u142/dsc_9401_2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102" y="1876708"/>
            <a:ext cx="2438697" cy="162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жежі 2020 Сергій Зібцев: Пожежі в зоні ЧАЕС вже нагадують ті, які  відбуваються в Австралії, Каліфорнії, Португалії. Так буде й надалі, до  цього треба готуватися, - фахівець із протидії пожежам Сергій Зібцев «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022" y="3117697"/>
            <a:ext cx="2419604" cy="161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hatsApp Image 2019-11-27 at 16.30.57(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005" y="3786903"/>
            <a:ext cx="2230794" cy="167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blds.com.ua/userfiles/image/news2019/20190621/2/1_titulne_f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022" y="5010861"/>
            <a:ext cx="2577870" cy="171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802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795307" y="313593"/>
            <a:ext cx="10810875" cy="541540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>
                <a:solidFill>
                  <a:schemeClr val="bg1"/>
                </a:solidFill>
              </a:rPr>
              <a:t>Сприяти розвитку студентської наукової та винахідницької діяльності</a:t>
            </a:r>
            <a:endParaRPr lang="uk-UA" sz="1800" b="1" dirty="0">
              <a:solidFill>
                <a:schemeClr val="bg1"/>
              </a:solidFill>
            </a:endParaRPr>
          </a:p>
        </p:txBody>
      </p:sp>
      <p:sp>
        <p:nvSpPr>
          <p:cNvPr id="4" name="Підзаголовок 2"/>
          <p:cNvSpPr txBox="1">
            <a:spLocks/>
          </p:cNvSpPr>
          <p:nvPr/>
        </p:nvSpPr>
        <p:spPr>
          <a:xfrm>
            <a:off x="307730" y="852854"/>
            <a:ext cx="11632224" cy="9671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200" dirty="0"/>
              <a:t>Студентська наукова та винахідницька діяльність у ННІ </a:t>
            </a:r>
            <a:r>
              <a:rPr lang="uk-UA" sz="2200" dirty="0" err="1"/>
              <a:t>ЛіСПГ</a:t>
            </a:r>
            <a:r>
              <a:rPr lang="uk-UA" sz="2200" dirty="0"/>
              <a:t> направлення на залучення талановитої молоді до вирішення актуальних проблем лісового комплексу та садово-паркового господарства</a:t>
            </a:r>
          </a:p>
        </p:txBody>
      </p:sp>
      <p:sp>
        <p:nvSpPr>
          <p:cNvPr id="15" name="Підзаголовок 2"/>
          <p:cNvSpPr txBox="1">
            <a:spLocks/>
          </p:cNvSpPr>
          <p:nvPr/>
        </p:nvSpPr>
        <p:spPr>
          <a:xfrm>
            <a:off x="307730" y="1820008"/>
            <a:ext cx="4063567" cy="82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200" dirty="0"/>
              <a:t>В інституті функціонує 20 студентських наукових гуртків</a:t>
            </a:r>
          </a:p>
        </p:txBody>
      </p:sp>
      <p:sp>
        <p:nvSpPr>
          <p:cNvPr id="16" name="Підзаголовок 2"/>
          <p:cNvSpPr txBox="1">
            <a:spLocks/>
          </p:cNvSpPr>
          <p:nvPr/>
        </p:nvSpPr>
        <p:spPr>
          <a:xfrm>
            <a:off x="6276945" y="1820008"/>
            <a:ext cx="5663009" cy="21629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200" dirty="0"/>
              <a:t>Щороку студенти активно беруть участь (щорічно 8-9 робіт) у Всеукраїнському конкурсі студентських наукових робіт за спеціальностями (галузями): лісове господарство, садово-паркове господарства, архітектура (ландшафтна), екологія, менеджмент природоохоронної діяльності.</a:t>
            </a:r>
          </a:p>
        </p:txBody>
      </p:sp>
      <p:sp>
        <p:nvSpPr>
          <p:cNvPr id="17" name="Підзаголовок 2"/>
          <p:cNvSpPr txBox="1">
            <a:spLocks/>
          </p:cNvSpPr>
          <p:nvPr/>
        </p:nvSpPr>
        <p:spPr>
          <a:xfrm>
            <a:off x="220009" y="4166832"/>
            <a:ext cx="4923693" cy="2242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200" dirty="0"/>
              <a:t>З 2016 року призерами Всеукраїнського конкурсі студентських наукових робіт стали 11 студентів:</a:t>
            </a:r>
          </a:p>
          <a:p>
            <a:r>
              <a:rPr lang="uk-UA" sz="2200" dirty="0"/>
              <a:t>4 – дипломи І ступеня;</a:t>
            </a:r>
          </a:p>
          <a:p>
            <a:r>
              <a:rPr lang="uk-UA" sz="2200" dirty="0"/>
              <a:t>3 – дипломи ІІ ступеня;</a:t>
            </a:r>
          </a:p>
          <a:p>
            <a:r>
              <a:rPr lang="uk-UA" sz="2200" dirty="0"/>
              <a:t>3 – дипломи ІІІ ступеня.</a:t>
            </a:r>
          </a:p>
        </p:txBody>
      </p:sp>
      <p:pic>
        <p:nvPicPr>
          <p:cNvPr id="1046" name="Picture 22" descr="Науковий пошук молоді для сталого розвитку лісового комплексу та  садово-паркового господарства: ННІ лісового і садово-паркового господарства  відзначив Міжнародний день лісі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1" y="2568561"/>
            <a:ext cx="2589205" cy="141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nubip.edu.ua/sites/default/files/u18/img-3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02" y="4279544"/>
            <a:ext cx="1597618" cy="212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nubip.edu.ua/sites/default/files/u18/tan_0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207" y="4279544"/>
            <a:ext cx="2320578" cy="154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nubip.edu.ua/sites/default/files/u101/arustamyan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55" y="4279544"/>
            <a:ext cx="1615860" cy="215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31 студент університету став переможцем Всеукраїнського конкурсу  студентських наукових робіт!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981" y="2568561"/>
            <a:ext cx="2289728" cy="141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Володимир Биченко – переможець Всеукраїнського конкурсу студентських  наукових робіт зі спеціальності «Лісове господарство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15" y="5328137"/>
            <a:ext cx="1776944" cy="118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76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743964" y="280474"/>
            <a:ext cx="10810875" cy="503699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>
                <a:solidFill>
                  <a:schemeClr val="bg1"/>
                </a:solidFill>
              </a:rPr>
              <a:t>Забезпечити активну участь вчених у проектах академічної та дослідницької мобільності</a:t>
            </a:r>
            <a:endParaRPr lang="uk-UA" sz="1600" b="1" dirty="0">
              <a:solidFill>
                <a:schemeClr val="bg1"/>
              </a:solidFill>
            </a:endParaRPr>
          </a:p>
        </p:txBody>
      </p:sp>
      <p:sp>
        <p:nvSpPr>
          <p:cNvPr id="4" name="Підзаголовок 2"/>
          <p:cNvSpPr txBox="1">
            <a:spLocks/>
          </p:cNvSpPr>
          <p:nvPr/>
        </p:nvSpPr>
        <p:spPr>
          <a:xfrm>
            <a:off x="278368" y="829376"/>
            <a:ext cx="11342078" cy="703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dirty="0"/>
              <a:t>За звітній період стажування за програмою кредитної мобільності </a:t>
            </a:r>
            <a:r>
              <a:rPr lang="uk-UA" sz="2000" dirty="0" err="1"/>
              <a:t>Erasmus</a:t>
            </a:r>
            <a:r>
              <a:rPr lang="uk-UA" sz="2000" dirty="0"/>
              <a:t>+ та іншими освітньо-науковими програмами пройшли низка співробітників інституту серед яких Білоус С.Ю., Гуменюк В.В., </a:t>
            </a:r>
            <a:r>
              <a:rPr lang="uk-UA" sz="2000" dirty="0" err="1"/>
              <a:t>Лобченко</a:t>
            </a:r>
            <a:r>
              <a:rPr lang="uk-UA" sz="2000" dirty="0"/>
              <a:t> Г.О., </a:t>
            </a:r>
            <a:r>
              <a:rPr lang="uk-UA" sz="2000" dirty="0" err="1"/>
              <a:t>Сошенський</a:t>
            </a:r>
            <a:r>
              <a:rPr lang="uk-UA" sz="2000" dirty="0"/>
              <a:t> О.М., Страшок О.Ю. та інші. </a:t>
            </a:r>
          </a:p>
          <a:p>
            <a:endParaRPr lang="uk-UA" sz="2200" dirty="0"/>
          </a:p>
        </p:txBody>
      </p:sp>
      <p:pic>
        <p:nvPicPr>
          <p:cNvPr id="3074" name="Picture 2" descr="https://nubip.edu.ua/sites/default/files/u18/laboratori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2" y="1732079"/>
            <a:ext cx="2570040" cy="19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nubip.edu.ua/sites/default/files/u32/img_5263_1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3" b="15223"/>
          <a:stretch/>
        </p:blipFill>
        <p:spPr bwMode="auto">
          <a:xfrm>
            <a:off x="3559436" y="1732079"/>
            <a:ext cx="2188971" cy="19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nubip.edu.ua/sites/default/files/u142/7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60" y="1732079"/>
            <a:ext cx="2543268" cy="19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nubip.edu.ua/sites/default/files/u32/10_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" t="461" r="9292" b="-461"/>
          <a:stretch/>
        </p:blipFill>
        <p:spPr bwMode="auto">
          <a:xfrm>
            <a:off x="544192" y="4587436"/>
            <a:ext cx="2570040" cy="19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551929" y="3790315"/>
            <a:ext cx="11193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Студенти інституту щорічно беруть активну участь у міжнародних </a:t>
            </a:r>
            <a:r>
              <a:rPr lang="uk-UA" dirty="0" err="1"/>
              <a:t>освітньо</a:t>
            </a:r>
            <a:r>
              <a:rPr lang="uk-UA" dirty="0"/>
              <a:t>-наукових заходах, зокрема організованих </a:t>
            </a:r>
            <a:r>
              <a:rPr lang="uk-UA" b="1" dirty="0"/>
              <a:t>Міжнародною асоціацію студентів-лісівників (</a:t>
            </a:r>
            <a:r>
              <a:rPr lang="en-US" b="1" dirty="0"/>
              <a:t>IFSA)</a:t>
            </a:r>
            <a:r>
              <a:rPr lang="uk-UA" dirty="0"/>
              <a:t>.</a:t>
            </a:r>
          </a:p>
        </p:txBody>
      </p:sp>
      <p:pic>
        <p:nvPicPr>
          <p:cNvPr id="3082" name="Picture 10" descr="https://nubip.edu.ua/sites/default/files/u32/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t="24753" r="29138" b="5617"/>
          <a:stretch/>
        </p:blipFill>
        <p:spPr bwMode="auto">
          <a:xfrm>
            <a:off x="3270735" y="4587436"/>
            <a:ext cx="2321169" cy="190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nubip.edu.ua/sites/default/files/u142/7_1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9" t="22894" b="13032"/>
          <a:stretch/>
        </p:blipFill>
        <p:spPr bwMode="auto">
          <a:xfrm>
            <a:off x="5748407" y="4587436"/>
            <a:ext cx="2284882" cy="190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nubip.edu.ua/sites/default/files/u32/foto_22_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8" t="15969" r="4455" b="17385"/>
          <a:stretch/>
        </p:blipFill>
        <p:spPr bwMode="auto">
          <a:xfrm>
            <a:off x="10551215" y="4587435"/>
            <a:ext cx="1342189" cy="185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nubip.edu.ua/sites/default/files/u18/3_35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3" t="12615" r="14580" b="17231"/>
          <a:stretch/>
        </p:blipFill>
        <p:spPr bwMode="auto">
          <a:xfrm>
            <a:off x="8134424" y="4587437"/>
            <a:ext cx="2315655" cy="186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nubip.edu.ua/sites/default/files/u32/1_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67" y="1732079"/>
            <a:ext cx="2543265" cy="190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57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іаграма 16"/>
          <p:cNvGraphicFramePr>
            <a:graphicFrameLocks/>
          </p:cNvGraphicFramePr>
          <p:nvPr/>
        </p:nvGraphicFramePr>
        <p:xfrm>
          <a:off x="228967" y="702270"/>
          <a:ext cx="4536464" cy="2735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649165" y="237670"/>
            <a:ext cx="10877550" cy="394719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</a:rPr>
              <a:t>Залучати до аспірантури та докторантури талановиту молодь, у тому числі на контрактній основі</a:t>
            </a:r>
            <a:endParaRPr lang="uk-UA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4519247" y="632389"/>
          <a:ext cx="7156938" cy="3113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Підзаголовок 2"/>
          <p:cNvSpPr txBox="1">
            <a:spLocks/>
          </p:cNvSpPr>
          <p:nvPr/>
        </p:nvSpPr>
        <p:spPr>
          <a:xfrm>
            <a:off x="676076" y="3507673"/>
            <a:ext cx="10850639" cy="6431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>
                <a:solidFill>
                  <a:schemeClr val="bg1"/>
                </a:solidFill>
              </a:rPr>
              <a:t>Збільшити кількість і якість публікацій у </a:t>
            </a:r>
            <a:r>
              <a:rPr lang="uk-UA" sz="2000" b="1" dirty="0" err="1">
                <a:solidFill>
                  <a:schemeClr val="bg1"/>
                </a:solidFill>
              </a:rPr>
              <a:t>Scopus</a:t>
            </a:r>
            <a:r>
              <a:rPr lang="uk-UA" sz="2000" b="1" dirty="0">
                <a:solidFill>
                  <a:schemeClr val="bg1"/>
                </a:solidFill>
              </a:rPr>
              <a:t>, </a:t>
            </a:r>
            <a:r>
              <a:rPr lang="uk-UA" sz="2000" b="1" dirty="0" err="1">
                <a:solidFill>
                  <a:schemeClr val="bg1"/>
                </a:solidFill>
              </a:rPr>
              <a:t>Web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err="1">
                <a:solidFill>
                  <a:schemeClr val="bg1"/>
                </a:solidFill>
              </a:rPr>
              <a:t>of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err="1">
                <a:solidFill>
                  <a:schemeClr val="bg1"/>
                </a:solidFill>
              </a:rPr>
              <a:t>Science</a:t>
            </a:r>
            <a:r>
              <a:rPr lang="uk-UA" sz="2000" b="1" dirty="0">
                <a:solidFill>
                  <a:schemeClr val="bg1"/>
                </a:solidFill>
              </a:rPr>
              <a:t> та інших відомих базах даних, здійснювати систематично моніторинг індексу Гірша за версією </a:t>
            </a:r>
            <a:r>
              <a:rPr lang="uk-UA" sz="2000" b="1" dirty="0" err="1">
                <a:solidFill>
                  <a:schemeClr val="bg1"/>
                </a:solidFill>
              </a:rPr>
              <a:t>Scopus</a:t>
            </a:r>
            <a:r>
              <a:rPr lang="uk-UA" sz="2000" b="1" dirty="0">
                <a:solidFill>
                  <a:schemeClr val="bg1"/>
                </a:solidFill>
              </a:rPr>
              <a:t> та </a:t>
            </a:r>
            <a:r>
              <a:rPr lang="uk-UA" sz="2000" b="1" dirty="0" err="1">
                <a:solidFill>
                  <a:schemeClr val="bg1"/>
                </a:solidFill>
              </a:rPr>
              <a:t>Google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err="1">
                <a:solidFill>
                  <a:schemeClr val="bg1"/>
                </a:solidFill>
              </a:rPr>
              <a:t>Scholar</a:t>
            </a:r>
            <a:endParaRPr lang="uk-UA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19" name="Діаграма 18"/>
          <p:cNvGraphicFramePr>
            <a:graphicFrameLocks/>
          </p:cNvGraphicFramePr>
          <p:nvPr/>
        </p:nvGraphicFramePr>
        <p:xfrm>
          <a:off x="7482254" y="4246897"/>
          <a:ext cx="4193931" cy="2505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Прямокутник 4"/>
          <p:cNvSpPr/>
          <p:nvPr/>
        </p:nvSpPr>
        <p:spPr>
          <a:xfrm>
            <a:off x="872903" y="472936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dirty="0">
                <a:ea typeface="Times New Roman" panose="02020603050405020304" pitchFamily="18" charset="0"/>
              </a:rPr>
              <a:t>В інституті здійснюється систематичний моніторинг індексу Гірша за базами </a:t>
            </a:r>
            <a:r>
              <a:rPr lang="uk-UA" sz="2000" dirty="0" err="1">
                <a:ea typeface="Times New Roman" panose="02020603050405020304" pitchFamily="18" charset="0"/>
              </a:rPr>
              <a:t>Scopus</a:t>
            </a:r>
            <a:r>
              <a:rPr lang="uk-UA" sz="2000" dirty="0">
                <a:ea typeface="Times New Roman" panose="02020603050405020304" pitchFamily="18" charset="0"/>
              </a:rPr>
              <a:t> та </a:t>
            </a:r>
            <a:r>
              <a:rPr lang="uk-UA" sz="2000" dirty="0" err="1">
                <a:ea typeface="Times New Roman" panose="02020603050405020304" pitchFamily="18" charset="0"/>
              </a:rPr>
              <a:t>Google</a:t>
            </a:r>
            <a:r>
              <a:rPr lang="uk-UA" sz="2000" dirty="0">
                <a:ea typeface="Times New Roman" panose="02020603050405020304" pitchFamily="18" charset="0"/>
              </a:rPr>
              <a:t> </a:t>
            </a:r>
            <a:r>
              <a:rPr lang="uk-UA" sz="2000" dirty="0" err="1">
                <a:ea typeface="Times New Roman" panose="02020603050405020304" pitchFamily="18" charset="0"/>
              </a:rPr>
              <a:t>Scholar</a:t>
            </a:r>
            <a:r>
              <a:rPr lang="uk-UA" sz="2000" dirty="0">
                <a:ea typeface="Times New Roman" panose="02020603050405020304" pitchFamily="18" charset="0"/>
              </a:rPr>
              <a:t> на основі створених наукових профілів для усіх НПП, які мають відповідні публікації.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081141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676364" y="243008"/>
            <a:ext cx="10877550" cy="633412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b="1" dirty="0">
                <a:solidFill>
                  <a:schemeClr val="bg1"/>
                </a:solidFill>
              </a:rPr>
              <a:t>Збільшити надходження коштів до спеціального фонду за рахунок виконання досліджень та надання наукових послуг</a:t>
            </a:r>
            <a:endParaRPr lang="uk-UA" sz="1400" b="1" dirty="0">
              <a:solidFill>
                <a:schemeClr val="bg1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676076" y="1140128"/>
            <a:ext cx="54427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ea typeface="Times New Roman" panose="02020603050405020304" pitchFamily="18" charset="0"/>
              </a:rPr>
              <a:t>З 2016 року загальна сума фінансування НДР у зросла у 2 рази, у тому числі через залучення </a:t>
            </a:r>
            <a:r>
              <a:rPr lang="uk-UA" sz="2000" dirty="0"/>
              <a:t>коштів до спеціального фонду, </a:t>
            </a:r>
            <a:r>
              <a:rPr lang="uk-UA" sz="2000" b="1" i="1" dirty="0"/>
              <a:t>з 400 тис. грн у 2016 році до майже 800 тис. у 2020</a:t>
            </a:r>
            <a:r>
              <a:rPr lang="uk-UA" sz="2000" dirty="0">
                <a:ea typeface="Times New Roman" panose="02020603050405020304" pitchFamily="18" charset="0"/>
              </a:rPr>
              <a:t>. </a:t>
            </a:r>
          </a:p>
          <a:p>
            <a:pPr algn="ctr"/>
            <a:r>
              <a:rPr lang="uk-UA" sz="2000" dirty="0">
                <a:ea typeface="Times New Roman" panose="02020603050405020304" pitchFamily="18" charset="0"/>
              </a:rPr>
              <a:t>З урахуванням міжнародних проєтків сума залучених коштів зросла </a:t>
            </a:r>
            <a:r>
              <a:rPr lang="uk-UA" sz="2000" b="1" i="1" dirty="0">
                <a:ea typeface="Times New Roman" panose="02020603050405020304" pitchFamily="18" charset="0"/>
              </a:rPr>
              <a:t>більш ніж у три рази.</a:t>
            </a:r>
            <a:endParaRPr lang="uk-UA" sz="2000" b="1" i="1" dirty="0"/>
          </a:p>
        </p:txBody>
      </p:sp>
      <p:graphicFrame>
        <p:nvGraphicFramePr>
          <p:cNvPr id="6" name="Діаграма 5"/>
          <p:cNvGraphicFramePr>
            <a:graphicFrameLocks/>
          </p:cNvGraphicFramePr>
          <p:nvPr/>
        </p:nvGraphicFramePr>
        <p:xfrm>
          <a:off x="5958554" y="846871"/>
          <a:ext cx="5723546" cy="272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ідзаголовок 2"/>
          <p:cNvSpPr txBox="1">
            <a:spLocks/>
          </p:cNvSpPr>
          <p:nvPr/>
        </p:nvSpPr>
        <p:spPr>
          <a:xfrm>
            <a:off x="676076" y="3653435"/>
            <a:ext cx="10877838" cy="5169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 </a:t>
            </a:r>
            <a:r>
              <a:rPr lang="uk-UA" sz="2000" b="1" dirty="0">
                <a:solidFill>
                  <a:schemeClr val="bg1"/>
                </a:solidFill>
              </a:rPr>
              <a:t>Активізувати роботу колективу щодо здобуття державних, галузевих та іменних премій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672282" y="4256145"/>
            <a:ext cx="10881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ea typeface="Times New Roman" panose="02020603050405020304" pitchFamily="18" charset="0"/>
              </a:rPr>
              <a:t>У період з 2016 до 2020 року молодими науковцями інститут одержано: стипендії Верховної ради України для молодих учених – докторів наук (Білоус А.М., Василишин Р.Д.); стипендії Кабінету міністрів для молодих учених (Білоус С.Ю., </a:t>
            </a:r>
            <a:r>
              <a:rPr lang="uk-UA" sz="2000" dirty="0" err="1">
                <a:ea typeface="Times New Roman" panose="02020603050405020304" pitchFamily="18" charset="0"/>
              </a:rPr>
              <a:t>Лакида</a:t>
            </a:r>
            <a:r>
              <a:rPr lang="uk-UA" sz="2000" dirty="0">
                <a:ea typeface="Times New Roman" panose="02020603050405020304" pitchFamily="18" charset="0"/>
              </a:rPr>
              <a:t> І.П., Страшок О.Ю.); Премію Президента України для молодих учених (</a:t>
            </a:r>
            <a:r>
              <a:rPr lang="uk-UA" sz="2000" dirty="0" err="1">
                <a:ea typeface="Times New Roman" panose="02020603050405020304" pitchFamily="18" charset="0"/>
              </a:rPr>
              <a:t>Гатальська</a:t>
            </a:r>
            <a:r>
              <a:rPr lang="uk-UA" sz="2000" dirty="0">
                <a:ea typeface="Times New Roman" panose="02020603050405020304" pitchFamily="18" charset="0"/>
              </a:rPr>
              <a:t> Н.В., Мавко М.С.).</a:t>
            </a:r>
            <a:endParaRPr lang="uk-UA" sz="2000" b="1" i="1" dirty="0"/>
          </a:p>
        </p:txBody>
      </p:sp>
      <p:sp>
        <p:nvSpPr>
          <p:cNvPr id="9" name="Прямокутник 8"/>
          <p:cNvSpPr/>
          <p:nvPr/>
        </p:nvSpPr>
        <p:spPr>
          <a:xfrm>
            <a:off x="672282" y="5647469"/>
            <a:ext cx="10881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ea typeface="Times New Roman" panose="02020603050405020304" pitchFamily="18" charset="0"/>
              </a:rPr>
              <a:t>Інститут щороку бере активну участь у різноманітних конкурсах на здобуття </a:t>
            </a:r>
            <a:r>
              <a:rPr lang="uk-UA" sz="2000" dirty="0"/>
              <a:t>державних, галузевих та іменних премій</a:t>
            </a:r>
            <a:r>
              <a:rPr lang="uk-UA" sz="2000" dirty="0">
                <a:ea typeface="Times New Roman" panose="02020603050405020304" pitchFamily="18" charset="0"/>
              </a:rPr>
              <a:t>.</a:t>
            </a:r>
            <a:endParaRPr lang="uk-UA" sz="2000" b="1" i="1" dirty="0"/>
          </a:p>
        </p:txBody>
      </p:sp>
    </p:spTree>
    <p:extLst>
      <p:ext uri="{BB962C8B-B14F-4D97-AF65-F5344CB8AC3E}">
        <p14:creationId xmlns:p14="http://schemas.microsoft.com/office/powerpoint/2010/main" val="214292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внутренний, стена, кухня, пол&#10;&#10;Автоматически созданное описание">
            <a:extLst>
              <a:ext uri="{FF2B5EF4-FFF2-40B4-BE49-F238E27FC236}">
                <a16:creationId xmlns:a16="http://schemas.microsoft.com/office/drawing/2014/main" id="{0922B8C6-7EEB-4581-93BA-F39BEE5482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0" r="27500" b="-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8" name="Рисунок 7" descr="Изображение выглядит как внутренний, пол, потоло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2EFDE8F7-DDE2-41F2-A9BA-591783492B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Рисунок 9" descr="Изображение выглядит как внутренний, человек, пол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F1D7D8B-429E-4D75-8D80-7D188922E5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r="4303" b="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BD434-5604-4A78-BA71-CFEDFD1D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" y="-20643"/>
            <a:ext cx="3697535" cy="2083152"/>
          </a:xfrm>
        </p:spPr>
        <p:txBody>
          <a:bodyPr>
            <a:normAutofit/>
          </a:bodyPr>
          <a:lstStyle/>
          <a:p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практикувати й надалі узгодження освітньо-професійної програми підготовки фахівців та навчальних планів інституту з радою роботодавців інституту</a:t>
            </a:r>
            <a:endParaRPr lang="uk-UA" sz="20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D8BB3CC2-EE5C-48FE-86B7-EF82D132E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Систематично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проводяться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засідання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Ради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роботодавців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ННІ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ЛіСПГ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, на кожному з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яких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розглядаються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питання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якості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освітнього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процесу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оновлення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освітніх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програм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Останнє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засідання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відбулося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під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час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проведення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Міжнародної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виставки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лісової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деревообробної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меблевої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700" b="0" u="none" strike="noStrike" kern="1200" dirty="0" err="1">
                <a:effectLst/>
                <a:latin typeface="+mn-lt"/>
                <a:ea typeface="+mn-ea"/>
                <a:cs typeface="+mn-cs"/>
              </a:rPr>
              <a:t>промисловості</a:t>
            </a:r>
            <a:r>
              <a:rPr lang="ru-RU" sz="1700" b="0" u="none" strike="noStrike" kern="1200" dirty="0">
                <a:effectLst/>
                <a:latin typeface="+mn-lt"/>
                <a:ea typeface="+mn-ea"/>
                <a:cs typeface="+mn-cs"/>
              </a:rPr>
              <a:t> «ЛІСДЕРЕВМАШ-2020» 30 вересня 2020 року</a:t>
            </a:r>
          </a:p>
        </p:txBody>
      </p:sp>
    </p:spTree>
    <p:extLst>
      <p:ext uri="{BB962C8B-B14F-4D97-AF65-F5344CB8AC3E}">
        <p14:creationId xmlns:p14="http://schemas.microsoft.com/office/powerpoint/2010/main" val="866606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ідзаголовок 2"/>
          <p:cNvSpPr txBox="1">
            <a:spLocks/>
          </p:cNvSpPr>
          <p:nvPr/>
        </p:nvSpPr>
        <p:spPr>
          <a:xfrm>
            <a:off x="646644" y="287448"/>
            <a:ext cx="11049712" cy="7375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>
                <a:solidFill>
                  <a:schemeClr val="bg1"/>
                </a:solidFill>
              </a:rPr>
              <a:t>Підвищити активність кафедр щодо пошуку та здобуття наукових міжнародних грантів, стажування в наукових установах провідних країн світу</a:t>
            </a:r>
            <a:endParaRPr lang="uk-UA" sz="1100" b="1" dirty="0">
              <a:solidFill>
                <a:schemeClr val="bg1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646644" y="1153684"/>
            <a:ext cx="1088163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ea typeface="Times New Roman" panose="02020603050405020304" pitchFamily="18" charset="0"/>
              </a:rPr>
              <a:t>У період з 2016 до 2020 року науковцями інститут виконано досліджень у межах низки міжнародних грантів, основні з яких наступні: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dirty="0"/>
              <a:t>спільний україно-австрійський проект «Оцінка вуглецевого циклу лісів на основі сучасних системних підходів». Керівник роботи – д. с-г. н. </a:t>
            </a:r>
            <a:r>
              <a:rPr lang="uk-UA" dirty="0" err="1"/>
              <a:t>Лакида</a:t>
            </a:r>
            <a:r>
              <a:rPr lang="uk-UA" dirty="0"/>
              <a:t> П.І. (2017–2018 рр.);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dirty="0"/>
              <a:t>спільний україно-білоруський проект «Лісівничо-екологічний потенціал дібров Полісся в умовах змін клімату». Керівник роботи – д. с-г. н. </a:t>
            </a:r>
            <a:r>
              <a:rPr lang="uk-UA" dirty="0" err="1"/>
              <a:t>Лакида</a:t>
            </a:r>
            <a:r>
              <a:rPr lang="uk-UA" dirty="0"/>
              <a:t> П.І. (2016–2017 рр.);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dirty="0"/>
              <a:t>міжнародний науковий проект «Грантова підтримка для реалізації закриття та посилення управління покладами вуглецю та біологічним різноманіттям в Чорнобильській зоні відчуження». Керівник роботи – д. с-г. н. </a:t>
            </a:r>
            <a:r>
              <a:rPr lang="uk-UA" dirty="0" err="1"/>
              <a:t>Зібцев</a:t>
            </a:r>
            <a:r>
              <a:rPr lang="uk-UA" dirty="0"/>
              <a:t> С.В. (2016–2017 рр.);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dirty="0"/>
              <a:t>проект Федеральної фінансової допомоги між НУБіП України та Міжнародними програмами Лісової Служби</a:t>
            </a:r>
            <a:r>
              <a:rPr lang="ru-RU" dirty="0"/>
              <a:t> </a:t>
            </a:r>
            <a:r>
              <a:rPr lang="uk-UA" dirty="0"/>
              <a:t> США</a:t>
            </a:r>
            <a:r>
              <a:rPr lang="ru-RU" dirty="0"/>
              <a:t> </a:t>
            </a:r>
            <a:r>
              <a:rPr lang="uk-UA" dirty="0"/>
              <a:t> «Удосконалення технологій та досліджень пов’язаних із пом’якшенням наслідків пожеж у зоні відчуження шляхом розвитку співпраці між США та Україною». Керівник роботи – д. с-г. н. </a:t>
            </a:r>
            <a:r>
              <a:rPr lang="uk-UA" dirty="0" err="1"/>
              <a:t>Зібцев</a:t>
            </a:r>
            <a:r>
              <a:rPr lang="uk-UA" dirty="0"/>
              <a:t> С.В. (2017–2019 рр.);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dirty="0"/>
              <a:t>міжнародний проект «Регіональні консультації за участі Ради Європи та Глобального центру моніторингу пожеж із посилення відповідальності у галузі охорони лісів від пожеж та незаконних сільськогосподарських палів». Керівник роботи – д. с-г. н. </a:t>
            </a:r>
            <a:r>
              <a:rPr lang="uk-UA" dirty="0" err="1"/>
              <a:t>Зібцев</a:t>
            </a:r>
            <a:r>
              <a:rPr lang="uk-UA" dirty="0"/>
              <a:t> С.В. (2019 р.);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dirty="0"/>
              <a:t>спільний україно-австрійський проект «Вплив природних і антропогенних порушень у лісах Чорнобильської зони відчуження на їх екосистемні послуги». Керівник роботи – д. с-г. н. Білоус А.М. (2019–2020 рр.).</a:t>
            </a:r>
          </a:p>
        </p:txBody>
      </p:sp>
    </p:spTree>
    <p:extLst>
      <p:ext uri="{BB962C8B-B14F-4D97-AF65-F5344CB8AC3E}">
        <p14:creationId xmlns:p14="http://schemas.microsoft.com/office/powerpoint/2010/main" val="1725545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ідзаголовок 2"/>
          <p:cNvSpPr txBox="1">
            <a:spLocks/>
          </p:cNvSpPr>
          <p:nvPr/>
        </p:nvSpPr>
        <p:spPr>
          <a:xfrm>
            <a:off x="732801" y="416152"/>
            <a:ext cx="11049712" cy="7375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>
                <a:solidFill>
                  <a:schemeClr val="bg1"/>
                </a:solidFill>
              </a:rPr>
              <a:t>Підвищити активність кафедр щодо пошуку та здобуття наукових міжнародних грантів, стажування в наукових установах провідних країн світу</a:t>
            </a:r>
            <a:endParaRPr lang="uk-UA" sz="1100" b="1" dirty="0">
              <a:solidFill>
                <a:schemeClr val="bg1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646644" y="1153684"/>
            <a:ext cx="700184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ea typeface="Times New Roman" panose="02020603050405020304" pitchFamily="18" charset="0"/>
              </a:rPr>
              <a:t>У період з 2016 до 2020 року науковці інститут пройшли низку </a:t>
            </a:r>
            <a:r>
              <a:rPr lang="uk-UA" sz="2000" dirty="0"/>
              <a:t>стажування в наукових установах провідних країн світу</a:t>
            </a:r>
            <a:r>
              <a:rPr lang="uk-UA" sz="2000" dirty="0">
                <a:ea typeface="Times New Roman" panose="02020603050405020304" pitchFamily="18" charset="0"/>
              </a:rPr>
              <a:t>:</a:t>
            </a:r>
          </a:p>
          <a:p>
            <a:pPr algn="ctr"/>
            <a:endParaRPr lang="uk-UA" sz="2000" dirty="0"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dirty="0">
                <a:ea typeface="Times New Roman" panose="02020603050405020304" pitchFamily="18" charset="0"/>
              </a:rPr>
              <a:t>Міжнародний інститут прикладного системного аналізу, Австрія (</a:t>
            </a:r>
            <a:r>
              <a:rPr lang="uk-UA" dirty="0" err="1">
                <a:ea typeface="Times New Roman" panose="02020603050405020304" pitchFamily="18" charset="0"/>
              </a:rPr>
              <a:t>Лакида</a:t>
            </a:r>
            <a:r>
              <a:rPr lang="uk-UA" dirty="0">
                <a:ea typeface="Times New Roman" panose="02020603050405020304" pitchFamily="18" charset="0"/>
              </a:rPr>
              <a:t> П.І., Блищик В.І., Білоус А.М., Василишин Р.Д., </a:t>
            </a:r>
            <a:r>
              <a:rPr lang="uk-UA" dirty="0" err="1">
                <a:ea typeface="Times New Roman" panose="02020603050405020304" pitchFamily="18" charset="0"/>
              </a:rPr>
              <a:t>Миронюк</a:t>
            </a:r>
            <a:r>
              <a:rPr lang="uk-UA" dirty="0">
                <a:ea typeface="Times New Roman" panose="02020603050405020304" pitchFamily="18" charset="0"/>
              </a:rPr>
              <a:t> В.В., </a:t>
            </a:r>
            <a:r>
              <a:rPr lang="uk-UA" dirty="0" err="1">
                <a:ea typeface="Times New Roman" panose="02020603050405020304" pitchFamily="18" charset="0"/>
              </a:rPr>
              <a:t>Лакида</a:t>
            </a:r>
            <a:r>
              <a:rPr lang="uk-UA" dirty="0">
                <a:ea typeface="Times New Roman" panose="02020603050405020304" pitchFamily="18" charset="0"/>
              </a:rPr>
              <a:t> І.П. (2017-2019 рр.));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dirty="0">
                <a:ea typeface="Times New Roman" panose="02020603050405020304" pitchFamily="18" charset="0"/>
              </a:rPr>
              <a:t>Лісова служба США, </a:t>
            </a:r>
            <a:r>
              <a:rPr lang="uk-UA" dirty="0"/>
              <a:t>Національному заповіднику </a:t>
            </a:r>
            <a:r>
              <a:rPr lang="uk-UA" dirty="0" err="1"/>
              <a:t>Гіффорд</a:t>
            </a:r>
            <a:r>
              <a:rPr lang="uk-UA" dirty="0"/>
              <a:t> </a:t>
            </a:r>
            <a:r>
              <a:rPr lang="uk-UA" dirty="0" err="1"/>
              <a:t>Пінчот</a:t>
            </a:r>
            <a:r>
              <a:rPr lang="uk-UA" dirty="0"/>
              <a:t> (Іваненко Ю.С. (2019 р.));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dirty="0"/>
              <a:t>Вроцлавський природничий університет, Польща (Білоус С.Ю. (2018 р.));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 err="1"/>
              <a:t>Варшавський</a:t>
            </a:r>
            <a:r>
              <a:rPr lang="ru-RU" dirty="0"/>
              <a:t> </a:t>
            </a:r>
            <a:r>
              <a:rPr lang="ru-RU" dirty="0" err="1"/>
              <a:t>університет</a:t>
            </a:r>
            <a:r>
              <a:rPr lang="ru-RU" dirty="0"/>
              <a:t> наук про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Польща</a:t>
            </a:r>
            <a:r>
              <a:rPr lang="ru-RU" dirty="0"/>
              <a:t> (</a:t>
            </a:r>
            <a:r>
              <a:rPr lang="ru-RU" dirty="0" err="1"/>
              <a:t>Блищик</a:t>
            </a:r>
            <a:r>
              <a:rPr lang="ru-RU" dirty="0"/>
              <a:t> В.І. (2019 р.));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dirty="0"/>
              <a:t>Шведський університет </a:t>
            </a:r>
            <a:r>
              <a:rPr lang="uk-UA" dirty="0" err="1"/>
              <a:t>аграних</a:t>
            </a:r>
            <a:r>
              <a:rPr lang="uk-UA" dirty="0"/>
              <a:t> наук, Швеція (</a:t>
            </a:r>
            <a:r>
              <a:rPr lang="uk-UA" dirty="0" err="1"/>
              <a:t>Лобченко</a:t>
            </a:r>
            <a:r>
              <a:rPr lang="uk-UA" dirty="0"/>
              <a:t> Г.О., Страшок О.Ю. (2018-2019 рр.));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dirty="0"/>
              <a:t>Summer School for Young Researchers </a:t>
            </a:r>
            <a:r>
              <a:rPr lang="uk-UA" dirty="0"/>
              <a:t>Європейського інституту лісу, Іспанія (</a:t>
            </a:r>
            <a:r>
              <a:rPr lang="uk-UA" dirty="0" err="1"/>
              <a:t>Лобченко</a:t>
            </a:r>
            <a:r>
              <a:rPr lang="uk-UA" dirty="0"/>
              <a:t> Г.О., Дубровець Б.С. (2017 р.));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 err="1"/>
              <a:t>Університет</a:t>
            </a:r>
            <a:r>
              <a:rPr lang="ru-RU" dirty="0"/>
              <a:t> Штату </a:t>
            </a:r>
            <a:r>
              <a:rPr lang="ru-RU" dirty="0" err="1"/>
              <a:t>Пенсильванія</a:t>
            </a:r>
            <a:r>
              <a:rPr lang="uk-UA" dirty="0"/>
              <a:t>, США (Білоус А.М. (2020 р.));</a:t>
            </a:r>
            <a:endParaRPr lang="ru-RU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dirty="0"/>
              <a:t>Багато інших.</a:t>
            </a:r>
          </a:p>
        </p:txBody>
      </p:sp>
      <p:pic>
        <p:nvPicPr>
          <p:cNvPr id="2050" name="Picture 2" descr="https://nubip.edu.ua/sites/default/files/u32/2_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185" y="1281919"/>
            <a:ext cx="2039475" cy="152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nubip.edu.ua/sites/default/files/u18/img_4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327" y="2268909"/>
            <a:ext cx="1948440" cy="146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nubip.edu.ua/sites/default/files/u18/2_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908" y="2884207"/>
            <a:ext cx="1346752" cy="153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nubip.edu.ua/sites/default/files/u32/6_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922" y="4210151"/>
            <a:ext cx="2158939" cy="104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nubip.edu.ua/sites/default/files/u18/dubrovec_bogdan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721" y="4084207"/>
            <a:ext cx="1410396" cy="151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nubip.edu.ua/sites/default/files/u32/41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785" y="5056183"/>
            <a:ext cx="1061268" cy="143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Пенсільванський університет | Center U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98" y="5432912"/>
            <a:ext cx="2111847" cy="105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323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57942" y="324709"/>
            <a:ext cx="10638972" cy="4674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R="25400" lvl="0" algn="just">
              <a:lnSpc>
                <a:spcPts val="139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uk-UA" b="1" dirty="0">
                <a:solidFill>
                  <a:schemeClr val="bg1"/>
                </a:solidFill>
                <a:ea typeface="Times New Roman" panose="02020603050405020304" pitchFamily="18" charset="0"/>
              </a:rPr>
              <a:t>Наставникам академічних груп та НПП формувати у студентів високі морально-етичні та патріотичні погляди</a:t>
            </a:r>
            <a:endParaRPr lang="uk-UA" sz="1100" b="1" u="none" strike="noStrike" spc="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Рисунок 3" descr="https://nubip.edu.ua/sites/default/files/dsc_834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2" y="3791077"/>
            <a:ext cx="3936481" cy="25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57" y="888037"/>
            <a:ext cx="2438400" cy="28003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49845" y="1513091"/>
            <a:ext cx="599111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Двічі на рік інститут долучається до Днів донора, що проходять в Національному університеті біоресурсів і природокористування України. З 2019 року інститут за ініціативи студентки Марії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Берко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проводить благодійну акацію «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НАС ТЕЧЕ ОДНА КРОВ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де збирають донорську кров для учасників АТО.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Окрім того, викладачі та студенти інституту щороку збирають продукти харчування та інші речі, що передаються військовим у зону АТО.</a:t>
            </a:r>
          </a:p>
        </p:txBody>
      </p:sp>
    </p:spTree>
    <p:extLst>
      <p:ext uri="{BB962C8B-B14F-4D97-AF65-F5344CB8AC3E}">
        <p14:creationId xmlns:p14="http://schemas.microsoft.com/office/powerpoint/2010/main" val="3861512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ubip.edu.ua/sites/default/files/u324/20191119_1523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89" y="246742"/>
            <a:ext cx="4160762" cy="312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79657" y="456364"/>
            <a:ext cx="34398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RobotoRegular"/>
              </a:rPr>
              <a:t>Студенти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спеціальності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деревообробні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меблеві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технології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виставці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майстрів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народної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творчості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що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проводили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упродовж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місяця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Національній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спілці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майстрів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народного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мистецтва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. </a:t>
            </a:r>
            <a:endParaRPr lang="uk-UA" dirty="0"/>
          </a:p>
        </p:txBody>
      </p:sp>
      <p:pic>
        <p:nvPicPr>
          <p:cNvPr id="1028" name="Picture 4" descr="https://nubip.edu.ua/sites/default/files/u324/20191119_1522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4" y="246743"/>
            <a:ext cx="2341343" cy="312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ubip.edu.ua/sites/default/files/u184/img_20190912_1336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4" y="3677669"/>
            <a:ext cx="3840692" cy="28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nubip.edu.ua/sites/default/files/u184/img_20190912_1350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58" y="3660207"/>
            <a:ext cx="3863974" cy="28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14652" y="3660207"/>
            <a:ext cx="28128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0000"/>
                </a:solidFill>
                <a:latin typeface="RobotoRegular"/>
              </a:rPr>
              <a:t> </a:t>
            </a:r>
            <a:r>
              <a:rPr lang="uk-UA" dirty="0">
                <a:solidFill>
                  <a:srgbClr val="000000"/>
                </a:solidFill>
                <a:latin typeface="RobotoRegular"/>
              </a:rPr>
              <a:t>Студенти 1-го курсу 1-ї групи ННІ </a:t>
            </a:r>
            <a:r>
              <a:rPr lang="uk-UA" dirty="0" err="1">
                <a:solidFill>
                  <a:srgbClr val="000000"/>
                </a:solidFill>
                <a:latin typeface="RobotoRegular"/>
              </a:rPr>
              <a:t>ЛіСПГ</a:t>
            </a:r>
            <a:r>
              <a:rPr lang="uk-UA" dirty="0">
                <a:solidFill>
                  <a:srgbClr val="000000"/>
                </a:solidFill>
                <a:latin typeface="RobotoRegular"/>
              </a:rPr>
              <a:t> та їх наставник </a:t>
            </a:r>
            <a:r>
              <a:rPr lang="uk-UA" i="1" dirty="0">
                <a:solidFill>
                  <a:srgbClr val="000000"/>
                </a:solidFill>
                <a:latin typeface="RobotoRegular"/>
              </a:rPr>
              <a:t>Василь Гуменюк</a:t>
            </a:r>
            <a:r>
              <a:rPr lang="uk-UA" dirty="0">
                <a:solidFill>
                  <a:srgbClr val="000000"/>
                </a:solidFill>
                <a:latin typeface="RobotoRegular"/>
              </a:rPr>
              <a:t> взяли участь у бібліотечному квесті, що відбувся у науковій бібліотеці НУБіП України. 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20716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8894" y="276843"/>
            <a:ext cx="11211249" cy="6469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R="25400" lvl="0" algn="just">
              <a:lnSpc>
                <a:spcPts val="139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uk-UA" b="1" dirty="0">
                <a:solidFill>
                  <a:schemeClr val="bg1"/>
                </a:solidFill>
                <a:ea typeface="Times New Roman" panose="02020603050405020304" pitchFamily="18" charset="0"/>
              </a:rPr>
              <a:t>Постійно приділяти увагу та надавати всебічну допомогу студентському самоврядуванню в інституті, у гуртожитках та студентських групах, сприяти в організації діяльності студентської організації та виборах її керівних органів</a:t>
            </a:r>
            <a:endParaRPr lang="uk-UA" sz="1100" b="1" u="none" strike="noStrike" spc="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94" y="961512"/>
            <a:ext cx="4119718" cy="54806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37021" y="2321646"/>
            <a:ext cx="62743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Загальне керівництво та координацію студентами здійснює студентська організація ННІ лісового і садово-паркового господарства. Важливе місце займає також студентська рада, яка підпорядковується студентській організації інституту та впливає на розвиток студентського самоврядування безпосередньо у гуртожитку №1.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9875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5562" y="3946824"/>
            <a:ext cx="11771086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гуртожитку, де проживають студенти ННІ </a:t>
            </a:r>
            <a:r>
              <a:rPr lang="uk-UA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ЛіСПГ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проводяться наступні заходи: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Армрестлінг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Волейбол (Жовтень)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Підтягування на перекладині (Листопад)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Жим штанги лежачи (Грудень)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Настільний теніс (Лютий)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Шахи та шашки (Березень)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Віджимання від підлоги та присідання (Квітень)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Віджимання на брусах (Травень)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16" y="839879"/>
            <a:ext cx="2147861" cy="1431907"/>
          </a:xfrm>
          <a:prstGeom prst="rect">
            <a:avLst/>
          </a:prstGeom>
        </p:spPr>
      </p:pic>
      <p:pic>
        <p:nvPicPr>
          <p:cNvPr id="5" name="Picture 2" descr="Визначено фіналістів з армреслінгу серед команд гуртожитків університет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214" y="839879"/>
            <a:ext cx="2134886" cy="142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214" y="2345013"/>
            <a:ext cx="1884643" cy="1413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82" y="839879"/>
            <a:ext cx="2177145" cy="1632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43" y="2345013"/>
            <a:ext cx="1855564" cy="13916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43" y="839880"/>
            <a:ext cx="1899157" cy="1424368"/>
          </a:xfrm>
          <a:prstGeom prst="rect">
            <a:avLst/>
          </a:prstGeom>
        </p:spPr>
      </p:pic>
      <p:pic>
        <p:nvPicPr>
          <p:cNvPr id="11" name="Рисунок 10" descr="C:\Users\Користувач\Desktop\Рисунок2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658" y="3786463"/>
            <a:ext cx="2681076" cy="204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Осінні спортивні змагання серед мешканців гуртожитків набувають обертів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01" y="2321635"/>
            <a:ext cx="2122576" cy="141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Осінні спортивні змагання серед мешканців гуртожитків набувають обертів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91" y="839879"/>
            <a:ext cx="2153038" cy="14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Осінні спортивні змагання серед мешканців гуртожитків набувають обертів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92" y="2321635"/>
            <a:ext cx="2153038" cy="14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07085" y="5781750"/>
            <a:ext cx="4484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Також команда інституту є дворазовим переможцем з 10 –ти </a:t>
            </a:r>
            <a:r>
              <a:rPr lang="uk-UA" dirty="0" err="1"/>
              <a:t>борства</a:t>
            </a:r>
            <a:r>
              <a:rPr lang="uk-UA" dirty="0"/>
              <a:t> серед інститутів та факультетів НУБіП України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469BCB-7F17-406B-A214-8B3F626E68D0}"/>
              </a:ext>
            </a:extLst>
          </p:cNvPr>
          <p:cNvSpPr txBox="1"/>
          <p:nvPr/>
        </p:nvSpPr>
        <p:spPr>
          <a:xfrm>
            <a:off x="709573" y="175025"/>
            <a:ext cx="11120554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Здійснювати пошук нових шляхів та форм залучення студентської молоді до занять спортом, здорового способу життя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68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nubip.edu.ua/sites/default/files/u32/foto_1_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93" y="646035"/>
            <a:ext cx="3293836" cy="5001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nubip.edu.ua/sites/default/files/u32/foto_3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94" y="646035"/>
            <a:ext cx="7226905" cy="5001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46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052" t="15625" r="36837" b="13939"/>
          <a:stretch/>
        </p:blipFill>
        <p:spPr>
          <a:xfrm>
            <a:off x="503524" y="729257"/>
            <a:ext cx="4078432" cy="57454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9125" y="164447"/>
            <a:ext cx="11007888" cy="4674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R="25400" lvl="0" algn="just">
              <a:lnSpc>
                <a:spcPts val="139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</a:rPr>
              <a:t>Виявляти та розвивати творчі здібності студентів, залучати до участі в мистецьких колективах університету та інституту, проведенні творчих конкурсів, концертів, виставок, виступів тощо</a:t>
            </a:r>
            <a:endParaRPr lang="uk-UA" sz="1100" u="none" strike="noStrike" spc="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Picture 2" descr="https://nubip.edu.ua/sites/default/files/u166/43167748_2147231458628837_5422146175383896064_n.jpg">
            <a:extLst>
              <a:ext uri="{FF2B5EF4-FFF2-40B4-BE49-F238E27FC236}">
                <a16:creationId xmlns:a16="http://schemas.microsoft.com/office/drawing/2014/main" id="{80154B69-02B3-449E-9126-A2A3F45A5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00" y="764052"/>
            <a:ext cx="4272037" cy="28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nubip.edu.ua/sites/default/files/u166/4_2.jpg">
            <a:extLst>
              <a:ext uri="{FF2B5EF4-FFF2-40B4-BE49-F238E27FC236}">
                <a16:creationId xmlns:a16="http://schemas.microsoft.com/office/drawing/2014/main" id="{4041853F-B35F-485E-9D5D-C6D253380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01" y="3802247"/>
            <a:ext cx="4272037" cy="267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F7F240-9E80-41A9-A604-ECF6C735349F}"/>
              </a:ext>
            </a:extLst>
          </p:cNvPr>
          <p:cNvSpPr/>
          <p:nvPr/>
        </p:nvSpPr>
        <p:spPr>
          <a:xfrm>
            <a:off x="9061473" y="2366305"/>
            <a:ext cx="2536009" cy="212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Вагома частка студентів інституту бере активну участь </a:t>
            </a:r>
            <a:r>
              <a:rPr lang="ru-RU" dirty="0"/>
              <a:t>  у  </a:t>
            </a:r>
            <a:r>
              <a:rPr lang="ru-RU" b="1" dirty="0"/>
              <a:t>Народному  ансамблю </a:t>
            </a:r>
            <a:r>
              <a:rPr lang="ru-RU" b="1" dirty="0" err="1"/>
              <a:t>пісні</a:t>
            </a:r>
            <a:r>
              <a:rPr lang="ru-RU" b="1" dirty="0"/>
              <a:t> і </a:t>
            </a:r>
            <a:r>
              <a:rPr lang="ru-RU" b="1" dirty="0" err="1"/>
              <a:t>танцю</a:t>
            </a:r>
            <a:r>
              <a:rPr lang="ru-RU" b="1" dirty="0"/>
              <a:t> «Колос»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05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nubip.edu.ua/sites/default/files/u18/dsc_9838_20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05" y="434000"/>
            <a:ext cx="5652852" cy="377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nubip.edu.ua/sites/default/files/u18/dsc_9835_201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86" y="433999"/>
            <a:ext cx="5399314" cy="37751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429231" y="5048331"/>
            <a:ext cx="6400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Вокально-інструментальний ансамбль ННІ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ЛіСПГ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29231" y="5570062"/>
            <a:ext cx="43127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78815"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https://nubip.edu.ua/node/61486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16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дерево, внешний, пар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9CB30FA-E241-4136-90F6-331A869DE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0" b="449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8F785-01C1-4AB8-B7F9-5FC154603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196" y="1252990"/>
            <a:ext cx="9144000" cy="2900518"/>
          </a:xfrm>
        </p:spPr>
        <p:txBody>
          <a:bodyPr>
            <a:normAutofit/>
          </a:bodyPr>
          <a:lstStyle/>
          <a:p>
            <a:r>
              <a:rPr lang="uk-UA" sz="8800" b="1" dirty="0">
                <a:solidFill>
                  <a:srgbClr val="FFFFFF"/>
                </a:solidFill>
              </a:rPr>
              <a:t>Дякую за увагу</a:t>
            </a:r>
          </a:p>
        </p:txBody>
      </p:sp>
    </p:spTree>
    <p:extLst>
      <p:ext uri="{BB962C8B-B14F-4D97-AF65-F5344CB8AC3E}">
        <p14:creationId xmlns:p14="http://schemas.microsoft.com/office/powerpoint/2010/main" val="916229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BD434-5604-4A78-BA71-CFEDFD1D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b="1">
                <a:solidFill>
                  <a:srgbClr val="FFFFFF"/>
                </a:solidFill>
              </a:rPr>
              <a:t>Завершити реорганізацію структури інституту у відповідності з вимогами Закону України «Про</a:t>
            </a:r>
            <a:r>
              <a:rPr lang="en-US" sz="2600" b="1" baseline="0">
                <a:solidFill>
                  <a:srgbClr val="FFFFFF"/>
                </a:solidFill>
              </a:rPr>
              <a:t> вищу освіту» та рішеннями ректорату і вченої ради університету</a:t>
            </a:r>
            <a:endParaRPr lang="en-US" sz="2600" b="1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27CA69-100E-4618-A8AD-05F4D3B8F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12" y="2426818"/>
            <a:ext cx="4608227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D817EF-3820-490B-9895-538D138D6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48" t="20136" r="13521" b="7483"/>
          <a:stretch/>
        </p:blipFill>
        <p:spPr>
          <a:xfrm>
            <a:off x="6824829" y="2426818"/>
            <a:ext cx="4696405" cy="39976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28360B-A19C-444D-9634-CB30FE5FB17C}"/>
              </a:ext>
            </a:extLst>
          </p:cNvPr>
          <p:cNvSpPr txBox="1"/>
          <p:nvPr/>
        </p:nvSpPr>
        <p:spPr>
          <a:xfrm>
            <a:off x="1809008" y="1666180"/>
            <a:ext cx="147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2016 </a:t>
            </a:r>
            <a:r>
              <a:rPr lang="uk-UA" sz="2800" dirty="0">
                <a:solidFill>
                  <a:schemeClr val="bg1"/>
                </a:solidFill>
              </a:rPr>
              <a:t>рік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6C99B-9DAB-403C-846C-F0D767C35E79}"/>
              </a:ext>
            </a:extLst>
          </p:cNvPr>
          <p:cNvSpPr txBox="1"/>
          <p:nvPr/>
        </p:nvSpPr>
        <p:spPr>
          <a:xfrm>
            <a:off x="8760141" y="1562871"/>
            <a:ext cx="147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20</a:t>
            </a:r>
            <a:r>
              <a:rPr lang="uk-UA" sz="2800" dirty="0">
                <a:solidFill>
                  <a:schemeClr val="bg1"/>
                </a:solidFill>
              </a:rPr>
              <a:t>20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uk-UA" sz="2800" dirty="0">
                <a:solidFill>
                  <a:schemeClr val="bg1"/>
                </a:solidFill>
              </a:rPr>
              <a:t>рік</a:t>
            </a:r>
          </a:p>
        </p:txBody>
      </p:sp>
    </p:spTree>
    <p:extLst>
      <p:ext uri="{BB962C8B-B14F-4D97-AF65-F5344CB8AC3E}">
        <p14:creationId xmlns:p14="http://schemas.microsoft.com/office/powerpoint/2010/main" val="1426549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BD434-5604-4A78-BA71-CFEDFD1D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301962"/>
            <a:ext cx="11139854" cy="930447"/>
          </a:xfr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u="none" strike="noStrike" kern="120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Докласти зусиль для відновлення в існуючому переліку спеціальності «Деревообробні та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меблеві технології»</a:t>
            </a:r>
            <a:endParaRPr lang="uk-UA" sz="2800" b="1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0B3A7-CBF2-4447-AC0B-4E2CC806D4A4}"/>
              </a:ext>
            </a:extLst>
          </p:cNvPr>
          <p:cNvSpPr txBox="1"/>
          <p:nvPr/>
        </p:nvSpPr>
        <p:spPr>
          <a:xfrm>
            <a:off x="546351" y="1278804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0" u="none" strike="noStrike" kern="1200" dirty="0">
                <a:effectLst/>
                <a:latin typeface="+mn-lt"/>
                <a:ea typeface="+mn-ea"/>
                <a:cs typeface="+mn-cs"/>
              </a:rPr>
              <a:t>Постановою Кабінету Міністрів України №53 від 1 лютого 2017 року </a:t>
            </a:r>
            <a:r>
              <a:rPr lang="uk-UA" sz="1800" b="0" i="0" kern="1200" dirty="0" err="1">
                <a:effectLst/>
                <a:latin typeface="+mn-lt"/>
                <a:ea typeface="+mn-ea"/>
                <a:cs typeface="+mn-cs"/>
              </a:rPr>
              <a:t>внесено</a:t>
            </a:r>
            <a:r>
              <a:rPr lang="uk-UA" sz="1800" b="0" i="0" kern="1200" dirty="0">
                <a:effectLst/>
                <a:latin typeface="+mn-lt"/>
                <a:ea typeface="+mn-ea"/>
                <a:cs typeface="+mn-cs"/>
              </a:rPr>
              <a:t> зміни до </a:t>
            </a:r>
            <a:r>
              <a:rPr lang="uk-UA" sz="1800" b="0" i="0" u="sng" kern="1200" dirty="0">
                <a:effectLst/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постанови Кабінету Міністрів України від 29 квітня 2015 р. № 266</a:t>
            </a:r>
            <a:r>
              <a:rPr lang="uk-UA" sz="1800" b="0" i="0" kern="1200" dirty="0">
                <a:effectLst/>
                <a:latin typeface="+mn-lt"/>
                <a:ea typeface="+mn-ea"/>
                <a:cs typeface="+mn-cs"/>
              </a:rPr>
              <a:t> “Про затвердження переліку галузей знань і спеціальностей, за якими здійснюється підготовка здобувачів вищої освіти”</a:t>
            </a:r>
            <a:r>
              <a:rPr lang="uk-UA" sz="1800" b="0" u="none" strike="noStrike" kern="1200" dirty="0">
                <a:effectLst/>
                <a:latin typeface="+mn-lt"/>
                <a:ea typeface="+mn-ea"/>
                <a:cs typeface="+mn-cs"/>
              </a:rPr>
              <a:t> де введено спеціальність 187 Деревообробні та меблеві технології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61881-A516-46FC-A0AA-33A0A83AD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55" t="27211" r="28903" b="44626"/>
          <a:stretch/>
        </p:blipFill>
        <p:spPr>
          <a:xfrm>
            <a:off x="6755364" y="1328747"/>
            <a:ext cx="4814595" cy="1989264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6817AC6F-15E1-4C63-94D0-0F712B405E86}"/>
              </a:ext>
            </a:extLst>
          </p:cNvPr>
          <p:cNvSpPr txBox="1">
            <a:spLocks/>
          </p:cNvSpPr>
          <p:nvPr/>
        </p:nvSpPr>
        <p:spPr>
          <a:xfrm>
            <a:off x="546351" y="3547872"/>
            <a:ext cx="11139854" cy="9304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Bef>
                <a:spcPts val="0"/>
              </a:spcBef>
              <a:defRPr/>
            </a:pPr>
            <a:r>
              <a:rPr lang="uk-UA" sz="2200" b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Активізувати роботу щодо проведення на базі інституту ІІ туру Всеукраїнської олімпіади зі спеціальності 205 «Лісове господарство» та 206 «Садово-паркове господарство»</a:t>
            </a:r>
            <a:endParaRPr lang="uk-UA" sz="2200" b="1" dirty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B794BE-49AF-44D3-9594-6E8976EC777B}"/>
              </a:ext>
            </a:extLst>
          </p:cNvPr>
          <p:cNvSpPr txBox="1"/>
          <p:nvPr/>
        </p:nvSpPr>
        <p:spPr>
          <a:xfrm>
            <a:off x="390781" y="4690685"/>
            <a:ext cx="52674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0" u="none" strike="noStrike" kern="1200" dirty="0">
                <a:effectLst/>
                <a:latin typeface="+mn-lt"/>
                <a:ea typeface="+mn-ea"/>
                <a:cs typeface="+mn-cs"/>
              </a:rPr>
              <a:t>Підготовлено та надіслано листи в МОН України щодо пропозиції відновлення ІІ туру Всеукраїнської студентської олімпіади зі спеціальності 206 «Садово-паркове господарство» та проведення цієї олімпіади на базі ННІ лісового і садово-паркового господарства НУБіП України.</a:t>
            </a:r>
          </a:p>
        </p:txBody>
      </p:sp>
    </p:spTree>
    <p:extLst>
      <p:ext uri="{BB962C8B-B14F-4D97-AF65-F5344CB8AC3E}">
        <p14:creationId xmlns:p14="http://schemas.microsoft.com/office/powerpoint/2010/main" val="134106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ED9CD11-1744-4E40-A49E-814C5AFA51D8}"/>
              </a:ext>
            </a:extLst>
          </p:cNvPr>
          <p:cNvSpPr txBox="1">
            <a:spLocks/>
          </p:cNvSpPr>
          <p:nvPr/>
        </p:nvSpPr>
        <p:spPr>
          <a:xfrm>
            <a:off x="526073" y="301962"/>
            <a:ext cx="11139854" cy="7180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З </a:t>
            </a:r>
            <a:r>
              <a:rPr lang="uk-UA" sz="2800" b="1" u="none" strike="noStrike" kern="120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метою упорядкування садово-паркової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зони на території Університету (</a:t>
            </a:r>
            <a:r>
              <a:rPr lang="uk-UA" sz="2800" b="1" u="none" strike="noStrike" kern="1200" baseline="0" noProof="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Голосієво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) закріпити всі кафедри ННІ за окремими ділянками </a:t>
            </a:r>
            <a:r>
              <a:rPr lang="uk-UA" sz="2800" b="1" u="none" strike="noStrike" kern="1200" baseline="0" noProof="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Ботсаду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та іншими лісовими насадженнями</a:t>
            </a:r>
            <a:endParaRPr lang="uk-UA" sz="2800" b="1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ECFA5-2590-4F65-9E20-B7EEA9B26059}"/>
              </a:ext>
            </a:extLst>
          </p:cNvPr>
          <p:cNvSpPr txBox="1"/>
          <p:nvPr/>
        </p:nvSpPr>
        <p:spPr>
          <a:xfrm>
            <a:off x="417789" y="1148303"/>
            <a:ext cx="41305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0" u="none" strike="noStrike" kern="1200" dirty="0">
                <a:effectLst/>
                <a:latin typeface="+mn-lt"/>
                <a:ea typeface="+mn-ea"/>
                <a:cs typeface="+mn-cs"/>
              </a:rPr>
              <a:t>Щорічно формуються накази щодо закріплення фахівців ННІ, у якості консультантів з питань благоустрою та озеленення території для кожного структурного підрозділу Університету. (Наказ №864 від 06.11.2020 року)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B233F6-D8A1-410B-AFF2-64A624461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6" t="8027" r="31199" b="8844"/>
          <a:stretch/>
        </p:blipFill>
        <p:spPr>
          <a:xfrm>
            <a:off x="611381" y="2902629"/>
            <a:ext cx="2961552" cy="37025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81A834-034C-4AC0-9C13-D5BF4380D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82" y="1148303"/>
            <a:ext cx="3634649" cy="2670164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мля, дерево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F045C7BA-9A95-4908-84C1-89296A013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8467"/>
            <a:ext cx="2006773" cy="27375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дерево, внешний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D7DBE3AB-44E1-446F-96EA-2FB8146E5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31" y="1148303"/>
            <a:ext cx="3634648" cy="187481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емля, внешний, грязь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EC210677-6CD6-4B39-B724-EF9DE4AE05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12" y="3818467"/>
            <a:ext cx="2061339" cy="275253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рава,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FF4CC7FE-DB96-480D-89BF-6A31A44ED2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30" y="3009319"/>
            <a:ext cx="3634649" cy="187481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небо,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0B9B3D20-E2C2-4610-932D-CFCC22D2C2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29" y="4884134"/>
            <a:ext cx="3634649" cy="167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30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3D0D90E-5013-466A-952A-3BB5E90FA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707" y="4368028"/>
            <a:ext cx="3394076" cy="225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4DFED8E-BC49-454E-B401-76E1C086C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501" y="1970650"/>
            <a:ext cx="2852282" cy="213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ED9CD11-1744-4E40-A49E-814C5AFA51D8}"/>
              </a:ext>
            </a:extLst>
          </p:cNvPr>
          <p:cNvSpPr txBox="1">
            <a:spLocks/>
          </p:cNvSpPr>
          <p:nvPr/>
        </p:nvSpPr>
        <p:spPr>
          <a:xfrm>
            <a:off x="526073" y="202132"/>
            <a:ext cx="11139854" cy="12705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u="none" strike="noStrike" kern="120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Урізноманітнити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підходи і методи (студентські наукові гуртки, конференції молодих вчених тощо) зі залучення талановитої молоді до навчання в дослідницькій магістратурі, аспірантурі та докторантурі, домогтися покращання результативності аспірантської та докторантської підготовки</a:t>
            </a:r>
            <a:endParaRPr lang="uk-UA" sz="2800" b="1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112628-3BFB-4647-A54C-5F3CABD825E1}"/>
              </a:ext>
            </a:extLst>
          </p:cNvPr>
          <p:cNvSpPr txBox="1"/>
          <p:nvPr/>
        </p:nvSpPr>
        <p:spPr>
          <a:xfrm>
            <a:off x="421105" y="1588046"/>
            <a:ext cx="60976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latin typeface="+mn-lt"/>
              </a:rPr>
              <a:t>На кожній кафедрі функціонують студентські наукові гуртки. Студентські наукові конференції та конференції молодих вчених проводяться регулярно. Учасники студентського наукового гуртка «Київська асоціація студентів лісівників» (</a:t>
            </a:r>
            <a:r>
              <a:rPr lang="en-US" sz="1800" b="1" dirty="0">
                <a:latin typeface="+mn-lt"/>
              </a:rPr>
              <a:t>KFSA</a:t>
            </a:r>
            <a:r>
              <a:rPr lang="uk-UA" sz="1800" b="1" dirty="0">
                <a:latin typeface="+mn-lt"/>
              </a:rPr>
              <a:t>)</a:t>
            </a:r>
            <a:r>
              <a:rPr lang="en-US" sz="1800" b="1" dirty="0">
                <a:latin typeface="+mn-lt"/>
              </a:rPr>
              <a:t> </a:t>
            </a:r>
            <a:r>
              <a:rPr lang="uk-UA" sz="1800" b="1" dirty="0">
                <a:latin typeface="+mn-lt"/>
              </a:rPr>
              <a:t>регулярно представляють університет на міжнародному рівні.</a:t>
            </a:r>
            <a:endParaRPr lang="uk-UA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61D6BF-857D-4B8B-9A21-92AD0EBED9C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09" y="1487101"/>
            <a:ext cx="3390333" cy="20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194C6F-B71D-4891-8BC4-0BD7D18AA4B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8" y="3457752"/>
            <a:ext cx="3946458" cy="292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7DC55A-A4CC-4D66-AA99-2860F45DE9C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038" y="3135426"/>
            <a:ext cx="3113337" cy="24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9B9F56D-B186-435D-9FD7-E51E317FF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746" y="3457752"/>
            <a:ext cx="2519515" cy="167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8F46519-533A-4E9F-829D-69AC3F5AE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413" y="5070228"/>
            <a:ext cx="2613293" cy="15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76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ED9CD11-1744-4E40-A49E-814C5AFA51D8}"/>
              </a:ext>
            </a:extLst>
          </p:cNvPr>
          <p:cNvSpPr txBox="1">
            <a:spLocks/>
          </p:cNvSpPr>
          <p:nvPr/>
        </p:nvSpPr>
        <p:spPr>
          <a:xfrm>
            <a:off x="526073" y="0"/>
            <a:ext cx="11139854" cy="10202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Забезпечити стовідсоткове виконання держзамовлення та максимальне заповнення ліцензійних обсягів підготовки фахівців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D4B741-0E1D-4BC0-A2FF-FBE9556CD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" t="20702" r="32500" b="5439"/>
          <a:stretch/>
        </p:blipFill>
        <p:spPr>
          <a:xfrm>
            <a:off x="336885" y="1020280"/>
            <a:ext cx="11526252" cy="46706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A88B18-57D9-4D83-98A8-D50BF7C6D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" t="28947" r="32500" b="50000"/>
          <a:stretch/>
        </p:blipFill>
        <p:spPr>
          <a:xfrm>
            <a:off x="336885" y="5690938"/>
            <a:ext cx="11526251" cy="11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68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ED9CD11-1744-4E40-A49E-814C5AFA51D8}"/>
              </a:ext>
            </a:extLst>
          </p:cNvPr>
          <p:cNvSpPr txBox="1">
            <a:spLocks/>
          </p:cNvSpPr>
          <p:nvPr/>
        </p:nvSpPr>
        <p:spPr>
          <a:xfrm>
            <a:off x="526073" y="0"/>
            <a:ext cx="11139854" cy="10202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Забезпечити стовідсоткове виконання держзамовлення та максимальне заповнення ліцензійних обсягів підготовки фахівців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717821-693E-4BDA-99CA-A41318B53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" t="21052" r="32402" b="4561"/>
          <a:stretch/>
        </p:blipFill>
        <p:spPr>
          <a:xfrm>
            <a:off x="372979" y="1020280"/>
            <a:ext cx="11381873" cy="42134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69620E-6DCE-4164-B330-36BF8EF21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" t="39474" r="32303" b="35614"/>
          <a:stretch/>
        </p:blipFill>
        <p:spPr>
          <a:xfrm>
            <a:off x="372980" y="5233739"/>
            <a:ext cx="11381872" cy="162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4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ED9CD11-1744-4E40-A49E-814C5AFA51D8}"/>
              </a:ext>
            </a:extLst>
          </p:cNvPr>
          <p:cNvSpPr txBox="1">
            <a:spLocks/>
          </p:cNvSpPr>
          <p:nvPr/>
        </p:nvSpPr>
        <p:spPr>
          <a:xfrm>
            <a:off x="526073" y="0"/>
            <a:ext cx="11139854" cy="10202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u="none" strike="noStrike" kern="120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Спрямувати зусилля на розробку відсутніх україномовних підручників, навчально-методичних</a:t>
            </a:r>
            <a:r>
              <a:rPr lang="uk-UA" sz="2800" b="1" u="none" strike="noStrike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посібників та електронних курсів з дисциплін забезпечення підготовки фахівців ОС «Бакалавр» та «Магістр» виробничого і дослідницького спрямувань</a:t>
            </a:r>
            <a:endParaRPr lang="uk-UA" sz="2800" b="1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97E4B-6BF2-43BB-AB4F-230511E49A52}"/>
              </a:ext>
            </a:extLst>
          </p:cNvPr>
          <p:cNvSpPr txBox="1"/>
          <p:nvPr/>
        </p:nvSpPr>
        <p:spPr>
          <a:xfrm>
            <a:off x="526073" y="1020279"/>
            <a:ext cx="60976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800" b="1" u="none" strike="noStrike" kern="1200" dirty="0">
                <a:effectLst/>
                <a:latin typeface="+mn-lt"/>
                <a:ea typeface="+mn-ea"/>
                <a:cs typeface="+mn-cs"/>
              </a:rPr>
              <a:t>Щорічно проводиться робота з підготовки підручників і навчальних посібників українською мовою та електронних навчальних курсів дисциплін, що викладаються на кафедрах ННІ. Забезпеченість електронними навчальними курсами становить 100 %, з них 139 є атестованими.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8D52416-B954-4A07-BCA0-BC9686D5E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7" y="2405137"/>
            <a:ext cx="2784504" cy="1964833"/>
          </a:xfrm>
          <a:prstGeom prst="rect">
            <a:avLst/>
          </a:prstGeom>
        </p:spPr>
      </p:pic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E0D0D84-CB28-4FF2-8ABB-C6FBC6288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7" y="4528874"/>
            <a:ext cx="2784504" cy="1909247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растени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824FC31A-5B50-4D05-A68C-461B65265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448" y="3697163"/>
            <a:ext cx="1795455" cy="25286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CF0AA0E-70B8-4273-98DC-8F1027887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699" y="3681534"/>
            <a:ext cx="1795454" cy="253903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F1EDA37-F56E-46A2-8FCF-D0A24D5FA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75" y="3681534"/>
            <a:ext cx="1808230" cy="25338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47E3CF-34EA-4BE7-A8A5-75418C049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575" y="4528874"/>
            <a:ext cx="2915626" cy="18933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0F86A2-E920-4226-A0CC-8CC7689F6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96" y="1095670"/>
            <a:ext cx="1557682" cy="22603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1AC4B4-EF7B-4975-ACD5-DE41AEE3D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69" y="2405138"/>
            <a:ext cx="2901531" cy="19570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1E473A-9A6A-415E-8E06-A85FFF614F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6100" y="1058632"/>
            <a:ext cx="3362788" cy="229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1765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base.com-91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2295</Words>
  <Application>Microsoft Office PowerPoint</Application>
  <PresentationFormat>Широкоэкранный</PresentationFormat>
  <Paragraphs>119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Arial</vt:lpstr>
      <vt:lpstr>Calibri</vt:lpstr>
      <vt:lpstr>Calibri Light</vt:lpstr>
      <vt:lpstr>RobotoRegular</vt:lpstr>
      <vt:lpstr>Times New Roman</vt:lpstr>
      <vt:lpstr>Wingdings</vt:lpstr>
      <vt:lpstr>powerpointbase.com-912</vt:lpstr>
      <vt:lpstr>Звіт директора ННІ лісового і садово-паркового господарства П. Лакиди</vt:lpstr>
      <vt:lpstr>практикувати й надалі узгодження освітньо-професійної програми підготовки фахівців та навчальних планів інституту з радою роботодавців інституту</vt:lpstr>
      <vt:lpstr>Завершити реорганізацію структури інституту у відповідності з вимогами Закону України «Про вищу освіту» та рішеннями ректорату і вченої ради університету</vt:lpstr>
      <vt:lpstr>Докласти зусиль для відновлення в існуючому переліку спеціальності «Деревообробні та меблеві технології»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директора ННІ лісового і садово-паркового господарства П. Лакиди</dc:title>
  <dc:creator>Євгеній Гузій</dc:creator>
  <cp:lastModifiedBy>Євгеній Гузій</cp:lastModifiedBy>
  <cp:revision>2</cp:revision>
  <dcterms:created xsi:type="dcterms:W3CDTF">2020-11-24T09:55:10Z</dcterms:created>
  <dcterms:modified xsi:type="dcterms:W3CDTF">2020-11-25T07:47:21Z</dcterms:modified>
</cp:coreProperties>
</file>