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sldIdLst>
    <p:sldId id="256" r:id="rId2"/>
    <p:sldId id="257" r:id="rId3"/>
    <p:sldId id="259" r:id="rId4"/>
    <p:sldId id="261" r:id="rId5"/>
    <p:sldId id="260" r:id="rId6"/>
    <p:sldId id="263" r:id="rId7"/>
    <p:sldId id="264" r:id="rId8"/>
    <p:sldId id="265" r:id="rId9"/>
    <p:sldId id="266" r:id="rId10"/>
    <p:sldId id="267" r:id="rId11"/>
    <p:sldId id="262" r:id="rId12"/>
    <p:sldId id="268" r:id="rId13"/>
    <p:sldId id="269" r:id="rId14"/>
    <p:sldId id="271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8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A9951-AB55-49E0-BE60-E853DA597E0F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C687D-51B4-4F7A-9C3C-645E351B5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168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A9951-AB55-49E0-BE60-E853DA597E0F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C687D-51B4-4F7A-9C3C-645E351B5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110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A9951-AB55-49E0-BE60-E853DA597E0F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C687D-51B4-4F7A-9C3C-645E351B5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919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A9951-AB55-49E0-BE60-E853DA597E0F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C687D-51B4-4F7A-9C3C-645E351B5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509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A9951-AB55-49E0-BE60-E853DA597E0F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C687D-51B4-4F7A-9C3C-645E351B5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340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A9951-AB55-49E0-BE60-E853DA597E0F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C687D-51B4-4F7A-9C3C-645E351B5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00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A9951-AB55-49E0-BE60-E853DA597E0F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C687D-51B4-4F7A-9C3C-645E351B5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696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A9951-AB55-49E0-BE60-E853DA597E0F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C687D-51B4-4F7A-9C3C-645E351B5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463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A9951-AB55-49E0-BE60-E853DA597E0F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C687D-51B4-4F7A-9C3C-645E351B5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873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A9951-AB55-49E0-BE60-E853DA597E0F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C687D-51B4-4F7A-9C3C-645E351B5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659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A9951-AB55-49E0-BE60-E853DA597E0F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C687D-51B4-4F7A-9C3C-645E351B5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413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9A9951-AB55-49E0-BE60-E853DA597E0F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EC687D-51B4-4F7A-9C3C-645E351B5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935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Картинки по запросу НУБІП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328" y="172459"/>
            <a:ext cx="1725036" cy="2048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54241" y="2227023"/>
            <a:ext cx="1126827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 СПЕЦИФІКУ ПІДГОТОВКИ АСПІРАНТІВ І ДОКТОРАНТІВ </a:t>
            </a:r>
            <a:b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ВИМОГИ ДО РОБОТИ СПЕЦІАЛІЗОВАНИХ ВЧЕНИХ РАД </a:t>
            </a:r>
            <a:b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2021 РОЦІ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123878" y="5714999"/>
            <a:ext cx="369864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Завідувач відділу докторантури </a:t>
            </a:r>
            <a:b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атестації наукових кадрів </a:t>
            </a:r>
          </a:p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С. Боярчук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4226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129051" y="153849"/>
            <a:ext cx="97172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ПЕРЕВАГИ «НОВОЇ» ПРОЦЕДУРИ ЗАХИСТУ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4" descr="Картинки по запросу НУБІП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328" y="172459"/>
            <a:ext cx="1725036" cy="2048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2129051" y="680389"/>
            <a:ext cx="9717206" cy="779013"/>
          </a:xfrm>
          <a:prstGeom prst="round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Можливість виконання дисертації у рамках реалізації права на академічну мобільність та подвійне наукове керівництво</a:t>
            </a:r>
            <a:endParaRPr lang="en-US" sz="2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129051" y="1612076"/>
            <a:ext cx="9717206" cy="779013"/>
          </a:xfrm>
          <a:prstGeom prst="round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Готовність дисертації до захисту визначається виключно науковим керівником</a:t>
            </a:r>
            <a:endParaRPr lang="en-US" sz="2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29821" y="2514979"/>
            <a:ext cx="11516435" cy="779013"/>
          </a:xfrm>
          <a:prstGeom prst="round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Атестація здійснюється разовою спеціалізованою вченою радою, </a:t>
            </a:r>
            <a:br>
              <a:rPr lang="uk-UA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члени якої є фахівцями з наукової тематики дисертації</a:t>
            </a:r>
            <a:endParaRPr lang="en-US" sz="2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29822" y="3417882"/>
            <a:ext cx="11516434" cy="512673"/>
          </a:xfrm>
          <a:prstGeom prst="round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Зменшення кількості публікацій за одночасного підвищення їх якості</a:t>
            </a:r>
            <a:endParaRPr lang="en-US" sz="2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29822" y="4120259"/>
            <a:ext cx="11516434" cy="451742"/>
          </a:xfrm>
          <a:prstGeom prst="round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Скасування автореферату дисертації</a:t>
            </a:r>
            <a:endParaRPr lang="en-US" sz="2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229435" y="4962624"/>
            <a:ext cx="97172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Недолік «НОВОЇ» ПРОЦЕДУРИ ЗАХИСТУ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29822" y="5530669"/>
            <a:ext cx="11516434" cy="1088495"/>
          </a:xfrm>
          <a:prstGeom prst="round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Особи, які завершили навчання в аспірантурі, мають право захистити дисертацію впродовж шести місяців після відрахування з аспірантури </a:t>
            </a:r>
            <a:br>
              <a:rPr lang="uk-UA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(для здобувачів 2016 року вступу – до 01 квітня 2021 року)</a:t>
            </a:r>
            <a:endParaRPr lang="en-US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37024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156345" y="140633"/>
            <a:ext cx="85298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ПІДГОТОВКА ТА АТЕСТАЦІЯ ЗДОБУВАЧІВ НАУКОВОГО СТУПЕНЯ ДОКТОРА НАУК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4" descr="Картинки по запросу НУБІП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328" y="172459"/>
            <a:ext cx="1725036" cy="2048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145329" y="2545270"/>
            <a:ext cx="3034600" cy="3623518"/>
          </a:xfrm>
          <a:prstGeom prst="round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Завершення наукового дослідження </a:t>
            </a:r>
            <a:br>
              <a:rPr lang="uk-UA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докторантурі Університету </a:t>
            </a:r>
            <a:br>
              <a:rPr lang="uk-UA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 роки)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7445" y="879375"/>
            <a:ext cx="2857500" cy="2047875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4658170" y="1335153"/>
            <a:ext cx="3034600" cy="1348644"/>
          </a:xfrm>
          <a:prstGeom prst="round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наукових публікацій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6" t="30571" r="38153" b="19939"/>
          <a:stretch/>
        </p:blipFill>
        <p:spPr>
          <a:xfrm>
            <a:off x="3466531" y="4735773"/>
            <a:ext cx="2729553" cy="143301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24" t="17238" r="2515" b="22432"/>
          <a:stretch/>
        </p:blipFill>
        <p:spPr>
          <a:xfrm>
            <a:off x="6607792" y="2793849"/>
            <a:ext cx="1719618" cy="174691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465271" y="2927250"/>
            <a:ext cx="32504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01.09.2021 року – 3 статті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433212" y="3309230"/>
            <a:ext cx="33145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01.09.2022 року – 5 статей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417438" y="3842898"/>
            <a:ext cx="337060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Наказ МОН України № 1220 </a:t>
            </a:r>
            <a:b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 23.09.2019 року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679976" y="3079343"/>
            <a:ext cx="3259665" cy="3089445"/>
          </a:xfrm>
          <a:prstGeom prst="round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Захист дисертації </a:t>
            </a:r>
            <a:br>
              <a:rPr lang="uk-UA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спеціалізованій вченій раді </a:t>
            </a:r>
            <a:br>
              <a:rPr lang="uk-UA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(до 15 травня </a:t>
            </a:r>
            <a:br>
              <a:rPr lang="uk-UA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року)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62432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Картинки по запросу НУБІП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328" y="172459"/>
            <a:ext cx="1725036" cy="2048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559558" y="2547755"/>
            <a:ext cx="1125940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Основний недолік в атестації здобувачів наукового ступеня доктора наук – втрата чинності Порядку присудження наукових ступенів </a:t>
            </a: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01 липня 2021 року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156345" y="140633"/>
            <a:ext cx="85298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ПІДГОТОВКА ТА АТЕСТАЦІЯ ЗДОБУВАЧА НАУКОВОГО СТУПЕНЯ ДОКТОРА НАУК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22946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EF0C3D3-632A-4F6A-9F9F-31C2478EDEE5}"/>
              </a:ext>
            </a:extLst>
          </p:cNvPr>
          <p:cNvSpPr txBox="1"/>
          <p:nvPr/>
        </p:nvSpPr>
        <p:spPr>
          <a:xfrm>
            <a:off x="1870363" y="153849"/>
            <a:ext cx="100714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ПОСТІЙНО ДІЮЧА СПЕЦІАЛІЗОВАНА ВЧЕНА РАДА </a:t>
            </a:r>
            <a:b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(ПРОЄКТ НАЗЯВО)</a:t>
            </a: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CD60B2CE-39BF-4BF7-9CFC-9A64A8C698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611113"/>
              </p:ext>
            </p:extLst>
          </p:nvPr>
        </p:nvGraphicFramePr>
        <p:xfrm>
          <a:off x="341195" y="1098990"/>
          <a:ext cx="11505060" cy="54254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78340">
                  <a:extLst>
                    <a:ext uri="{9D8B030D-6E8A-4147-A177-3AD203B41FA5}">
                      <a16:colId xmlns:a16="http://schemas.microsoft.com/office/drawing/2014/main" val="1443222834"/>
                    </a:ext>
                  </a:extLst>
                </a:gridCol>
                <a:gridCol w="1278340">
                  <a:extLst>
                    <a:ext uri="{9D8B030D-6E8A-4147-A177-3AD203B41FA5}">
                      <a16:colId xmlns:a16="http://schemas.microsoft.com/office/drawing/2014/main" val="2926343561"/>
                    </a:ext>
                  </a:extLst>
                </a:gridCol>
                <a:gridCol w="1278340">
                  <a:extLst>
                    <a:ext uri="{9D8B030D-6E8A-4147-A177-3AD203B41FA5}">
                      <a16:colId xmlns:a16="http://schemas.microsoft.com/office/drawing/2014/main" val="2415716163"/>
                    </a:ext>
                  </a:extLst>
                </a:gridCol>
                <a:gridCol w="1278340">
                  <a:extLst>
                    <a:ext uri="{9D8B030D-6E8A-4147-A177-3AD203B41FA5}">
                      <a16:colId xmlns:a16="http://schemas.microsoft.com/office/drawing/2014/main" val="1400676829"/>
                    </a:ext>
                  </a:extLst>
                </a:gridCol>
                <a:gridCol w="1278340">
                  <a:extLst>
                    <a:ext uri="{9D8B030D-6E8A-4147-A177-3AD203B41FA5}">
                      <a16:colId xmlns:a16="http://schemas.microsoft.com/office/drawing/2014/main" val="3249435205"/>
                    </a:ext>
                  </a:extLst>
                </a:gridCol>
                <a:gridCol w="1278340">
                  <a:extLst>
                    <a:ext uri="{9D8B030D-6E8A-4147-A177-3AD203B41FA5}">
                      <a16:colId xmlns:a16="http://schemas.microsoft.com/office/drawing/2014/main" val="2652493166"/>
                    </a:ext>
                  </a:extLst>
                </a:gridCol>
                <a:gridCol w="1278340">
                  <a:extLst>
                    <a:ext uri="{9D8B030D-6E8A-4147-A177-3AD203B41FA5}">
                      <a16:colId xmlns:a16="http://schemas.microsoft.com/office/drawing/2014/main" val="4280347788"/>
                    </a:ext>
                  </a:extLst>
                </a:gridCol>
                <a:gridCol w="1278340">
                  <a:extLst>
                    <a:ext uri="{9D8B030D-6E8A-4147-A177-3AD203B41FA5}">
                      <a16:colId xmlns:a16="http://schemas.microsoft.com/office/drawing/2014/main" val="261652151"/>
                    </a:ext>
                  </a:extLst>
                </a:gridCol>
                <a:gridCol w="1278340">
                  <a:extLst>
                    <a:ext uri="{9D8B030D-6E8A-4147-A177-3AD203B41FA5}">
                      <a16:colId xmlns:a16="http://schemas.microsoft.com/office/drawing/2014/main" val="388363832"/>
                    </a:ext>
                  </a:extLst>
                </a:gridCol>
              </a:tblGrid>
              <a:tr h="377632">
                <a:tc gridSpan="9">
                  <a:txBody>
                    <a:bodyPr/>
                    <a:lstStyle/>
                    <a:p>
                      <a:pPr algn="ctr"/>
                      <a:r>
                        <a:rPr lang="uk-UA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Спеціальність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5974638"/>
                  </a:ext>
                </a:extLst>
              </a:tr>
              <a:tr h="377632">
                <a:tc gridSpan="9">
                  <a:txBody>
                    <a:bodyPr/>
                    <a:lstStyle/>
                    <a:p>
                      <a:pPr algn="ctr"/>
                      <a:r>
                        <a:rPr lang="uk-UA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Спеціалізація (наукові інтереси членів ради)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8653621"/>
                  </a:ext>
                </a:extLst>
              </a:tr>
              <a:tr h="377632">
                <a:tc gridSpan="9">
                  <a:txBody>
                    <a:bodyPr/>
                    <a:lstStyle/>
                    <a:p>
                      <a:pPr algn="ctr"/>
                      <a:r>
                        <a:rPr lang="uk-UA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Освітньо-наукова програма (чинний сертифікат НАЗЯВО)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1901281"/>
                  </a:ext>
                </a:extLst>
              </a:tr>
              <a:tr h="493827">
                <a:tc>
                  <a:txBody>
                    <a:bodyPr/>
                    <a:lstStyle/>
                    <a:p>
                      <a:pPr marL="0" indent="0" algn="ctr"/>
                      <a:r>
                        <a:rPr lang="uk-UA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Рецензент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Рецензент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Рецензент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Рецензент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Голова ради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Опонент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2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Опонент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2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Опонент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2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Опонент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2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7328894"/>
                  </a:ext>
                </a:extLst>
              </a:tr>
              <a:tr h="319535">
                <a:tc gridSpan="5">
                  <a:txBody>
                    <a:bodyPr/>
                    <a:lstStyle/>
                    <a:p>
                      <a:pPr algn="ctr"/>
                      <a:r>
                        <a:rPr lang="uk-UA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НУБіП України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uk-UA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Інша установа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2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uk-UA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2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uk-UA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2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7456645"/>
                  </a:ext>
                </a:extLst>
              </a:tr>
              <a:tr h="1222091">
                <a:tc gridSpan="9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доктори наук</a:t>
                      </a:r>
                      <a:r>
                        <a:rPr lang="uk-UA" sz="2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які мають </a:t>
                      </a:r>
                      <a:r>
                        <a:rPr lang="uk-UA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менше трьох наукових публікацій</a:t>
                      </a:r>
                      <a:r>
                        <a:rPr lang="uk-UA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за </a:t>
                      </a:r>
                      <a:r>
                        <a:rPr lang="uk-UA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останні 5 років</a:t>
                      </a:r>
                      <a:r>
                        <a:rPr lang="uk-UA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br>
                        <a:rPr lang="uk-UA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uk-UA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спеціалізацією спеціалізованої вченої ради, у виданнях, проіндексованих у базах даних </a:t>
                      </a:r>
                      <a:r>
                        <a:rPr lang="tr-TR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Scopus </a:t>
                      </a:r>
                      <a:r>
                        <a:rPr lang="uk-UA" sz="2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та/або </a:t>
                      </a:r>
                      <a:r>
                        <a:rPr lang="tr-TR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Web of Science </a:t>
                      </a:r>
                      <a:r>
                        <a:rPr lang="uk-UA" sz="2400" b="1" noProof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Core</a:t>
                      </a:r>
                      <a:r>
                        <a:rPr lang="tr-TR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Collection</a:t>
                      </a:r>
                      <a:r>
                        <a:rPr lang="uk-UA" sz="2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або </a:t>
                      </a:r>
                      <a:r>
                        <a:rPr lang="uk-UA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менше 10 публікацій </a:t>
                      </a:r>
                      <a:br>
                        <a:rPr lang="uk-UA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uk-UA" sz="2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</a:t>
                      </a:r>
                      <a:r>
                        <a:rPr lang="uk-UA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останні 5 років</a:t>
                      </a:r>
                      <a:r>
                        <a:rPr lang="uk-UA" sz="2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 фахових виданнях, включених до переліку МОН України (</a:t>
                      </a:r>
                      <a:r>
                        <a:rPr lang="uk-UA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категорії А та Б</a:t>
                      </a:r>
                      <a:r>
                        <a:rPr lang="uk-UA" sz="2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4562644"/>
                  </a:ext>
                </a:extLst>
              </a:tr>
              <a:tr h="288000">
                <a:tc gridSpan="9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утворюється Вченою радою ЗВО на 2-річний термін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6115664"/>
                  </a:ext>
                </a:extLst>
              </a:tr>
              <a:tr h="324000">
                <a:tc gridSpan="9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років після здобуття наукового ступеня доктора наук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4644601"/>
                  </a:ext>
                </a:extLst>
              </a:tr>
            </a:tbl>
          </a:graphicData>
        </a:graphic>
      </p:graphicFrame>
      <p:pic>
        <p:nvPicPr>
          <p:cNvPr id="8" name="Picture 4" descr="Картинки по запросу НУБІП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328" y="172459"/>
            <a:ext cx="1725036" cy="2048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4811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2156345" y="140633"/>
            <a:ext cx="96626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ПЕРСПЕКТИВА АТЕСТАЦІЯ ЗДОБУВАЧІВ СТУПЕНЯ ДОКТОРА ФІЛОСОФІЇ ПІСЛЯ 30 ЧЕРВНЯ 2021 РОКУ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967"/>
          <a:stretch/>
        </p:blipFill>
        <p:spPr>
          <a:xfrm>
            <a:off x="1870364" y="1086164"/>
            <a:ext cx="9703558" cy="5587591"/>
          </a:xfrm>
          <a:prstGeom prst="rect">
            <a:avLst/>
          </a:prstGeom>
        </p:spPr>
      </p:pic>
      <p:pic>
        <p:nvPicPr>
          <p:cNvPr id="6" name="Picture 4" descr="Картинки по запросу НУБІП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328" y="172459"/>
            <a:ext cx="1725036" cy="2048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3098042" y="6086901"/>
            <a:ext cx="745167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2800065" y="6280245"/>
            <a:ext cx="7740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2809719" y="6473589"/>
            <a:ext cx="7740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2809719" y="6673755"/>
            <a:ext cx="68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76108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Картинки по запросу НУБІП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328" y="172459"/>
            <a:ext cx="1725036" cy="2048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559558" y="2738823"/>
            <a:ext cx="112594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Дякую за увагу!</a:t>
            </a:r>
            <a:endParaRPr lang="uk-UA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50861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2296319" y="938644"/>
            <a:ext cx="4478554" cy="170410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400" b="1" dirty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41</a:t>
            </a:r>
            <a:r>
              <a:rPr lang="uk-UA" sz="24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здобувачі вищої освіти ступеня доктора філософії (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PhD</a:t>
            </a:r>
            <a:r>
              <a:rPr lang="uk-UA" sz="24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7200828" y="1960416"/>
            <a:ext cx="4433455" cy="170410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uk-UA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здобувачів наукового ступеня доктора наук</a:t>
            </a:r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0945" y="3782290"/>
            <a:ext cx="11360727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Постанова Кабінету Міністрів України від 23 березня 2016 року № 261 </a:t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«Про затвердження Порядку підготовки здобувачів вищої освіти ступеня доктора філософії </a:t>
            </a:r>
            <a:b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доктора наук у закладах вищої освіти (наукових установах)»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Положення про підготовку здобувачів вищої освіти ступеня доктора філософії у Національному університеті біоресурсів і природокористування України </a:t>
            </a:r>
            <a:b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(затверджено Вченою радою НУБіП України від 24 травня 2017 року)</a:t>
            </a:r>
            <a:endParaRPr lang="uk-UA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325091" y="206954"/>
            <a:ext cx="85621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ПІДГОТОВКА НАУКОВИХ КАДРІВ В УНІВЕРСИТЕТІ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4" descr="Картинки по запросу НУБІП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328" y="172459"/>
            <a:ext cx="1725036" cy="2048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6662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272145" y="172459"/>
            <a:ext cx="98090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ОСВІТНЬО-НАУКОВА ПРОГРАМА ПІДГОТОВКИ </a:t>
            </a:r>
            <a:b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ДОКТОРА ФІЛОСОФІЇ В УНІВЕРСИТЕТІ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4" descr="Картинки по запросу НУБІП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328" y="172459"/>
            <a:ext cx="1725036" cy="2048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789709" y="2531622"/>
            <a:ext cx="2147455" cy="1885109"/>
          </a:xfrm>
          <a:prstGeom prst="round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Блок обов’язкових дисциплін</a:t>
            </a:r>
            <a:endParaRPr 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417420" y="1555770"/>
            <a:ext cx="2147455" cy="1330037"/>
          </a:xfrm>
          <a:prstGeom prst="round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Блок обов’язкових фахових дисциплін</a:t>
            </a:r>
            <a:endParaRPr 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416694" y="3107483"/>
            <a:ext cx="2147455" cy="1330037"/>
          </a:xfrm>
          <a:prstGeom prst="round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Блок вибіркових дисциплін</a:t>
            </a:r>
            <a:endParaRPr 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161447" y="1555771"/>
            <a:ext cx="2147455" cy="1330037"/>
          </a:xfrm>
          <a:prstGeom prst="round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Педагогічна практика</a:t>
            </a:r>
            <a:endParaRPr 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6102926" y="3107483"/>
            <a:ext cx="2147455" cy="1330037"/>
          </a:xfrm>
          <a:prstGeom prst="round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Фаховий іспит зі спеціальності</a:t>
            </a:r>
            <a:endParaRPr 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8789158" y="1555771"/>
            <a:ext cx="2733999" cy="2881749"/>
          </a:xfrm>
          <a:prstGeom prst="round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Захист дисертації доктора філософії </a:t>
            </a:r>
            <a:br>
              <a:rPr lang="uk-UA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разовій спеціалізованій вченій раді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552545" y="2020733"/>
            <a:ext cx="7088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рік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135997" y="1155660"/>
            <a:ext cx="8082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ІІ рік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822229" y="1134041"/>
            <a:ext cx="9076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ІІІ рік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9801733" y="1134041"/>
            <a:ext cx="8901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рік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789708" y="5389825"/>
            <a:ext cx="7460673" cy="1330037"/>
          </a:xfrm>
          <a:prstGeom prst="round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Науково-дослідницька складова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789709" y="4524871"/>
            <a:ext cx="7460672" cy="756814"/>
          </a:xfrm>
          <a:prstGeom prst="round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Проміжна </a:t>
            </a:r>
            <a:r>
              <a:rPr lang="uk-UA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(травень) </a:t>
            </a:r>
            <a:r>
              <a:rPr lang="uk-UA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перевідна </a:t>
            </a:r>
            <a:r>
              <a:rPr lang="uk-UA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(листопад)</a:t>
            </a:r>
            <a:r>
              <a:rPr lang="uk-UA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атестації</a:t>
            </a:r>
            <a:endParaRPr 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8789158" y="5193085"/>
            <a:ext cx="2733999" cy="1330037"/>
          </a:xfrm>
          <a:prstGeom prst="round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Підсумкова атестація</a:t>
            </a:r>
            <a:endParaRPr 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Стрелка вверх 37"/>
          <p:cNvSpPr/>
          <p:nvPr/>
        </p:nvSpPr>
        <p:spPr>
          <a:xfrm>
            <a:off x="9965088" y="4539254"/>
            <a:ext cx="382138" cy="552096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0466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697294" y="172459"/>
            <a:ext cx="85621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ВИМОГИ ДО РІВНЯ НАУКОВОЇ КВАЛІФІКАЦІЇ ЗДОБУВАЧА СТУПЕНЯ ДОКТОРА ФІЛОСОФІЇ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4" descr="Картинки по запросу НУБІП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328" y="172459"/>
            <a:ext cx="1725036" cy="2048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5255051" y="1429679"/>
            <a:ext cx="31050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Дисертація </a:t>
            </a:r>
            <a:b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правах рукопису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7700" y="1154081"/>
            <a:ext cx="2880000" cy="162000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144757" y="2409184"/>
            <a:ext cx="310507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Наукові публікації </a:t>
            </a:r>
            <a:b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темою дисертації</a:t>
            </a:r>
          </a:p>
          <a:p>
            <a:pPr algn="ctr"/>
            <a:r>
              <a:rPr lang="uk-UA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мінімум 3 наукові публікації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91" b="12752"/>
          <a:stretch/>
        </p:blipFill>
        <p:spPr>
          <a:xfrm>
            <a:off x="4717476" y="2682339"/>
            <a:ext cx="4876800" cy="201986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844" y="4702208"/>
            <a:ext cx="3180558" cy="192024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72" y="4702208"/>
            <a:ext cx="2880000" cy="19188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607" y="4717508"/>
            <a:ext cx="3384000" cy="190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6222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129051" y="153849"/>
            <a:ext cx="97172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АТЕСТАЦІЯ ЗДОБУВАЧІВ СТУПЕНЯ ДОКТОРА ФІЛОСОФІЇ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4" descr="Картинки по запросу НУБІП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328" y="172459"/>
            <a:ext cx="1725036" cy="2048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1870364" y="2455596"/>
            <a:ext cx="2147455" cy="1885109"/>
          </a:xfrm>
          <a:prstGeom prst="round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Попередня експертиза</a:t>
            </a:r>
            <a:endParaRPr lang="en-US" sz="2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174355" y="2183942"/>
            <a:ext cx="76719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Здобувач отримує академічну довідку про виконання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освітньо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-наукової програми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Стан готовності дисертації аспіранта до захисту визначається науковим керівником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Вчена рада Університету затверджує рецензентів і кафедру, </a:t>
            </a:r>
            <a:b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яка здійснюватиме експертизу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Здобувач отримує від рецензентів висновок про наукову новизну, теоретичне та практичне значення результатів дослідження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02525" y="4851719"/>
            <a:ext cx="2399732" cy="1569660"/>
          </a:xfrm>
          <a:prstGeom prst="round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Утворення разової спеціалізованої вченої ради</a:t>
            </a:r>
            <a:endParaRPr lang="en-US" sz="2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944091" y="5282606"/>
            <a:ext cx="87418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Вчена рада Університету утворює разову спеціалізовану вчену раду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МОН України затверджує склад разової спеціалізованої вченої ради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129050" y="615514"/>
            <a:ext cx="9717205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Постанова Кабінету Міністрів України від 06 березня 2019 року № 167 </a:t>
            </a:r>
            <a:br>
              <a:rPr lang="uk-UA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«Про проведення експерименту з присудження ступеня доктора філософії»</a:t>
            </a:r>
          </a:p>
          <a:p>
            <a:pPr algn="ctr"/>
            <a:endParaRPr lang="uk-UA" sz="11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Тимчасове положення «Про організування атестації здобувачів вищої освіти ступеня доктора філософії у Національному університеті біоресурсів і природокористування України»</a:t>
            </a:r>
          </a:p>
        </p:txBody>
      </p:sp>
    </p:spTree>
    <p:extLst>
      <p:ext uri="{BB962C8B-B14F-4D97-AF65-F5344CB8AC3E}">
        <p14:creationId xmlns:p14="http://schemas.microsoft.com/office/powerpoint/2010/main" val="22016857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FE6FA8-5ADA-436B-A9C6-1721C651E5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2735" y="0"/>
            <a:ext cx="11872451" cy="634181"/>
          </a:xfrm>
        </p:spPr>
        <p:txBody>
          <a:bodyPr>
            <a:normAutofit/>
          </a:bodyPr>
          <a:lstStyle/>
          <a:p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 разової спеціалізованої вченої ради</a:t>
            </a: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C43BF280-AB15-4E65-A0DC-4EA79DDEF1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9489763"/>
              </p:ext>
            </p:extLst>
          </p:nvPr>
        </p:nvGraphicFramePr>
        <p:xfrm>
          <a:off x="186812" y="634180"/>
          <a:ext cx="11818374" cy="607633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50190">
                  <a:extLst>
                    <a:ext uri="{9D8B030D-6E8A-4147-A177-3AD203B41FA5}">
                      <a16:colId xmlns:a16="http://schemas.microsoft.com/office/drawing/2014/main" val="1443222834"/>
                    </a:ext>
                  </a:extLst>
                </a:gridCol>
                <a:gridCol w="2442046">
                  <a:extLst>
                    <a:ext uri="{9D8B030D-6E8A-4147-A177-3AD203B41FA5}">
                      <a16:colId xmlns:a16="http://schemas.microsoft.com/office/drawing/2014/main" val="1400676829"/>
                    </a:ext>
                  </a:extLst>
                </a:gridCol>
                <a:gridCol w="2442046">
                  <a:extLst>
                    <a:ext uri="{9D8B030D-6E8A-4147-A177-3AD203B41FA5}">
                      <a16:colId xmlns:a16="http://schemas.microsoft.com/office/drawing/2014/main" val="3249435205"/>
                    </a:ext>
                  </a:extLst>
                </a:gridCol>
                <a:gridCol w="2442046">
                  <a:extLst>
                    <a:ext uri="{9D8B030D-6E8A-4147-A177-3AD203B41FA5}">
                      <a16:colId xmlns:a16="http://schemas.microsoft.com/office/drawing/2014/main" val="261652151"/>
                    </a:ext>
                  </a:extLst>
                </a:gridCol>
                <a:gridCol w="2442046">
                  <a:extLst>
                    <a:ext uri="{9D8B030D-6E8A-4147-A177-3AD203B41FA5}">
                      <a16:colId xmlns:a16="http://schemas.microsoft.com/office/drawing/2014/main" val="388363832"/>
                    </a:ext>
                  </a:extLst>
                </a:gridCol>
              </a:tblGrid>
              <a:tr h="620893">
                <a:tc gridSpan="5">
                  <a:txBody>
                    <a:bodyPr/>
                    <a:lstStyle/>
                    <a:p>
                      <a:pPr algn="ctr"/>
                      <a:r>
                        <a:rPr lang="uk-UA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Спеціальність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5974638"/>
                  </a:ext>
                </a:extLst>
              </a:tr>
              <a:tr h="620893">
                <a:tc gridSpan="5">
                  <a:txBody>
                    <a:bodyPr/>
                    <a:lstStyle/>
                    <a:p>
                      <a:pPr algn="ctr"/>
                      <a:r>
                        <a:rPr lang="uk-UA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Освітньо-наукова програма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1901281"/>
                  </a:ext>
                </a:extLst>
              </a:tr>
              <a:tr h="620893">
                <a:tc gridSpan="5">
                  <a:txBody>
                    <a:bodyPr/>
                    <a:lstStyle/>
                    <a:p>
                      <a:pPr algn="ctr"/>
                      <a:r>
                        <a:rPr lang="uk-UA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Здобувач (напрям наукового дослідження)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3915429"/>
                  </a:ext>
                </a:extLst>
              </a:tr>
              <a:tr h="620893">
                <a:tc>
                  <a:txBody>
                    <a:bodyPr/>
                    <a:lstStyle/>
                    <a:p>
                      <a:pPr algn="ctr"/>
                      <a:r>
                        <a:rPr lang="uk-UA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Рецензент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Рецензент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Голова ради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Опонент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Опонент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7328894"/>
                  </a:ext>
                </a:extLst>
              </a:tr>
              <a:tr h="620893">
                <a:tc gridSpan="3">
                  <a:txBody>
                    <a:bodyPr/>
                    <a:lstStyle/>
                    <a:p>
                      <a:pPr algn="ctr"/>
                      <a:r>
                        <a:rPr lang="uk-UA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НУБіП України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uk-UA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Інша установа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7456645"/>
                  </a:ext>
                </a:extLst>
              </a:tr>
              <a:tr h="1013036">
                <a:tc>
                  <a:txBody>
                    <a:bodyPr/>
                    <a:lstStyle/>
                    <a:p>
                      <a:pPr algn="ctr"/>
                      <a:r>
                        <a:rPr lang="uk-UA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Кандидат наук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Доктор </a:t>
                      </a:r>
                      <a:br>
                        <a:rPr lang="uk-UA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uk-UA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наук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Доктор </a:t>
                      </a:r>
                      <a:br>
                        <a:rPr lang="uk-UA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uk-UA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наук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Доктор </a:t>
                      </a:r>
                      <a:br>
                        <a:rPr lang="uk-UA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uk-UA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наук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Кандидат </a:t>
                      </a:r>
                      <a:br>
                        <a:rPr lang="uk-UA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uk-UA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наук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2258336"/>
                  </a:ext>
                </a:extLst>
              </a:tr>
              <a:tr h="1958832">
                <a:tc gridSpan="5">
                  <a:txBody>
                    <a:bodyPr/>
                    <a:lstStyle/>
                    <a:p>
                      <a:pPr algn="ctr"/>
                      <a:r>
                        <a:rPr lang="uk-UA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менше трьох наукових публікацій</a:t>
                      </a:r>
                      <a:r>
                        <a:rPr lang="uk-UA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за </a:t>
                      </a:r>
                      <a:r>
                        <a:rPr lang="uk-UA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останні 5 років</a:t>
                      </a:r>
                      <a:r>
                        <a:rPr lang="uk-UA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за науковим напрямом, за яким підготовлено дисертацію здобувача, </a:t>
                      </a:r>
                      <a:br>
                        <a:rPr lang="uk-UA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uk-UA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 яких </a:t>
                      </a:r>
                      <a:r>
                        <a:rPr lang="uk-UA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менше однієї публікації </a:t>
                      </a:r>
                      <a:r>
                        <a:rPr lang="uk-UA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 виданнях, проіндексованих </a:t>
                      </a:r>
                      <a:br>
                        <a:rPr lang="uk-UA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uk-UA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 базах даних </a:t>
                      </a:r>
                      <a:r>
                        <a:rPr lang="tr-TR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Scopus </a:t>
                      </a:r>
                      <a:r>
                        <a:rPr lang="uk-UA" sz="2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та/або </a:t>
                      </a:r>
                      <a:r>
                        <a:rPr lang="tr-TR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Web of Science Core Collection</a:t>
                      </a:r>
                      <a:endParaRPr lang="uk-UA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45626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04899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129051" y="153849"/>
            <a:ext cx="97172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АТЕСТАЦІЯ ЗДОБУВАЧІВ СТУПЕНЯ ДОКТОРА ФІЛОСОФІЇ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4" descr="Картинки по запросу НУБІП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328" y="172459"/>
            <a:ext cx="1725036" cy="2048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145328" y="2650218"/>
            <a:ext cx="1725036" cy="1885109"/>
          </a:xfrm>
          <a:prstGeom prst="round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Захист дисертації</a:t>
            </a:r>
            <a:endParaRPr lang="en-US" sz="2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51" r="16940"/>
          <a:stretch/>
        </p:blipFill>
        <p:spPr>
          <a:xfrm>
            <a:off x="1938291" y="748880"/>
            <a:ext cx="5268037" cy="568778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4254" y="748880"/>
            <a:ext cx="4696480" cy="5687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9037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129051" y="153849"/>
            <a:ext cx="97172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АТЕСТАЦІЯ ЗДОБУВАЧІВ СТУПЕНЯ ДОКТОРА ФІЛОСОФІЇ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88"/>
          <a:stretch/>
        </p:blipFill>
        <p:spPr>
          <a:xfrm>
            <a:off x="1007846" y="1619707"/>
            <a:ext cx="10986448" cy="4918622"/>
          </a:xfrm>
          <a:prstGeom prst="rect">
            <a:avLst/>
          </a:prstGeom>
        </p:spPr>
      </p:pic>
      <p:pic>
        <p:nvPicPr>
          <p:cNvPr id="8" name="Picture 4" descr="Картинки по запросу НУБІП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328" y="172459"/>
            <a:ext cx="1725036" cy="2048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49200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129051" y="153849"/>
            <a:ext cx="97172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ПРИСУДЖЕННЯ СТУПЕНЯ ДОКТОРА ФІЛОСОФІЇ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4" descr="Картинки по запросу НУБІП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328" y="172459"/>
            <a:ext cx="1725036" cy="2048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246281" y="4748420"/>
            <a:ext cx="3247546" cy="1885109"/>
          </a:xfrm>
          <a:prstGeom prst="round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Університет подає до МОН України атестаційну справу здобувача</a:t>
            </a:r>
            <a:endParaRPr lang="en-US" sz="2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129051" y="2648939"/>
            <a:ext cx="3753134" cy="1885109"/>
          </a:xfrm>
          <a:prstGeom prst="round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Наказ МОН України про затвердженні рішення разової спеціалізованої вченої ради</a:t>
            </a:r>
            <a:endParaRPr lang="en-US" sz="2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819935" y="689672"/>
            <a:ext cx="6535002" cy="1885109"/>
          </a:xfrm>
          <a:prstGeom prst="round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Вчена рада Університету приймає рішення про видачу диплома доктора філософії, </a:t>
            </a:r>
            <a:br>
              <a:rPr lang="uk-UA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яке затверджується наказом Ректора та оприлюднюється на </a:t>
            </a:r>
            <a:r>
              <a:rPr lang="uk-UA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вебсайті</a:t>
            </a:r>
            <a:r>
              <a:rPr lang="uk-UA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Університету</a:t>
            </a:r>
            <a:endParaRPr lang="en-US" sz="2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601803" y="5268036"/>
            <a:ext cx="3753134" cy="1272950"/>
          </a:xfrm>
          <a:prstGeom prst="round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Диплом доктора філософії видається Університетом</a:t>
            </a:r>
            <a:endParaRPr lang="en-US" sz="2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8370" y="2769910"/>
            <a:ext cx="3240000" cy="2302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45353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4D4D4D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268</TotalTime>
  <Words>783</Words>
  <Application>Microsoft Office PowerPoint</Application>
  <PresentationFormat>Широкоэкранный</PresentationFormat>
  <Paragraphs>101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Формування разової спеціалізованої вченої ради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Сергій Боярчук</dc:creator>
  <cp:lastModifiedBy>user</cp:lastModifiedBy>
  <cp:revision>26</cp:revision>
  <dcterms:created xsi:type="dcterms:W3CDTF">2021-01-20T19:59:47Z</dcterms:created>
  <dcterms:modified xsi:type="dcterms:W3CDTF">2021-01-21T07:26:11Z</dcterms:modified>
</cp:coreProperties>
</file>