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92" r:id="rId3"/>
    <p:sldId id="281" r:id="rId4"/>
    <p:sldId id="300" r:id="rId5"/>
    <p:sldId id="301" r:id="rId6"/>
    <p:sldId id="293" r:id="rId7"/>
    <p:sldId id="302" r:id="rId8"/>
    <p:sldId id="294" r:id="rId9"/>
    <p:sldId id="297" r:id="rId10"/>
    <p:sldId id="303" r:id="rId11"/>
    <p:sldId id="282" r:id="rId12"/>
    <p:sldId id="296" r:id="rId13"/>
    <p:sldId id="284" r:id="rId14"/>
    <p:sldId id="299" r:id="rId15"/>
    <p:sldId id="262" r:id="rId16"/>
    <p:sldId id="288" r:id="rId17"/>
    <p:sldId id="298" r:id="rId18"/>
    <p:sldId id="269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79CC93D-E52E-4D84-901B-11D7331DD495}">
          <p14:sldIdLst>
            <p14:sldId id="259"/>
            <p14:sldId id="292"/>
          </p14:sldIdLst>
        </p14:section>
        <p14:section name="Información general y objetivos" id="{ABA716BF-3A5C-4ADB-94C9-CFEF84EBA240}">
          <p14:sldIdLst>
            <p14:sldId id="281"/>
            <p14:sldId id="300"/>
            <p14:sldId id="301"/>
            <p14:sldId id="293"/>
            <p14:sldId id="302"/>
            <p14:sldId id="294"/>
            <p14:sldId id="297"/>
            <p14:sldId id="303"/>
            <p14:sldId id="282"/>
            <p14:sldId id="296"/>
            <p14:sldId id="284"/>
            <p14:sldId id="299"/>
            <p14:sldId id="262"/>
          </p14:sldIdLst>
        </p14:section>
        <p14:section name="Tema 1" id="{6D9936A3-3945-4757-BC8B-B5C252D8E036}">
          <p14:sldIdLst/>
        </p14:section>
        <p14:section name="Diapositivas de muestra para elementos visuales" id="{BAB3A466-96C9-4230-9978-795378D75699}">
          <p14:sldIdLst>
            <p14:sldId id="288"/>
            <p14:sldId id="298"/>
            <p14:sldId id="269"/>
          </p14:sldIdLst>
        </p14:section>
        <p14:section name="Caso práctico" id="{8C0305C9-B152-4FBA-A789-FE1976D53990}">
          <p14:sldIdLst/>
        </p14:section>
        <p14:section name="Conclusión y resumen" id="{790CEF5B-569A-4C2F-BED5-750B08C0E5AD}">
          <p14:sldIdLst/>
        </p14:section>
        <p14:section name="Apéndice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FF"/>
    <a:srgbClr val="FFCCCC"/>
    <a:srgbClr val="CCEC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7696" autoAdjust="0"/>
  </p:normalViewPr>
  <p:slideViewPr>
    <p:cSldViewPr>
      <p:cViewPr varScale="1">
        <p:scale>
          <a:sx n="51" d="100"/>
          <a:sy n="51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18/05/2020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293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pPr/>
              <a:t>18.05.2020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93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 Ejecute una prueba de impresión para asegurarse de que los colores son los correctos cuando se imprime en blanco y negro puros y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Agregue diapositivas a cada sección del tema según sea necesario, incluidas diapositivas con tablas, gráficos e imágenes. </a:t>
            </a:r>
          </a:p>
          <a:p>
            <a:r>
              <a:rPr lang="es-ES" dirty="0" smtClean="0"/>
              <a:t>Consulte la siguiente sección para ver una muestra</a:t>
            </a:r>
            <a:r>
              <a:rPr lang="es-ES" baseline="0" dirty="0" smtClean="0"/>
              <a:t> </a:t>
            </a:r>
            <a:r>
              <a:rPr lang="es-ES" dirty="0" smtClean="0"/>
              <a:t>diseños de</a:t>
            </a:r>
            <a:r>
              <a:rPr lang="es-ES" baseline="0" dirty="0" smtClean="0"/>
              <a:t> vídeo, imagen, gráfico y tabla de muestra.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203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" smtClean="0"/>
              <a:t>Microsoft </a:t>
            </a:r>
            <a:r>
              <a:rPr lang="es-ES" b="1" smtClean="0"/>
              <a:t>Excelencia en ingeniería</a:t>
            </a:r>
            <a:endParaRPr lang="es-E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smtClean="0"/>
              <a:t>Información confidencial de Microsoft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smtClean="0"/>
              <a:t>Ofrezca una breve descripción general de la presentación.</a:t>
            </a:r>
            <a:r>
              <a:rPr lang="es-ES" baseline="0" dirty="0" smtClean="0"/>
              <a:t> D</a:t>
            </a:r>
            <a:r>
              <a:rPr lang="es-ES" dirty="0" smtClean="0"/>
              <a:t>escriba el enfoque principal de la presentación y por qué es importante.</a:t>
            </a:r>
          </a:p>
          <a:p>
            <a:pPr>
              <a:lnSpc>
                <a:spcPct val="80000"/>
              </a:lnSpc>
            </a:pPr>
            <a:r>
              <a:rPr lang="es-ES" dirty="0" smtClean="0"/>
              <a:t>Introduzca cada uno de los principales temas.</a:t>
            </a:r>
          </a:p>
          <a:p>
            <a:r>
              <a:rPr lang="es-ES" dirty="0" smtClean="0"/>
              <a:t>Si desea proporcionar al público una guía,</a:t>
            </a:r>
            <a:r>
              <a:rPr lang="es-ES" baseline="0" dirty="0" smtClean="0"/>
              <a:t> puede </a:t>
            </a:r>
            <a:r>
              <a:rPr lang="es-ES" dirty="0" smtClean="0"/>
              <a:t>repetir esta diapositiva de información general a lo largo de toda la presentación, resaltando el tema particular que va a discutir a continuación.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02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smtClean="0"/>
              <a:t>Ofrezca una breve descripción general de la presentación.</a:t>
            </a:r>
            <a:r>
              <a:rPr lang="es-ES" baseline="0" dirty="0" smtClean="0"/>
              <a:t> D</a:t>
            </a:r>
            <a:r>
              <a:rPr lang="es-ES" dirty="0" smtClean="0"/>
              <a:t>escriba el enfoque principal de la presentación y por qué es importante.</a:t>
            </a:r>
          </a:p>
          <a:p>
            <a:pPr>
              <a:lnSpc>
                <a:spcPct val="80000"/>
              </a:lnSpc>
            </a:pPr>
            <a:r>
              <a:rPr lang="es-ES" dirty="0" smtClean="0"/>
              <a:t>Introduzca cada uno de los principales temas.</a:t>
            </a:r>
          </a:p>
          <a:p>
            <a:r>
              <a:rPr lang="es-ES" dirty="0" smtClean="0"/>
              <a:t>Si desea proporcionar al público una guía,</a:t>
            </a:r>
            <a:r>
              <a:rPr lang="es-ES" baseline="0" dirty="0" smtClean="0"/>
              <a:t> puede </a:t>
            </a:r>
            <a:r>
              <a:rPr lang="es-ES" dirty="0" smtClean="0"/>
              <a:t>repetir esta diapositiva de información general a lo largo de toda la presentación, resaltando el tema particular que va a discutir a continuación.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67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b="0" dirty="0" smtClean="0"/>
              <a:t>¿Qué</a:t>
            </a:r>
            <a:r>
              <a:rPr lang="es-ES" b="0" baseline="0" dirty="0" smtClean="0"/>
              <a:t> podrá hacer el público después de completar este curso?</a:t>
            </a:r>
            <a:r>
              <a:rPr lang="es-ES" dirty="0" smtClean="0"/>
              <a:t> Describa brevemente para cada objetivo cómo el público</a:t>
            </a:r>
            <a:r>
              <a:rPr lang="es-ES" baseline="0" dirty="0" smtClean="0"/>
              <a:t> </a:t>
            </a:r>
            <a:r>
              <a:rPr lang="es-ES" dirty="0" smtClean="0"/>
              <a:t>obtendrá beneficios de esta</a:t>
            </a:r>
            <a:r>
              <a:rPr lang="es-ES" baseline="0" dirty="0" smtClean="0"/>
              <a:t> presentación.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24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general.</a:t>
            </a:r>
            <a:endParaRPr lang="es-ES" sz="1200" dirty="0" smtClean="0"/>
          </a:p>
          <a:p>
            <a:pPr marL="228600" indent="-228600">
              <a:buFont typeface="+mj-lt"/>
              <a:buNone/>
            </a:pPr>
            <a:endParaRPr lang="es-E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18.05.2020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9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11760" y="225151"/>
            <a:ext cx="6359264" cy="457200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ЗВІТ</a:t>
            </a:r>
            <a:b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ПРО РОБОТУ</a:t>
            </a:r>
            <a:b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СТУДЕНТСЬКОГО </a:t>
            </a: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НАУКОВОГО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 ГУРТКА </a:t>
            </a:r>
            <a:b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«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Lucida Handwriting" panose="03010101010101010101" pitchFamily="66" charset="0"/>
              </a:rPr>
              <a:t>LOGOS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>»</a:t>
            </a:r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  <a:t/>
            </a:r>
            <a:br>
              <a:rPr lang="uk-UA" sz="2000" dirty="0" smtClean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uk-UA" sz="4000" dirty="0" smtClean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</a:rPr>
              <a:t>ЗА 2019-2020 </a:t>
            </a:r>
            <a:r>
              <a:rPr lang="uk-UA" sz="4000" dirty="0" err="1" smtClean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</a:rPr>
              <a:t>н.р</a:t>
            </a:r>
            <a:r>
              <a:rPr lang="uk-UA" sz="4000" dirty="0" smtClean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</a:rPr>
              <a:t>.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</a:rPr>
              <a:t/>
            </a:r>
            <a:br>
              <a:rPr lang="uk-UA" sz="2000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uk-UA" sz="2200" dirty="0" smtClean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</a:rPr>
              <a:t/>
            </a:r>
            <a:br>
              <a:rPr lang="uk-UA" sz="2200" dirty="0" smtClean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uk-UA" sz="2200" dirty="0">
                <a:solidFill>
                  <a:schemeClr val="accent4"/>
                </a:solidFill>
                <a:latin typeface="Bookman Old Style" panose="02050604050505020204" pitchFamily="18" charset="0"/>
              </a:rPr>
              <a:t>кафедра філософії</a:t>
            </a:r>
            <a:endParaRPr lang="es-ES" sz="2200" dirty="0">
              <a:solidFill>
                <a:schemeClr val="accent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779912" y="4936671"/>
            <a:ext cx="5217865" cy="867579"/>
          </a:xfrm>
        </p:spPr>
        <p:txBody>
          <a:bodyPr>
            <a:normAutofit fontScale="92500"/>
          </a:bodyPr>
          <a:lstStyle/>
          <a:p>
            <a:pPr algn="l"/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Microsoft Tai Le" panose="020B0502040204020203" pitchFamily="34" charset="0"/>
              </a:rPr>
              <a:t>Науковий керівник гуртка: к.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Microsoft Tai Le" panose="020B0502040204020203" pitchFamily="34" charset="0"/>
              </a:rPr>
              <a:t>філос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Microsoft Tai Le" panose="020B0502040204020203" pitchFamily="34" charset="0"/>
              </a:rPr>
              <a:t>. н., старший викладач Чорноморденко Д.І.</a:t>
            </a:r>
          </a:p>
        </p:txBody>
      </p:sp>
      <p:pic>
        <p:nvPicPr>
          <p:cNvPr id="4" name="Plassholder for innho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5013176"/>
            <a:ext cx="1512168" cy="1656184"/>
          </a:xfrm>
          <a:prstGeom prst="rect">
            <a:avLst/>
          </a:prstGeom>
        </p:spPr>
      </p:pic>
      <p:sp>
        <p:nvSpPr>
          <p:cNvPr id="5" name="Plassholder for bunntekst 3"/>
          <p:cNvSpPr txBox="1">
            <a:spLocks noGrp="1"/>
          </p:cNvSpPr>
          <p:nvPr/>
        </p:nvSpPr>
        <p:spPr bwMode="auto">
          <a:xfrm>
            <a:off x="3455368" y="5804250"/>
            <a:ext cx="5688632" cy="60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492896"/>
            <a:ext cx="8025034" cy="3831245"/>
          </a:xfrm>
        </p:spPr>
      </p:pic>
    </p:spTree>
    <p:extLst>
      <p:ext uri="{BB962C8B-B14F-4D97-AF65-F5344CB8AC3E}">
        <p14:creationId xmlns:p14="http://schemas.microsoft.com/office/powerpoint/2010/main" val="2894384302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2662" y="822469"/>
            <a:ext cx="6044398" cy="525090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indent="447675"/>
            <a:r>
              <a:rPr lang="uk-UA" sz="2400" dirty="0" smtClean="0"/>
              <a:t>Темами наукових пошуків іноді ставали проблемні питання, на перший погляд віддалені від тематики засідань гуртка, проте це є свіченням того, що наукова робота не обмежується виключно реплікацією матеріалів, а є творчим процесом.</a:t>
            </a:r>
          </a:p>
          <a:p>
            <a:pPr indent="447675"/>
            <a:r>
              <a:rPr lang="uk-UA" sz="2400" dirty="0" smtClean="0"/>
              <a:t> В результаті було опубліковано низку наукових публікацій за такими темами, зокрема як: </a:t>
            </a:r>
          </a:p>
          <a:p>
            <a:pPr marL="342900" indent="-342900">
              <a:buFontTx/>
              <a:buChar char="-"/>
            </a:pPr>
            <a:r>
              <a:rPr lang="uk-UA" sz="2400" dirty="0" smtClean="0"/>
              <a:t>Способи </a:t>
            </a:r>
            <a:r>
              <a:rPr lang="uk-UA" sz="2400" dirty="0" err="1" smtClean="0"/>
              <a:t>самомотивації</a:t>
            </a:r>
            <a:r>
              <a:rPr lang="uk-UA" sz="2400" dirty="0" smtClean="0"/>
              <a:t> студентів в умовах інформаційного суспільства</a:t>
            </a:r>
          </a:p>
          <a:p>
            <a:pPr marL="342900" indent="-342900">
              <a:buFontTx/>
              <a:buChar char="-"/>
            </a:pPr>
            <a:r>
              <a:rPr lang="uk-UA" sz="2400" dirty="0" smtClean="0"/>
              <a:t>Поняття «Довіра» в сучасному соціальному вимірі</a:t>
            </a:r>
          </a:p>
          <a:p>
            <a:pPr marL="342900" indent="-342900">
              <a:buFontTx/>
              <a:buChar char="-"/>
            </a:pPr>
            <a:r>
              <a:rPr lang="uk-UA" sz="2400" dirty="0" smtClean="0"/>
              <a:t>Роль свободи у формуванні культури мислення та ін. </a:t>
            </a:r>
          </a:p>
          <a:p>
            <a:endParaRPr lang="es-E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89040" y="-747464"/>
            <a:ext cx="7765662" cy="16476125"/>
          </a:xfrm>
          <a:prstGeom prst="rect">
            <a:avLst/>
          </a:prstGeom>
        </p:spPr>
      </p:pic>
      <p:pic>
        <p:nvPicPr>
          <p:cNvPr id="4" name="Plassholder for innhold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5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7250"/>
            <a:ext cx="8496944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47922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246007"/>
            <a:ext cx="6591785" cy="181484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uk-UA" sz="2500" dirty="0" smtClean="0"/>
              <a:t>Кількість постійних членів наукового гуртка 20 осіб. Цього року у  роботі  гуртка «</a:t>
            </a:r>
            <a:r>
              <a:rPr lang="en-US" sz="2500" dirty="0" smtClean="0"/>
              <a:t>LOGOS</a:t>
            </a:r>
            <a:r>
              <a:rPr lang="uk-UA" sz="2500" dirty="0" smtClean="0"/>
              <a:t>»</a:t>
            </a:r>
            <a:r>
              <a:rPr lang="en-US" sz="2500" dirty="0" smtClean="0"/>
              <a:t> </a:t>
            </a:r>
            <a:r>
              <a:rPr lang="uk-UA" sz="2500" dirty="0" smtClean="0"/>
              <a:t>брали участь </a:t>
            </a:r>
            <a:r>
              <a:rPr lang="uk-UA" sz="2500" dirty="0"/>
              <a:t>переважно студенти </a:t>
            </a:r>
            <a:r>
              <a:rPr lang="uk-UA" sz="2500" dirty="0" smtClean="0"/>
              <a:t>1 курсу </a:t>
            </a:r>
            <a:r>
              <a:rPr lang="uk-UA" sz="2500" dirty="0" err="1" smtClean="0"/>
              <a:t>гуманітарно</a:t>
            </a:r>
            <a:r>
              <a:rPr lang="uk-UA" sz="2500" dirty="0" smtClean="0"/>
              <a:t>-педагогічного факультету. </a:t>
            </a:r>
            <a:endParaRPr lang="es-ES" sz="2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36099" y="-563531"/>
            <a:ext cx="2895600" cy="6861081"/>
          </a:xfrm>
          <a:prstGeom prst="rect">
            <a:avLst/>
          </a:prstGeom>
        </p:spPr>
      </p:pic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6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2060849"/>
            <a:ext cx="6159736" cy="37958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47252" y="306168"/>
            <a:ext cx="7968147" cy="14666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Стратегічними напрямками розвитку наукового студентського гуртка «</a:t>
            </a:r>
            <a:r>
              <a:rPr lang="en-US" dirty="0" smtClean="0"/>
              <a:t>LOGOS</a:t>
            </a:r>
            <a:r>
              <a:rPr lang="uk-UA" dirty="0" smtClean="0"/>
              <a:t>» є: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2276872"/>
            <a:ext cx="7694240" cy="4087576"/>
          </a:xfrm>
        </p:spPr>
        <p:txBody>
          <a:bodyPr>
            <a:normAutofit fontScale="92500" lnSpcReduction="20000"/>
          </a:bodyPr>
          <a:lstStyle/>
          <a:p>
            <a:r>
              <a:rPr lang="uk-UA" sz="3200" dirty="0" smtClean="0"/>
              <a:t>Популяризація гуманітарних дисциплін (зокрема таких як філософія, логіка та філософія науки) серед студентської молоді</a:t>
            </a:r>
          </a:p>
          <a:p>
            <a:r>
              <a:rPr lang="uk-UA" sz="3200" dirty="0" smtClean="0"/>
              <a:t>Формування у студентів навичок наукової діяльності, комунікації, критичного мислення;</a:t>
            </a:r>
          </a:p>
          <a:p>
            <a:r>
              <a:rPr lang="uk-UA" sz="3200" dirty="0" smtClean="0"/>
              <a:t>Розробка та втілення нових, перспективних, практично значущих ідей та підходів;</a:t>
            </a:r>
          </a:p>
          <a:p>
            <a:r>
              <a:rPr lang="uk-UA" sz="3200" dirty="0"/>
              <a:t>Публікація результатів студентських наукових досліджень;</a:t>
            </a:r>
          </a:p>
          <a:p>
            <a:endParaRPr lang="es-ES" sz="3200" dirty="0"/>
          </a:p>
          <a:p>
            <a:endParaRPr lang="es-ES" sz="3600" dirty="0"/>
          </a:p>
        </p:txBody>
      </p:sp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7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097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Студенти активно обговорювали запропоновані теми та готували відповідно до обраних тем наукові доповіді.</a:t>
            </a:r>
            <a:endParaRPr lang="es-ES" sz="2400" dirty="0"/>
          </a:p>
        </p:txBody>
      </p:sp>
      <p:sp>
        <p:nvSpPr>
          <p:cNvPr id="4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08401"/>
            <a:ext cx="7272808" cy="45680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Результати </a:t>
            </a:r>
            <a:r>
              <a:rPr lang="uk-UA" dirty="0"/>
              <a:t>діяльності гуртка у звітному </a:t>
            </a:r>
            <a:r>
              <a:rPr lang="uk-UA" dirty="0" smtClean="0"/>
              <a:t>періоді: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Участь </a:t>
            </a:r>
            <a:r>
              <a:rPr lang="ru-RU" dirty="0" err="1" smtClean="0"/>
              <a:t>студентів</a:t>
            </a:r>
            <a:r>
              <a:rPr lang="ru-RU" dirty="0" smtClean="0"/>
              <a:t> у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науково-практичних</a:t>
            </a:r>
            <a:r>
              <a:rPr lang="ru-RU" dirty="0" smtClean="0"/>
              <a:t> </a:t>
            </a:r>
            <a:r>
              <a:rPr lang="ru-RU" dirty="0" err="1" smtClean="0"/>
              <a:t>конференціях</a:t>
            </a:r>
            <a:r>
              <a:rPr lang="ru-RU" dirty="0" smtClean="0"/>
              <a:t> – 18.</a:t>
            </a:r>
          </a:p>
          <a:p>
            <a:r>
              <a:rPr lang="ru-RU" dirty="0" err="1" smtClean="0"/>
              <a:t>Публікація</a:t>
            </a:r>
            <a:r>
              <a:rPr lang="ru-RU" dirty="0" smtClean="0"/>
              <a:t> тез </a:t>
            </a:r>
            <a:r>
              <a:rPr lang="ru-RU" dirty="0" err="1" smtClean="0"/>
              <a:t>наукових</a:t>
            </a:r>
            <a:r>
              <a:rPr lang="ru-RU" dirty="0" smtClean="0"/>
              <a:t> доповідей – 18.</a:t>
            </a:r>
          </a:p>
          <a:p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uk-UA" dirty="0"/>
              <a:t>до друку у фаховому науковому виданні </a:t>
            </a:r>
            <a:r>
              <a:rPr lang="uk-UA" dirty="0" smtClean="0"/>
              <a:t>статті у </a:t>
            </a:r>
            <a:r>
              <a:rPr lang="uk-UA" dirty="0"/>
              <a:t>співавторстві з науковим керівником гуртка: </a:t>
            </a:r>
            <a:r>
              <a:rPr lang="ru-RU" dirty="0" smtClean="0"/>
              <a:t> – 1.</a:t>
            </a:r>
          </a:p>
          <a:p>
            <a:r>
              <a:rPr lang="uk-UA" dirty="0"/>
              <a:t>Підготовка та участь студентів-учасників гуртка у першому турі Всеукраїнської студентської олімпіади з філософських </a:t>
            </a:r>
            <a:r>
              <a:rPr lang="uk-UA" dirty="0" smtClean="0"/>
              <a:t>дисциплін – </a:t>
            </a:r>
            <a:r>
              <a:rPr lang="uk-UA" dirty="0"/>
              <a:t>5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672540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8579" y="2204864"/>
            <a:ext cx="7389846" cy="345638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7" name="Plassholder for innhold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8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6" y="1124744"/>
            <a:ext cx="8174584" cy="4398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2588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 lang="es-ES"/>
            </a:pPr>
            <a:endParaRPr lang="es-ES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 algn="ctr">
              <a:defRPr lang="es-ES"/>
            </a:pPr>
            <a:r>
              <a:rPr lang="uk-UA" dirty="0" smtClean="0"/>
              <a:t>Дякуємо за увагу!</a:t>
            </a:r>
            <a:endParaRPr lang="es-ES" dirty="0"/>
          </a:p>
        </p:txBody>
      </p:sp>
      <p:sp>
        <p:nvSpPr>
          <p:cNvPr id="12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13" name="Plassholder for innhold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81" y="1461017"/>
            <a:ext cx="7716399" cy="39789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9211" y="476672"/>
            <a:ext cx="8190633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Звіт про роботу </a:t>
            </a:r>
            <a:br>
              <a:rPr lang="uk-UA" sz="3600" dirty="0" smtClean="0"/>
            </a:br>
            <a:r>
              <a:rPr lang="uk-UA" sz="3600" dirty="0" smtClean="0"/>
              <a:t>студентського наукового гуртка</a:t>
            </a:r>
            <a:br>
              <a:rPr lang="uk-UA" sz="3600" dirty="0" smtClean="0"/>
            </a:br>
            <a:r>
              <a:rPr lang="uk-UA" sz="3600" dirty="0" smtClean="0"/>
              <a:t>«</a:t>
            </a:r>
            <a:r>
              <a:rPr lang="en-US" sz="3600" dirty="0" smtClean="0"/>
              <a:t>LOGOS</a:t>
            </a:r>
            <a:r>
              <a:rPr lang="uk-UA" sz="3600" dirty="0" smtClean="0"/>
              <a:t>»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3600" dirty="0" smtClean="0"/>
              <a:t>за 2019-2020 н. р.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47252" y="2852936"/>
            <a:ext cx="7891947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Гуманітарно-педагогічний факультет</a:t>
            </a:r>
            <a:endParaRPr lang="es-ES" dirty="0"/>
          </a:p>
        </p:txBody>
      </p:sp>
      <p:sp>
        <p:nvSpPr>
          <p:cNvPr id="6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7" name="Plassholder for innhold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9292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41994" y="836712"/>
            <a:ext cx="6781800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354013" algn="just"/>
            <a:r>
              <a:rPr lang="uk-UA" sz="2400" dirty="0" smtClean="0"/>
              <a:t>Науковий гурток «</a:t>
            </a:r>
            <a:r>
              <a:rPr lang="en-US" sz="2400" dirty="0" smtClean="0"/>
              <a:t>LOGOS</a:t>
            </a:r>
            <a:r>
              <a:rPr lang="uk-UA" sz="2400" dirty="0" smtClean="0"/>
              <a:t>»</a:t>
            </a:r>
            <a:r>
              <a:rPr lang="en-US" sz="2400" dirty="0" smtClean="0"/>
              <a:t> </a:t>
            </a:r>
            <a:r>
              <a:rPr lang="uk-UA" sz="2400" dirty="0" smtClean="0"/>
              <a:t>під керівництвом </a:t>
            </a:r>
            <a:r>
              <a:rPr lang="uk-UA" sz="2400" dirty="0" err="1" smtClean="0"/>
              <a:t>Чорноморденка</a:t>
            </a:r>
            <a:r>
              <a:rPr lang="uk-UA" sz="2400" dirty="0" smtClean="0"/>
              <a:t> Д.І. протягом 2019-2020 н. р. продовжив плідну роботу зі студентами різних спеціальностей. </a:t>
            </a:r>
          </a:p>
          <a:p>
            <a:pPr indent="354013" algn="just"/>
            <a:r>
              <a:rPr lang="uk-UA" sz="2400" dirty="0" smtClean="0"/>
              <a:t>Головне завдання роботи гуртка – не лише отримати теоретичні знання, але й сформувати навички та вміння наукової діяльності, аналізу, критичного мислення, що дозволяє здійснювати плідні та корисні дослідження, в тому числі у власній професійній діяльності.</a:t>
            </a:r>
          </a:p>
          <a:p>
            <a:pPr indent="354013" algn="just"/>
            <a:r>
              <a:rPr lang="uk-UA" sz="2400" dirty="0" smtClean="0"/>
              <a:t>Тематикою засідань уже традиційно були основні напрямки сучасного логіки та їх зв’язок з найактуальнішими галузями наукового знання.</a:t>
            </a:r>
            <a:endParaRPr lang="es-E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663" y="-3771800"/>
            <a:ext cx="7765662" cy="16476125"/>
          </a:xfrm>
          <a:prstGeom prst="rect">
            <a:avLst/>
          </a:prstGeom>
        </p:spPr>
      </p:pic>
      <p:pic>
        <p:nvPicPr>
          <p:cNvPr id="2050" name="Picture 2" descr="C:\Users\SONY\Desktop\картинки до логыки\Без назван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4" y="177382"/>
            <a:ext cx="2119914" cy="16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8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3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7253" y="822469"/>
            <a:ext cx="7909807" cy="52509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indent="447675"/>
            <a:r>
              <a:rPr lang="uk-UA" sz="2800" dirty="0" smtClean="0"/>
              <a:t>В рамках роботи гуртка були проведені як тематичні обговорення, так і підготовка наукових публікацій.</a:t>
            </a:r>
          </a:p>
          <a:p>
            <a:pPr indent="447675"/>
            <a:r>
              <a:rPr lang="uk-UA" sz="2800" dirty="0" smtClean="0"/>
              <a:t>Розгляд дискусійних тем дозволив провести засідання гуртка у манері жвавої суперечки, адже вони стосувались таких тем, що динамічно</a:t>
            </a:r>
            <a:r>
              <a:rPr lang="uk-UA" sz="2800" dirty="0"/>
              <a:t> </a:t>
            </a:r>
            <a:r>
              <a:rPr lang="uk-UA" sz="2800" dirty="0" smtClean="0"/>
              <a:t>розвиваються та є принципово міждисциплінарними.   </a:t>
            </a:r>
          </a:p>
          <a:p>
            <a:pPr indent="447675"/>
            <a:r>
              <a:rPr lang="uk-UA" sz="2800" dirty="0" smtClean="0"/>
              <a:t>В результаті роботи тематика наукових пошуків учасників гуртка розширилась і доповнилась різними напрямками сучасного гуманітарного знання.  </a:t>
            </a:r>
          </a:p>
          <a:p>
            <a:endParaRPr lang="uk-UA" sz="2400" dirty="0" smtClean="0"/>
          </a:p>
          <a:p>
            <a:pPr marL="457200" indent="-457200">
              <a:buFontTx/>
              <a:buChar char="-"/>
            </a:pPr>
            <a:endParaRPr lang="uk-UA" sz="2400" dirty="0" smtClean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966592401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2662" y="822469"/>
            <a:ext cx="6044398" cy="525090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uk-UA" sz="2800" b="1" i="1" dirty="0" smtClean="0"/>
              <a:t>Засідання гуртка стосувалися зокрема таких тем</a:t>
            </a:r>
            <a:r>
              <a:rPr lang="uk-UA" sz="2800" i="1" dirty="0" smtClean="0"/>
              <a:t>: </a:t>
            </a:r>
          </a:p>
          <a:p>
            <a:pPr marL="457200" indent="-457200" algn="just">
              <a:buFontTx/>
              <a:buChar char="-"/>
            </a:pPr>
            <a:r>
              <a:rPr lang="uk-UA" sz="2800" dirty="0" err="1" smtClean="0"/>
              <a:t>Епістемічна</a:t>
            </a:r>
            <a:r>
              <a:rPr lang="uk-UA" sz="2800" dirty="0" smtClean="0"/>
              <a:t> </a:t>
            </a:r>
            <a:r>
              <a:rPr lang="uk-UA" sz="2800" dirty="0"/>
              <a:t>логіка та інші модальні </a:t>
            </a:r>
            <a:r>
              <a:rPr lang="uk-UA" sz="2800" dirty="0" smtClean="0"/>
              <a:t>логіки</a:t>
            </a:r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Теорія </a:t>
            </a:r>
            <a:r>
              <a:rPr lang="uk-UA" sz="2800" dirty="0"/>
              <a:t>аргументації як майбутнє логіки. Логічна правильність </a:t>
            </a:r>
            <a:r>
              <a:rPr lang="en-US" sz="2800" dirty="0"/>
              <a:t>vs </a:t>
            </a:r>
            <a:r>
              <a:rPr lang="uk-UA" sz="2800" dirty="0" smtClean="0"/>
              <a:t>раціональність</a:t>
            </a:r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Логіка </a:t>
            </a:r>
            <a:r>
              <a:rPr lang="uk-UA" sz="2800" dirty="0"/>
              <a:t>та критичне мислення: спільне та відмінне. Логіка та </a:t>
            </a:r>
            <a:r>
              <a:rPr lang="uk-UA" sz="2800" dirty="0" smtClean="0"/>
              <a:t>риторика</a:t>
            </a:r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Сучасні </a:t>
            </a:r>
            <a:r>
              <a:rPr lang="uk-UA" sz="2800" dirty="0"/>
              <a:t>некласичні логіки. Майбутнє дисциплін логічного </a:t>
            </a:r>
            <a:r>
              <a:rPr lang="uk-UA" sz="2800" dirty="0" smtClean="0"/>
              <a:t>циклу</a:t>
            </a:r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Феномен </a:t>
            </a:r>
            <a:r>
              <a:rPr lang="uk-UA" sz="2800" dirty="0"/>
              <a:t>сучасного логічного знання. Зв’язок логіки та мови</a:t>
            </a:r>
          </a:p>
          <a:p>
            <a:pPr marL="457200" indent="-457200" algn="just">
              <a:buFontTx/>
              <a:buChar char="-"/>
            </a:pPr>
            <a:endParaRPr lang="es-ES" sz="28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89040" y="-747464"/>
            <a:ext cx="7765662" cy="16476125"/>
          </a:xfrm>
          <a:prstGeom prst="rect">
            <a:avLst/>
          </a:prstGeom>
        </p:spPr>
      </p:pic>
      <p:pic>
        <p:nvPicPr>
          <p:cNvPr id="4" name="Plassholder for innhold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5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</p:spTree>
    <p:extLst>
      <p:ext uri="{BB962C8B-B14F-4D97-AF65-F5344CB8AC3E}">
        <p14:creationId xmlns:p14="http://schemas.microsoft.com/office/powerpoint/2010/main" val="21308935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47252" y="0"/>
            <a:ext cx="7909808" cy="1628800"/>
          </a:xfrm>
        </p:spPr>
        <p:txBody>
          <a:bodyPr>
            <a:normAutofit fontScale="90000"/>
          </a:bodyPr>
          <a:lstStyle/>
          <a:p>
            <a:pPr algn="r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b="1" dirty="0" smtClean="0"/>
              <a:t>Наші зустрічі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es-ES" dirty="0"/>
          </a:p>
        </p:txBody>
      </p:sp>
      <p:sp>
        <p:nvSpPr>
          <p:cNvPr id="6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7" name="Plassholder for innhold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28800"/>
            <a:ext cx="8077200" cy="40276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0276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2" y="1597025"/>
            <a:ext cx="7639756" cy="4297363"/>
          </a:xfrm>
        </p:spPr>
      </p:pic>
    </p:spTree>
    <p:extLst>
      <p:ext uri="{BB962C8B-B14F-4D97-AF65-F5344CB8AC3E}">
        <p14:creationId xmlns:p14="http://schemas.microsoft.com/office/powerpoint/2010/main" val="384037379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48681"/>
            <a:ext cx="4343400" cy="720080"/>
          </a:xfrm>
        </p:spPr>
        <p:txBody>
          <a:bodyPr/>
          <a:lstStyle/>
          <a:p>
            <a:r>
              <a:rPr lang="uk-UA" dirty="0" smtClean="0"/>
              <a:t>Гурток в роботі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140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04664"/>
            <a:ext cx="4343400" cy="72008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23.10.2019. Представники групи «ПО-19002б </a:t>
            </a:r>
            <a:r>
              <a:rPr lang="uk-UA" sz="2400" dirty="0" err="1" smtClean="0"/>
              <a:t>с.к</a:t>
            </a:r>
            <a:r>
              <a:rPr lang="uk-UA" sz="2400" dirty="0" smtClean="0"/>
              <a:t>.»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20880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7875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theme1.xml><?xml version="1.0" encoding="utf-8"?>
<a:theme xmlns:a="http://schemas.openxmlformats.org/drawingml/2006/main" name="Entrenami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994</Words>
  <Application>Microsoft Office PowerPoint</Application>
  <PresentationFormat>Экран (4:3)</PresentationFormat>
  <Paragraphs>90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Bahnschrift Light</vt:lpstr>
      <vt:lpstr>Bookman Old Style</vt:lpstr>
      <vt:lpstr>Calibri</vt:lpstr>
      <vt:lpstr>Georgia</vt:lpstr>
      <vt:lpstr>Lucida Handwriting</vt:lpstr>
      <vt:lpstr>Microsoft Tai Le</vt:lpstr>
      <vt:lpstr>Entrenamiento</vt:lpstr>
      <vt:lpstr>ЗВІТ ПРО РОБОТУ СТУДЕНТСЬКОГО НАУКОВОГО ГУРТКА  «LOGOS» ЗА 2019-2020 н.р.  кафедра філософії</vt:lpstr>
      <vt:lpstr>  Звіт про роботу  студентського наукового гуртка «LOGOS» за 2019-2020 н. р.  </vt:lpstr>
      <vt:lpstr>Презентация PowerPoint</vt:lpstr>
      <vt:lpstr>Презентация PowerPoint</vt:lpstr>
      <vt:lpstr>Презентация PowerPoint</vt:lpstr>
      <vt:lpstr> Наші зустрічі   </vt:lpstr>
      <vt:lpstr>Презентация PowerPoint</vt:lpstr>
      <vt:lpstr>Гурток в роботі</vt:lpstr>
      <vt:lpstr>23.10.2019. Представники групи «ПО-19002б с.к.»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Стратегічними напрямками розвитку наукового студентського гуртка «LOGOS» є:</vt:lpstr>
      <vt:lpstr>Студенти активно обговорювали запропоновані теми та готували відповідно до обраних тем наукові доповіді.</vt:lpstr>
      <vt:lpstr>Результати діяльності гуртка у звітному періоді: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2018-05-05T07:16:33Z</dcterms:created>
  <dcterms:modified xsi:type="dcterms:W3CDTF">2020-05-18T18:14:36Z</dcterms:modified>
</cp:coreProperties>
</file>