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92" r:id="rId3"/>
    <p:sldId id="281" r:id="rId4"/>
    <p:sldId id="302" r:id="rId5"/>
    <p:sldId id="300" r:id="rId6"/>
    <p:sldId id="301" r:id="rId7"/>
    <p:sldId id="293" r:id="rId8"/>
    <p:sldId id="294" r:id="rId9"/>
    <p:sldId id="297" r:id="rId10"/>
    <p:sldId id="284" r:id="rId11"/>
    <p:sldId id="299" r:id="rId12"/>
    <p:sldId id="262" r:id="rId13"/>
    <p:sldId id="288" r:id="rId14"/>
    <p:sldId id="298" r:id="rId15"/>
    <p:sldId id="26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79CC93D-E52E-4D84-901B-11D7331DD495}">
          <p14:sldIdLst>
            <p14:sldId id="259"/>
            <p14:sldId id="292"/>
          </p14:sldIdLst>
        </p14:section>
        <p14:section name="Información general y objetivos" id="{ABA716BF-3A5C-4ADB-94C9-CFEF84EBA240}">
          <p14:sldIdLst>
            <p14:sldId id="281"/>
            <p14:sldId id="302"/>
            <p14:sldId id="300"/>
            <p14:sldId id="301"/>
            <p14:sldId id="293"/>
            <p14:sldId id="294"/>
            <p14:sldId id="297"/>
            <p14:sldId id="284"/>
            <p14:sldId id="299"/>
            <p14:sldId id="262"/>
          </p14:sldIdLst>
        </p14:section>
        <p14:section name="Tema 1" id="{6D9936A3-3945-4757-BC8B-B5C252D8E036}">
          <p14:sldIdLst/>
        </p14:section>
        <p14:section name="Diapositivas de muestra para elementos visuales" id="{BAB3A466-96C9-4230-9978-795378D75699}">
          <p14:sldIdLst>
            <p14:sldId id="288"/>
            <p14:sldId id="298"/>
            <p14:sldId id="269"/>
          </p14:sldIdLst>
        </p14:section>
        <p14:section name="Caso práctico" id="{8C0305C9-B152-4FBA-A789-FE1976D53990}">
          <p14:sldIdLst/>
        </p14:section>
        <p14:section name="Conclusión y resumen" id="{790CEF5B-569A-4C2F-BED5-750B08C0E5AD}">
          <p14:sldIdLst/>
        </p14:section>
        <p14:section name="Apéndice" id="{3F78B471-41DA-46F2-A8E4-97E471896AB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752" autoAdjust="0"/>
  </p:normalViewPr>
  <p:slideViewPr>
    <p:cSldViewPr>
      <p:cViewPr>
        <p:scale>
          <a:sx n="33" d="100"/>
          <a:sy n="33" d="100"/>
        </p:scale>
        <p:origin x="-1747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16/05/2021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293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pPr/>
              <a:t>16.05.2021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93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 Ejecute una prueba de impresión para asegurarse de que los colores son los correctos cuando se imprime en blanco y negro puros y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Agregue diapositivas a cada sección del tema según sea necesario, incluidas diapositivas con tablas, gráficos e imágenes. </a:t>
            </a:r>
          </a:p>
          <a:p>
            <a:r>
              <a:rPr lang="es-ES" dirty="0" smtClean="0"/>
              <a:t>Consulte la siguiente sección para ver una muestra</a:t>
            </a:r>
            <a:r>
              <a:rPr lang="es-ES" baseline="0" dirty="0" smtClean="0"/>
              <a:t> </a:t>
            </a:r>
            <a:r>
              <a:rPr lang="es-ES" dirty="0" smtClean="0"/>
              <a:t>diseños de</a:t>
            </a:r>
            <a:r>
              <a:rPr lang="es-ES" baseline="0" dirty="0" smtClean="0"/>
              <a:t> vídeo, imagen, gráfico y tabla de muestra.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203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" smtClean="0"/>
              <a:t>Microsoft </a:t>
            </a:r>
            <a:r>
              <a:rPr lang="es-ES" b="1" smtClean="0"/>
              <a:t>Excelencia en ingeniería</a:t>
            </a:r>
            <a:endParaRPr lang="es-E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smtClean="0"/>
              <a:t>Información confidencial de Microsoft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smtClean="0"/>
              <a:t>Ofrezca una breve descripción general de la presentación.</a:t>
            </a:r>
            <a:r>
              <a:rPr lang="es-ES" baseline="0" dirty="0" smtClean="0"/>
              <a:t> D</a:t>
            </a:r>
            <a:r>
              <a:rPr lang="es-ES" dirty="0" smtClean="0"/>
              <a:t>escriba el enfoque principal de la presentación y por qué es importante.</a:t>
            </a:r>
          </a:p>
          <a:p>
            <a:pPr>
              <a:lnSpc>
                <a:spcPct val="80000"/>
              </a:lnSpc>
            </a:pPr>
            <a:r>
              <a:rPr lang="es-ES" dirty="0" smtClean="0"/>
              <a:t>Introduzca cada uno de los principales temas.</a:t>
            </a:r>
          </a:p>
          <a:p>
            <a:r>
              <a:rPr lang="es-ES" dirty="0" smtClean="0"/>
              <a:t>Si desea proporcionar al público una guía,</a:t>
            </a:r>
            <a:r>
              <a:rPr lang="es-ES" baseline="0" dirty="0" smtClean="0"/>
              <a:t> puede </a:t>
            </a:r>
            <a:r>
              <a:rPr lang="es-ES" dirty="0" smtClean="0"/>
              <a:t>repetir esta diapositiva de información general a lo largo de toda la presentación, resaltando el tema particular que va a discutir a continuación.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02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smtClean="0"/>
              <a:t>Ofrezca una breve descripción general de la presentación.</a:t>
            </a:r>
            <a:r>
              <a:rPr lang="es-ES" baseline="0" dirty="0" smtClean="0"/>
              <a:t> D</a:t>
            </a:r>
            <a:r>
              <a:rPr lang="es-ES" dirty="0" smtClean="0"/>
              <a:t>escriba el enfoque principal de la presentación y por qué es importante.</a:t>
            </a:r>
          </a:p>
          <a:p>
            <a:pPr>
              <a:lnSpc>
                <a:spcPct val="80000"/>
              </a:lnSpc>
            </a:pPr>
            <a:r>
              <a:rPr lang="es-ES" dirty="0" smtClean="0"/>
              <a:t>Introduzca cada uno de los principales temas.</a:t>
            </a:r>
          </a:p>
          <a:p>
            <a:r>
              <a:rPr lang="es-ES" dirty="0" smtClean="0"/>
              <a:t>Si desea proporcionar al público una guía,</a:t>
            </a:r>
            <a:r>
              <a:rPr lang="es-ES" baseline="0" dirty="0" smtClean="0"/>
              <a:t> puede </a:t>
            </a:r>
            <a:r>
              <a:rPr lang="es-ES" dirty="0" smtClean="0"/>
              <a:t>repetir esta diapositiva de información general a lo largo de toda la presentación, resaltando el tema particular que va a discutir a continuación.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67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b="0" dirty="0" smtClean="0"/>
              <a:t>¿Qué</a:t>
            </a:r>
            <a:r>
              <a:rPr lang="es-ES" b="0" baseline="0" dirty="0" smtClean="0"/>
              <a:t> podrá hacer el público después de completar este curso?</a:t>
            </a:r>
            <a:r>
              <a:rPr lang="es-ES" dirty="0" smtClean="0"/>
              <a:t> Describa brevemente para cada objetivo cómo el público</a:t>
            </a:r>
            <a:r>
              <a:rPr lang="es-ES" baseline="0" dirty="0" smtClean="0"/>
              <a:t> </a:t>
            </a:r>
            <a:r>
              <a:rPr lang="es-ES" dirty="0" smtClean="0"/>
              <a:t>obtendrá beneficios de esta</a:t>
            </a:r>
            <a:r>
              <a:rPr lang="es-ES" baseline="0" dirty="0" smtClean="0"/>
              <a:t> presentación.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24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general.</a:t>
            </a:r>
            <a:endParaRPr lang="es-ES" sz="1200" dirty="0" smtClean="0"/>
          </a:p>
          <a:p>
            <a:pPr marL="228600" indent="-228600">
              <a:buFont typeface="+mj-lt"/>
              <a:buNone/>
            </a:pPr>
            <a:endParaRPr lang="es-E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16.05.2021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6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55776" y="620688"/>
            <a:ext cx="6359264" cy="17671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Студентський науковий гурток </a:t>
            </a:r>
            <a:br>
              <a:rPr lang="uk-UA" dirty="0" smtClean="0"/>
            </a:br>
            <a:r>
              <a:rPr lang="uk-UA" dirty="0" smtClean="0"/>
              <a:t>«</a:t>
            </a:r>
            <a:r>
              <a:rPr lang="en-US" dirty="0" smtClean="0"/>
              <a:t>LOGOS</a:t>
            </a:r>
            <a:r>
              <a:rPr lang="uk-UA" dirty="0" smtClean="0"/>
              <a:t>»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75936" y="3212976"/>
            <a:ext cx="4772528" cy="1838672"/>
          </a:xfrm>
        </p:spPr>
        <p:txBody>
          <a:bodyPr>
            <a:normAutofit fontScale="77500" lnSpcReduction="20000"/>
          </a:bodyPr>
          <a:lstStyle/>
          <a:p>
            <a:r>
              <a:rPr lang="uk-UA" sz="2400" dirty="0" smtClean="0">
                <a:latin typeface="+mn-lt"/>
              </a:rPr>
              <a:t>Науковий керівник:</a:t>
            </a:r>
          </a:p>
          <a:p>
            <a:r>
              <a:rPr lang="uk-UA" sz="2400" dirty="0" err="1" smtClean="0">
                <a:latin typeface="+mn-lt"/>
              </a:rPr>
              <a:t>канд</a:t>
            </a:r>
            <a:r>
              <a:rPr lang="uk-UA" sz="2400" dirty="0" smtClean="0">
                <a:latin typeface="+mn-lt"/>
              </a:rPr>
              <a:t>. </a:t>
            </a:r>
            <a:r>
              <a:rPr lang="uk-UA" sz="2400" dirty="0" err="1" smtClean="0">
                <a:latin typeface="+mn-lt"/>
              </a:rPr>
              <a:t>філос</a:t>
            </a:r>
            <a:r>
              <a:rPr lang="uk-UA" sz="2400" dirty="0" smtClean="0">
                <a:latin typeface="+mn-lt"/>
              </a:rPr>
              <a:t>. наук,</a:t>
            </a:r>
          </a:p>
          <a:p>
            <a:r>
              <a:rPr lang="uk-UA" sz="2400" dirty="0">
                <a:latin typeface="+mn-lt"/>
              </a:rPr>
              <a:t>с</a:t>
            </a:r>
            <a:r>
              <a:rPr lang="uk-UA" sz="2400" dirty="0" smtClean="0">
                <a:latin typeface="+mn-lt"/>
              </a:rPr>
              <a:t>тарший викладач</a:t>
            </a:r>
          </a:p>
          <a:p>
            <a:r>
              <a:rPr lang="uk-UA" sz="2400" dirty="0" smtClean="0">
                <a:latin typeface="+mn-lt"/>
              </a:rPr>
              <a:t>Чорноморденко Д. І.</a:t>
            </a:r>
          </a:p>
          <a:p>
            <a:r>
              <a:rPr lang="uk-UA" sz="2400" dirty="0" smtClean="0">
                <a:latin typeface="+mn-lt"/>
              </a:rPr>
              <a:t>Кафедра філософії </a:t>
            </a:r>
            <a:r>
              <a:rPr lang="uk-UA" sz="2400" smtClean="0">
                <a:latin typeface="+mn-lt"/>
              </a:rPr>
              <a:t>та </a:t>
            </a:r>
          </a:p>
          <a:p>
            <a:r>
              <a:rPr lang="uk-UA" sz="2400" smtClean="0">
                <a:latin typeface="+mn-lt"/>
              </a:rPr>
              <a:t>міжнародної комунікації</a:t>
            </a:r>
            <a:endParaRPr lang="es-ES" sz="2400" dirty="0">
              <a:latin typeface="+mn-lt"/>
            </a:endParaRPr>
          </a:p>
        </p:txBody>
      </p:sp>
      <p:pic>
        <p:nvPicPr>
          <p:cNvPr id="4" name="Plassholder for innho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5013176"/>
            <a:ext cx="1512168" cy="1656184"/>
          </a:xfrm>
          <a:prstGeom prst="rect">
            <a:avLst/>
          </a:prstGeom>
        </p:spPr>
      </p:pic>
      <p:sp>
        <p:nvSpPr>
          <p:cNvPr id="5" name="Plassholder for bunntekst 3"/>
          <p:cNvSpPr txBox="1">
            <a:spLocks noGrp="1"/>
          </p:cNvSpPr>
          <p:nvPr/>
        </p:nvSpPr>
        <p:spPr bwMode="auto">
          <a:xfrm>
            <a:off x="3455368" y="5804250"/>
            <a:ext cx="5688632" cy="60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246007"/>
            <a:ext cx="6591785" cy="181484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uk-UA" sz="2500" dirty="0" smtClean="0"/>
              <a:t>Кількість постійних членів наукового гуртка 20 осіб. Цього року у  роботі  гуртка «</a:t>
            </a:r>
            <a:r>
              <a:rPr lang="en-US" sz="2500" dirty="0" smtClean="0"/>
              <a:t>LOGOS</a:t>
            </a:r>
            <a:r>
              <a:rPr lang="uk-UA" sz="2500" dirty="0" smtClean="0"/>
              <a:t>»</a:t>
            </a:r>
            <a:r>
              <a:rPr lang="en-US" sz="2500" dirty="0" smtClean="0"/>
              <a:t> </a:t>
            </a:r>
            <a:r>
              <a:rPr lang="uk-UA" sz="2500" dirty="0" smtClean="0"/>
              <a:t>брали участь </a:t>
            </a:r>
            <a:r>
              <a:rPr lang="uk-UA" sz="2500" dirty="0"/>
              <a:t>переважно студенти </a:t>
            </a:r>
            <a:r>
              <a:rPr lang="uk-UA" sz="2500" dirty="0" smtClean="0"/>
              <a:t>1 та 2  курсу </a:t>
            </a:r>
            <a:r>
              <a:rPr lang="uk-UA" sz="2500" dirty="0" err="1" smtClean="0"/>
              <a:t>гуманітарно</a:t>
            </a:r>
            <a:r>
              <a:rPr lang="uk-UA" sz="2500" dirty="0" smtClean="0"/>
              <a:t>-педагогічного факультету. </a:t>
            </a:r>
            <a:endParaRPr lang="es-ES" sz="2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36099" y="-563531"/>
            <a:ext cx="2895600" cy="6861081"/>
          </a:xfrm>
          <a:prstGeom prst="rect">
            <a:avLst/>
          </a:prstGeom>
        </p:spPr>
      </p:pic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6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4098" name="Picture 2" descr="D:\Фото гурток 2021\Знімок екрана (2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42" y="2060849"/>
            <a:ext cx="7369163" cy="41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47252" y="306168"/>
            <a:ext cx="7968147" cy="14666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Стратегічними напрямками розвитку наукового студентського гуртка «</a:t>
            </a:r>
            <a:r>
              <a:rPr lang="en-US" dirty="0" smtClean="0"/>
              <a:t>LOGOS</a:t>
            </a:r>
            <a:r>
              <a:rPr lang="uk-UA" dirty="0" smtClean="0"/>
              <a:t>» є: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2276872"/>
            <a:ext cx="7694240" cy="4087576"/>
          </a:xfrm>
        </p:spPr>
        <p:txBody>
          <a:bodyPr>
            <a:normAutofit fontScale="92500" lnSpcReduction="20000"/>
          </a:bodyPr>
          <a:lstStyle/>
          <a:p>
            <a:r>
              <a:rPr lang="uk-UA" sz="3200" dirty="0" smtClean="0"/>
              <a:t>Популяризація гуманітарних дисциплін (зокрема таких як філософія, логіка та філософія науки) серед студентської молоді</a:t>
            </a:r>
          </a:p>
          <a:p>
            <a:r>
              <a:rPr lang="uk-UA" sz="3200" dirty="0" smtClean="0"/>
              <a:t>Формування у студентів навичок наукової діяльності, комунікації, критичного мислення;</a:t>
            </a:r>
          </a:p>
          <a:p>
            <a:r>
              <a:rPr lang="uk-UA" sz="3200" dirty="0" smtClean="0"/>
              <a:t>Розробка та втілення нових, перспективних, практично значущих ідей та підходів;</a:t>
            </a:r>
          </a:p>
          <a:p>
            <a:r>
              <a:rPr lang="uk-UA" sz="3200" dirty="0"/>
              <a:t>Публікація результатів студентських наукових досліджень;</a:t>
            </a:r>
          </a:p>
          <a:p>
            <a:endParaRPr lang="es-ES" sz="3200" dirty="0"/>
          </a:p>
          <a:p>
            <a:endParaRPr lang="es-ES" sz="3600" dirty="0"/>
          </a:p>
        </p:txBody>
      </p:sp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7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097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Студенти активно обговорювали запропоновані теми та готували відповідно до обраних тем наукові доповіді.</a:t>
            </a:r>
            <a:endParaRPr lang="es-ES" sz="2400" dirty="0"/>
          </a:p>
        </p:txBody>
      </p:sp>
      <p:sp>
        <p:nvSpPr>
          <p:cNvPr id="4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pic>
        <p:nvPicPr>
          <p:cNvPr id="1027" name="Picture 3" descr="D:\Фото гурток 2021\Знімок екрана (2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6904" cy="427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Результати </a:t>
            </a:r>
            <a:r>
              <a:rPr lang="uk-UA" dirty="0"/>
              <a:t>діяльності гуртка у звітному </a:t>
            </a:r>
            <a:r>
              <a:rPr lang="uk-UA" dirty="0" smtClean="0"/>
              <a:t>періоді: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Участь </a:t>
            </a:r>
            <a:r>
              <a:rPr lang="ru-RU" dirty="0" err="1" smtClean="0"/>
              <a:t>студентів</a:t>
            </a:r>
            <a:r>
              <a:rPr lang="ru-RU" dirty="0" smtClean="0"/>
              <a:t> у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науково-практичних</a:t>
            </a:r>
            <a:r>
              <a:rPr lang="ru-RU" dirty="0" smtClean="0"/>
              <a:t> </a:t>
            </a:r>
            <a:r>
              <a:rPr lang="ru-RU" dirty="0" err="1" smtClean="0"/>
              <a:t>конференціях</a:t>
            </a:r>
            <a:r>
              <a:rPr lang="ru-RU" dirty="0" smtClean="0"/>
              <a:t> – 19.</a:t>
            </a:r>
          </a:p>
          <a:p>
            <a:r>
              <a:rPr lang="ru-RU" dirty="0" err="1" smtClean="0"/>
              <a:t>Публікація</a:t>
            </a:r>
            <a:r>
              <a:rPr lang="ru-RU" dirty="0" smtClean="0"/>
              <a:t> тез </a:t>
            </a:r>
            <a:r>
              <a:rPr lang="ru-RU" dirty="0" err="1" smtClean="0"/>
              <a:t>наукових</a:t>
            </a:r>
            <a:r>
              <a:rPr lang="ru-RU" dirty="0" smtClean="0"/>
              <a:t> доповідей – 15.</a:t>
            </a:r>
          </a:p>
          <a:p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uk-UA" dirty="0"/>
              <a:t>до друку у фаховому науковому виданні </a:t>
            </a:r>
            <a:r>
              <a:rPr lang="uk-UA" dirty="0" smtClean="0"/>
              <a:t>статті у </a:t>
            </a:r>
            <a:r>
              <a:rPr lang="uk-UA" dirty="0"/>
              <a:t>співавторстві з науковим керівником гуртка: </a:t>
            </a:r>
            <a:r>
              <a:rPr lang="ru-RU" dirty="0" smtClean="0"/>
              <a:t> – </a:t>
            </a:r>
            <a:r>
              <a:rPr lang="ru-RU" smtClean="0"/>
              <a:t>1.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26672540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8579" y="2204864"/>
            <a:ext cx="7389846" cy="345638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7" name="Plassholder for innhold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8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6146" name="Picture 2" descr="D:\Фото гурток 2021\Снимок экрана (9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6" y="1738940"/>
            <a:ext cx="8534166" cy="48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2588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 lang="es-ES"/>
            </a:pPr>
            <a:endParaRPr lang="es-ES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 algn="ctr">
              <a:defRPr lang="es-ES"/>
            </a:pPr>
            <a:r>
              <a:rPr lang="uk-UA" dirty="0" smtClean="0"/>
              <a:t>Дякуємо за увагу!</a:t>
            </a:r>
            <a:endParaRPr lang="es-ES" dirty="0"/>
          </a:p>
        </p:txBody>
      </p:sp>
      <p:sp>
        <p:nvSpPr>
          <p:cNvPr id="12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13" name="Plassholder for innhold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pic>
        <p:nvPicPr>
          <p:cNvPr id="5122" name="Picture 2" descr="D:\Фото гурток 2021\ПО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1" y="1459409"/>
            <a:ext cx="7812360" cy="43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9211" y="476672"/>
            <a:ext cx="8190633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Звіт про роботу </a:t>
            </a:r>
            <a:br>
              <a:rPr lang="uk-UA" sz="3600" dirty="0" smtClean="0"/>
            </a:br>
            <a:r>
              <a:rPr lang="uk-UA" sz="3600" dirty="0" smtClean="0"/>
              <a:t>студентського наукового гуртка</a:t>
            </a:r>
            <a:br>
              <a:rPr lang="uk-UA" sz="3600" dirty="0" smtClean="0"/>
            </a:br>
            <a:r>
              <a:rPr lang="uk-UA" sz="3600" dirty="0" smtClean="0"/>
              <a:t>«</a:t>
            </a:r>
            <a:r>
              <a:rPr lang="en-US" sz="3600" dirty="0" smtClean="0"/>
              <a:t>LOGOS</a:t>
            </a:r>
            <a:r>
              <a:rPr lang="uk-UA" sz="3600" dirty="0" smtClean="0"/>
              <a:t>»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3600" dirty="0" smtClean="0"/>
              <a:t>за 2020-2021 н. р.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47252" y="2852936"/>
            <a:ext cx="7891947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Гуманітарно-педагогічний факультет</a:t>
            </a:r>
            <a:endParaRPr lang="es-ES" dirty="0"/>
          </a:p>
        </p:txBody>
      </p:sp>
      <p:sp>
        <p:nvSpPr>
          <p:cNvPr id="6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7" name="Plassholder for innhold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9292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41994" y="1233576"/>
            <a:ext cx="6781800" cy="4211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354013" algn="just"/>
            <a:r>
              <a:rPr lang="uk-UA" sz="2400" dirty="0"/>
              <a:t>Науковий гурток «</a:t>
            </a:r>
            <a:r>
              <a:rPr lang="en-US" sz="2400" dirty="0"/>
              <a:t>LOGOS</a:t>
            </a:r>
            <a:r>
              <a:rPr lang="uk-UA" sz="2400" dirty="0"/>
              <a:t>»</a:t>
            </a:r>
            <a:r>
              <a:rPr lang="en-US" sz="2400" dirty="0"/>
              <a:t> </a:t>
            </a:r>
            <a:r>
              <a:rPr lang="uk-UA" sz="2400" dirty="0"/>
              <a:t>під керівництвом </a:t>
            </a:r>
            <a:r>
              <a:rPr lang="uk-UA" sz="2400" dirty="0" err="1"/>
              <a:t>Чорноморденка</a:t>
            </a:r>
            <a:r>
              <a:rPr lang="uk-UA" sz="2400" dirty="0"/>
              <a:t> Д.І. у 2020-2021 навчальному році продовжив свою роботу, спрямовану на популяризацію наукової діяльності серед студентської молоді. </a:t>
            </a:r>
          </a:p>
          <a:p>
            <a:pPr indent="354013" algn="just"/>
            <a:r>
              <a:rPr lang="uk-UA" sz="2400" dirty="0"/>
              <a:t>Головне завдання роботи гуртка – не лише отримати теоретичні знання, але й сформувати навички та вміння наукової діяльності, аналізу, критичного мислення, обробки та оцінки інформації в умовах сучасного глобалізованого суспільства.</a:t>
            </a:r>
          </a:p>
          <a:p>
            <a:pPr indent="354013" algn="just"/>
            <a:endParaRPr lang="es-E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663" y="-3771800"/>
            <a:ext cx="7765662" cy="16476125"/>
          </a:xfrm>
          <a:prstGeom prst="rect">
            <a:avLst/>
          </a:prstGeom>
        </p:spPr>
      </p:pic>
      <p:pic>
        <p:nvPicPr>
          <p:cNvPr id="2050" name="Picture 2" descr="C:\Users\SONY\Desktop\картинки до логыки\Без назван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4" y="177382"/>
            <a:ext cx="2119914" cy="16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8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41994" y="1233576"/>
            <a:ext cx="6781800" cy="4211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354013" algn="just"/>
            <a:r>
              <a:rPr lang="uk-UA" sz="2400" dirty="0"/>
              <a:t>Тематикою засідань уже традиційно були основні напрямки сучасного логіки та їх зв’язок з найактуальнішими галузями наукового </a:t>
            </a:r>
            <a:r>
              <a:rPr lang="uk-UA" sz="2400" dirty="0" smtClean="0"/>
              <a:t>знання.</a:t>
            </a:r>
          </a:p>
          <a:p>
            <a:pPr indent="447675"/>
            <a:r>
              <a:rPr lang="uk-UA" sz="2400" dirty="0"/>
              <a:t>У зв’язку з пандемією </a:t>
            </a:r>
            <a:r>
              <a:rPr lang="en-US" sz="2400" dirty="0"/>
              <a:t>Covid-19 </a:t>
            </a:r>
            <a:r>
              <a:rPr lang="uk-UA" sz="2400" dirty="0"/>
              <a:t>та пов’язаними з нею новими умовами роботи, засідання гуртка проходили з використанням технологій дистанційного навчання.</a:t>
            </a:r>
          </a:p>
          <a:p>
            <a:pPr indent="447675"/>
            <a:r>
              <a:rPr lang="uk-UA" sz="2400" dirty="0"/>
              <a:t>Такий формат дозволив забезпечити комфортне спілкування, плідну роботу потягом навчального року.</a:t>
            </a:r>
          </a:p>
          <a:p>
            <a:pPr indent="354013" algn="just"/>
            <a:endParaRPr lang="uk-UA" sz="2400" dirty="0" smtClean="0"/>
          </a:p>
          <a:p>
            <a:pPr indent="354013" algn="just"/>
            <a:endParaRPr lang="es-E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663" y="-3771800"/>
            <a:ext cx="7765662" cy="16476125"/>
          </a:xfrm>
          <a:prstGeom prst="rect">
            <a:avLst/>
          </a:prstGeom>
        </p:spPr>
      </p:pic>
      <p:pic>
        <p:nvPicPr>
          <p:cNvPr id="2050" name="Picture 2" descr="C:\Users\SONY\Desktop\картинки до логыки\Без назван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4" y="177382"/>
            <a:ext cx="2119914" cy="16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8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</p:spTree>
    <p:extLst>
      <p:ext uri="{BB962C8B-B14F-4D97-AF65-F5344CB8AC3E}">
        <p14:creationId xmlns:p14="http://schemas.microsoft.com/office/powerpoint/2010/main" val="309947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3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7253" y="822469"/>
            <a:ext cx="7909807" cy="52509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indent="447675"/>
            <a:r>
              <a:rPr lang="uk-UA" sz="2800" dirty="0" smtClean="0"/>
              <a:t>Обговорення та дискусії в межах засідання наукового гуртка у 2020-2021 </a:t>
            </a:r>
            <a:r>
              <a:rPr lang="uk-UA" sz="2800" dirty="0" err="1" smtClean="0"/>
              <a:t>н.р</a:t>
            </a:r>
            <a:r>
              <a:rPr lang="uk-UA" sz="2800" dirty="0" smtClean="0"/>
              <a:t>.  </a:t>
            </a:r>
            <a:r>
              <a:rPr lang="uk-UA" sz="2800" dirty="0"/>
              <a:t>в</a:t>
            </a:r>
            <a:r>
              <a:rPr lang="uk-UA" sz="2800" dirty="0" smtClean="0"/>
              <a:t>ідбувались з використанням програми </a:t>
            </a:r>
            <a:r>
              <a:rPr lang="en-US" sz="2800" dirty="0" smtClean="0"/>
              <a:t>ZOOM. </a:t>
            </a:r>
            <a:r>
              <a:rPr lang="uk-UA" sz="2800" dirty="0" smtClean="0"/>
              <a:t> </a:t>
            </a:r>
          </a:p>
          <a:p>
            <a:pPr indent="447675"/>
            <a:r>
              <a:rPr lang="uk-UA" sz="2800" dirty="0" smtClean="0"/>
              <a:t>В рамках роботи гуртка були проведені як тематичні обговорення, так і підготовка наукових публікацій з окремими учасниками.</a:t>
            </a:r>
          </a:p>
          <a:p>
            <a:pPr indent="447675"/>
            <a:r>
              <a:rPr lang="uk-UA" sz="2800" dirty="0" smtClean="0"/>
              <a:t>Подекуди під час засідань актуалізувались дискусійні питання, пов’язані з важливістю комунікативних навичок у майбутній професійній діяльності учасників гуртка.  </a:t>
            </a:r>
          </a:p>
          <a:p>
            <a:endParaRPr lang="uk-UA" sz="2400" dirty="0" smtClean="0"/>
          </a:p>
          <a:p>
            <a:pPr marL="457200" indent="-457200">
              <a:buFontTx/>
              <a:buChar char="-"/>
            </a:pPr>
            <a:endParaRPr lang="uk-UA" sz="2400" dirty="0" smtClean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96659240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2662" y="822469"/>
            <a:ext cx="6044398" cy="5250904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uk-UA" sz="2800" b="1" i="1" dirty="0" smtClean="0"/>
              <a:t>Засідання гуртка стосувалися таких тем</a:t>
            </a:r>
            <a:r>
              <a:rPr lang="uk-UA" sz="2800" i="1" dirty="0" smtClean="0"/>
              <a:t>: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Феномен</a:t>
            </a:r>
            <a:r>
              <a:rPr lang="uk-UA" sz="2800" dirty="0" smtClean="0"/>
              <a:t> </a:t>
            </a:r>
            <a:r>
              <a:rPr lang="uk-UA" sz="2800" dirty="0"/>
              <a:t>сучасного логічного знання</a:t>
            </a:r>
            <a:r>
              <a:rPr lang="uk-UA" sz="2800" dirty="0" smtClean="0"/>
              <a:t>»</a:t>
            </a:r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 Зв’язок </a:t>
            </a:r>
            <a:r>
              <a:rPr lang="uk-UA" sz="2800" dirty="0"/>
              <a:t>логіки та </a:t>
            </a:r>
            <a:r>
              <a:rPr lang="uk-UA" sz="2800" dirty="0" smtClean="0"/>
              <a:t>мови</a:t>
            </a:r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Теорія </a:t>
            </a:r>
            <a:r>
              <a:rPr lang="uk-UA" sz="2800" dirty="0"/>
              <a:t>аргументації як майбутнє </a:t>
            </a:r>
            <a:r>
              <a:rPr lang="uk-UA" sz="2800" dirty="0" smtClean="0"/>
              <a:t>логіки</a:t>
            </a:r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Моделі </a:t>
            </a:r>
            <a:r>
              <a:rPr lang="uk-UA" sz="2800" dirty="0"/>
              <a:t>дискусії: </a:t>
            </a:r>
            <a:r>
              <a:rPr lang="uk-UA" sz="2800" dirty="0" err="1" smtClean="0"/>
              <a:t>прагма</a:t>
            </a:r>
            <a:r>
              <a:rPr lang="uk-UA" sz="2800" dirty="0" smtClean="0"/>
              <a:t>-діалектика</a:t>
            </a:r>
            <a:r>
              <a:rPr lang="uk-UA" sz="2800" dirty="0"/>
              <a:t>, формальна діалектика, неформальна логіка</a:t>
            </a:r>
            <a:r>
              <a:rPr lang="uk-UA" sz="2800" dirty="0" smtClean="0"/>
              <a:t>»</a:t>
            </a:r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Логічні </a:t>
            </a:r>
            <a:r>
              <a:rPr lang="uk-UA" sz="2800" dirty="0"/>
              <a:t>помилки та як їх </a:t>
            </a:r>
            <a:r>
              <a:rPr lang="uk-UA" sz="2800" dirty="0" smtClean="0"/>
              <a:t>уникати</a:t>
            </a:r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Логіка </a:t>
            </a:r>
            <a:r>
              <a:rPr lang="uk-UA" sz="2800" dirty="0"/>
              <a:t>та критичне мислення: яка з компетентностей цінніша</a:t>
            </a:r>
            <a:r>
              <a:rPr lang="uk-UA" sz="2800" dirty="0" smtClean="0"/>
              <a:t>?</a:t>
            </a:r>
          </a:p>
          <a:p>
            <a:pPr marL="457200" indent="-457200" algn="just">
              <a:buFontTx/>
              <a:buChar char="-"/>
            </a:pPr>
            <a:r>
              <a:rPr lang="uk-UA" sz="2800" dirty="0"/>
              <a:t>Сучасні некласичні логіки та перспективи їх </a:t>
            </a:r>
            <a:r>
              <a:rPr lang="uk-UA" sz="2800" dirty="0" smtClean="0"/>
              <a:t>використання</a:t>
            </a:r>
          </a:p>
          <a:p>
            <a:pPr marL="457200" indent="-457200" algn="just">
              <a:buFontTx/>
              <a:buChar char="-"/>
            </a:pPr>
            <a:r>
              <a:rPr lang="uk-UA" sz="2800" dirty="0"/>
              <a:t>Майбутнє дисциплін логічного циклу</a:t>
            </a:r>
            <a:endParaRPr lang="uk-UA" sz="2800" dirty="0" smtClean="0"/>
          </a:p>
          <a:p>
            <a:pPr marL="457200" indent="-457200" algn="just">
              <a:buFontTx/>
              <a:buChar char="-"/>
            </a:pPr>
            <a:endParaRPr lang="uk-UA" sz="2800" dirty="0" smtClean="0"/>
          </a:p>
          <a:p>
            <a:pPr marL="457200" indent="-457200" algn="just">
              <a:buFontTx/>
              <a:buChar char="-"/>
            </a:pPr>
            <a:endParaRPr lang="es-ES" sz="28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89040" y="-747464"/>
            <a:ext cx="7765662" cy="16476125"/>
          </a:xfrm>
          <a:prstGeom prst="rect">
            <a:avLst/>
          </a:prstGeom>
        </p:spPr>
      </p:pic>
      <p:pic>
        <p:nvPicPr>
          <p:cNvPr id="4" name="Plassholder for innhold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5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</p:spTree>
    <p:extLst>
      <p:ext uri="{BB962C8B-B14F-4D97-AF65-F5344CB8AC3E}">
        <p14:creationId xmlns:p14="http://schemas.microsoft.com/office/powerpoint/2010/main" val="21308935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47252" y="0"/>
            <a:ext cx="7909808" cy="1628800"/>
          </a:xfrm>
        </p:spPr>
        <p:txBody>
          <a:bodyPr>
            <a:normAutofit fontScale="90000"/>
          </a:bodyPr>
          <a:lstStyle/>
          <a:p>
            <a:pPr algn="r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b="1" dirty="0" smtClean="0"/>
              <a:t>Наші зустрічі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es-ES" dirty="0"/>
          </a:p>
        </p:txBody>
      </p:sp>
      <p:sp>
        <p:nvSpPr>
          <p:cNvPr id="6" name="Plassholder for bunntekst 3"/>
          <p:cNvSpPr txBox="1">
            <a:spLocks noGrp="1"/>
          </p:cNvSpPr>
          <p:nvPr/>
        </p:nvSpPr>
        <p:spPr bwMode="auto"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uk-UA" sz="1000" dirty="0"/>
              <a:t>NATIONAL UNIVERSITY OF LIFE AND ENVIRONMENTAL SCIENCES OF UKRAINE</a:t>
            </a:r>
          </a:p>
        </p:txBody>
      </p:sp>
      <p:pic>
        <p:nvPicPr>
          <p:cNvPr id="7" name="Plassholder for innhold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69" y="6076416"/>
            <a:ext cx="756084" cy="57606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D:\Фото гурток 2021\20201117_1544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6" y="1196752"/>
            <a:ext cx="8388424" cy="4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0276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48681"/>
            <a:ext cx="4343400" cy="720080"/>
          </a:xfrm>
        </p:spPr>
        <p:txBody>
          <a:bodyPr/>
          <a:lstStyle/>
          <a:p>
            <a:r>
              <a:rPr lang="uk-UA" dirty="0" smtClean="0"/>
              <a:t>Гурток в роботі</a:t>
            </a:r>
            <a:endParaRPr lang="ru-RU" dirty="0"/>
          </a:p>
        </p:txBody>
      </p:sp>
      <p:pic>
        <p:nvPicPr>
          <p:cNvPr id="2050" name="Picture 2" descr="D:\Фото гурток 2021\20201117_154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540441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140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гурток 2021\20201117_1602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78546"/>
            <a:ext cx="8796469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07875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theme1.xml><?xml version="1.0" encoding="utf-8"?>
<a:theme xmlns:a="http://schemas.openxmlformats.org/drawingml/2006/main" name="Entrenami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953</Words>
  <Application>Microsoft Office PowerPoint</Application>
  <PresentationFormat>Экран (4:3)</PresentationFormat>
  <Paragraphs>94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Entrenamiento</vt:lpstr>
      <vt:lpstr>Студентський науковий гурток  «LOGOS»</vt:lpstr>
      <vt:lpstr>  Звіт про роботу  студентського наукового гуртка «LOGOS» за 2020-2021 н. р.  </vt:lpstr>
      <vt:lpstr>Презентация PowerPoint</vt:lpstr>
      <vt:lpstr>Презентация PowerPoint</vt:lpstr>
      <vt:lpstr>Презентация PowerPoint</vt:lpstr>
      <vt:lpstr>Презентация PowerPoint</vt:lpstr>
      <vt:lpstr> Наші зустрічі   </vt:lpstr>
      <vt:lpstr>Гурток в роботі</vt:lpstr>
      <vt:lpstr>Презентация PowerPoint</vt:lpstr>
      <vt:lpstr>Презентация PowerPoint</vt:lpstr>
      <vt:lpstr>Стратегічними напрямками розвитку наукового студентського гуртка «LOGOS» є:</vt:lpstr>
      <vt:lpstr>Студенти активно обговорювали запропоновані теми та готували відповідно до обраних тем наукові доповіді.</vt:lpstr>
      <vt:lpstr>Результати діяльності гуртка у звітному періоді: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2018-05-05T07:16:33Z</dcterms:created>
  <dcterms:modified xsi:type="dcterms:W3CDTF">2021-05-16T20:54:53Z</dcterms:modified>
</cp:coreProperties>
</file>