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18" roundtripDataSignature="AMtx7miT2+TPaJQNy33Zm8lPXH+HvlPu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uk-U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uk-UA"/>
              <a:t>Esta plantilla se puede usar como archivo de inicio para presentar materiales educativos en un entorno de grupo.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200"/>
              <a:t>Secciones</a:t>
            </a:r>
            <a:endParaRPr b="0" sz="1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uk-UA" sz="1200"/>
              <a:t>Para agregar secciones, haga clic con el botón secundario del mouse en una diapositiva. Las secciones pueden ayudarle a organizar las diapositivas o a facilitar la colaboración entre varios autores.</a:t>
            </a:r>
            <a:endParaRPr b="0" sz="1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200"/>
              <a:t>Notas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/>
              <a:t>Use la sección Notas para las notas de entrega o para proporcionar detalles adicionales al público. Vea las notas en la vista Presentación durante la presentación.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uk-UA" sz="1200"/>
              <a:t>Tenga en cuenta el tamaño de la fuente (es importante para la accesibilidad, visibilidad, grabación en vídeo y producción en línea)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uk-UA" sz="1200"/>
              <a:t>Colores coordinados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uk-UA" sz="1200"/>
              <a:t>Preste especial atención a los gráficos, diagramas y cuadros de texto. </a:t>
            </a:r>
            <a:endParaRPr sz="1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uk-UA" sz="1200"/>
              <a:t>Gráficos y tablas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/>
              <a:t>En breve: si es posible, use colores y estilos uniformes y que no distraigan.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/>
              <a:t>Etiquete todos los gráficos y tablas.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uk-UA" sz="1200"/>
              <a:t>Ésta es otra opción para una diapositiva Información general.</a:t>
            </a:r>
            <a:endParaRPr sz="1200"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</p:txBody>
      </p:sp>
      <p:sp>
        <p:nvSpPr>
          <p:cNvPr id="174" name="Google Shape;174;p12:notes"/>
          <p:cNvSpPr/>
          <p:nvPr>
            <p:ph idx="2" type="sldImg"/>
          </p:nvPr>
        </p:nvSpPr>
        <p:spPr>
          <a:xfrm>
            <a:off x="539750" y="503238"/>
            <a:ext cx="3143250" cy="2359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Microsoft </a:t>
            </a:r>
            <a:r>
              <a:rPr b="1" lang="uk-UA"/>
              <a:t>Excelencia en ingeniería</a:t>
            </a:r>
            <a:endParaRPr/>
          </a:p>
        </p:txBody>
      </p:sp>
      <p:sp>
        <p:nvSpPr>
          <p:cNvPr id="188" name="Google Shape;188;p15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Información confidencial de Microsoft</a:t>
            </a:r>
            <a:endParaRPr/>
          </a:p>
        </p:txBody>
      </p:sp>
      <p:sp>
        <p:nvSpPr>
          <p:cNvPr id="189" name="Google Shape;189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90" name="Google Shape;190;p15:notes"/>
          <p:cNvSpPr/>
          <p:nvPr>
            <p:ph idx="3" type="sldImg"/>
          </p:nvPr>
        </p:nvSpPr>
        <p:spPr>
          <a:xfrm>
            <a:off x="1143000" y="45085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1" name="Google Shape;191;p15:notes"/>
          <p:cNvSpPr txBox="1"/>
          <p:nvPr>
            <p:ph idx="1" type="body"/>
          </p:nvPr>
        </p:nvSpPr>
        <p:spPr>
          <a:xfrm>
            <a:off x="307492" y="4130103"/>
            <a:ext cx="6261652" cy="4593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uk-UA" sz="1200"/>
              <a:t>Ésta es otra opción para una diapositiva Información general que usa transiciones.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uk-UA" sz="1200"/>
              <a:t>Ésta es otra opción para una diapositiva Información general que usa transiciones.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Ofrezca una breve descripción general de la presentación. Describa el enfoque principal de la presentación y por qué es importante.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Introduzca cada uno de los principales temas.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Si desea proporcionar al público una guía, puede repetir esta diapositiva de información general a lo largo de toda la presentación, resaltando el tema particular que va a discutir a continuación.</a:t>
            </a:r>
            <a:endParaRPr/>
          </a:p>
        </p:txBody>
      </p:sp>
      <p:sp>
        <p:nvSpPr>
          <p:cNvPr id="139" name="Google Shape;139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lang="uk-UA"/>
              <a:t>¿Qué podrá hacer el público después de completar este curso?</a:t>
            </a:r>
            <a:r>
              <a:rPr lang="uk-UA"/>
              <a:t> Describa brevemente para cada objetivo cómo el público obtendrá beneficios de esta presentación.</a:t>
            </a:r>
            <a:endParaRPr/>
          </a:p>
        </p:txBody>
      </p:sp>
      <p:sp>
        <p:nvSpPr>
          <p:cNvPr id="165" name="Google Shape;165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543" y="0"/>
            <a:ext cx="9100457" cy="687977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7"/>
          <p:cNvSpPr txBox="1"/>
          <p:nvPr>
            <p:ph type="ctrTitle"/>
          </p:nvPr>
        </p:nvSpPr>
        <p:spPr>
          <a:xfrm>
            <a:off x="2590800" y="2286000"/>
            <a:ext cx="6180224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4400"/>
              <a:buFont typeface="Calibri"/>
              <a:buNone/>
              <a:defRPr b="1" cap="small">
                <a:solidFill>
                  <a:srgbClr val="0033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" type="subTitle"/>
          </p:nvPr>
        </p:nvSpPr>
        <p:spPr>
          <a:xfrm>
            <a:off x="3962400" y="4038600"/>
            <a:ext cx="4772528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21" name="Google Shape;2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51"/>
            <a:ext cx="372161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7"/>
          <p:cNvSpPr/>
          <p:nvPr>
            <p:ph idx="2" type="pic"/>
          </p:nvPr>
        </p:nvSpPr>
        <p:spPr>
          <a:xfrm>
            <a:off x="6858000" y="5105400"/>
            <a:ext cx="1828800" cy="990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wipe dir="d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/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" type="body"/>
          </p:nvPr>
        </p:nvSpPr>
        <p:spPr>
          <a:xfrm rot="5400000">
            <a:off x="2537619" y="-175418"/>
            <a:ext cx="4525963" cy="80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0" type="dt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1" type="ftr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2" type="sldNum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y título vertical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/>
          <p:nvPr>
            <p:ph type="title"/>
          </p:nvPr>
        </p:nvSpPr>
        <p:spPr>
          <a:xfrm rot="5400000">
            <a:off x="48847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7"/>
          <p:cNvSpPr txBox="1"/>
          <p:nvPr>
            <p:ph idx="1" type="body"/>
          </p:nvPr>
        </p:nvSpPr>
        <p:spPr>
          <a:xfrm rot="5400000">
            <a:off x="769938" y="266701"/>
            <a:ext cx="5851525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7"/>
          <p:cNvSpPr txBox="1"/>
          <p:nvPr>
            <p:ph idx="10" type="dt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7"/>
          <p:cNvSpPr txBox="1"/>
          <p:nvPr>
            <p:ph idx="11" type="ftr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7"/>
          <p:cNvSpPr txBox="1"/>
          <p:nvPr>
            <p:ph idx="12" type="sldNum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8"/>
          <p:cNvSpPr txBox="1"/>
          <p:nvPr>
            <p:ph idx="10" type="dt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8"/>
          <p:cNvSpPr txBox="1"/>
          <p:nvPr>
            <p:ph idx="11" type="ftr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8"/>
          <p:cNvSpPr txBox="1"/>
          <p:nvPr>
            <p:ph idx="12" type="sldNum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contenido">
  <p:cSld name="Título y contenido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/>
          <p:nvPr>
            <p:ph type="title"/>
          </p:nvPr>
        </p:nvSpPr>
        <p:spPr>
          <a:xfrm>
            <a:off x="762000" y="269632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" type="body"/>
          </p:nvPr>
        </p:nvSpPr>
        <p:spPr>
          <a:xfrm>
            <a:off x="762000" y="1596413"/>
            <a:ext cx="8077200" cy="4297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0" type="dt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1" type="ftr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2" type="sldNum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fondo">
  <p:cSld name="Solo el fondo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543" y="0"/>
            <a:ext cx="9100457" cy="687977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9"/>
          <p:cNvSpPr txBox="1"/>
          <p:nvPr>
            <p:ph idx="10" type="dt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1" type="ftr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2" type="sldNum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>
  <p:cSld name="Encabezado de secció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543" y="0"/>
            <a:ext cx="9100457" cy="6879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0"/>
          <p:cNvSpPr txBox="1"/>
          <p:nvPr>
            <p:ph type="title"/>
          </p:nvPr>
        </p:nvSpPr>
        <p:spPr>
          <a:xfrm>
            <a:off x="4572000" y="3048000"/>
            <a:ext cx="4343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4000"/>
              <a:buFont typeface="Calibri"/>
              <a:buNone/>
              <a:defRPr b="1" sz="4000" cap="small">
                <a:solidFill>
                  <a:srgbClr val="0033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0" type="dt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1" type="ftr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2" type="sldNum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41" name="Google Shape;41;p20"/>
          <p:cNvSpPr/>
          <p:nvPr>
            <p:ph idx="2" type="pic"/>
          </p:nvPr>
        </p:nvSpPr>
        <p:spPr>
          <a:xfrm>
            <a:off x="6781800" y="5334000"/>
            <a:ext cx="2133600" cy="990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wipe dir="d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/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" type="body"/>
          </p:nvPr>
        </p:nvSpPr>
        <p:spPr>
          <a:xfrm>
            <a:off x="6858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21"/>
          <p:cNvSpPr txBox="1"/>
          <p:nvPr>
            <p:ph idx="2" type="body"/>
          </p:nvPr>
        </p:nvSpPr>
        <p:spPr>
          <a:xfrm>
            <a:off x="48768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0" type="dt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6858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6858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8" name="Google Shape;58;p23"/>
          <p:cNvSpPr txBox="1"/>
          <p:nvPr>
            <p:ph idx="3" type="body"/>
          </p:nvPr>
        </p:nvSpPr>
        <p:spPr>
          <a:xfrm>
            <a:off x="48736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23"/>
          <p:cNvSpPr txBox="1"/>
          <p:nvPr>
            <p:ph idx="4" type="body"/>
          </p:nvPr>
        </p:nvSpPr>
        <p:spPr>
          <a:xfrm>
            <a:off x="48736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0" name="Google Shape;60;p23"/>
          <p:cNvSpPr txBox="1"/>
          <p:nvPr>
            <p:ph idx="10" type="dt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3"/>
          <p:cNvSpPr txBox="1"/>
          <p:nvPr>
            <p:ph idx="11" type="ftr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3"/>
          <p:cNvSpPr txBox="1"/>
          <p:nvPr>
            <p:ph idx="12" type="sldNum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/>
          <p:nvPr>
            <p:ph type="title"/>
          </p:nvPr>
        </p:nvSpPr>
        <p:spPr>
          <a:xfrm>
            <a:off x="6858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4"/>
          <p:cNvSpPr txBox="1"/>
          <p:nvPr>
            <p:ph idx="1" type="body"/>
          </p:nvPr>
        </p:nvSpPr>
        <p:spPr>
          <a:xfrm>
            <a:off x="38036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24"/>
          <p:cNvSpPr txBox="1"/>
          <p:nvPr>
            <p:ph idx="2" type="body"/>
          </p:nvPr>
        </p:nvSpPr>
        <p:spPr>
          <a:xfrm>
            <a:off x="6858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24"/>
          <p:cNvSpPr txBox="1"/>
          <p:nvPr>
            <p:ph idx="10" type="dt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4"/>
          <p:cNvSpPr txBox="1"/>
          <p:nvPr>
            <p:ph idx="11" type="ftr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4"/>
          <p:cNvSpPr txBox="1"/>
          <p:nvPr>
            <p:ph idx="12" type="sldNum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2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4" name="Google Shape;74;p25"/>
          <p:cNvSpPr txBox="1"/>
          <p:nvPr>
            <p:ph idx="10" type="dt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1" type="ftr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2" type="sldNum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5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D8D8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3543" y="0"/>
            <a:ext cx="9100457" cy="687977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6"/>
          <p:cNvSpPr txBox="1"/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6"/>
          <p:cNvSpPr txBox="1"/>
          <p:nvPr>
            <p:ph idx="1" type="body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0" type="dt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1" type="ftr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6"/>
          <p:cNvSpPr txBox="1"/>
          <p:nvPr>
            <p:ph idx="12" type="sldNum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pic>
        <p:nvPicPr>
          <p:cNvPr id="16" name="Google Shape;1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slow">
    <p:wipe dir="d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/>
          <p:nvPr>
            <p:ph idx="1" type="subTitle"/>
          </p:nvPr>
        </p:nvSpPr>
        <p:spPr>
          <a:xfrm>
            <a:off x="4211400" y="3268275"/>
            <a:ext cx="4176600" cy="24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uk-UA" sz="2400">
                <a:solidFill>
                  <a:srgbClr val="4C1130"/>
                </a:solidFill>
                <a:latin typeface="Calibri"/>
                <a:ea typeface="Calibri"/>
                <a:cs typeface="Calibri"/>
                <a:sym typeface="Calibri"/>
              </a:rPr>
              <a:t>Науковий керівник:</a:t>
            </a:r>
            <a:endParaRPr b="1">
              <a:solidFill>
                <a:srgbClr val="4C1130"/>
              </a:solidFill>
            </a:endParaRPr>
          </a:p>
          <a:p>
            <a:pPr indent="0" lvl="0" marL="0" rtl="0" algn="r"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uk-UA" sz="2400">
                <a:solidFill>
                  <a:srgbClr val="4C1130"/>
                </a:solidFill>
                <a:latin typeface="Calibri"/>
                <a:ea typeface="Calibri"/>
                <a:cs typeface="Calibri"/>
                <a:sym typeface="Calibri"/>
              </a:rPr>
              <a:t>канд. філос. наук,</a:t>
            </a:r>
            <a:endParaRPr b="1">
              <a:solidFill>
                <a:srgbClr val="4C1130"/>
              </a:solidFill>
            </a:endParaRPr>
          </a:p>
          <a:p>
            <a:pPr indent="0" lvl="0" marL="0" rtl="0" algn="r"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uk-UA" sz="2400">
                <a:solidFill>
                  <a:srgbClr val="4C1130"/>
                </a:solidFill>
                <a:latin typeface="Calibri"/>
                <a:ea typeface="Calibri"/>
                <a:cs typeface="Calibri"/>
                <a:sym typeface="Calibri"/>
              </a:rPr>
              <a:t>старший викладач</a:t>
            </a:r>
            <a:endParaRPr b="1">
              <a:solidFill>
                <a:srgbClr val="4C1130"/>
              </a:solidFill>
            </a:endParaRPr>
          </a:p>
          <a:p>
            <a:pPr indent="0" lvl="0" marL="0" rtl="0" algn="r"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uk-UA" sz="2400">
                <a:solidFill>
                  <a:srgbClr val="4C1130"/>
                </a:solidFill>
                <a:latin typeface="Calibri"/>
                <a:ea typeface="Calibri"/>
                <a:cs typeface="Calibri"/>
                <a:sym typeface="Calibri"/>
              </a:rPr>
              <a:t>Чорноморденко Д. І.</a:t>
            </a:r>
            <a:endParaRPr b="1">
              <a:solidFill>
                <a:srgbClr val="4C1130"/>
              </a:solidFill>
            </a:endParaRPr>
          </a:p>
          <a:p>
            <a:pPr indent="0" lvl="0" marL="0" rtl="0" algn="r"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uk-UA" sz="2400">
                <a:solidFill>
                  <a:srgbClr val="4C1130"/>
                </a:solidFill>
                <a:latin typeface="Calibri"/>
                <a:ea typeface="Calibri"/>
                <a:cs typeface="Calibri"/>
                <a:sym typeface="Calibri"/>
              </a:rPr>
              <a:t>Кафедра філософії та </a:t>
            </a:r>
            <a:endParaRPr b="1">
              <a:solidFill>
                <a:srgbClr val="4C1130"/>
              </a:solidFill>
            </a:endParaRPr>
          </a:p>
          <a:p>
            <a:pPr indent="0" lvl="0" marL="0" rtl="0" algn="r"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uk-UA" sz="2400">
                <a:solidFill>
                  <a:srgbClr val="4C1130"/>
                </a:solidFill>
                <a:latin typeface="Calibri"/>
                <a:ea typeface="Calibri"/>
                <a:cs typeface="Calibri"/>
                <a:sym typeface="Calibri"/>
              </a:rPr>
              <a:t>міжнародної комунікації</a:t>
            </a:r>
            <a:endParaRPr b="1" sz="2400">
              <a:solidFill>
                <a:srgbClr val="4C113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3455381" y="5831900"/>
            <a:ext cx="56886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355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1000" u="none" cap="none" strike="noStrike">
                <a:solidFill>
                  <a:srgbClr val="CC0000"/>
                </a:solidFill>
              </a:rPr>
              <a:t>NATIONAL UNIVERSITY OF LIFE AND ENVIRONMENTAL SCIENCES OF UKRAINE</a:t>
            </a:r>
            <a:endParaRPr b="1" i="1">
              <a:solidFill>
                <a:srgbClr val="CC0000"/>
              </a:solidFill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2571700" y="205775"/>
            <a:ext cx="56136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Звіт про роботу </a:t>
            </a:r>
            <a:br>
              <a:rPr b="1" lang="uk-UA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uk-UA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студентського наукового гуртка</a:t>
            </a:r>
            <a:br>
              <a:rPr lang="uk-UA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uk-UA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«LOGOS»</a:t>
            </a:r>
            <a:br>
              <a:rPr lang="uk-UA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uk-UA" sz="3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за I семестр 2022-2023 н.р.</a:t>
            </a:r>
            <a:endParaRPr b="1">
              <a:solidFill>
                <a:srgbClr val="741B47"/>
              </a:solidFill>
            </a:endParaRPr>
          </a:p>
        </p:txBody>
      </p:sp>
      <p:pic>
        <p:nvPicPr>
          <p:cNvPr id="101" name="Google Shape;10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962150" cy="233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"/>
          <p:cNvSpPr txBox="1"/>
          <p:nvPr>
            <p:ph type="title"/>
          </p:nvPr>
        </p:nvSpPr>
        <p:spPr>
          <a:xfrm>
            <a:off x="841248" y="301752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uk-UA" sz="2400"/>
              <a:t>Студенти жваво обговорювали запропоновані теми та готували відповідно до обраних тем наукові доповіді.</a:t>
            </a:r>
            <a:endParaRPr sz="2400"/>
          </a:p>
        </p:txBody>
      </p:sp>
      <p:sp>
        <p:nvSpPr>
          <p:cNvPr id="177" name="Google Shape;177;p12"/>
          <p:cNvSpPr txBox="1"/>
          <p:nvPr/>
        </p:nvSpPr>
        <p:spPr>
          <a:xfrm>
            <a:off x="3419872" y="6181886"/>
            <a:ext cx="5437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355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UNIVERSITY OF LIFE AND ENVIRONMENTAL SCIENCES OF UKRAINE</a:t>
            </a:r>
            <a:endParaRPr/>
          </a:p>
        </p:txBody>
      </p:sp>
      <p:pic>
        <p:nvPicPr>
          <p:cNvPr id="178" name="Google Shape;17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0525" y="1797450"/>
            <a:ext cx="1371834" cy="163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850" y="1593863"/>
            <a:ext cx="8341751" cy="4393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"/>
          <p:cNvSpPr txBox="1"/>
          <p:nvPr>
            <p:ph type="title"/>
          </p:nvPr>
        </p:nvSpPr>
        <p:spPr>
          <a:xfrm>
            <a:off x="762000" y="269632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uk-UA"/>
              <a:t>Результати діяльності гуртка у звітному періоді:</a:t>
            </a:r>
            <a:endParaRPr/>
          </a:p>
        </p:txBody>
      </p:sp>
      <p:sp>
        <p:nvSpPr>
          <p:cNvPr id="185" name="Google Shape;185;p13"/>
          <p:cNvSpPr txBox="1"/>
          <p:nvPr>
            <p:ph idx="1" type="body"/>
          </p:nvPr>
        </p:nvSpPr>
        <p:spPr>
          <a:xfrm>
            <a:off x="762000" y="1596413"/>
            <a:ext cx="8077200" cy="4297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uk-UA"/>
              <a:t>Участь студентів у міжнародних науково-практичних конференціях – 9.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uk-UA"/>
              <a:t>Публікація тез наукових доповідей – 7.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uk-UA"/>
              <a:t>виступів студентів-учасників гуртка в семінарах, конференціях, тощо </a:t>
            </a:r>
            <a:r>
              <a:rPr lang="uk-UA"/>
              <a:t>– </a:t>
            </a:r>
            <a:r>
              <a:rPr lang="uk-UA"/>
              <a:t> 6.</a:t>
            </a:r>
            <a:endParaRPr/>
          </a:p>
        </p:txBody>
      </p:sp>
    </p:spTree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 txBox="1"/>
          <p:nvPr/>
        </p:nvSpPr>
        <p:spPr>
          <a:xfrm>
            <a:off x="3419872" y="6181886"/>
            <a:ext cx="5437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355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UNIVERSITY OF LIFE AND ENVIRONMENTAL SCIENCES OF UKRAINE</a:t>
            </a:r>
            <a:endParaRPr/>
          </a:p>
        </p:txBody>
      </p:sp>
      <p:pic>
        <p:nvPicPr>
          <p:cNvPr id="194" name="Google Shape;1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600" y="331850"/>
            <a:ext cx="7936475" cy="5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2041994" y="1233576"/>
            <a:ext cx="6781800" cy="4211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3540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</a:t>
            </a: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2022-2023 навчальному році, н</a:t>
            </a: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ауковий гурток «LOGOS» під керівництвом Чорноморденка Д.І. продовжив свою роботу, спрямовану на популяризацію наукової діяльності серед студентської молоді. </a:t>
            </a:r>
            <a:endParaRPr/>
          </a:p>
          <a:p>
            <a:pPr indent="3540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Головне завдання роботи гуртка – не лише отримати теоретичні знання, але й сформувати навички та вміння наукової діяльності, аналізу, критичного мислення, обробки та оцінки інформації в умовах сучасного глобалізованого суспільства.</a:t>
            </a:r>
            <a:endParaRPr/>
          </a:p>
          <a:p>
            <a:pPr indent="3540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737663" y="-3771800"/>
            <a:ext cx="7765662" cy="1647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3419872" y="6181886"/>
            <a:ext cx="5437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355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UNIVERSITY OF LIFE AND ENVIRONMENTAL SCIENCES OF UKRAINE</a:t>
            </a:r>
            <a:endParaRPr/>
          </a:p>
        </p:txBody>
      </p:sp>
      <p:pic>
        <p:nvPicPr>
          <p:cNvPr id="110" name="Google Shape;110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371834" cy="163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/>
        </p:nvSpPr>
        <p:spPr>
          <a:xfrm>
            <a:off x="2041994" y="1233576"/>
            <a:ext cx="6781800" cy="4211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3540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Тематикою засідань уже традиційно були основні напрямки сучасного логіки та їх зв’язок з найактуальнішими галузями наукового знання.</a:t>
            </a:r>
            <a:endParaRPr/>
          </a:p>
          <a:p>
            <a:pPr indent="447675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зв’язку з </a:t>
            </a: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воєнним станом</a:t>
            </a: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та пов’язаним із н</a:t>
            </a: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им</a:t>
            </a: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новими умовами роботи, засідання гуртка проходили з використанням технологій дистанційного навчання.</a:t>
            </a:r>
            <a:endParaRPr/>
          </a:p>
          <a:p>
            <a:pPr indent="447675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Такий формат дозволив забезпечити комфортне спілкування, плідну роботу протягом навчального року.</a:t>
            </a:r>
            <a:endParaRPr/>
          </a:p>
          <a:p>
            <a:pPr indent="3540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35401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737663" y="-3771800"/>
            <a:ext cx="7765662" cy="1647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 txBox="1"/>
          <p:nvPr/>
        </p:nvSpPr>
        <p:spPr>
          <a:xfrm>
            <a:off x="3419872" y="6181886"/>
            <a:ext cx="5437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355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UNIVERSITY OF LIFE AND ENVIRONMENTAL SCIENCES OF UKRAINE</a:t>
            </a:r>
            <a:endParaRPr/>
          </a:p>
        </p:txBody>
      </p:sp>
      <p:pic>
        <p:nvPicPr>
          <p:cNvPr id="119" name="Google Shape;11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371834" cy="163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/>
        </p:nvSpPr>
        <p:spPr>
          <a:xfrm>
            <a:off x="3419872" y="6181886"/>
            <a:ext cx="5437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355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UNIVERSITY OF LIFE AND ENVIRONMENTAL SCIENCES OF UKRAINE</a:t>
            </a:r>
            <a:endParaRPr/>
          </a:p>
        </p:txBody>
      </p:sp>
      <p:sp>
        <p:nvSpPr>
          <p:cNvPr id="125" name="Google Shape;125;p5"/>
          <p:cNvSpPr txBox="1"/>
          <p:nvPr/>
        </p:nvSpPr>
        <p:spPr>
          <a:xfrm>
            <a:off x="947250" y="1299700"/>
            <a:ext cx="7909800" cy="47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447675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47675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Обговорення та дискусії в межах засідання наукового гуртка у 202</a:t>
            </a:r>
            <a:r>
              <a:rPr lang="uk-U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uk-UA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-202</a:t>
            </a:r>
            <a:r>
              <a:rPr lang="uk-U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uk-UA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н.р.  відбувались з використанням програми ZOOM.  </a:t>
            </a:r>
            <a:endParaRPr/>
          </a:p>
          <a:p>
            <a:pPr indent="447675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рамках роботи гуртка були проведені як тематичні обговорення, так і підготовка наукових публікацій з окремими учасниками.</a:t>
            </a:r>
            <a:endParaRPr/>
          </a:p>
          <a:p>
            <a:pPr indent="447675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Подекуди під час засідань актуалізувались дискусійні питання, пов’язані з важливістю комунікативних навичок у майбутній професійній діяльності учасників гуртка.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71834" cy="163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/>
          <p:nvPr/>
        </p:nvSpPr>
        <p:spPr>
          <a:xfrm>
            <a:off x="2812662" y="822469"/>
            <a:ext cx="6044398" cy="5250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Засідання гуртка стосувалися таких тем</a:t>
            </a:r>
            <a:r>
              <a:rPr i="1" lang="uk-U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i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65405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Сучасне, минуле, майбутнє науки. Логіка розвитку науки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445135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Нові виклики комунікації: технологізація, глобалізація, деперсоналізація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6604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Логіка та мови програмування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5905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Логічний аналіз мови: вербальний та невербальний виміри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6477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Риторика, еристика, теорія аргументації та їх використання.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164465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735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i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789040" y="-747464"/>
            <a:ext cx="7765662" cy="1647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6"/>
          <p:cNvSpPr txBox="1"/>
          <p:nvPr/>
        </p:nvSpPr>
        <p:spPr>
          <a:xfrm>
            <a:off x="3419872" y="6181886"/>
            <a:ext cx="5437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355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UNIVERSITY OF LIFE AND ENVIRONMENTAL SCIENCES OF UKRAINE</a:t>
            </a:r>
            <a:endParaRPr/>
          </a:p>
        </p:txBody>
      </p:sp>
      <p:pic>
        <p:nvPicPr>
          <p:cNvPr id="135" name="Google Shape;135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371834" cy="163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/>
          <p:nvPr>
            <p:ph type="title"/>
          </p:nvPr>
        </p:nvSpPr>
        <p:spPr>
          <a:xfrm>
            <a:off x="947252" y="0"/>
            <a:ext cx="7909808" cy="16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uk-UA" sz="3600"/>
            </a:br>
            <a:r>
              <a:rPr b="1" lang="uk-UA"/>
              <a:t>Наші зустрічі</a:t>
            </a:r>
            <a:br>
              <a:rPr lang="uk-UA" sz="3600"/>
            </a:br>
            <a:br>
              <a:rPr lang="uk-UA" sz="3600"/>
            </a:br>
            <a:br>
              <a:rPr lang="uk-UA" sz="3600"/>
            </a:br>
            <a:endParaRPr/>
          </a:p>
        </p:txBody>
      </p:sp>
      <p:sp>
        <p:nvSpPr>
          <p:cNvPr id="142" name="Google Shape;142;p7"/>
          <p:cNvSpPr txBox="1"/>
          <p:nvPr/>
        </p:nvSpPr>
        <p:spPr>
          <a:xfrm>
            <a:off x="3419872" y="6181886"/>
            <a:ext cx="5437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355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UNIVERSITY OF LIFE AND ENVIRONMENTAL SCIENCES OF UKRAINE</a:t>
            </a:r>
            <a:endParaRPr/>
          </a:p>
        </p:txBody>
      </p:sp>
      <p:sp>
        <p:nvSpPr>
          <p:cNvPr id="143" name="Google Shape;143;p7"/>
          <p:cNvSpPr txBox="1"/>
          <p:nvPr>
            <p:ph idx="1" type="body"/>
          </p:nvPr>
        </p:nvSpPr>
        <p:spPr>
          <a:xfrm>
            <a:off x="762000" y="1596413"/>
            <a:ext cx="8077200" cy="4297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44" name="Google Shape;14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69315"/>
            <a:ext cx="9143998" cy="5119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100" y="110925"/>
            <a:ext cx="939900" cy="86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075" y="5988675"/>
            <a:ext cx="939900" cy="95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/>
          <p:nvPr>
            <p:ph type="title"/>
          </p:nvPr>
        </p:nvSpPr>
        <p:spPr>
          <a:xfrm>
            <a:off x="4283968" y="548681"/>
            <a:ext cx="43434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4000"/>
              <a:buFont typeface="Calibri"/>
              <a:buNone/>
            </a:pPr>
            <a:r>
              <a:rPr lang="uk-UA"/>
              <a:t>Гурток в роботі</a:t>
            </a:r>
            <a:endParaRPr/>
          </a:p>
        </p:txBody>
      </p:sp>
      <p:pic>
        <p:nvPicPr>
          <p:cNvPr id="152" name="Google Shape;15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21081"/>
            <a:ext cx="8839202" cy="4960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 txBox="1"/>
          <p:nvPr/>
        </p:nvSpPr>
        <p:spPr>
          <a:xfrm>
            <a:off x="947250" y="246000"/>
            <a:ext cx="7696200" cy="15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Кількість постійних членів наукового гуртка 14 осіб. Цього року у  роботі  гуртка «LOGOS» брали участь переважно студенти 2  курсу факультету харчових технологій та управління якістю продукції АПК.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846669">
            <a:off x="36099" y="-563531"/>
            <a:ext cx="2895600" cy="686108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0"/>
          <p:cNvSpPr txBox="1"/>
          <p:nvPr/>
        </p:nvSpPr>
        <p:spPr>
          <a:xfrm>
            <a:off x="3419872" y="6181886"/>
            <a:ext cx="5437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355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UNIVERSITY OF LIFE AND ENVIRONMENTAL SCIENCES OF UKRAINE</a:t>
            </a:r>
            <a:endParaRPr/>
          </a:p>
        </p:txBody>
      </p:sp>
      <p:pic>
        <p:nvPicPr>
          <p:cNvPr id="161" name="Google Shape;161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500" y="1739075"/>
            <a:ext cx="8537577" cy="436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 txBox="1"/>
          <p:nvPr>
            <p:ph type="title"/>
          </p:nvPr>
        </p:nvSpPr>
        <p:spPr>
          <a:xfrm>
            <a:off x="947252" y="306168"/>
            <a:ext cx="7968147" cy="1466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uk-UA"/>
              <a:t>Стратегічними напрямками розвитку наукового студентського гуртка «LOGOS» є:</a:t>
            </a:r>
            <a:endParaRPr/>
          </a:p>
        </p:txBody>
      </p:sp>
      <p:sp>
        <p:nvSpPr>
          <p:cNvPr id="168" name="Google Shape;168;p11"/>
          <p:cNvSpPr txBox="1"/>
          <p:nvPr>
            <p:ph idx="1" type="body"/>
          </p:nvPr>
        </p:nvSpPr>
        <p:spPr>
          <a:xfrm>
            <a:off x="838200" y="2276872"/>
            <a:ext cx="7694240" cy="4087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/>
          </a:bodyPr>
          <a:lstStyle/>
          <a:p>
            <a:pPr indent="-29718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uk-UA" sz="3200"/>
              <a:t>Популяризація гуманітарних дисциплін (зокрема таких як філософія, логіка та філософія науки) серед студентської молоді</a:t>
            </a:r>
            <a:endParaRPr/>
          </a:p>
          <a:p>
            <a:pPr indent="-29718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uk-UA" sz="3200"/>
              <a:t>Формування та вдосконалення у студентів навичок наукової діяльності, комунікації, критичного мислення;</a:t>
            </a:r>
            <a:endParaRPr/>
          </a:p>
          <a:p>
            <a:pPr indent="-29718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uk-UA" sz="3200"/>
              <a:t>Розробка та втілення нових, перспективних, практично значущих ідей та підходів;</a:t>
            </a:r>
            <a:endParaRPr/>
          </a:p>
          <a:p>
            <a:pPr indent="-29718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uk-UA" sz="3200"/>
              <a:t>Публікація результатів студентських наукових досліджень;</a:t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200"/>
          </a:p>
          <a:p>
            <a:pPr indent="-131445" lvl="0" marL="342900" rtl="0" algn="l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600"/>
          </a:p>
        </p:txBody>
      </p:sp>
      <p:sp>
        <p:nvSpPr>
          <p:cNvPr id="169" name="Google Shape;169;p11"/>
          <p:cNvSpPr txBox="1"/>
          <p:nvPr/>
        </p:nvSpPr>
        <p:spPr>
          <a:xfrm>
            <a:off x="3419872" y="6181886"/>
            <a:ext cx="5437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355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UNIVERSITY OF LIFE AND ENVIRONMENTAL SCIENCES OF UKRAINE</a:t>
            </a:r>
            <a:endParaRPr/>
          </a:p>
        </p:txBody>
      </p:sp>
      <p:pic>
        <p:nvPicPr>
          <p:cNvPr id="170" name="Google Shape;17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2375" y="5409000"/>
            <a:ext cx="956849" cy="113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371834" cy="163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ntrenamient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2018-05-05T07:16:33Z</dcterms:created>
</cp:coreProperties>
</file>