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9" r:id="rId3"/>
    <p:sldId id="260" r:id="rId4"/>
    <p:sldId id="262" r:id="rId5"/>
    <p:sldId id="271" r:id="rId6"/>
    <p:sldId id="265" r:id="rId7"/>
    <p:sldId id="272" r:id="rId8"/>
    <p:sldId id="273" r:id="rId9"/>
    <p:sldId id="269" r:id="rId10"/>
    <p:sldId id="258" r:id="rId1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47F83E"/>
    <a:srgbClr val="B1E84E"/>
    <a:srgbClr val="F19F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39" autoAdjust="0"/>
    <p:restoredTop sz="86444" autoAdjust="0"/>
  </p:normalViewPr>
  <p:slideViewPr>
    <p:cSldViewPr>
      <p:cViewPr varScale="1">
        <p:scale>
          <a:sx n="91" d="100"/>
          <a:sy n="91" d="100"/>
        </p:scale>
        <p:origin x="138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2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23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24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25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оугольник 26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11" name="Скругленный прямоугольник 29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12" name="Скругленный прямоугольник 30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Прямоугольник 6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Прямоугольник 9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Прямоугольник 10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Прямоугольник 18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1649B-736C-4039-89C8-BDEDF5855E8F}" type="datetimeFigureOut">
              <a:rPr lang="ru-RU"/>
              <a:pPr>
                <a:defRPr/>
              </a:pPr>
              <a:t>16.05.2020</a:t>
            </a:fld>
            <a:endParaRPr lang="ru-RU" dirty="0"/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D337474-C6A5-47C8-9E74-D9889EDC08F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AC05B-4F34-49FB-A086-7D7BE7854100}" type="datetimeFigureOut">
              <a:rPr lang="ru-RU"/>
              <a:pPr>
                <a:defRPr/>
              </a:pPr>
              <a:t>16.05.2020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F7FC8-9B9A-4D32-B885-486E3C94782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9C204-9A2F-4615-AF60-B0841A193C30}" type="datetimeFigureOut">
              <a:rPr lang="ru-RU"/>
              <a:pPr>
                <a:defRPr/>
              </a:pPr>
              <a:t>16.05.2020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B110A-E998-4183-B4DB-635A4B0CEF9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4BB52-C838-4E60-A3B9-A66E0885EF0F}" type="datetimeFigureOut">
              <a:rPr lang="ru-RU"/>
              <a:pPr>
                <a:defRPr/>
              </a:pPr>
              <a:t>16.05.2020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40785-B407-4F86-83AF-52AFC5C289A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196F5-3D50-49DA-BAA9-A811BE000261}" type="datetimeFigureOut">
              <a:rPr lang="ru-RU"/>
              <a:pPr>
                <a:defRPr/>
              </a:pPr>
              <a:t>16.05.2020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BD460-5943-47F3-8EE8-C4AFD28F1AF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A5347-4AD0-469F-A6FC-FE49F91F1474}" type="datetimeFigureOut">
              <a:rPr lang="ru-RU"/>
              <a:pPr>
                <a:defRPr/>
              </a:pPr>
              <a:t>16.05.2020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739FA-9A07-460B-B913-8FC9DB307E1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B2EF9FB-134E-400D-928A-2A392CBFF10B}" type="datetimeFigureOut">
              <a:rPr lang="ru-RU"/>
              <a:pPr>
                <a:defRPr/>
              </a:pPr>
              <a:t>16.05.2020</a:t>
            </a:fld>
            <a:endParaRPr lang="ru-RU" dirty="0"/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D0A4783-6880-455B-A56B-75E8C9A4577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93F01-708B-4842-8197-E85C16521622}" type="datetimeFigureOut">
              <a:rPr lang="ru-RU"/>
              <a:pPr>
                <a:defRPr/>
              </a:pPr>
              <a:t>16.05.2020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FB7FA-1E86-41E6-858C-9FCDCFCB2D5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168B2-9AC0-4AA5-AA6B-03B9B8E2D920}" type="datetimeFigureOut">
              <a:rPr lang="ru-RU"/>
              <a:pPr>
                <a:defRPr/>
              </a:pPr>
              <a:t>16.05.2020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AC27F-75BE-462D-8140-D7BFCA8870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ED27A-CEE9-4A4D-BF50-DB246E4BD370}" type="datetimeFigureOut">
              <a:rPr lang="ru-RU"/>
              <a:pPr>
                <a:defRPr/>
              </a:pPr>
              <a:t>16.05.2020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05B80-39BC-4EEB-A46B-48E95E2F53C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2700F-372D-49B9-9F36-7760FC860DA8}" type="datetimeFigureOut">
              <a:rPr lang="ru-RU"/>
              <a:pPr>
                <a:defRPr/>
              </a:pPr>
              <a:t>16.05.2020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D2C27-8404-4C5F-BD99-CD6C8724514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39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40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CF02851-56E7-4AEF-B2BF-35FD821893D4}" type="datetimeFigureOut">
              <a:rPr lang="ru-RU"/>
              <a:pPr>
                <a:defRPr/>
              </a:pPr>
              <a:t>16.05.2020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3CE1918-D6E0-4D84-8956-F2F0B219CC8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84" r:id="rId2"/>
    <p:sldLayoutId id="2147483785" r:id="rId3"/>
    <p:sldLayoutId id="2147483786" r:id="rId4"/>
    <p:sldLayoutId id="2147483793" r:id="rId5"/>
    <p:sldLayoutId id="2147483794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4.png"/><Relationship Id="rId7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1863" y="1341438"/>
            <a:ext cx="2714625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46161"/>
            <a:ext cx="6929437" cy="10541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4000" b="1" dirty="0" smtClean="0"/>
              <a:t>«</a:t>
            </a:r>
            <a:r>
              <a:rPr lang="uk-UA" sz="4000" b="1" dirty="0" smtClean="0">
                <a:latin typeface="Arial" charset="0"/>
              </a:rPr>
              <a:t>ДЕРЕВООБРОБНИК</a:t>
            </a:r>
            <a:r>
              <a:rPr lang="ru-RU" sz="4000" b="1" dirty="0" smtClean="0"/>
              <a:t>»</a:t>
            </a:r>
          </a:p>
        </p:txBody>
      </p:sp>
      <p:sp>
        <p:nvSpPr>
          <p:cNvPr id="133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99992" y="4479131"/>
            <a:ext cx="5041900" cy="2160587"/>
          </a:xfrm>
        </p:spPr>
        <p:txBody>
          <a:bodyPr/>
          <a:lstStyle/>
          <a:p>
            <a:pPr marL="63500" eaLnBrk="1" hangingPunct="1">
              <a:lnSpc>
                <a:spcPct val="90000"/>
              </a:lnSpc>
            </a:pPr>
            <a:endParaRPr lang="en-US" b="1" dirty="0" smtClean="0">
              <a:solidFill>
                <a:schemeClr val="tx1"/>
              </a:solidFill>
            </a:endParaRPr>
          </a:p>
          <a:p>
            <a:pPr marL="63500" eaLnBrk="1" hangingPunct="1">
              <a:lnSpc>
                <a:spcPct val="90000"/>
              </a:lnSpc>
            </a:pPr>
            <a:r>
              <a:rPr lang="uk-UA" b="1" dirty="0" smtClean="0">
                <a:solidFill>
                  <a:schemeClr val="tx1"/>
                </a:solidFill>
              </a:rPr>
              <a:t>Керівник гуртка – </a:t>
            </a:r>
          </a:p>
          <a:p>
            <a:pPr marL="63500" eaLnBrk="1" hangingPunct="1">
              <a:lnSpc>
                <a:spcPct val="90000"/>
              </a:lnSpc>
            </a:pPr>
            <a:r>
              <a:rPr lang="uk-UA" b="1" dirty="0" err="1" smtClean="0">
                <a:solidFill>
                  <a:schemeClr val="tx1"/>
                </a:solidFill>
              </a:rPr>
              <a:t>Лакида</a:t>
            </a:r>
            <a:r>
              <a:rPr lang="uk-UA" b="1" dirty="0" smtClean="0">
                <a:solidFill>
                  <a:schemeClr val="tx1"/>
                </a:solidFill>
              </a:rPr>
              <a:t> Юрій Петрович</a:t>
            </a:r>
          </a:p>
          <a:p>
            <a:pPr marL="63500" eaLnBrk="1" hangingPunct="1">
              <a:lnSpc>
                <a:spcPct val="90000"/>
              </a:lnSpc>
            </a:pPr>
            <a:endParaRPr lang="ru-RU" sz="2200" b="1" dirty="0" smtClean="0"/>
          </a:p>
        </p:txBody>
      </p:sp>
      <p:pic>
        <p:nvPicPr>
          <p:cNvPr id="13316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99594" y="1862138"/>
            <a:ext cx="1714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Box 8"/>
          <p:cNvSpPr txBox="1">
            <a:spLocks noChangeArrowheads="1"/>
          </p:cNvSpPr>
          <p:nvPr/>
        </p:nvSpPr>
        <p:spPr bwMode="auto">
          <a:xfrm>
            <a:off x="467544" y="4941168"/>
            <a:ext cx="36861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4400" b="1" dirty="0">
                <a:latin typeface="Segoe Script" pitchFamily="34" charset="0"/>
              </a:rPr>
              <a:t>ЗВІТ</a:t>
            </a:r>
            <a:endParaRPr lang="ru-RU" sz="4400" b="1" dirty="0">
              <a:latin typeface="Segoe Script" pitchFamily="34" charset="0"/>
            </a:endParaRPr>
          </a:p>
        </p:txBody>
      </p:sp>
      <p:pic>
        <p:nvPicPr>
          <p:cNvPr id="133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6879" y="1659731"/>
            <a:ext cx="1190625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97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solidFill>
                  <a:schemeClr val="bg2">
                    <a:lumMod val="50000"/>
                  </a:schemeClr>
                </a:solidFill>
                <a:latin typeface="Segoe Script" pitchFamily="34" charset="0"/>
              </a:rPr>
              <a:t> </a:t>
            </a:r>
            <a:r>
              <a:rPr lang="uk-UA" b="1" dirty="0" smtClean="0">
                <a:solidFill>
                  <a:schemeClr val="tx1"/>
                </a:solidFill>
                <a:latin typeface="Segoe Script" pitchFamily="34" charset="0"/>
              </a:rPr>
              <a:t>ДЯКУЮ</a:t>
            </a:r>
            <a:r>
              <a:rPr lang="uk-UA" b="1" dirty="0" smtClean="0">
                <a:solidFill>
                  <a:schemeClr val="bg2">
                    <a:lumMod val="50000"/>
                  </a:schemeClr>
                </a:solidFill>
                <a:latin typeface="Segoe Script" pitchFamily="34" charset="0"/>
              </a:rPr>
              <a:t> </a:t>
            </a:r>
            <a:r>
              <a:rPr lang="uk-UA" b="1" dirty="0" smtClean="0">
                <a:solidFill>
                  <a:srgbClr val="FF0000"/>
                </a:solidFill>
                <a:latin typeface="Segoe Script" pitchFamily="34" charset="0"/>
              </a:rPr>
              <a:t>ЗА</a:t>
            </a:r>
            <a:r>
              <a:rPr lang="uk-UA" b="1" dirty="0" smtClean="0">
                <a:solidFill>
                  <a:schemeClr val="bg2">
                    <a:lumMod val="50000"/>
                  </a:schemeClr>
                </a:solidFill>
                <a:latin typeface="Segoe Script" pitchFamily="34" charset="0"/>
              </a:rPr>
              <a:t> </a:t>
            </a:r>
            <a:r>
              <a:rPr lang="uk-UA" b="1" dirty="0" smtClean="0">
                <a:solidFill>
                  <a:schemeClr val="tx1"/>
                </a:solidFill>
                <a:latin typeface="Segoe Script" pitchFamily="34" charset="0"/>
              </a:rPr>
              <a:t>УВАГУ!</a:t>
            </a:r>
            <a:endParaRPr lang="ru-RU" b="1" dirty="0">
              <a:solidFill>
                <a:schemeClr val="tx1"/>
              </a:solidFill>
              <a:latin typeface="Segoe Script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75" y="2143125"/>
            <a:ext cx="5643563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5250" y="0"/>
            <a:ext cx="142875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188" y="549275"/>
            <a:ext cx="7024687" cy="58578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Segoe Script" pitchFamily="34" charset="0"/>
              </a:rPr>
              <a:t>Основні напрямки наукової роботи наукового студентського гуртка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684213" y="4005263"/>
            <a:ext cx="47513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>
              <a:latin typeface="Georgia" pitchFamily="18" charset="0"/>
            </a:endParaRPr>
          </a:p>
          <a:p>
            <a:endParaRPr lang="ru-RU">
              <a:latin typeface="Georgia" pitchFamily="18" charset="0"/>
            </a:endParaRPr>
          </a:p>
        </p:txBody>
      </p:sp>
      <p:sp>
        <p:nvSpPr>
          <p:cNvPr id="5" name="AutoShape 64"/>
          <p:cNvSpPr>
            <a:spLocks noChangeArrowheads="1"/>
          </p:cNvSpPr>
          <p:nvPr/>
        </p:nvSpPr>
        <p:spPr bwMode="gray">
          <a:xfrm rot="17973186">
            <a:off x="4952206" y="2693194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dirty="0">
              <a:latin typeface="+mn-lt"/>
              <a:cs typeface="+mn-cs"/>
            </a:endParaRPr>
          </a:p>
        </p:txBody>
      </p:sp>
      <p:sp>
        <p:nvSpPr>
          <p:cNvPr id="7" name="AutoShape 65"/>
          <p:cNvSpPr>
            <a:spLocks noChangeArrowheads="1"/>
          </p:cNvSpPr>
          <p:nvPr/>
        </p:nvSpPr>
        <p:spPr bwMode="gray">
          <a:xfrm rot="3465783">
            <a:off x="4952207" y="4856956"/>
            <a:ext cx="792162" cy="288925"/>
          </a:xfrm>
          <a:prstGeom prst="rightArrow">
            <a:avLst>
              <a:gd name="adj1" fmla="val 35167"/>
              <a:gd name="adj2" fmla="val 111028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dirty="0">
              <a:latin typeface="+mn-lt"/>
              <a:cs typeface="+mn-cs"/>
            </a:endParaRPr>
          </a:p>
        </p:txBody>
      </p:sp>
      <p:sp>
        <p:nvSpPr>
          <p:cNvPr id="9" name="AutoShape 66"/>
          <p:cNvSpPr>
            <a:spLocks noChangeArrowheads="1"/>
          </p:cNvSpPr>
          <p:nvPr/>
        </p:nvSpPr>
        <p:spPr bwMode="gray">
          <a:xfrm rot="14369022">
            <a:off x="3733006" y="2769394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dirty="0">
              <a:latin typeface="+mn-lt"/>
              <a:cs typeface="+mn-cs"/>
            </a:endParaRPr>
          </a:p>
        </p:txBody>
      </p:sp>
      <p:sp>
        <p:nvSpPr>
          <p:cNvPr id="10" name="AutoShape 67"/>
          <p:cNvSpPr>
            <a:spLocks noChangeArrowheads="1"/>
          </p:cNvSpPr>
          <p:nvPr/>
        </p:nvSpPr>
        <p:spPr bwMode="gray">
          <a:xfrm rot="7535209">
            <a:off x="3694906" y="4823619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dirty="0">
              <a:latin typeface="+mn-lt"/>
              <a:cs typeface="+mn-cs"/>
            </a:endParaRPr>
          </a:p>
        </p:txBody>
      </p:sp>
      <p:sp>
        <p:nvSpPr>
          <p:cNvPr id="11" name="AutoShape 68"/>
          <p:cNvSpPr>
            <a:spLocks noChangeArrowheads="1"/>
          </p:cNvSpPr>
          <p:nvPr/>
        </p:nvSpPr>
        <p:spPr bwMode="gray">
          <a:xfrm>
            <a:off x="5530850" y="3821113"/>
            <a:ext cx="792163" cy="288925"/>
          </a:xfrm>
          <a:prstGeom prst="rightArrow">
            <a:avLst>
              <a:gd name="adj1" fmla="val 35167"/>
              <a:gd name="adj2" fmla="val 111028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dirty="0">
              <a:latin typeface="+mn-lt"/>
              <a:cs typeface="+mn-cs"/>
            </a:endParaRPr>
          </a:p>
        </p:txBody>
      </p:sp>
      <p:sp>
        <p:nvSpPr>
          <p:cNvPr id="12" name="AutoShape 69"/>
          <p:cNvSpPr>
            <a:spLocks noChangeArrowheads="1"/>
          </p:cNvSpPr>
          <p:nvPr/>
        </p:nvSpPr>
        <p:spPr bwMode="gray">
          <a:xfrm rot="10800000">
            <a:off x="3121025" y="3814763"/>
            <a:ext cx="863600" cy="288925"/>
          </a:xfrm>
          <a:prstGeom prst="rightArrow">
            <a:avLst>
              <a:gd name="adj1" fmla="val 35167"/>
              <a:gd name="adj2" fmla="val 121041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dirty="0">
              <a:latin typeface="+mn-lt"/>
              <a:cs typeface="+mn-cs"/>
            </a:endParaRPr>
          </a:p>
        </p:txBody>
      </p:sp>
      <p:sp>
        <p:nvSpPr>
          <p:cNvPr id="14346" name="Oval 70"/>
          <p:cNvSpPr>
            <a:spLocks noChangeArrowheads="1"/>
          </p:cNvSpPr>
          <p:nvPr/>
        </p:nvSpPr>
        <p:spPr bwMode="gray">
          <a:xfrm>
            <a:off x="2867025" y="2052638"/>
            <a:ext cx="3743325" cy="3744912"/>
          </a:xfrm>
          <a:prstGeom prst="ellipse">
            <a:avLst/>
          </a:prstGeom>
          <a:noFill/>
          <a:ln w="38100" algn="ctr">
            <a:solidFill>
              <a:srgbClr val="C0C0C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uk-UA">
              <a:latin typeface="Georgia" pitchFamily="18" charset="0"/>
            </a:endParaRPr>
          </a:p>
        </p:txBody>
      </p:sp>
      <p:sp>
        <p:nvSpPr>
          <p:cNvPr id="14347" name="Oval 72"/>
          <p:cNvSpPr>
            <a:spLocks noChangeArrowheads="1"/>
          </p:cNvSpPr>
          <p:nvPr/>
        </p:nvSpPr>
        <p:spPr bwMode="gray">
          <a:xfrm>
            <a:off x="3522663" y="5310188"/>
            <a:ext cx="360362" cy="360362"/>
          </a:xfrm>
          <a:prstGeom prst="ellipse">
            <a:avLst/>
          </a:prstGeom>
          <a:gradFill rotWithShape="1">
            <a:gsLst>
              <a:gs pos="0">
                <a:srgbClr val="4DC9B1"/>
              </a:gs>
              <a:gs pos="100000">
                <a:srgbClr val="38928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uk-UA">
              <a:latin typeface="Georgia" pitchFamily="18" charset="0"/>
            </a:endParaRPr>
          </a:p>
        </p:txBody>
      </p:sp>
      <p:sp>
        <p:nvSpPr>
          <p:cNvPr id="14348" name="Text Box 74"/>
          <p:cNvSpPr txBox="1">
            <a:spLocks noChangeArrowheads="1"/>
          </p:cNvSpPr>
          <p:nvPr/>
        </p:nvSpPr>
        <p:spPr bwMode="auto">
          <a:xfrm>
            <a:off x="6243638" y="1978025"/>
            <a:ext cx="2890837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600" b="1">
                <a:solidFill>
                  <a:srgbClr val="406F8D"/>
                </a:solidFill>
                <a:latin typeface="Georgia" pitchFamily="18" charset="0"/>
              </a:rPr>
              <a:t>Лісове товарознавство, технологія виробництва пиломатеріалів та лісопродукції              </a:t>
            </a:r>
            <a:r>
              <a:rPr lang="en-US" sz="1600" b="1">
                <a:solidFill>
                  <a:srgbClr val="406F8D"/>
                </a:solidFill>
                <a:latin typeface="Georgia" pitchFamily="18" charset="0"/>
              </a:rPr>
              <a:t> </a:t>
            </a:r>
            <a:r>
              <a:rPr lang="uk-UA" sz="1600" b="1">
                <a:solidFill>
                  <a:srgbClr val="406F8D"/>
                </a:solidFill>
              </a:rPr>
              <a:t> </a:t>
            </a:r>
            <a:r>
              <a:rPr lang="uk-UA" sz="1600" b="1">
                <a:solidFill>
                  <a:srgbClr val="406F8D"/>
                </a:solidFill>
                <a:latin typeface="Georgia" pitchFamily="18" charset="0"/>
              </a:rPr>
              <a:t>(доц. Марченко Н.В.,       </a:t>
            </a:r>
            <a:r>
              <a:rPr lang="uk-UA" sz="1600" b="1">
                <a:solidFill>
                  <a:srgbClr val="406F8D"/>
                </a:solidFill>
              </a:rPr>
              <a:t>доц</a:t>
            </a:r>
            <a:r>
              <a:rPr lang="uk-UA" sz="1600" b="1">
                <a:solidFill>
                  <a:srgbClr val="406F8D"/>
                </a:solidFill>
                <a:latin typeface="Georgia" pitchFamily="18" charset="0"/>
              </a:rPr>
              <a:t>. Мазурчук С.М.)</a:t>
            </a:r>
            <a:endParaRPr lang="en-US" sz="1600" b="1">
              <a:solidFill>
                <a:srgbClr val="406F8D"/>
              </a:solidFill>
              <a:latin typeface="Georgia" pitchFamily="18" charset="0"/>
            </a:endParaRPr>
          </a:p>
        </p:txBody>
      </p:sp>
      <p:sp>
        <p:nvSpPr>
          <p:cNvPr id="14349" name="Text Box 75"/>
          <p:cNvSpPr txBox="1">
            <a:spLocks noChangeArrowheads="1"/>
          </p:cNvSpPr>
          <p:nvPr/>
        </p:nvSpPr>
        <p:spPr bwMode="auto">
          <a:xfrm>
            <a:off x="-141288" y="1866900"/>
            <a:ext cx="3276601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uk-UA" sz="1600" b="1">
                <a:solidFill>
                  <a:srgbClr val="783A7A"/>
                </a:solidFill>
                <a:latin typeface="Georgia" pitchFamily="18" charset="0"/>
              </a:rPr>
              <a:t>Технологія меблевого виробництва та</a:t>
            </a:r>
            <a:r>
              <a:rPr lang="en-US" sz="1600" b="1">
                <a:solidFill>
                  <a:srgbClr val="783A7A"/>
                </a:solidFill>
                <a:latin typeface="Georgia" pitchFamily="18" charset="0"/>
              </a:rPr>
              <a:t> </a:t>
            </a:r>
            <a:r>
              <a:rPr lang="uk-UA" sz="1600" b="1">
                <a:solidFill>
                  <a:srgbClr val="783A7A"/>
                </a:solidFill>
                <a:latin typeface="Georgia" pitchFamily="18" charset="0"/>
              </a:rPr>
              <a:t> сучасні конструкційні матеріали</a:t>
            </a:r>
          </a:p>
          <a:p>
            <a:pPr algn="r"/>
            <a:r>
              <a:rPr lang="uk-UA" sz="1600" b="1">
                <a:solidFill>
                  <a:srgbClr val="783A7A"/>
                </a:solidFill>
                <a:latin typeface="Georgia" pitchFamily="18" charset="0"/>
              </a:rPr>
              <a:t>(</a:t>
            </a:r>
            <a:r>
              <a:rPr lang="uk-UA" sz="1600" b="1">
                <a:solidFill>
                  <a:srgbClr val="783A7A"/>
                </a:solidFill>
              </a:rPr>
              <a:t>доц</a:t>
            </a:r>
            <a:r>
              <a:rPr lang="uk-UA" sz="1600" b="1">
                <a:solidFill>
                  <a:srgbClr val="783A7A"/>
                </a:solidFill>
                <a:latin typeface="Georgia" pitchFamily="18" charset="0"/>
              </a:rPr>
              <a:t>. Лакида Ю.П.,</a:t>
            </a:r>
          </a:p>
          <a:p>
            <a:pPr algn="r"/>
            <a:r>
              <a:rPr lang="uk-UA" sz="1600" b="1">
                <a:solidFill>
                  <a:srgbClr val="783A7A"/>
                </a:solidFill>
              </a:rPr>
              <a:t>ст</a:t>
            </a:r>
            <a:r>
              <a:rPr lang="uk-UA" sz="1600" b="1">
                <a:solidFill>
                  <a:srgbClr val="783A7A"/>
                </a:solidFill>
                <a:latin typeface="Georgia" pitchFamily="18" charset="0"/>
              </a:rPr>
              <a:t>.</a:t>
            </a:r>
            <a:r>
              <a:rPr lang="uk-UA" sz="1600" b="1">
                <a:solidFill>
                  <a:srgbClr val="783A7A"/>
                </a:solidFill>
              </a:rPr>
              <a:t> викладач</a:t>
            </a:r>
            <a:r>
              <a:rPr lang="uk-UA" sz="1600" b="1">
                <a:solidFill>
                  <a:srgbClr val="783A7A"/>
                </a:solidFill>
                <a:latin typeface="Georgia" pitchFamily="18" charset="0"/>
              </a:rPr>
              <a:t> Баранова О.С.,)</a:t>
            </a:r>
            <a:endParaRPr lang="en-US" sz="1600" b="1">
              <a:solidFill>
                <a:srgbClr val="783A7A"/>
              </a:solidFill>
              <a:latin typeface="Georgia" pitchFamily="18" charset="0"/>
            </a:endParaRPr>
          </a:p>
        </p:txBody>
      </p:sp>
      <p:sp>
        <p:nvSpPr>
          <p:cNvPr id="14350" name="Text Box 76"/>
          <p:cNvSpPr txBox="1">
            <a:spLocks noChangeArrowheads="1"/>
          </p:cNvSpPr>
          <p:nvPr/>
        </p:nvSpPr>
        <p:spPr bwMode="auto">
          <a:xfrm>
            <a:off x="6370638" y="3695700"/>
            <a:ext cx="2830512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600" b="1">
                <a:solidFill>
                  <a:srgbClr val="0070C0"/>
                </a:solidFill>
                <a:latin typeface="Georgia" pitchFamily="18" charset="0"/>
              </a:rPr>
              <a:t>Гідротермічна </a:t>
            </a:r>
          </a:p>
          <a:p>
            <a:pPr algn="ctr"/>
            <a:r>
              <a:rPr lang="uk-UA" sz="1600" b="1">
                <a:solidFill>
                  <a:srgbClr val="0070C0"/>
                </a:solidFill>
                <a:latin typeface="Georgia" pitchFamily="18" charset="0"/>
              </a:rPr>
              <a:t>обробка деревини</a:t>
            </a:r>
          </a:p>
          <a:p>
            <a:pPr algn="ctr"/>
            <a:r>
              <a:rPr lang="uk-UA" sz="1600" b="1">
                <a:solidFill>
                  <a:srgbClr val="0070C0"/>
                </a:solidFill>
                <a:latin typeface="Georgia" pitchFamily="18" charset="0"/>
              </a:rPr>
              <a:t>(проф. Пінчевська О.О., доц. СпірочкінА.К.)</a:t>
            </a:r>
            <a:endParaRPr lang="en-US" sz="1600" b="1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4351" name="Text Box 78"/>
          <p:cNvSpPr txBox="1">
            <a:spLocks noChangeArrowheads="1"/>
          </p:cNvSpPr>
          <p:nvPr/>
        </p:nvSpPr>
        <p:spPr bwMode="auto">
          <a:xfrm>
            <a:off x="14288" y="3536950"/>
            <a:ext cx="2887662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600" b="1">
                <a:solidFill>
                  <a:srgbClr val="292A45"/>
                </a:solidFill>
                <a:latin typeface="Georgia" pitchFamily="18" charset="0"/>
              </a:rPr>
              <a:t>Дерев'яне домобудування та столярне виробництво (доц.Марченко Н.В.,     </a:t>
            </a:r>
            <a:r>
              <a:rPr lang="uk-UA" sz="1600" b="1">
                <a:solidFill>
                  <a:srgbClr val="292A45"/>
                </a:solidFill>
              </a:rPr>
              <a:t>доц</a:t>
            </a:r>
            <a:r>
              <a:rPr lang="uk-UA" sz="1600" b="1">
                <a:solidFill>
                  <a:srgbClr val="292A45"/>
                </a:solidFill>
                <a:latin typeface="Georgia" pitchFamily="18" charset="0"/>
              </a:rPr>
              <a:t>. Мазурчук С.М.,)</a:t>
            </a:r>
            <a:endParaRPr lang="en-US" sz="1600" b="1">
              <a:solidFill>
                <a:srgbClr val="292A45"/>
              </a:solidFill>
              <a:latin typeface="Georgia" pitchFamily="18" charset="0"/>
            </a:endParaRPr>
          </a:p>
        </p:txBody>
      </p:sp>
      <p:sp>
        <p:nvSpPr>
          <p:cNvPr id="14352" name="Text Box 79"/>
          <p:cNvSpPr txBox="1">
            <a:spLocks noChangeArrowheads="1"/>
          </p:cNvSpPr>
          <p:nvPr/>
        </p:nvSpPr>
        <p:spPr bwMode="auto">
          <a:xfrm>
            <a:off x="0" y="5299075"/>
            <a:ext cx="3049588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600" b="1">
                <a:solidFill>
                  <a:srgbClr val="00B0F0"/>
                </a:solidFill>
                <a:latin typeface="Georgia" pitchFamily="18" charset="0"/>
              </a:rPr>
              <a:t>Модифікація деревини та технологія спец. деревообробних виробництв                  (проф. Цапко Ю.В.,            </a:t>
            </a:r>
            <a:r>
              <a:rPr lang="uk-UA" sz="1600" b="1">
                <a:solidFill>
                  <a:srgbClr val="00B0F0"/>
                </a:solidFill>
              </a:rPr>
              <a:t>доц</a:t>
            </a:r>
            <a:r>
              <a:rPr lang="uk-UA" sz="1600" b="1">
                <a:solidFill>
                  <a:srgbClr val="00B0F0"/>
                </a:solidFill>
                <a:latin typeface="Georgia" pitchFamily="18" charset="0"/>
              </a:rPr>
              <a:t>. Горбачова О.Ю.)</a:t>
            </a:r>
            <a:endParaRPr lang="en-US" sz="1600" b="1">
              <a:solidFill>
                <a:srgbClr val="00B0F0"/>
              </a:solidFill>
              <a:latin typeface="Georgia" pitchFamily="18" charset="0"/>
            </a:endParaRPr>
          </a:p>
        </p:txBody>
      </p:sp>
      <p:sp>
        <p:nvSpPr>
          <p:cNvPr id="14353" name="Oval 81"/>
          <p:cNvSpPr>
            <a:spLocks noChangeArrowheads="1"/>
          </p:cNvSpPr>
          <p:nvPr/>
        </p:nvSpPr>
        <p:spPr bwMode="gray">
          <a:xfrm>
            <a:off x="5584825" y="5314950"/>
            <a:ext cx="360363" cy="360363"/>
          </a:xfrm>
          <a:prstGeom prst="ellipse">
            <a:avLst/>
          </a:prstGeom>
          <a:gradFill rotWithShape="1">
            <a:gsLst>
              <a:gs pos="0">
                <a:srgbClr val="CB90EC"/>
              </a:gs>
              <a:gs pos="100000">
                <a:srgbClr val="9368AB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uk-UA">
              <a:latin typeface="Georgia" pitchFamily="18" charset="0"/>
            </a:endParaRPr>
          </a:p>
        </p:txBody>
      </p:sp>
      <p:sp>
        <p:nvSpPr>
          <p:cNvPr id="14354" name="Oval 87"/>
          <p:cNvSpPr>
            <a:spLocks noChangeArrowheads="1"/>
          </p:cNvSpPr>
          <p:nvPr/>
        </p:nvSpPr>
        <p:spPr bwMode="gray">
          <a:xfrm>
            <a:off x="5508625" y="2114550"/>
            <a:ext cx="360363" cy="360363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B96F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uk-UA">
              <a:latin typeface="Georgia" pitchFamily="18" charset="0"/>
            </a:endParaRPr>
          </a:p>
        </p:txBody>
      </p:sp>
      <p:sp>
        <p:nvSpPr>
          <p:cNvPr id="14355" name="Oval 90"/>
          <p:cNvSpPr>
            <a:spLocks noChangeArrowheads="1"/>
          </p:cNvSpPr>
          <p:nvPr/>
        </p:nvSpPr>
        <p:spPr bwMode="gray">
          <a:xfrm>
            <a:off x="3527425" y="2190750"/>
            <a:ext cx="360363" cy="360363"/>
          </a:xfrm>
          <a:prstGeom prst="ellipse">
            <a:avLst/>
          </a:prstGeom>
          <a:gradFill rotWithShape="1">
            <a:gsLst>
              <a:gs pos="0">
                <a:srgbClr val="EDD947"/>
              </a:gs>
              <a:gs pos="100000">
                <a:srgbClr val="AC9D34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uk-UA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14356" name="Oval 93"/>
          <p:cNvSpPr>
            <a:spLocks noChangeArrowheads="1"/>
          </p:cNvSpPr>
          <p:nvPr/>
        </p:nvSpPr>
        <p:spPr bwMode="gray">
          <a:xfrm>
            <a:off x="2689225" y="3790950"/>
            <a:ext cx="360363" cy="360363"/>
          </a:xfrm>
          <a:prstGeom prst="ellipse">
            <a:avLst/>
          </a:prstGeom>
          <a:gradFill rotWithShape="1">
            <a:gsLst>
              <a:gs pos="0">
                <a:srgbClr val="82B820"/>
              </a:gs>
              <a:gs pos="100000">
                <a:srgbClr val="5E8517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uk-UA">
              <a:latin typeface="Georgia" pitchFamily="18" charset="0"/>
            </a:endParaRPr>
          </a:p>
        </p:txBody>
      </p:sp>
      <p:grpSp>
        <p:nvGrpSpPr>
          <p:cNvPr id="14357" name="Group 95"/>
          <p:cNvGrpSpPr>
            <a:grpSpLocks/>
          </p:cNvGrpSpPr>
          <p:nvPr/>
        </p:nvGrpSpPr>
        <p:grpSpPr bwMode="auto">
          <a:xfrm>
            <a:off x="3652838" y="2865438"/>
            <a:ext cx="2160587" cy="2160587"/>
            <a:chOff x="2238" y="1769"/>
            <a:chExt cx="1361" cy="1361"/>
          </a:xfrm>
        </p:grpSpPr>
        <p:sp>
          <p:nvSpPr>
            <p:cNvPr id="14365" name="Oval 96"/>
            <p:cNvSpPr>
              <a:spLocks noChangeArrowheads="1"/>
            </p:cNvSpPr>
            <p:nvPr/>
          </p:nvSpPr>
          <p:spPr bwMode="gray">
            <a:xfrm>
              <a:off x="2238" y="1769"/>
              <a:ext cx="1361" cy="1361"/>
            </a:xfrm>
            <a:prstGeom prst="ellipse">
              <a:avLst/>
            </a:prstGeom>
            <a:gradFill rotWithShape="1">
              <a:gsLst>
                <a:gs pos="0">
                  <a:srgbClr val="93D4E9"/>
                </a:gs>
                <a:gs pos="50000">
                  <a:srgbClr val="0099CC"/>
                </a:gs>
                <a:gs pos="100000">
                  <a:srgbClr val="93D4E9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uk-UA">
                <a:latin typeface="Georgia" pitchFamily="18" charset="0"/>
              </a:endParaRPr>
            </a:p>
          </p:txBody>
        </p:sp>
        <p:sp>
          <p:nvSpPr>
            <p:cNvPr id="14366" name="Oval 97"/>
            <p:cNvSpPr>
              <a:spLocks noChangeArrowheads="1"/>
            </p:cNvSpPr>
            <p:nvPr/>
          </p:nvSpPr>
          <p:spPr bwMode="gray">
            <a:xfrm>
              <a:off x="2327" y="1858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536E"/>
                </a:gs>
                <a:gs pos="50000">
                  <a:srgbClr val="0099CC"/>
                </a:gs>
                <a:gs pos="100000">
                  <a:srgbClr val="00536E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uk-UA">
                <a:latin typeface="Georgia" pitchFamily="18" charset="0"/>
              </a:endParaRPr>
            </a:p>
          </p:txBody>
        </p:sp>
        <p:sp>
          <p:nvSpPr>
            <p:cNvPr id="14367" name="Oval 98"/>
            <p:cNvSpPr>
              <a:spLocks noChangeArrowheads="1"/>
            </p:cNvSpPr>
            <p:nvPr/>
          </p:nvSpPr>
          <p:spPr bwMode="gray">
            <a:xfrm>
              <a:off x="2328" y="1860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6182"/>
                </a:gs>
                <a:gs pos="100000">
                  <a:srgbClr val="0099CC">
                    <a:alpha val="0"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uk-UA">
                <a:latin typeface="Georgia" pitchFamily="18" charset="0"/>
              </a:endParaRPr>
            </a:p>
          </p:txBody>
        </p:sp>
        <p:sp>
          <p:nvSpPr>
            <p:cNvPr id="14368" name="Oval 99"/>
            <p:cNvSpPr>
              <a:spLocks noChangeArrowheads="1"/>
            </p:cNvSpPr>
            <p:nvPr/>
          </p:nvSpPr>
          <p:spPr bwMode="gray">
            <a:xfrm>
              <a:off x="2391" y="1917"/>
              <a:ext cx="1065" cy="1065"/>
            </a:xfrm>
            <a:prstGeom prst="ellipse">
              <a:avLst/>
            </a:pr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uk-UA">
                <a:latin typeface="Georgia" pitchFamily="18" charset="0"/>
              </a:endParaRPr>
            </a:p>
          </p:txBody>
        </p:sp>
        <p:grpSp>
          <p:nvGrpSpPr>
            <p:cNvPr id="14369" name="Group 100"/>
            <p:cNvGrpSpPr>
              <a:grpSpLocks/>
            </p:cNvGrpSpPr>
            <p:nvPr/>
          </p:nvGrpSpPr>
          <p:grpSpPr bwMode="auto">
            <a:xfrm>
              <a:off x="2410" y="1929"/>
              <a:ext cx="1031" cy="1031"/>
              <a:chOff x="4166" y="1706"/>
              <a:chExt cx="1252" cy="1252"/>
            </a:xfrm>
          </p:grpSpPr>
          <p:sp>
            <p:nvSpPr>
              <p:cNvPr id="14371" name="Oval 101"/>
              <p:cNvSpPr>
                <a:spLocks noChangeArrowheads="1"/>
              </p:cNvSpPr>
              <p:nvPr/>
            </p:nvSpPr>
            <p:spPr bwMode="auto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uk-UA">
                  <a:latin typeface="Georgia" pitchFamily="18" charset="0"/>
                </a:endParaRPr>
              </a:p>
            </p:txBody>
          </p:sp>
          <p:sp>
            <p:nvSpPr>
              <p:cNvPr id="14372" name="Oval 102"/>
              <p:cNvSpPr>
                <a:spLocks noChangeArrowheads="1"/>
              </p:cNvSpPr>
              <p:nvPr/>
            </p:nvSpPr>
            <p:spPr bwMode="auto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uk-UA">
                  <a:latin typeface="Georgia" pitchFamily="18" charset="0"/>
                </a:endParaRPr>
              </a:p>
            </p:txBody>
          </p:sp>
          <p:sp>
            <p:nvSpPr>
              <p:cNvPr id="14373" name="Oval 103"/>
              <p:cNvSpPr>
                <a:spLocks noChangeArrowheads="1"/>
              </p:cNvSpPr>
              <p:nvPr/>
            </p:nvSpPr>
            <p:spPr bwMode="auto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uk-UA">
                  <a:latin typeface="Georgia" pitchFamily="18" charset="0"/>
                </a:endParaRPr>
              </a:p>
            </p:txBody>
          </p:sp>
          <p:sp>
            <p:nvSpPr>
              <p:cNvPr id="14374" name="Oval 104"/>
              <p:cNvSpPr>
                <a:spLocks noChangeArrowheads="1"/>
              </p:cNvSpPr>
              <p:nvPr/>
            </p:nvSpPr>
            <p:spPr bwMode="auto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uk-UA">
                  <a:latin typeface="Georgia" pitchFamily="18" charset="0"/>
                </a:endParaRPr>
              </a:p>
            </p:txBody>
          </p:sp>
        </p:grpSp>
        <p:sp>
          <p:nvSpPr>
            <p:cNvPr id="14370" name="Text Box 105"/>
            <p:cNvSpPr txBox="1">
              <a:spLocks noChangeArrowheads="1"/>
            </p:cNvSpPr>
            <p:nvPr/>
          </p:nvSpPr>
          <p:spPr bwMode="auto">
            <a:xfrm>
              <a:off x="2685" y="2310"/>
              <a:ext cx="11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 sz="2400">
                <a:solidFill>
                  <a:srgbClr val="000000"/>
                </a:solidFill>
                <a:latin typeface="Georgia" pitchFamily="18" charset="0"/>
              </a:endParaRPr>
            </a:p>
          </p:txBody>
        </p:sp>
      </p:grpSp>
      <p:sp>
        <p:nvSpPr>
          <p:cNvPr id="14358" name="Прямоугольник 2"/>
          <p:cNvSpPr>
            <a:spLocks noChangeArrowheads="1"/>
          </p:cNvSpPr>
          <p:nvPr/>
        </p:nvSpPr>
        <p:spPr bwMode="auto">
          <a:xfrm>
            <a:off x="3500438" y="3357563"/>
            <a:ext cx="25796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Georgia" pitchFamily="18" charset="0"/>
              </a:rPr>
              <a:t>«</a:t>
            </a:r>
            <a:r>
              <a:rPr lang="ru-RU" b="1">
                <a:latin typeface="Georgia" pitchFamily="18" charset="0"/>
              </a:rPr>
              <a:t>Студентський науковий гурток кафедри технології деревообробки»</a:t>
            </a:r>
            <a:endParaRPr lang="uk-UA" b="1">
              <a:latin typeface="Georgia" pitchFamily="18" charset="0"/>
            </a:endParaRPr>
          </a:p>
        </p:txBody>
      </p:sp>
      <p:sp>
        <p:nvSpPr>
          <p:cNvPr id="14359" name="TextBox 3"/>
          <p:cNvSpPr txBox="1">
            <a:spLocks noChangeArrowheads="1"/>
          </p:cNvSpPr>
          <p:nvPr/>
        </p:nvSpPr>
        <p:spPr bwMode="auto">
          <a:xfrm>
            <a:off x="6010275" y="5580063"/>
            <a:ext cx="3275013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1600" b="1">
                <a:solidFill>
                  <a:srgbClr val="7030A0"/>
                </a:solidFill>
                <a:latin typeface="Georgia" pitchFamily="18" charset="0"/>
              </a:rPr>
              <a:t>Тонкі листові та композиційні матеріали (</a:t>
            </a:r>
            <a:r>
              <a:rPr lang="uk-UA" sz="1600" b="1">
                <a:solidFill>
                  <a:srgbClr val="7030A0"/>
                </a:solidFill>
              </a:rPr>
              <a:t>доц</a:t>
            </a:r>
            <a:r>
              <a:rPr lang="uk-UA" sz="1600" b="1">
                <a:solidFill>
                  <a:srgbClr val="7030A0"/>
                </a:solidFill>
                <a:latin typeface="Georgia" pitchFamily="18" charset="0"/>
              </a:rPr>
              <a:t>. Лакида Ю.П., </a:t>
            </a:r>
            <a:r>
              <a:rPr lang="uk-UA" sz="1600" b="1">
                <a:solidFill>
                  <a:srgbClr val="7030A0"/>
                </a:solidFill>
              </a:rPr>
              <a:t>доц</a:t>
            </a:r>
            <a:r>
              <a:rPr lang="uk-UA" sz="1600" b="1">
                <a:solidFill>
                  <a:srgbClr val="7030A0"/>
                </a:solidFill>
                <a:latin typeface="Georgia" pitchFamily="18" charset="0"/>
              </a:rPr>
              <a:t>. Горбачова О.Ю.)</a:t>
            </a:r>
          </a:p>
        </p:txBody>
      </p:sp>
      <p:pic>
        <p:nvPicPr>
          <p:cNvPr id="1436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521306">
            <a:off x="4594225" y="2312988"/>
            <a:ext cx="33655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1525" y="1857375"/>
            <a:ext cx="3603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62" name="TextBox 116"/>
          <p:cNvSpPr txBox="1">
            <a:spLocks noChangeArrowheads="1"/>
          </p:cNvSpPr>
          <p:nvPr/>
        </p:nvSpPr>
        <p:spPr bwMode="auto">
          <a:xfrm>
            <a:off x="3059113" y="1196975"/>
            <a:ext cx="36718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600" b="1">
                <a:solidFill>
                  <a:srgbClr val="2B4A5E"/>
                </a:solidFill>
                <a:latin typeface="Georgia" pitchFamily="18" charset="0"/>
              </a:rPr>
              <a:t>Деревообробне обладнання і інструмент (доц. Сірко З.С.)</a:t>
            </a:r>
          </a:p>
        </p:txBody>
      </p:sp>
      <p:sp>
        <p:nvSpPr>
          <p:cNvPr id="14363" name="Oval 84"/>
          <p:cNvSpPr>
            <a:spLocks noChangeArrowheads="1"/>
          </p:cNvSpPr>
          <p:nvPr/>
        </p:nvSpPr>
        <p:spPr bwMode="gray">
          <a:xfrm>
            <a:off x="6423025" y="3790950"/>
            <a:ext cx="360363" cy="360363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4A6FB9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uk-UA">
              <a:latin typeface="Georgia" pitchFamily="18" charset="0"/>
            </a:endParaRPr>
          </a:p>
        </p:txBody>
      </p:sp>
      <p:sp>
        <p:nvSpPr>
          <p:cNvPr id="15388" name="Прямоугольник 17"/>
          <p:cNvSpPr>
            <a:spLocks noChangeArrowheads="1"/>
          </p:cNvSpPr>
          <p:nvPr/>
        </p:nvSpPr>
        <p:spPr bwMode="auto">
          <a:xfrm>
            <a:off x="2886075" y="5843588"/>
            <a:ext cx="2927350" cy="944562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uk-UA" sz="1600" b="1" dirty="0" err="1">
                <a:solidFill>
                  <a:srgbClr val="47F83E"/>
                </a:solidFill>
                <a:latin typeface="+mn-lt"/>
              </a:rPr>
              <a:t>Деревинознавство</a:t>
            </a:r>
            <a:r>
              <a:rPr lang="uk-UA" sz="1600" b="1" dirty="0">
                <a:solidFill>
                  <a:srgbClr val="47F83E"/>
                </a:solidFill>
                <a:latin typeface="+mn-lt"/>
              </a:rPr>
              <a:t>, опорядження виробів з деревини </a:t>
            </a:r>
            <a:endParaRPr lang="en-US" sz="1600" b="1" dirty="0">
              <a:solidFill>
                <a:srgbClr val="47F83E"/>
              </a:solidFill>
              <a:latin typeface="+mn-lt"/>
            </a:endParaRPr>
          </a:p>
          <a:p>
            <a:pPr algn="ctr">
              <a:defRPr/>
            </a:pPr>
            <a:r>
              <a:rPr lang="uk-UA" sz="1600" b="1" dirty="0">
                <a:solidFill>
                  <a:srgbClr val="47F83E"/>
                </a:solidFill>
                <a:latin typeface="+mn-lt"/>
              </a:rPr>
              <a:t>(</a:t>
            </a:r>
            <a:r>
              <a:rPr lang="uk-UA" sz="1600" b="1" dirty="0" err="1">
                <a:solidFill>
                  <a:srgbClr val="47F83E"/>
                </a:solidFill>
                <a:latin typeface="+mn-lt"/>
              </a:rPr>
              <a:t>ст.викл</a:t>
            </a:r>
            <a:r>
              <a:rPr lang="uk-UA" sz="1600" b="1" dirty="0">
                <a:solidFill>
                  <a:srgbClr val="47F83E"/>
                </a:solidFill>
                <a:latin typeface="+mn-lt"/>
              </a:rPr>
              <a:t>. </a:t>
            </a:r>
            <a:r>
              <a:rPr lang="uk-UA" sz="1600" b="1" dirty="0" err="1">
                <a:solidFill>
                  <a:srgbClr val="47F83E"/>
                </a:solidFill>
                <a:latin typeface="+mn-lt"/>
              </a:rPr>
              <a:t>Буйських</a:t>
            </a:r>
            <a:r>
              <a:rPr lang="uk-UA" sz="1600" b="1" dirty="0">
                <a:solidFill>
                  <a:srgbClr val="47F83E"/>
                </a:solidFill>
                <a:latin typeface="+mn-lt"/>
              </a:rPr>
              <a:t> Н.В.)</a:t>
            </a:r>
            <a:endParaRPr lang="ru-RU" sz="1600" b="1" dirty="0">
              <a:solidFill>
                <a:srgbClr val="47F83E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5214938"/>
            <a:ext cx="280670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5825" y="333375"/>
            <a:ext cx="142875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Заголовок 1"/>
          <p:cNvSpPr>
            <a:spLocks noGrp="1"/>
          </p:cNvSpPr>
          <p:nvPr>
            <p:ph type="title"/>
          </p:nvPr>
        </p:nvSpPr>
        <p:spPr>
          <a:xfrm>
            <a:off x="684213" y="836613"/>
            <a:ext cx="7024687" cy="584200"/>
          </a:xfrm>
        </p:spPr>
        <p:txBody>
          <a:bodyPr/>
          <a:lstStyle/>
          <a:p>
            <a:pPr algn="ctr" eaLnBrk="1" hangingPunct="1"/>
            <a:r>
              <a:rPr lang="uk-UA" sz="2400" b="1" smtClean="0">
                <a:solidFill>
                  <a:schemeClr val="tx1"/>
                </a:solidFill>
                <a:latin typeface="Segoe Script" pitchFamily="34" charset="0"/>
              </a:rPr>
              <a:t>Склад наукового гуртка</a:t>
            </a:r>
          </a:p>
        </p:txBody>
      </p:sp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684213" y="4005263"/>
            <a:ext cx="47513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>
              <a:latin typeface="Georgia" pitchFamily="18" charset="0"/>
            </a:endParaRPr>
          </a:p>
          <a:p>
            <a:endParaRPr lang="ru-RU">
              <a:latin typeface="Georgia" pitchFamily="18" charset="0"/>
            </a:endParaRPr>
          </a:p>
        </p:txBody>
      </p:sp>
      <p:sp>
        <p:nvSpPr>
          <p:cNvPr id="15365" name="Прямоугольник 2"/>
          <p:cNvSpPr>
            <a:spLocks noChangeArrowheads="1"/>
          </p:cNvSpPr>
          <p:nvPr/>
        </p:nvSpPr>
        <p:spPr bwMode="auto">
          <a:xfrm>
            <a:off x="827088" y="1582738"/>
            <a:ext cx="4465637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/>
            <a:r>
              <a:rPr lang="uk-UA" dirty="0">
                <a:latin typeface="Georgia" pitchFamily="18" charset="0"/>
              </a:rPr>
              <a:t>За поточний рік активну участь прийняло </a:t>
            </a:r>
            <a:r>
              <a:rPr lang="uk-UA" dirty="0" smtClean="0">
                <a:latin typeface="Georgia" pitchFamily="18" charset="0"/>
              </a:rPr>
              <a:t>2</a:t>
            </a:r>
            <a:r>
              <a:rPr lang="en-US" dirty="0">
                <a:latin typeface="Georgia" pitchFamily="18" charset="0"/>
              </a:rPr>
              <a:t>0</a:t>
            </a:r>
            <a:r>
              <a:rPr lang="uk-UA" dirty="0" smtClean="0">
                <a:latin typeface="Georgia" pitchFamily="18" charset="0"/>
              </a:rPr>
              <a:t> </a:t>
            </a:r>
            <a:r>
              <a:rPr lang="uk-UA" dirty="0">
                <a:latin typeface="Georgia" pitchFamily="18" charset="0"/>
              </a:rPr>
              <a:t>студентів спеціальності технологія деревообробки та напряму підготовки </a:t>
            </a:r>
            <a:r>
              <a:rPr lang="uk-UA" dirty="0" err="1">
                <a:latin typeface="Georgia" pitchFamily="18" charset="0"/>
              </a:rPr>
              <a:t>деревооброблювальні</a:t>
            </a:r>
            <a:r>
              <a:rPr lang="uk-UA" dirty="0">
                <a:latin typeface="Georgia" pitchFamily="18" charset="0"/>
              </a:rPr>
              <a:t> технології. Переважно це студенти магістратури першого та другого року навчання – близько </a:t>
            </a:r>
            <a:r>
              <a:rPr lang="en-US" dirty="0">
                <a:latin typeface="Georgia" pitchFamily="18" charset="0"/>
              </a:rPr>
              <a:t>7</a:t>
            </a:r>
            <a:r>
              <a:rPr lang="uk-UA" dirty="0" smtClean="0">
                <a:latin typeface="Georgia" pitchFamily="18" charset="0"/>
              </a:rPr>
              <a:t>1</a:t>
            </a:r>
            <a:r>
              <a:rPr lang="uk-UA" dirty="0">
                <a:latin typeface="Georgia" pitchFamily="18" charset="0"/>
              </a:rPr>
              <a:t>%. Крім того, до наукової роботи періодично долучалися студенти четвертого курсу – близько </a:t>
            </a:r>
            <a:r>
              <a:rPr lang="en-US" dirty="0" smtClean="0">
                <a:latin typeface="Georgia" pitchFamily="18" charset="0"/>
              </a:rPr>
              <a:t>18</a:t>
            </a:r>
            <a:r>
              <a:rPr lang="uk-UA" dirty="0" smtClean="0">
                <a:latin typeface="Georgia" pitchFamily="18" charset="0"/>
              </a:rPr>
              <a:t>% </a:t>
            </a:r>
            <a:r>
              <a:rPr lang="uk-UA" dirty="0">
                <a:latin typeface="Georgia" pitchFamily="18" charset="0"/>
              </a:rPr>
              <a:t>та студенти третього курсу – близько </a:t>
            </a:r>
            <a:r>
              <a:rPr lang="en-US" dirty="0" smtClean="0">
                <a:latin typeface="Georgia" pitchFamily="18" charset="0"/>
              </a:rPr>
              <a:t>11</a:t>
            </a:r>
            <a:r>
              <a:rPr lang="uk-UA" dirty="0" smtClean="0">
                <a:latin typeface="Georgia" pitchFamily="18" charset="0"/>
              </a:rPr>
              <a:t>% </a:t>
            </a:r>
            <a:r>
              <a:rPr lang="uk-UA" dirty="0">
                <a:latin typeface="Georgia" pitchFamily="18" charset="0"/>
              </a:rPr>
              <a:t>даних курсів. Переважна кількість студентів які стають гуртківцями мотивує не лише  потреба в діалозі з приводу їх  магістерських робіт, але і можливість гарно провести свій вільний час.</a:t>
            </a:r>
          </a:p>
        </p:txBody>
      </p:sp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60350"/>
            <a:ext cx="1190625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0" descr="Відкриття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92725" y="1700213"/>
            <a:ext cx="3673475" cy="234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1" descr="Слухачі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92725" y="4292600"/>
            <a:ext cx="3600450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2" descr="_DSC88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6238" y="4506913"/>
            <a:ext cx="3538537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5825" y="333375"/>
            <a:ext cx="142875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Заголовок 1"/>
          <p:cNvSpPr>
            <a:spLocks noGrp="1"/>
          </p:cNvSpPr>
          <p:nvPr>
            <p:ph type="title"/>
          </p:nvPr>
        </p:nvSpPr>
        <p:spPr>
          <a:xfrm>
            <a:off x="684213" y="700088"/>
            <a:ext cx="7024687" cy="585787"/>
          </a:xfrm>
        </p:spPr>
        <p:txBody>
          <a:bodyPr/>
          <a:lstStyle/>
          <a:p>
            <a:pPr algn="ctr" eaLnBrk="1" hangingPunct="1"/>
            <a:r>
              <a:rPr lang="uk-UA" sz="2400" b="1" smtClean="0">
                <a:solidFill>
                  <a:schemeClr val="tx1"/>
                </a:solidFill>
                <a:latin typeface="Segoe Script" pitchFamily="34" charset="0"/>
              </a:rPr>
              <a:t>Участь у міжнародних виставках</a:t>
            </a:r>
            <a:endParaRPr lang="uk-UA" sz="2400" b="1" smtClean="0">
              <a:solidFill>
                <a:srgbClr val="224043"/>
              </a:solidFill>
              <a:latin typeface="Segoe Script" pitchFamily="34" charset="0"/>
            </a:endParaRPr>
          </a:p>
        </p:txBody>
      </p:sp>
      <p:sp>
        <p:nvSpPr>
          <p:cNvPr id="16388" name="TextBox 5"/>
          <p:cNvSpPr txBox="1">
            <a:spLocks noChangeArrowheads="1"/>
          </p:cNvSpPr>
          <p:nvPr/>
        </p:nvSpPr>
        <p:spPr bwMode="auto">
          <a:xfrm>
            <a:off x="684213" y="4005263"/>
            <a:ext cx="47513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>
              <a:latin typeface="Georgia" pitchFamily="18" charset="0"/>
            </a:endParaRPr>
          </a:p>
          <a:p>
            <a:endParaRPr lang="ru-RU">
              <a:latin typeface="Georgia" pitchFamily="18" charset="0"/>
            </a:endParaRPr>
          </a:p>
        </p:txBody>
      </p:sp>
      <p:sp>
        <p:nvSpPr>
          <p:cNvPr id="16389" name="TextBox 3"/>
          <p:cNvSpPr txBox="1">
            <a:spLocks noChangeArrowheads="1"/>
          </p:cNvSpPr>
          <p:nvPr/>
        </p:nvSpPr>
        <p:spPr bwMode="auto">
          <a:xfrm>
            <a:off x="827088" y="1341438"/>
            <a:ext cx="7200900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/>
            <a:r>
              <a:rPr lang="ru-RU" dirty="0"/>
              <a:t>За </a:t>
            </a:r>
            <a:r>
              <a:rPr lang="uk-UA" dirty="0">
                <a:solidFill>
                  <a:srgbClr val="FF0000"/>
                </a:solidFill>
              </a:rPr>
              <a:t>останній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навчальний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рік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було</a:t>
            </a:r>
            <a:r>
              <a:rPr lang="ru-RU" dirty="0">
                <a:solidFill>
                  <a:srgbClr val="FF0000"/>
                </a:solidFill>
              </a:rPr>
              <a:t> проведено </a:t>
            </a:r>
            <a:r>
              <a:rPr lang="uk-UA" dirty="0">
                <a:solidFill>
                  <a:srgbClr val="FF0000"/>
                </a:solidFill>
              </a:rPr>
              <a:t>десять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планових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засідань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студентського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наукового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гуртка</a:t>
            </a:r>
            <a:r>
              <a:rPr lang="ru-RU" dirty="0"/>
              <a:t>.</a:t>
            </a:r>
            <a:endParaRPr lang="uk-UA" dirty="0">
              <a:latin typeface="Georgia" pitchFamily="18" charset="0"/>
            </a:endParaRPr>
          </a:p>
          <a:p>
            <a:pPr indent="457200" algn="just"/>
            <a:r>
              <a:rPr lang="uk-UA" dirty="0">
                <a:latin typeface="Georgia" pitchFamily="18" charset="0"/>
              </a:rPr>
              <a:t>Було відвідано </a:t>
            </a:r>
            <a:r>
              <a:rPr lang="uk-UA" dirty="0"/>
              <a:t>три</a:t>
            </a:r>
            <a:r>
              <a:rPr lang="uk-UA" dirty="0">
                <a:latin typeface="Georgia" pitchFamily="18" charset="0"/>
              </a:rPr>
              <a:t> тематичні спеціалізовані виставки: </a:t>
            </a:r>
            <a:r>
              <a:rPr lang="uk-UA" dirty="0">
                <a:solidFill>
                  <a:srgbClr val="FF0000"/>
                </a:solidFill>
                <a:latin typeface="Georgia" pitchFamily="18" charset="0"/>
              </a:rPr>
              <a:t>«</a:t>
            </a:r>
            <a:r>
              <a:rPr lang="uk-UA" dirty="0" err="1">
                <a:solidFill>
                  <a:srgbClr val="FF0000"/>
                </a:solidFill>
                <a:latin typeface="Georgia" pitchFamily="18" charset="0"/>
              </a:rPr>
              <a:t>Лісдеревмаш</a:t>
            </a:r>
            <a:r>
              <a:rPr lang="uk-UA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uk-UA" dirty="0" smtClean="0">
                <a:solidFill>
                  <a:srgbClr val="FF0000"/>
                </a:solidFill>
                <a:latin typeface="Georgia" pitchFamily="18" charset="0"/>
              </a:rPr>
              <a:t>201</a:t>
            </a:r>
            <a:r>
              <a:rPr lang="en-US" dirty="0">
                <a:solidFill>
                  <a:srgbClr val="FF0000"/>
                </a:solidFill>
                <a:latin typeface="Georgia" pitchFamily="18" charset="0"/>
              </a:rPr>
              <a:t>9</a:t>
            </a:r>
            <a:r>
              <a:rPr lang="uk-UA" dirty="0" smtClean="0">
                <a:solidFill>
                  <a:srgbClr val="FF0000"/>
                </a:solidFill>
                <a:latin typeface="Georgia" pitchFamily="18" charset="0"/>
              </a:rPr>
              <a:t>»</a:t>
            </a:r>
            <a:r>
              <a:rPr lang="uk-UA" dirty="0" smtClean="0">
                <a:latin typeface="Georgia" pitchFamily="18" charset="0"/>
              </a:rPr>
              <a:t>, </a:t>
            </a:r>
            <a:r>
              <a:rPr lang="uk-UA" dirty="0">
                <a:solidFill>
                  <a:srgbClr val="FF0000"/>
                </a:solidFill>
                <a:latin typeface="Georgia" pitchFamily="18" charset="0"/>
              </a:rPr>
              <a:t>«</a:t>
            </a:r>
            <a:r>
              <a:rPr lang="uk-UA" dirty="0" err="1">
                <a:solidFill>
                  <a:srgbClr val="FF0000"/>
                </a:solidFill>
                <a:latin typeface="Georgia" pitchFamily="18" charset="0"/>
              </a:rPr>
              <a:t>Design</a:t>
            </a:r>
            <a:r>
              <a:rPr lang="uk-UA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uk-UA" dirty="0" err="1">
                <a:solidFill>
                  <a:srgbClr val="FF0000"/>
                </a:solidFill>
                <a:latin typeface="Georgia" pitchFamily="18" charset="0"/>
              </a:rPr>
              <a:t>Living</a:t>
            </a:r>
            <a:r>
              <a:rPr lang="uk-UA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uk-UA" dirty="0" err="1">
                <a:solidFill>
                  <a:srgbClr val="FF0000"/>
                </a:solidFill>
                <a:latin typeface="Georgia" pitchFamily="18" charset="0"/>
              </a:rPr>
              <a:t>Tendency</a:t>
            </a:r>
            <a:r>
              <a:rPr lang="uk-UA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uk-UA" dirty="0" smtClean="0">
                <a:solidFill>
                  <a:srgbClr val="FF0000"/>
                </a:solidFill>
                <a:latin typeface="Georgia" pitchFamily="18" charset="0"/>
              </a:rPr>
              <a:t>201</a:t>
            </a:r>
            <a:r>
              <a:rPr lang="en-US" dirty="0">
                <a:solidFill>
                  <a:srgbClr val="FF0000"/>
                </a:solidFill>
                <a:latin typeface="Georgia" pitchFamily="18" charset="0"/>
              </a:rPr>
              <a:t>9</a:t>
            </a:r>
            <a:r>
              <a:rPr lang="uk-UA" dirty="0" smtClean="0">
                <a:solidFill>
                  <a:srgbClr val="FF0000"/>
                </a:solidFill>
                <a:latin typeface="Georgia" pitchFamily="18" charset="0"/>
              </a:rPr>
              <a:t>)</a:t>
            </a:r>
            <a:r>
              <a:rPr lang="fr-FR" dirty="0">
                <a:solidFill>
                  <a:srgbClr val="FF0000"/>
                </a:solidFill>
                <a:latin typeface="Georgia" pitchFamily="18" charset="0"/>
              </a:rPr>
              <a:t>»</a:t>
            </a:r>
            <a:r>
              <a:rPr lang="uk-UA" dirty="0">
                <a:solidFill>
                  <a:srgbClr val="FF0000"/>
                </a:solidFill>
                <a:latin typeface="Georgia" pitchFamily="18" charset="0"/>
              </a:rPr>
              <a:t>, «</a:t>
            </a:r>
            <a:r>
              <a:rPr lang="uk-UA" dirty="0" err="1">
                <a:solidFill>
                  <a:srgbClr val="FF0000"/>
                </a:solidFill>
                <a:latin typeface="Georgia" pitchFamily="18" charset="0"/>
              </a:rPr>
              <a:t>Інтерєр</a:t>
            </a:r>
            <a:r>
              <a:rPr lang="uk-UA" dirty="0">
                <a:solidFill>
                  <a:srgbClr val="FF0000"/>
                </a:solidFill>
                <a:latin typeface="Georgia" pitchFamily="18" charset="0"/>
              </a:rPr>
              <a:t> меблів </a:t>
            </a:r>
            <a:r>
              <a:rPr lang="uk-UA" dirty="0" smtClean="0">
                <a:solidFill>
                  <a:srgbClr val="FF0000"/>
                </a:solidFill>
                <a:latin typeface="Georgia" pitchFamily="18" charset="0"/>
              </a:rPr>
              <a:t>201</a:t>
            </a:r>
            <a:r>
              <a:rPr lang="en-US" dirty="0" smtClean="0">
                <a:solidFill>
                  <a:srgbClr val="FF0000"/>
                </a:solidFill>
                <a:latin typeface="Georgia" pitchFamily="18" charset="0"/>
              </a:rPr>
              <a:t>9</a:t>
            </a:r>
            <a:r>
              <a:rPr lang="fr-FR" dirty="0" smtClean="0">
                <a:solidFill>
                  <a:srgbClr val="FF0000"/>
                </a:solidFill>
                <a:latin typeface="Georgia" pitchFamily="18" charset="0"/>
              </a:rPr>
              <a:t>» </a:t>
            </a:r>
            <a:r>
              <a:rPr lang="uk-UA" dirty="0">
                <a:solidFill>
                  <a:srgbClr val="FF0000"/>
                </a:solidFill>
                <a:latin typeface="Georgia" pitchFamily="18" charset="0"/>
              </a:rPr>
              <a:t>та де </a:t>
            </a:r>
            <a:r>
              <a:rPr lang="uk-UA" dirty="0">
                <a:solidFill>
                  <a:srgbClr val="FF0000"/>
                </a:solidFill>
              </a:rPr>
              <a:t>гуртківці</a:t>
            </a:r>
            <a:r>
              <a:rPr lang="uk-UA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uk-UA" dirty="0">
                <a:latin typeface="Georgia" pitchFamily="18" charset="0"/>
              </a:rPr>
              <a:t>брали участь в спеціалізованих форумах та семінарах, мали можливість ознайомитися з сучасними тенденціями в деревообробній галузі. </a:t>
            </a:r>
            <a:r>
              <a:rPr lang="uk-UA" dirty="0">
                <a:solidFill>
                  <a:srgbClr val="FF0000"/>
                </a:solidFill>
                <a:latin typeface="Georgia" pitchFamily="18" charset="0"/>
              </a:rPr>
              <a:t>Крім того, на виставці “</a:t>
            </a:r>
            <a:r>
              <a:rPr lang="uk-UA" dirty="0" err="1">
                <a:solidFill>
                  <a:srgbClr val="FF0000"/>
                </a:solidFill>
                <a:latin typeface="Georgia" pitchFamily="18" charset="0"/>
              </a:rPr>
              <a:t>Лісдеревмаш</a:t>
            </a:r>
            <a:r>
              <a:rPr lang="uk-UA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uk-UA" dirty="0" smtClean="0">
                <a:solidFill>
                  <a:srgbClr val="FF0000"/>
                </a:solidFill>
                <a:latin typeface="Georgia" pitchFamily="18" charset="0"/>
              </a:rPr>
              <a:t>201</a:t>
            </a:r>
            <a:r>
              <a:rPr lang="en-US" dirty="0">
                <a:solidFill>
                  <a:srgbClr val="FF0000"/>
                </a:solidFill>
              </a:rPr>
              <a:t>9</a:t>
            </a:r>
            <a:r>
              <a:rPr lang="uk-UA" dirty="0" smtClean="0">
                <a:solidFill>
                  <a:srgbClr val="FF0000"/>
                </a:solidFill>
                <a:latin typeface="Georgia" pitchFamily="18" charset="0"/>
              </a:rPr>
              <a:t>”, </a:t>
            </a:r>
            <a:r>
              <a:rPr lang="uk-UA" dirty="0">
                <a:solidFill>
                  <a:srgbClr val="FF0000"/>
                </a:solidFill>
                <a:latin typeface="Georgia" pitchFamily="18" charset="0"/>
              </a:rPr>
              <a:t>членам гуртка було виділено місце для представлення результатів власних досліджень.</a:t>
            </a:r>
          </a:p>
        </p:txBody>
      </p:sp>
      <p:pic>
        <p:nvPicPr>
          <p:cNvPr id="163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190625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10" descr="выставка Interior Mebe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26150" y="4149725"/>
            <a:ext cx="3117850" cy="23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11" descr="lisdrevmash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149725"/>
            <a:ext cx="3348038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5825" y="333375"/>
            <a:ext cx="142875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190625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3663" y="4868863"/>
            <a:ext cx="1728787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Объект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2138" y="4706938"/>
            <a:ext cx="2665412" cy="215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Объект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013325"/>
            <a:ext cx="2771775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55650" y="333375"/>
            <a:ext cx="7024688" cy="585788"/>
          </a:xfrm>
        </p:spPr>
        <p:txBody>
          <a:bodyPr/>
          <a:lstStyle/>
          <a:p>
            <a:pPr algn="ctr" eaLnBrk="1" hangingPunct="1"/>
            <a:r>
              <a:rPr lang="uk-UA" sz="2400" b="1" smtClean="0">
                <a:solidFill>
                  <a:schemeClr val="tx1"/>
                </a:solidFill>
                <a:latin typeface="Segoe Script" pitchFamily="34" charset="0"/>
              </a:rPr>
              <a:t>Науковий пошук студентства</a:t>
            </a:r>
            <a:endParaRPr lang="uk-UA" sz="2400" b="1" smtClean="0">
              <a:solidFill>
                <a:srgbClr val="224043"/>
              </a:solidFill>
              <a:latin typeface="Segoe Script" pitchFamily="34" charset="0"/>
            </a:endParaRPr>
          </a:p>
        </p:txBody>
      </p:sp>
      <p:sp>
        <p:nvSpPr>
          <p:cNvPr id="17415" name="TextBox 5"/>
          <p:cNvSpPr txBox="1">
            <a:spLocks noChangeArrowheads="1"/>
          </p:cNvSpPr>
          <p:nvPr/>
        </p:nvSpPr>
        <p:spPr bwMode="auto">
          <a:xfrm>
            <a:off x="684213" y="4005263"/>
            <a:ext cx="47513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>
              <a:latin typeface="Georgia" pitchFamily="18" charset="0"/>
            </a:endParaRPr>
          </a:p>
          <a:p>
            <a:endParaRPr lang="ru-RU">
              <a:latin typeface="Georgia" pitchFamily="18" charset="0"/>
            </a:endParaRPr>
          </a:p>
        </p:txBody>
      </p:sp>
      <p:sp>
        <p:nvSpPr>
          <p:cNvPr id="17416" name="TextBox 3"/>
          <p:cNvSpPr txBox="1">
            <a:spLocks noChangeArrowheads="1"/>
          </p:cNvSpPr>
          <p:nvPr/>
        </p:nvSpPr>
        <p:spPr bwMode="auto">
          <a:xfrm>
            <a:off x="827088" y="765175"/>
            <a:ext cx="7200900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/>
            <a:r>
              <a:rPr lang="uk-UA">
                <a:latin typeface="Georgia" pitchFamily="18" charset="0"/>
              </a:rPr>
              <a:t>Члени гуртка постійно проводять наукові дослідження в лабораторії кафедри, намагаючись покращити якість виробів з деревини, підібрати оптимальні режими обробки, отримати нові композиційні матеріали з покращеними властивостями.</a:t>
            </a:r>
          </a:p>
          <a:p>
            <a:pPr indent="457200" algn="just"/>
            <a:r>
              <a:rPr lang="uk-UA">
                <a:latin typeface="Georgia" pitchFamily="18" charset="0"/>
              </a:rPr>
              <a:t>Основні наукові дослідження членів гуртка в цьому році напрямлені на покращення якості лакофарбових покриттів, визначення міцності клейових з</a:t>
            </a:r>
            <a:r>
              <a:rPr lang="en-US">
                <a:latin typeface="Georgia" pitchFamily="18" charset="0"/>
              </a:rPr>
              <a:t>’</a:t>
            </a:r>
            <a:r>
              <a:rPr lang="uk-UA">
                <a:latin typeface="Georgia" pitchFamily="18" charset="0"/>
              </a:rPr>
              <a:t>єднань, дослідження процесів сушіння твердолистяних порід деревини, дослідження вогнезахисних препаратів для деревини</a:t>
            </a:r>
          </a:p>
        </p:txBody>
      </p:sp>
      <p:pic>
        <p:nvPicPr>
          <p:cNvPr id="17417" name="Рисунок 5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11863" y="3068638"/>
            <a:ext cx="2516187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Объект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84538"/>
            <a:ext cx="2484438" cy="173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2" descr="https://pp.userapi.com/c638325/v638325594/2c038/hR1ltQYdNQw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43213" y="3284538"/>
            <a:ext cx="3095625" cy="198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5963" y="4322763"/>
            <a:ext cx="2663825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5825" y="333375"/>
            <a:ext cx="142875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Заголовок 1"/>
          <p:cNvSpPr>
            <a:spLocks noGrp="1"/>
          </p:cNvSpPr>
          <p:nvPr>
            <p:ph type="title"/>
          </p:nvPr>
        </p:nvSpPr>
        <p:spPr>
          <a:xfrm>
            <a:off x="684213" y="700088"/>
            <a:ext cx="7024687" cy="585787"/>
          </a:xfrm>
        </p:spPr>
        <p:txBody>
          <a:bodyPr/>
          <a:lstStyle/>
          <a:p>
            <a:pPr algn="ctr" eaLnBrk="1" hangingPunct="1"/>
            <a:r>
              <a:rPr lang="uk-UA" sz="2400" b="1" smtClean="0">
                <a:solidFill>
                  <a:schemeClr val="tx1"/>
                </a:solidFill>
                <a:latin typeface="Segoe Print" pitchFamily="2" charset="0"/>
              </a:rPr>
              <a:t>Проблемні питання</a:t>
            </a:r>
            <a:endParaRPr lang="uk-UA" sz="2400" b="1" smtClean="0">
              <a:solidFill>
                <a:srgbClr val="224043"/>
              </a:solidFill>
              <a:latin typeface="Segoe Print" pitchFamily="2" charset="0"/>
            </a:endParaRPr>
          </a:p>
        </p:txBody>
      </p:sp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684213" y="4005263"/>
            <a:ext cx="47513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>
              <a:latin typeface="Georgia" pitchFamily="18" charset="0"/>
            </a:endParaRPr>
          </a:p>
          <a:p>
            <a:endParaRPr lang="ru-RU">
              <a:latin typeface="Georgia" pitchFamily="18" charset="0"/>
            </a:endParaRPr>
          </a:p>
        </p:txBody>
      </p:sp>
      <p:sp>
        <p:nvSpPr>
          <p:cNvPr id="18437" name="TextBox 3"/>
          <p:cNvSpPr txBox="1">
            <a:spLocks noChangeArrowheads="1"/>
          </p:cNvSpPr>
          <p:nvPr/>
        </p:nvSpPr>
        <p:spPr bwMode="auto">
          <a:xfrm>
            <a:off x="827088" y="1557338"/>
            <a:ext cx="7837487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buFont typeface="Wingdings" pitchFamily="2" charset="2"/>
              <a:buChar char=""/>
            </a:pPr>
            <a:r>
              <a:rPr lang="uk-UA">
                <a:latin typeface="Trebuchet MS" pitchFamily="34" charset="0"/>
                <a:ea typeface="Calibri" pitchFamily="34" charset="0"/>
                <a:cs typeface="Times New Roman" pitchFamily="18" charset="0"/>
              </a:rPr>
              <a:t>нестача приміщень кафедри технології деревообробки для засідань гуртка  через інтенсивне використання та обмеження в площі;</a:t>
            </a:r>
          </a:p>
          <a:p>
            <a:pPr>
              <a:lnSpc>
                <a:spcPct val="115000"/>
              </a:lnSpc>
              <a:buFont typeface="Wingdings" pitchFamily="2" charset="2"/>
              <a:buChar char=""/>
            </a:pPr>
            <a:r>
              <a:rPr lang="uk-UA">
                <a:latin typeface="Trebuchet MS" pitchFamily="34" charset="0"/>
                <a:ea typeface="Calibri" pitchFamily="34" charset="0"/>
                <a:cs typeface="Times New Roman" pitchFamily="18" charset="0"/>
              </a:rPr>
              <a:t>брак сучасного обладнання для проведення наукових досліджень;</a:t>
            </a:r>
          </a:p>
          <a:p>
            <a:pPr>
              <a:lnSpc>
                <a:spcPct val="115000"/>
              </a:lnSpc>
              <a:buFont typeface="Wingdings" pitchFamily="2" charset="2"/>
              <a:buChar char=""/>
            </a:pPr>
            <a:r>
              <a:rPr lang="uk-UA">
                <a:latin typeface="Trebuchet MS" pitchFamily="34" charset="0"/>
                <a:ea typeface="Calibri" pitchFamily="34" charset="0"/>
                <a:cs typeface="Times New Roman" pitchFamily="18" charset="0"/>
              </a:rPr>
              <a:t>відсутність відряджень , фінансування та транспорту для відвідування студентами та гуртківцями наукових, виробничих об'єктів  та  конференцій в регіонах України;</a:t>
            </a:r>
          </a:p>
          <a:p>
            <a:pPr>
              <a:lnSpc>
                <a:spcPct val="115000"/>
              </a:lnSpc>
              <a:buFont typeface="Wingdings" pitchFamily="2" charset="2"/>
              <a:buChar char=""/>
            </a:pPr>
            <a:r>
              <a:rPr lang="uk-UA">
                <a:latin typeface="Trebuchet MS" pitchFamily="34" charset="0"/>
                <a:ea typeface="Calibri" pitchFamily="34" charset="0"/>
                <a:cs typeface="Times New Roman" pitchFamily="18" charset="0"/>
              </a:rPr>
              <a:t>відсутність виробничих цехів з сучасним обладнанням для можливості впровадження результатів наукових досліджень.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5825" y="333375"/>
            <a:ext cx="142875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84213" y="476250"/>
            <a:ext cx="7024687" cy="585788"/>
          </a:xfrm>
        </p:spPr>
        <p:txBody>
          <a:bodyPr/>
          <a:lstStyle/>
          <a:p>
            <a:pPr algn="ctr" eaLnBrk="1" hangingPunct="1"/>
            <a:r>
              <a:rPr lang="uk-UA" sz="2400" b="1" smtClean="0">
                <a:solidFill>
                  <a:srgbClr val="FF0000"/>
                </a:solidFill>
                <a:latin typeface="Segoe Script" pitchFamily="34" charset="0"/>
              </a:rPr>
              <a:t>Активність гуртківців</a:t>
            </a:r>
            <a:endParaRPr lang="uk-UA" sz="2400" b="1" smtClean="0">
              <a:solidFill>
                <a:srgbClr val="224043"/>
              </a:solidFill>
              <a:latin typeface="Segoe Script" pitchFamily="34" charset="0"/>
            </a:endParaRPr>
          </a:p>
        </p:txBody>
      </p:sp>
      <p:sp>
        <p:nvSpPr>
          <p:cNvPr id="19459" name="TextBox 5"/>
          <p:cNvSpPr txBox="1">
            <a:spLocks noChangeArrowheads="1"/>
          </p:cNvSpPr>
          <p:nvPr/>
        </p:nvSpPr>
        <p:spPr bwMode="auto">
          <a:xfrm>
            <a:off x="684213" y="4005263"/>
            <a:ext cx="47513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>
              <a:latin typeface="Georgia" pitchFamily="18" charset="0"/>
            </a:endParaRPr>
          </a:p>
          <a:p>
            <a:endParaRPr lang="ru-RU">
              <a:latin typeface="Georgia" pitchFamily="18" charset="0"/>
            </a:endParaRPr>
          </a:p>
        </p:txBody>
      </p:sp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250825" y="981075"/>
            <a:ext cx="49307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ctr"/>
            <a:r>
              <a:rPr lang="uk-UA" dirty="0"/>
              <a:t>Відвідання членами гуртка </a:t>
            </a:r>
            <a:r>
              <a:rPr lang="ru-RU" dirty="0" err="1"/>
              <a:t>Міжнародного</a:t>
            </a:r>
            <a:r>
              <a:rPr lang="ru-RU" dirty="0"/>
              <a:t> </a:t>
            </a:r>
            <a:r>
              <a:rPr lang="ru-RU" dirty="0" err="1"/>
              <a:t>меблевого</a:t>
            </a:r>
            <a:r>
              <a:rPr lang="ru-RU" dirty="0"/>
              <a:t> </a:t>
            </a:r>
            <a:endParaRPr lang="en-US" dirty="0"/>
          </a:p>
          <a:p>
            <a:pPr indent="457200" algn="ctr"/>
            <a:r>
              <a:rPr lang="ru-RU" dirty="0"/>
              <a:t>форуму «</a:t>
            </a:r>
            <a:r>
              <a:rPr lang="en-US" dirty="0" smtClean="0"/>
              <a:t>KFF-2020</a:t>
            </a:r>
            <a:r>
              <a:rPr lang="ru-RU" dirty="0" smtClean="0"/>
              <a:t>»</a:t>
            </a:r>
            <a:endParaRPr lang="uk-UA" b="1" dirty="0">
              <a:latin typeface="Georgia" pitchFamily="18" charset="0"/>
            </a:endParaRPr>
          </a:p>
        </p:txBody>
      </p:sp>
      <p:pic>
        <p:nvPicPr>
          <p:cNvPr id="19461" name="Picture 11" descr="WP_20180405_11_19_36_Pr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5084763"/>
            <a:ext cx="2881312" cy="162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Box 3"/>
          <p:cNvSpPr txBox="1">
            <a:spLocks noChangeArrowheads="1"/>
          </p:cNvSpPr>
          <p:nvPr/>
        </p:nvSpPr>
        <p:spPr bwMode="auto">
          <a:xfrm>
            <a:off x="179388" y="3789363"/>
            <a:ext cx="49307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/>
            <a:r>
              <a:rPr lang="uk-UA">
                <a:latin typeface="Georgia" pitchFamily="18" charset="0"/>
              </a:rPr>
              <a:t>Також приймали участь у семінарі організованому підприємством </a:t>
            </a:r>
            <a:r>
              <a:rPr lang="ru-RU">
                <a:solidFill>
                  <a:schemeClr val="hlink"/>
                </a:solidFill>
              </a:rPr>
              <a:t>«</a:t>
            </a:r>
            <a:r>
              <a:rPr lang="uk-UA">
                <a:solidFill>
                  <a:schemeClr val="hlink"/>
                </a:solidFill>
              </a:rPr>
              <a:t>Вибір</a:t>
            </a:r>
            <a:r>
              <a:rPr lang="ru-RU">
                <a:solidFill>
                  <a:schemeClr val="hlink"/>
                </a:solidFill>
              </a:rPr>
              <a:t>»</a:t>
            </a:r>
            <a:r>
              <a:rPr lang="uk-UA">
                <a:latin typeface="Georgia" pitchFamily="18" charset="0"/>
              </a:rPr>
              <a:t> з метою ознайомлення гуртківців із сучасними технологіями у меблевому виробництві.</a:t>
            </a:r>
            <a:endParaRPr lang="uk-UA" b="1">
              <a:latin typeface="Georgia" pitchFamily="18" charset="0"/>
            </a:endParaRPr>
          </a:p>
        </p:txBody>
      </p:sp>
      <p:sp>
        <p:nvSpPr>
          <p:cNvPr id="19463" name="TextBox 3"/>
          <p:cNvSpPr txBox="1">
            <a:spLocks noChangeArrowheads="1"/>
          </p:cNvSpPr>
          <p:nvPr/>
        </p:nvSpPr>
        <p:spPr bwMode="auto">
          <a:xfrm>
            <a:off x="5364163" y="1484313"/>
            <a:ext cx="34559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/>
            <a:r>
              <a:rPr lang="uk-UA"/>
              <a:t>Відвідання гуртківцями сучасного підприємства з виготовлення елітних меблів </a:t>
            </a:r>
            <a:r>
              <a:rPr lang="ru-RU"/>
              <a:t>«</a:t>
            </a:r>
            <a:r>
              <a:rPr lang="en-US"/>
              <a:t>Elio</a:t>
            </a:r>
            <a:r>
              <a:rPr lang="ru-RU"/>
              <a:t>-Укра</a:t>
            </a:r>
            <a:r>
              <a:rPr lang="uk-UA"/>
              <a:t>їна</a:t>
            </a:r>
            <a:r>
              <a:rPr lang="ru-RU"/>
              <a:t>».</a:t>
            </a:r>
            <a:endParaRPr lang="uk-UA"/>
          </a:p>
        </p:txBody>
      </p:sp>
      <p:pic>
        <p:nvPicPr>
          <p:cNvPr id="19464" name="Picture 12" descr="_DSC05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5600" y="2708275"/>
            <a:ext cx="3348038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13" descr="выбор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5084763"/>
            <a:ext cx="2447925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4" descr="kif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03350" y="1989138"/>
            <a:ext cx="2808288" cy="186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7"/>
          <p:cNvPicPr>
            <a:picLocks noGrp="1" noChangeAspect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7715250" y="260350"/>
            <a:ext cx="1428750" cy="952500"/>
          </a:xfrm>
        </p:spPr>
      </p:pic>
      <p:sp>
        <p:nvSpPr>
          <p:cNvPr id="20482" name="Заголовок 1"/>
          <p:cNvSpPr>
            <a:spLocks/>
          </p:cNvSpPr>
          <p:nvPr/>
        </p:nvSpPr>
        <p:spPr bwMode="auto">
          <a:xfrm>
            <a:off x="684213" y="476250"/>
            <a:ext cx="70246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sz="2400" b="1">
                <a:solidFill>
                  <a:srgbClr val="FF0000"/>
                </a:solidFill>
                <a:latin typeface="Segoe Script" pitchFamily="34" charset="0"/>
              </a:rPr>
              <a:t>Активність гуртківців</a:t>
            </a:r>
            <a:endParaRPr lang="uk-UA" sz="2400" b="1">
              <a:solidFill>
                <a:srgbClr val="224043"/>
              </a:solidFill>
              <a:latin typeface="Segoe Script" pitchFamily="34" charset="0"/>
            </a:endParaRPr>
          </a:p>
        </p:txBody>
      </p:sp>
      <p:pic>
        <p:nvPicPr>
          <p:cNvPr id="20483" name="Picture 6" descr="выставка ремесл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1341438"/>
            <a:ext cx="3024187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395288" y="3068638"/>
            <a:ext cx="39941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ctr"/>
            <a:r>
              <a:rPr lang="uk-UA" sz="1600" dirty="0"/>
              <a:t>Прийняття участі у науковому фестивалі </a:t>
            </a:r>
            <a:r>
              <a:rPr lang="ru-RU" sz="1600" dirty="0"/>
              <a:t>«</a:t>
            </a:r>
            <a:r>
              <a:rPr lang="uk-UA" sz="1600" dirty="0"/>
              <a:t>Ремесло</a:t>
            </a:r>
            <a:r>
              <a:rPr lang="ru-RU" sz="1600" dirty="0"/>
              <a:t>»</a:t>
            </a:r>
            <a:endParaRPr lang="uk-UA" sz="1600" b="1" dirty="0">
              <a:latin typeface="Georgia" pitchFamily="18" charset="0"/>
            </a:endParaRPr>
          </a:p>
        </p:txBody>
      </p:sp>
      <p:sp>
        <p:nvSpPr>
          <p:cNvPr id="20486" name="TextBox 3"/>
          <p:cNvSpPr txBox="1">
            <a:spLocks noChangeArrowheads="1"/>
          </p:cNvSpPr>
          <p:nvPr/>
        </p:nvSpPr>
        <p:spPr bwMode="auto">
          <a:xfrm>
            <a:off x="4246562" y="3068638"/>
            <a:ext cx="48974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7200" algn="ctr"/>
            <a:r>
              <a:rPr lang="uk-UA" sz="1600" dirty="0" smtClean="0"/>
              <a:t>Участь у засіданні круглого столу </a:t>
            </a:r>
            <a:r>
              <a:rPr lang="ru-RU" sz="1600" dirty="0" smtClean="0"/>
              <a:t>«</a:t>
            </a:r>
            <a:r>
              <a:rPr lang="ru-RU" sz="1600" dirty="0" err="1" smtClean="0"/>
              <a:t>Перспективи</a:t>
            </a:r>
            <a:r>
              <a:rPr lang="ru-RU" sz="1600" dirty="0" smtClean="0"/>
              <a:t> </a:t>
            </a:r>
            <a:r>
              <a:rPr lang="ru-RU" sz="1600" dirty="0" err="1" smtClean="0"/>
              <a:t>розвитку</a:t>
            </a:r>
            <a:r>
              <a:rPr lang="ru-RU" sz="1600" dirty="0" smtClean="0"/>
              <a:t> спец</a:t>
            </a:r>
            <a:r>
              <a:rPr lang="uk-UA" sz="1600" dirty="0" err="1" smtClean="0"/>
              <a:t>іальності</a:t>
            </a:r>
            <a:r>
              <a:rPr lang="uk-UA" sz="1600" dirty="0" smtClean="0"/>
              <a:t> </a:t>
            </a:r>
            <a:r>
              <a:rPr lang="ru-RU" sz="1600" dirty="0" smtClean="0"/>
              <a:t>«</a:t>
            </a:r>
            <a:r>
              <a:rPr lang="uk-UA" sz="1600" dirty="0" smtClean="0"/>
              <a:t>Деревообробні та меблеві технології</a:t>
            </a:r>
            <a:r>
              <a:rPr lang="ru-RU" sz="1600" dirty="0" smtClean="0"/>
              <a:t>»»</a:t>
            </a:r>
            <a:endParaRPr lang="uk-UA" sz="1600" b="1" dirty="0">
              <a:latin typeface="Georgia" pitchFamily="18" charset="0"/>
            </a:endParaRPr>
          </a:p>
        </p:txBody>
      </p:sp>
      <p:pic>
        <p:nvPicPr>
          <p:cNvPr id="20487" name="Picture 10" descr="52340184_2291244791159313_4409382205403430912_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3573463"/>
            <a:ext cx="3419475" cy="227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TextBox 3"/>
          <p:cNvSpPr txBox="1">
            <a:spLocks noChangeArrowheads="1"/>
          </p:cNvSpPr>
          <p:nvPr/>
        </p:nvSpPr>
        <p:spPr bwMode="auto">
          <a:xfrm>
            <a:off x="468313" y="5876925"/>
            <a:ext cx="39941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ctr"/>
            <a:r>
              <a:rPr lang="uk-UA" sz="1600"/>
              <a:t>Проведення майстер класу з опорядження деревини фірмою </a:t>
            </a:r>
            <a:r>
              <a:rPr lang="ru-RU" sz="1600"/>
              <a:t>«</a:t>
            </a:r>
            <a:r>
              <a:rPr lang="uk-UA" sz="1600"/>
              <a:t>Колор-Маркет</a:t>
            </a:r>
            <a:r>
              <a:rPr lang="ru-RU" sz="1600"/>
              <a:t>»</a:t>
            </a:r>
            <a:endParaRPr lang="uk-UA" sz="1600" b="1">
              <a:latin typeface="Georgia" pitchFamily="18" charset="0"/>
            </a:endParaRPr>
          </a:p>
        </p:txBody>
      </p:sp>
      <p:pic>
        <p:nvPicPr>
          <p:cNvPr id="20489" name="Picture 12" descr="55453640_2310957945854664_7771065623517331456_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0063" y="4149725"/>
            <a:ext cx="2665412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0" name="TextBox 3"/>
          <p:cNvSpPr txBox="1">
            <a:spLocks noChangeArrowheads="1"/>
          </p:cNvSpPr>
          <p:nvPr/>
        </p:nvSpPr>
        <p:spPr bwMode="auto">
          <a:xfrm>
            <a:off x="5003800" y="6276975"/>
            <a:ext cx="35290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ctr"/>
            <a:r>
              <a:rPr lang="uk-UA" sz="1600"/>
              <a:t>Відвідання </a:t>
            </a:r>
            <a:r>
              <a:rPr lang="ru-RU" sz="1600"/>
              <a:t>«</a:t>
            </a:r>
            <a:r>
              <a:rPr lang="uk-UA" sz="1600"/>
              <a:t>шоу-руму</a:t>
            </a:r>
            <a:r>
              <a:rPr lang="ru-RU" sz="1600"/>
              <a:t>» </a:t>
            </a:r>
            <a:r>
              <a:rPr lang="uk-UA" sz="1600"/>
              <a:t>фірми меблевої фурнітури </a:t>
            </a:r>
            <a:r>
              <a:rPr lang="ru-RU" sz="1600"/>
              <a:t>«</a:t>
            </a:r>
            <a:r>
              <a:rPr lang="en-US" sz="1600"/>
              <a:t>Blum</a:t>
            </a:r>
            <a:r>
              <a:rPr lang="ru-RU" sz="1600"/>
              <a:t>»</a:t>
            </a:r>
            <a:endParaRPr lang="uk-UA" sz="1600" b="1">
              <a:latin typeface="Georg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825" y="1223962"/>
            <a:ext cx="2619375" cy="17430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0275" y="333375"/>
            <a:ext cx="142875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539750" y="765175"/>
            <a:ext cx="7026275" cy="584200"/>
          </a:xfrm>
        </p:spPr>
        <p:txBody>
          <a:bodyPr/>
          <a:lstStyle/>
          <a:p>
            <a:pPr algn="ctr" eaLnBrk="1" hangingPunct="1"/>
            <a:r>
              <a:rPr lang="uk-UA" sz="2400" b="1" smtClean="0">
                <a:solidFill>
                  <a:schemeClr val="tx1"/>
                </a:solidFill>
                <a:latin typeface="Segoe Script" pitchFamily="34" charset="0"/>
              </a:rPr>
              <a:t>Перспективні напрямки досліджень</a:t>
            </a:r>
            <a:endParaRPr lang="uk-UA" sz="2400" b="1" smtClean="0">
              <a:solidFill>
                <a:srgbClr val="224043"/>
              </a:solidFill>
              <a:latin typeface="Segoe Script" pitchFamily="34" charset="0"/>
            </a:endParaRPr>
          </a:p>
        </p:txBody>
      </p:sp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1042988" y="1412875"/>
            <a:ext cx="7345362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Tx/>
              <a:buAutoNum type="arabicPeriod"/>
            </a:pPr>
            <a:r>
              <a:rPr lang="uk-UA" sz="2400">
                <a:latin typeface="Georgia" pitchFamily="18" charset="0"/>
              </a:rPr>
              <a:t>Удосконалення неруйнівних методів контролю якості деревини;</a:t>
            </a:r>
          </a:p>
          <a:p>
            <a:pPr algn="just">
              <a:buFontTx/>
              <a:buAutoNum type="arabicPeriod"/>
            </a:pPr>
            <a:r>
              <a:rPr lang="uk-UA" sz="2400"/>
              <a:t>Розроблення режимів сушіння твердолистяних порід деревини;</a:t>
            </a:r>
          </a:p>
          <a:p>
            <a:pPr algn="just">
              <a:buFontTx/>
              <a:buAutoNum type="arabicPeriod"/>
            </a:pPr>
            <a:r>
              <a:rPr lang="uk-UA" sz="2400"/>
              <a:t>Розроблення режимів модифікування малоцінних порід деревини для комплексного використання лісосировини;</a:t>
            </a:r>
          </a:p>
          <a:p>
            <a:pPr algn="just">
              <a:buFontTx/>
              <a:buAutoNum type="arabicPeriod"/>
            </a:pPr>
            <a:r>
              <a:rPr lang="uk-UA" sz="2400"/>
              <a:t>Дослідження шляхів використання сухостійної деревини.</a:t>
            </a:r>
            <a:endParaRPr lang="uk-UA" sz="2400">
              <a:latin typeface="Georgia" pitchFamily="18" charset="0"/>
            </a:endParaRPr>
          </a:p>
          <a:p>
            <a:pPr algn="just">
              <a:buFontTx/>
              <a:buAutoNum type="arabicPeriod"/>
            </a:pPr>
            <a:endParaRPr lang="uk-UA" sz="240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3680</TotalTime>
  <Words>578</Words>
  <Application>Microsoft Office PowerPoint</Application>
  <PresentationFormat>Экран (4:3)</PresentationFormat>
  <Paragraphs>49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0" baseType="lpstr">
      <vt:lpstr>Arial</vt:lpstr>
      <vt:lpstr>Calibri</vt:lpstr>
      <vt:lpstr>Georgia</vt:lpstr>
      <vt:lpstr>Segoe Print</vt:lpstr>
      <vt:lpstr>Segoe Script</vt:lpstr>
      <vt:lpstr>Times New Roman</vt:lpstr>
      <vt:lpstr>Trebuchet MS</vt:lpstr>
      <vt:lpstr>Wingdings</vt:lpstr>
      <vt:lpstr>Wingdings 2</vt:lpstr>
      <vt:lpstr>Городская</vt:lpstr>
      <vt:lpstr>«ДЕРЕВООБРОБНИК»</vt:lpstr>
      <vt:lpstr>Основні напрямки наукової роботи наукового студентського гуртка</vt:lpstr>
      <vt:lpstr>Склад наукового гуртка</vt:lpstr>
      <vt:lpstr>Участь у міжнародних виставках</vt:lpstr>
      <vt:lpstr>Науковий пошук студентства</vt:lpstr>
      <vt:lpstr>Проблемні питання</vt:lpstr>
      <vt:lpstr>Активність гуртківців</vt:lpstr>
      <vt:lpstr>Презентация PowerPoint</vt:lpstr>
      <vt:lpstr>Перспективні напрямки досліджень</vt:lpstr>
      <vt:lpstr> 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ЛІСДРЕВМАРШ 2011</dc:title>
  <dc:creator>Виктор</dc:creator>
  <cp:lastModifiedBy>Ольга</cp:lastModifiedBy>
  <cp:revision>184</cp:revision>
  <dcterms:created xsi:type="dcterms:W3CDTF">2011-10-05T05:01:40Z</dcterms:created>
  <dcterms:modified xsi:type="dcterms:W3CDTF">2020-05-16T20:38:07Z</dcterms:modified>
</cp:coreProperties>
</file>