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58" r:id="rId3"/>
    <p:sldId id="284" r:id="rId4"/>
    <p:sldId id="286" r:id="rId5"/>
    <p:sldId id="291" r:id="rId6"/>
    <p:sldId id="287" r:id="rId7"/>
    <p:sldId id="292" r:id="rId8"/>
    <p:sldId id="293" r:id="rId9"/>
    <p:sldId id="294" r:id="rId10"/>
    <p:sldId id="295" r:id="rId11"/>
    <p:sldId id="296" r:id="rId12"/>
    <p:sldId id="297" r:id="rId13"/>
    <p:sldId id="298" r:id="rId14"/>
    <p:sldId id="299" r:id="rId15"/>
    <p:sldId id="288" r:id="rId16"/>
    <p:sldId id="300" r:id="rId17"/>
    <p:sldId id="301" r:id="rId18"/>
    <p:sldId id="289" r:id="rId19"/>
    <p:sldId id="290" r:id="rId20"/>
    <p:sldId id="302" r:id="rId21"/>
    <p:sldId id="303" r:id="rId22"/>
    <p:sldId id="304" r:id="rId23"/>
    <p:sldId id="305" r:id="rId24"/>
    <p:sldId id="306" r:id="rId25"/>
    <p:sldId id="307" r:id="rId26"/>
    <p:sldId id="310" r:id="rId27"/>
    <p:sldId id="308" r:id="rId28"/>
    <p:sldId id="309" r:id="rId29"/>
    <p:sldId id="311" r:id="rId30"/>
    <p:sldId id="312" r:id="rId31"/>
    <p:sldId id="313" r:id="rId32"/>
    <p:sldId id="314" r:id="rId33"/>
    <p:sldId id="315" r:id="rId34"/>
    <p:sldId id="316" r:id="rId35"/>
    <p:sldId id="317" r:id="rId36"/>
    <p:sldId id="318" r:id="rId37"/>
    <p:sldId id="319" r:id="rId38"/>
    <p:sldId id="26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17" autoAdjust="0"/>
    <p:restoredTop sz="94675" autoAdjust="0"/>
  </p:normalViewPr>
  <p:slideViewPr>
    <p:cSldViewPr snapToGrid="0" snapToObjects="1">
      <p:cViewPr varScale="1">
        <p:scale>
          <a:sx n="63" d="100"/>
          <a:sy n="63" d="100"/>
        </p:scale>
        <p:origin x="84" y="1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1EA47-D924-E24C-BACD-76826496F4FA}" type="datetimeFigureOut">
              <a:rPr lang="en-US" smtClean="0"/>
              <a:pPr/>
              <a:t>3/30/2018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676621-A2FB-4B4F-B5A2-A2C59971A5CB}" type="slidenum">
              <a:rPr lang="en-US" smtClean="0"/>
              <a:pPr/>
              <a:t>‹#›</a:t>
            </a:fld>
            <a:endParaRPr lang="en-US"/>
          </a:p>
        </p:txBody>
      </p:sp>
    </p:spTree>
    <p:extLst>
      <p:ext uri="{BB962C8B-B14F-4D97-AF65-F5344CB8AC3E}">
        <p14:creationId xmlns:p14="http://schemas.microsoft.com/office/powerpoint/2010/main" val="113995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A8D7C4-1E96-1640-912F-DB6F4AF41EB1}"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15623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8D7C4-1E96-1640-912F-DB6F4AF41EB1}"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206947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8D7C4-1E96-1640-912F-DB6F4AF41EB1}"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96329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8D7C4-1E96-1640-912F-DB6F4AF41EB1}"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124032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8D7C4-1E96-1640-912F-DB6F4AF41EB1}"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43540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A8D7C4-1E96-1640-912F-DB6F4AF41EB1}"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134069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8D7C4-1E96-1640-912F-DB6F4AF41EB1}"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168198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A8D7C4-1E96-1640-912F-DB6F4AF41EB1}" type="datetimeFigureOut">
              <a:rPr lang="en-US" smtClean="0"/>
              <a:pPr/>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183191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8D7C4-1E96-1640-912F-DB6F4AF41EB1}" type="datetimeFigureOut">
              <a:rPr lang="en-US" smtClean="0"/>
              <a:pPr/>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44938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8D7C4-1E96-1640-912F-DB6F4AF41EB1}"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6273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8D7C4-1E96-1640-912F-DB6F4AF41EB1}"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E7D77-901A-3642-843D-2FAAB87BAC81}" type="slidenum">
              <a:rPr lang="en-US" smtClean="0"/>
              <a:pPr/>
              <a:t>‹#›</a:t>
            </a:fld>
            <a:endParaRPr lang="en-US"/>
          </a:p>
        </p:txBody>
      </p:sp>
    </p:spTree>
    <p:extLst>
      <p:ext uri="{BB962C8B-B14F-4D97-AF65-F5344CB8AC3E}">
        <p14:creationId xmlns:p14="http://schemas.microsoft.com/office/powerpoint/2010/main" val="208435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8D7C4-1E96-1640-912F-DB6F4AF41EB1}" type="datetimeFigureOut">
              <a:rPr lang="en-US" smtClean="0"/>
              <a:pPr/>
              <a:t>3/30/2018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E7D77-901A-3642-843D-2FAAB87BAC81}" type="slidenum">
              <a:rPr lang="en-US" smtClean="0"/>
              <a:pPr/>
              <a:t>‹#›</a:t>
            </a:fld>
            <a:endParaRPr lang="en-US"/>
          </a:p>
        </p:txBody>
      </p:sp>
    </p:spTree>
    <p:extLst>
      <p:ext uri="{BB962C8B-B14F-4D97-AF65-F5344CB8AC3E}">
        <p14:creationId xmlns:p14="http://schemas.microsoft.com/office/powerpoint/2010/main" val="139742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core-project.eu/"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12800" y="5352828"/>
            <a:ext cx="11479200" cy="769441"/>
          </a:xfrm>
          <a:prstGeom prst="rect">
            <a:avLst/>
          </a:prstGeom>
          <a:noFill/>
        </p:spPr>
        <p:txBody>
          <a:bodyPr wrap="square" rtlCol="0">
            <a:spAutoFit/>
          </a:bodyPr>
          <a:lstStyle/>
          <a:p>
            <a:r>
              <a:rPr lang="ru-RU" sz="2200" baseline="30000" dirty="0" err="1" smtClean="0">
                <a:solidFill>
                  <a:schemeClr val="bg1"/>
                </a:solidFill>
                <a:latin typeface="Microtype" pitchFamily="2" charset="-52"/>
                <a:cs typeface="Arial" pitchFamily="34" charset="0"/>
              </a:rPr>
              <a:t>Юрій</a:t>
            </a:r>
            <a:r>
              <a:rPr lang="ru-RU" sz="2200" baseline="30000" dirty="0" smtClean="0">
                <a:solidFill>
                  <a:schemeClr val="bg1"/>
                </a:solidFill>
                <a:latin typeface="Microtype" pitchFamily="2" charset="-52"/>
                <a:cs typeface="Arial" pitchFamily="34" charset="0"/>
              </a:rPr>
              <a:t> </a:t>
            </a:r>
            <a:r>
              <a:rPr lang="ru-RU" sz="2200" baseline="30000" dirty="0" err="1" smtClean="0">
                <a:solidFill>
                  <a:schemeClr val="bg1"/>
                </a:solidFill>
                <a:latin typeface="Microtype" pitchFamily="2" charset="-52"/>
                <a:cs typeface="Arial" pitchFamily="34" charset="0"/>
              </a:rPr>
              <a:t>Рашкевич</a:t>
            </a:r>
            <a:r>
              <a:rPr lang="ru-RU" sz="2200" baseline="30000" dirty="0">
                <a:solidFill>
                  <a:schemeClr val="bg1"/>
                </a:solidFill>
                <a:latin typeface="Microtype" pitchFamily="2" charset="-52"/>
                <a:cs typeface="Arial" pitchFamily="34" charset="0"/>
              </a:rPr>
              <a:t>, </a:t>
            </a:r>
            <a:r>
              <a:rPr lang="en-US" sz="2200" baseline="30000" dirty="0" smtClean="0">
                <a:solidFill>
                  <a:schemeClr val="bg1"/>
                </a:solidFill>
                <a:latin typeface="Microtype" pitchFamily="2" charset="-52"/>
                <a:cs typeface="Arial" pitchFamily="34" charset="0"/>
              </a:rPr>
              <a:t/>
            </a:r>
            <a:br>
              <a:rPr lang="en-US" sz="2200" baseline="30000" dirty="0" smtClean="0">
                <a:solidFill>
                  <a:schemeClr val="bg1"/>
                </a:solidFill>
                <a:latin typeface="Microtype" pitchFamily="2" charset="-52"/>
                <a:cs typeface="Arial" pitchFamily="34" charset="0"/>
              </a:rPr>
            </a:br>
            <a:r>
              <a:rPr lang="uk-UA" sz="2200" baseline="30000" dirty="0" smtClean="0">
                <a:solidFill>
                  <a:schemeClr val="bg1"/>
                </a:solidFill>
                <a:latin typeface="Microtype" pitchFamily="2" charset="-52"/>
                <a:cs typeface="Arial" pitchFamily="34" charset="0"/>
              </a:rPr>
              <a:t>заступник </a:t>
            </a:r>
            <a:r>
              <a:rPr lang="ru-RU" sz="2200" baseline="30000" dirty="0" err="1" smtClean="0">
                <a:solidFill>
                  <a:schemeClr val="bg1"/>
                </a:solidFill>
                <a:latin typeface="Microtype" pitchFamily="2" charset="-52"/>
                <a:cs typeface="Arial" pitchFamily="34" charset="0"/>
              </a:rPr>
              <a:t>Міністра</a:t>
            </a:r>
            <a:r>
              <a:rPr lang="ru-RU" sz="2200" baseline="30000" dirty="0" smtClean="0">
                <a:solidFill>
                  <a:schemeClr val="bg1"/>
                </a:solidFill>
                <a:latin typeface="Microtype" pitchFamily="2" charset="-52"/>
                <a:cs typeface="Arial" pitchFamily="34" charset="0"/>
              </a:rPr>
              <a:t> </a:t>
            </a:r>
            <a:r>
              <a:rPr lang="ru-RU" sz="2200" baseline="30000" dirty="0">
                <a:solidFill>
                  <a:schemeClr val="bg1"/>
                </a:solidFill>
                <a:latin typeface="Microtype" pitchFamily="2" charset="-52"/>
                <a:cs typeface="Arial" pitchFamily="34" charset="0"/>
              </a:rPr>
              <a:t>освіти і науки </a:t>
            </a:r>
            <a:r>
              <a:rPr lang="ru-RU" sz="2200" baseline="30000" dirty="0" err="1" smtClean="0">
                <a:solidFill>
                  <a:schemeClr val="bg1"/>
                </a:solidFill>
                <a:latin typeface="Microtype" pitchFamily="2" charset="-52"/>
                <a:cs typeface="Arial" pitchFamily="34" charset="0"/>
              </a:rPr>
              <a:t>України</a:t>
            </a:r>
            <a:endParaRPr lang="en-US" sz="2200" baseline="30000" dirty="0" smtClean="0">
              <a:solidFill>
                <a:schemeClr val="bg1"/>
              </a:solidFill>
              <a:latin typeface="Microtype" pitchFamily="2" charset="-52"/>
              <a:cs typeface="Arial" pitchFamily="34" charset="0"/>
            </a:endParaRPr>
          </a:p>
          <a:p>
            <a:r>
              <a:rPr lang="uk-UA" sz="2200" baseline="30000" dirty="0" smtClean="0">
                <a:solidFill>
                  <a:schemeClr val="bg1"/>
                </a:solidFill>
                <a:latin typeface="Microtype" pitchFamily="2" charset="-52"/>
                <a:cs typeface="Arial" pitchFamily="34" charset="0"/>
              </a:rPr>
              <a:t>29 березня 2018</a:t>
            </a:r>
            <a:endParaRPr lang="ru-RU" sz="2200" baseline="30000" dirty="0">
              <a:solidFill>
                <a:schemeClr val="bg1"/>
              </a:solidFill>
              <a:latin typeface="Microtype" pitchFamily="2" charset="-52"/>
              <a:cs typeface="Arial" pitchFamily="34" charset="0"/>
            </a:endParaRPr>
          </a:p>
        </p:txBody>
      </p:sp>
      <p:sp>
        <p:nvSpPr>
          <p:cNvPr id="5" name="TextBox 4"/>
          <p:cNvSpPr txBox="1"/>
          <p:nvPr/>
        </p:nvSpPr>
        <p:spPr>
          <a:xfrm>
            <a:off x="684001" y="1956264"/>
            <a:ext cx="11507999" cy="2585323"/>
          </a:xfrm>
          <a:prstGeom prst="rect">
            <a:avLst/>
          </a:prstGeom>
          <a:noFill/>
        </p:spPr>
        <p:txBody>
          <a:bodyPr wrap="square" rtlCol="0">
            <a:spAutoFit/>
          </a:bodyPr>
          <a:lstStyle/>
          <a:p>
            <a:r>
              <a:rPr lang="uk-UA" sz="5400" b="1" spc="30" dirty="0" smtClean="0">
                <a:solidFill>
                  <a:schemeClr val="bg1"/>
                </a:solidFill>
                <a:latin typeface="HeliosCond" pitchFamily="50" charset="-52"/>
              </a:rPr>
              <a:t>Опис </a:t>
            </a:r>
            <a:r>
              <a:rPr lang="uk-UA" sz="5400" b="1" spc="30" dirty="0">
                <a:solidFill>
                  <a:schemeClr val="bg1"/>
                </a:solidFill>
                <a:latin typeface="HeliosCond" pitchFamily="50" charset="-52"/>
              </a:rPr>
              <a:t>освітньої програми в контексті нових стандартів </a:t>
            </a:r>
            <a:r>
              <a:rPr lang="en-US" sz="5400" b="1" spc="30" dirty="0">
                <a:solidFill>
                  <a:schemeClr val="bg1"/>
                </a:solidFill>
                <a:latin typeface="HeliosCond" pitchFamily="50" charset="-52"/>
              </a:rPr>
              <a:t/>
            </a:r>
            <a:br>
              <a:rPr lang="en-US" sz="5400" b="1" spc="30" dirty="0">
                <a:solidFill>
                  <a:schemeClr val="bg1"/>
                </a:solidFill>
                <a:latin typeface="HeliosCond" pitchFamily="50" charset="-52"/>
              </a:rPr>
            </a:br>
            <a:r>
              <a:rPr lang="uk-UA" sz="5400" b="1" spc="30" dirty="0">
                <a:solidFill>
                  <a:schemeClr val="bg1"/>
                </a:solidFill>
                <a:latin typeface="HeliosCond" pitchFamily="50" charset="-52"/>
              </a:rPr>
              <a:t>вищої освіти</a:t>
            </a:r>
            <a:endParaRPr lang="ru-RU" sz="5400" b="1" baseline="30000" dirty="0">
              <a:solidFill>
                <a:schemeClr val="bg1"/>
              </a:solidFill>
              <a:latin typeface="Innerspace" pitchFamily="2" charset="-52"/>
              <a:cs typeface="Arial" pitchFamily="34" charset="0"/>
            </a:endParaRPr>
          </a:p>
        </p:txBody>
      </p:sp>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815" y="826477"/>
            <a:ext cx="3312370" cy="597046"/>
          </a:xfrm>
          <a:prstGeom prst="rect">
            <a:avLst/>
          </a:prstGeom>
        </p:spPr>
      </p:pic>
    </p:spTree>
    <p:extLst>
      <p:ext uri="{BB962C8B-B14F-4D97-AF65-F5344CB8AC3E}">
        <p14:creationId xmlns:p14="http://schemas.microsoft.com/office/powerpoint/2010/main" val="2668642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6" y="2077159"/>
            <a:ext cx="9575320" cy="4708981"/>
          </a:xfrm>
          <a:prstGeom prst="rect">
            <a:avLst/>
          </a:prstGeom>
          <a:noFill/>
        </p:spPr>
        <p:txBody>
          <a:bodyPr wrap="square" rtlCol="0">
            <a:spAutoFit/>
          </a:bodyPr>
          <a:lstStyle/>
          <a:p>
            <a:pPr marL="576262" indent="-457200" algn="ctr">
              <a:defRPr/>
            </a:pPr>
            <a:r>
              <a:rPr lang="uk-UA" sz="2000" b="1" dirty="0"/>
              <a:t>А. Ціль </a:t>
            </a:r>
            <a:r>
              <a:rPr lang="uk-UA" sz="2000" b="1" dirty="0" smtClean="0"/>
              <a:t>освітньої </a:t>
            </a:r>
            <a:r>
              <a:rPr lang="uk-UA" sz="2000" b="1" dirty="0"/>
              <a:t>програми</a:t>
            </a:r>
          </a:p>
          <a:p>
            <a:pPr marL="576262" indent="-457200" algn="ctr">
              <a:defRPr/>
            </a:pPr>
            <a:endParaRPr lang="uk-UA" sz="2000" dirty="0"/>
          </a:p>
          <a:p>
            <a:pPr marL="576262" indent="-457200" algn="just">
              <a:defRPr/>
            </a:pPr>
            <a:r>
              <a:rPr lang="uk-UA" sz="2000" dirty="0"/>
              <a:t>Коротка (у двох реченнях) ціль </a:t>
            </a:r>
            <a:r>
              <a:rPr lang="uk-UA" sz="2000" dirty="0" smtClean="0"/>
              <a:t>освітньої </a:t>
            </a:r>
            <a:r>
              <a:rPr lang="uk-UA" sz="2000" dirty="0"/>
              <a:t>програми, коротке резюме.</a:t>
            </a:r>
          </a:p>
          <a:p>
            <a:pPr marL="576262" indent="-457200" algn="just">
              <a:defRPr/>
            </a:pPr>
            <a:endParaRPr lang="uk-UA" sz="2000" dirty="0"/>
          </a:p>
          <a:p>
            <a:pPr marL="119062" algn="ctr">
              <a:defRPr/>
            </a:pPr>
            <a:r>
              <a:rPr lang="en-US" sz="2000" b="1" dirty="0"/>
              <a:t>B.</a:t>
            </a:r>
            <a:r>
              <a:rPr lang="uk-UA" sz="2000" b="1" dirty="0"/>
              <a:t> Характеристика програми</a:t>
            </a:r>
            <a:endParaRPr lang="en-US" sz="2000" dirty="0"/>
          </a:p>
          <a:p>
            <a:pPr marL="119062" algn="ctr">
              <a:defRPr/>
            </a:pPr>
            <a:endParaRPr lang="uk-UA" sz="2000" dirty="0"/>
          </a:p>
          <a:p>
            <a:pPr marL="358775" indent="-219075" algn="just">
              <a:buFont typeface="+mj-lt"/>
              <a:buAutoNum type="arabicPeriod"/>
              <a:defRPr/>
            </a:pPr>
            <a:r>
              <a:rPr lang="uk-UA" sz="2000" i="1" dirty="0"/>
              <a:t>Предметна область (дисципліна)</a:t>
            </a:r>
            <a:r>
              <a:rPr lang="uk-UA" sz="2000" dirty="0"/>
              <a:t>. Якщо програма є </a:t>
            </a:r>
            <a:r>
              <a:rPr lang="uk-UA" sz="2000" dirty="0" err="1"/>
              <a:t>мульти</a:t>
            </a:r>
            <a:r>
              <a:rPr lang="uk-UA" sz="2000" dirty="0"/>
              <a:t>- чи міждисциплінарною, то </a:t>
            </a:r>
            <a:r>
              <a:rPr lang="uk-UA" sz="2000" b="1" dirty="0"/>
              <a:t> </a:t>
            </a:r>
            <a:r>
              <a:rPr lang="uk-UA" sz="2000" dirty="0"/>
              <a:t>вказується відсоток основних компонент.</a:t>
            </a:r>
          </a:p>
          <a:p>
            <a:pPr marL="358775" indent="-219075" algn="just">
              <a:buFont typeface="+mj-lt"/>
              <a:buAutoNum type="arabicPeriod"/>
              <a:defRPr/>
            </a:pPr>
            <a:r>
              <a:rPr lang="uk-UA" sz="2000" i="1" dirty="0"/>
              <a:t>Основний фокус програми та спеціалізації</a:t>
            </a:r>
            <a:r>
              <a:rPr lang="uk-UA" sz="2000" dirty="0"/>
              <a:t>.  Наприклад: загальна освіта в предметній області, спеціалізації на вищих рівнях.</a:t>
            </a:r>
          </a:p>
          <a:p>
            <a:pPr marL="358775" indent="-219075" algn="just">
              <a:buFont typeface="+mj-lt"/>
              <a:buAutoNum type="arabicPeriod"/>
              <a:defRPr/>
            </a:pPr>
            <a:r>
              <a:rPr lang="uk-UA" sz="2000" i="1" dirty="0"/>
              <a:t>Орієнтація програми</a:t>
            </a:r>
            <a:r>
              <a:rPr lang="uk-UA" sz="2000" dirty="0"/>
              <a:t>. Наприклад: теоретична, професійна, наукова, прикладна тощо.</a:t>
            </a:r>
          </a:p>
          <a:p>
            <a:pPr marL="358775" indent="-219075" algn="just">
              <a:buFont typeface="+mj-lt"/>
              <a:buAutoNum type="arabicPeriod"/>
              <a:defRPr/>
            </a:pPr>
            <a:r>
              <a:rPr lang="uk-UA" sz="2000" i="1" dirty="0"/>
              <a:t>Особливості та відмінності</a:t>
            </a:r>
            <a:r>
              <a:rPr lang="uk-UA" sz="2000" dirty="0"/>
              <a:t>. Вказуються особливості програми, які відрізняють її від інших подібних програм (необхідність практики, стажування за кордоном, іноземна мова викладання тощо)</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3059596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147314" y="2499853"/>
            <a:ext cx="9575320" cy="2631490"/>
          </a:xfrm>
          <a:prstGeom prst="rect">
            <a:avLst/>
          </a:prstGeom>
          <a:noFill/>
        </p:spPr>
        <p:txBody>
          <a:bodyPr wrap="square" rtlCol="0">
            <a:spAutoFit/>
          </a:bodyPr>
          <a:lstStyle/>
          <a:p>
            <a:pPr marL="3175" algn="ctr">
              <a:defRPr/>
            </a:pPr>
            <a:r>
              <a:rPr lang="en-US" sz="2000" b="1" dirty="0"/>
              <a:t>C.</a:t>
            </a:r>
            <a:r>
              <a:rPr lang="uk-UA" sz="2000" b="1" dirty="0"/>
              <a:t> Придатність до працевлаштування та подальшого навчання </a:t>
            </a:r>
            <a:endParaRPr lang="en-US" sz="2000" b="1" dirty="0"/>
          </a:p>
          <a:p>
            <a:pPr marL="119062" algn="ctr">
              <a:defRPr/>
            </a:pPr>
            <a:endParaRPr lang="uk-UA" sz="2000" dirty="0"/>
          </a:p>
          <a:p>
            <a:pPr marL="447675" indent="-307975" algn="just">
              <a:spcAft>
                <a:spcPts val="600"/>
              </a:spcAft>
              <a:buFont typeface="+mj-lt"/>
              <a:buAutoNum type="arabicPeriod"/>
              <a:defRPr/>
            </a:pPr>
            <a:r>
              <a:rPr lang="uk-UA" sz="2000" i="1" dirty="0"/>
              <a:t>Придатність до працевлаштування</a:t>
            </a:r>
            <a:r>
              <a:rPr lang="uk-UA" sz="2000" dirty="0"/>
              <a:t>. Коротко вказуються основні посади, місця праці, професійні можливості, доступ до професійної або державної акредитації тощо. У випадку регульованих професій вказується відповідний титул та права із ним </a:t>
            </a:r>
            <a:r>
              <a:rPr lang="uk-UA" sz="2000" dirty="0" err="1"/>
              <a:t>пов</a:t>
            </a:r>
            <a:r>
              <a:rPr lang="en-US" sz="2000" dirty="0"/>
              <a:t>’</a:t>
            </a:r>
            <a:r>
              <a:rPr lang="uk-UA" sz="2000" dirty="0" err="1"/>
              <a:t>язані</a:t>
            </a:r>
            <a:r>
              <a:rPr lang="uk-UA" sz="2000" dirty="0"/>
              <a:t>. Бажана посилка на відповідну правову базу.</a:t>
            </a:r>
          </a:p>
          <a:p>
            <a:pPr marL="447675" indent="-307975" algn="just">
              <a:buFont typeface="+mj-lt"/>
              <a:buAutoNum type="arabicPeriod"/>
              <a:defRPr/>
            </a:pPr>
            <a:r>
              <a:rPr lang="uk-UA" sz="2000" i="1" dirty="0"/>
              <a:t>Подальше навчання</a:t>
            </a:r>
            <a:r>
              <a:rPr lang="uk-UA" sz="2000" dirty="0"/>
              <a:t>. Вказуються усі можливості для продовження навчання на вищому рівні.</a:t>
            </a:r>
            <a:endParaRPr lang="en-US" altLang="uk-UA" sz="2000" i="1" dirty="0">
              <a:solidFill>
                <a:srgbClr val="2E3192"/>
              </a:solidFill>
            </a:endParaRPr>
          </a:p>
        </p:txBody>
      </p:sp>
    </p:spTree>
    <p:extLst>
      <p:ext uri="{BB962C8B-B14F-4D97-AF65-F5344CB8AC3E}">
        <p14:creationId xmlns:p14="http://schemas.microsoft.com/office/powerpoint/2010/main" val="1509428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5" y="2517106"/>
            <a:ext cx="9575320" cy="2554545"/>
          </a:xfrm>
          <a:prstGeom prst="rect">
            <a:avLst/>
          </a:prstGeom>
          <a:noFill/>
        </p:spPr>
        <p:txBody>
          <a:bodyPr wrap="square" rtlCol="0">
            <a:spAutoFit/>
          </a:bodyPr>
          <a:lstStyle/>
          <a:p>
            <a:pPr marL="119062" algn="ctr">
              <a:defRPr/>
            </a:pPr>
            <a:r>
              <a:rPr lang="en-US" sz="2000" b="1" dirty="0"/>
              <a:t>D.</a:t>
            </a:r>
            <a:r>
              <a:rPr lang="uk-UA" sz="2000" b="1" dirty="0"/>
              <a:t> Стиль викладання</a:t>
            </a:r>
          </a:p>
          <a:p>
            <a:pPr marL="119062" algn="ctr">
              <a:defRPr/>
            </a:pPr>
            <a:endParaRPr lang="uk-UA" sz="2000" dirty="0"/>
          </a:p>
          <a:p>
            <a:pPr marL="574675" indent="-307975" algn="just">
              <a:buFont typeface="+mj-lt"/>
              <a:buAutoNum type="arabicPeriod"/>
              <a:defRPr/>
            </a:pPr>
            <a:r>
              <a:rPr lang="uk-UA" sz="2000" i="1" dirty="0"/>
              <a:t>Підходи до викладання та навчання</a:t>
            </a:r>
            <a:r>
              <a:rPr lang="uk-UA" sz="2000" dirty="0"/>
              <a:t>. Коротко (до 3-х рядків) описуються основні підходи, методи та технології, які використовуються в даній програмі. Наприклад: </a:t>
            </a:r>
            <a:r>
              <a:rPr lang="uk-UA" sz="2000" dirty="0" err="1"/>
              <a:t>студенто</a:t>
            </a:r>
            <a:r>
              <a:rPr lang="uk-UA" sz="2000" dirty="0"/>
              <a:t>-центроване навчання, самонавчання, проблемно-орієнтоване навчання, навчання через лабораторну практику тощо.</a:t>
            </a:r>
          </a:p>
          <a:p>
            <a:pPr marL="574675" indent="-307975" algn="just">
              <a:buFont typeface="+mj-lt"/>
              <a:buAutoNum type="arabicPeriod"/>
              <a:defRPr/>
            </a:pPr>
            <a:r>
              <a:rPr lang="uk-UA" sz="2000" i="1" dirty="0"/>
              <a:t>Методи оцінювання</a:t>
            </a:r>
            <a:r>
              <a:rPr lang="uk-UA" sz="2000" dirty="0"/>
              <a:t>.  Наприклад: усні та письмові екзамени, практика, есе, презентації, проектна робота тощо.</a:t>
            </a:r>
          </a:p>
        </p:txBody>
      </p:sp>
    </p:spTree>
    <p:extLst>
      <p:ext uri="{BB962C8B-B14F-4D97-AF65-F5344CB8AC3E}">
        <p14:creationId xmlns:p14="http://schemas.microsoft.com/office/powerpoint/2010/main" val="345437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130061" y="2715514"/>
            <a:ext cx="9575320" cy="2862322"/>
          </a:xfrm>
          <a:prstGeom prst="rect">
            <a:avLst/>
          </a:prstGeom>
          <a:noFill/>
        </p:spPr>
        <p:txBody>
          <a:bodyPr wrap="square" rtlCol="0">
            <a:spAutoFit/>
          </a:bodyPr>
          <a:lstStyle/>
          <a:p>
            <a:pPr marL="119062" algn="ctr">
              <a:defRPr/>
            </a:pPr>
            <a:r>
              <a:rPr lang="en-US" sz="2000" b="1" dirty="0"/>
              <a:t>E.</a:t>
            </a:r>
            <a:r>
              <a:rPr lang="uk-UA" sz="2000" b="1" dirty="0"/>
              <a:t> Програмні компетентності</a:t>
            </a:r>
          </a:p>
          <a:p>
            <a:pPr marL="119062" algn="ctr">
              <a:defRPr/>
            </a:pPr>
            <a:endParaRPr lang="uk-UA" sz="2000" dirty="0"/>
          </a:p>
          <a:p>
            <a:pPr marL="576262" indent="-457200" algn="just">
              <a:buFont typeface="+mj-lt"/>
              <a:buAutoNum type="arabicPeriod"/>
              <a:defRPr/>
            </a:pPr>
            <a:r>
              <a:rPr lang="uk-UA" sz="2000" i="1" dirty="0"/>
              <a:t>Загальні компетентності</a:t>
            </a:r>
            <a:r>
              <a:rPr lang="uk-UA" sz="2000" dirty="0"/>
              <a:t>. Подається перелік загальних </a:t>
            </a:r>
            <a:r>
              <a:rPr lang="uk-UA" sz="2000" dirty="0" err="1"/>
              <a:t>компетентностей</a:t>
            </a:r>
            <a:r>
              <a:rPr lang="uk-UA" sz="2000" dirty="0"/>
              <a:t>.</a:t>
            </a:r>
          </a:p>
          <a:p>
            <a:pPr marL="576262" indent="-457200" algn="just">
              <a:buFont typeface="+mj-lt"/>
              <a:buAutoNum type="arabicPeriod"/>
              <a:defRPr/>
            </a:pPr>
            <a:r>
              <a:rPr lang="uk-UA" sz="2000" i="1" dirty="0"/>
              <a:t>Спеціальні компетентності</a:t>
            </a:r>
            <a:r>
              <a:rPr lang="uk-UA" sz="2000" dirty="0"/>
              <a:t>. Подається перелік спеціальних </a:t>
            </a:r>
            <a:r>
              <a:rPr lang="uk-UA" sz="2000" dirty="0" err="1"/>
              <a:t>компетентностей</a:t>
            </a:r>
            <a:r>
              <a:rPr lang="uk-UA" sz="2000" dirty="0"/>
              <a:t>.</a:t>
            </a:r>
          </a:p>
          <a:p>
            <a:pPr marL="576262" indent="-457200" algn="just">
              <a:buFont typeface="+mj-lt"/>
              <a:buAutoNum type="arabicPeriod"/>
              <a:defRPr/>
            </a:pPr>
            <a:endParaRPr lang="uk-UA" sz="2000" dirty="0"/>
          </a:p>
          <a:p>
            <a:pPr marL="576262" indent="-457200" algn="just">
              <a:defRPr/>
            </a:pPr>
            <a:r>
              <a:rPr lang="uk-UA" sz="2000" dirty="0"/>
              <a:t>		В секції Е рекомендується вказувати від 8 до 15 </a:t>
            </a:r>
            <a:r>
              <a:rPr lang="uk-UA" sz="2000" dirty="0" err="1"/>
              <a:t>компетентностей</a:t>
            </a:r>
            <a:r>
              <a:rPr lang="uk-UA" sz="2000" dirty="0"/>
              <a:t> загалом. Бажано навести коментар кожної із </a:t>
            </a:r>
            <a:r>
              <a:rPr lang="uk-UA" sz="2000" dirty="0" err="1"/>
              <a:t>компетентностей</a:t>
            </a:r>
            <a:r>
              <a:rPr lang="uk-UA" sz="2000" dirty="0"/>
              <a:t>. Можлива додаткова внутрішня класифікація </a:t>
            </a:r>
            <a:r>
              <a:rPr lang="uk-UA" sz="2000" dirty="0" err="1"/>
              <a:t>компетентностей</a:t>
            </a:r>
            <a:r>
              <a:rPr lang="uk-UA" sz="2000" dirty="0"/>
              <a:t> (особливо спеціальних в залежності від спеціалізації).</a:t>
            </a:r>
          </a:p>
        </p:txBody>
      </p:sp>
    </p:spTree>
    <p:extLst>
      <p:ext uri="{BB962C8B-B14F-4D97-AF65-F5344CB8AC3E}">
        <p14:creationId xmlns:p14="http://schemas.microsoft.com/office/powerpoint/2010/main" val="963158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5" y="2750020"/>
            <a:ext cx="9575320" cy="2246769"/>
          </a:xfrm>
          <a:prstGeom prst="rect">
            <a:avLst/>
          </a:prstGeom>
          <a:noFill/>
        </p:spPr>
        <p:txBody>
          <a:bodyPr wrap="square" rtlCol="0">
            <a:spAutoFit/>
          </a:bodyPr>
          <a:lstStyle/>
          <a:p>
            <a:pPr algn="ctr"/>
            <a:r>
              <a:rPr lang="en-US" altLang="uk-UA" sz="2000" b="1" dirty="0"/>
              <a:t>F.</a:t>
            </a:r>
            <a:r>
              <a:rPr lang="uk-UA" altLang="uk-UA" sz="2000" b="1" dirty="0"/>
              <a:t> Програмні результати навчання</a:t>
            </a:r>
          </a:p>
          <a:p>
            <a:pPr algn="ctr"/>
            <a:endParaRPr lang="uk-UA" altLang="uk-UA" sz="2000" b="1" dirty="0"/>
          </a:p>
          <a:p>
            <a:pPr algn="just"/>
            <a:r>
              <a:rPr lang="uk-UA" altLang="uk-UA" sz="2000" dirty="0"/>
              <a:t>Наводиться перелік основних Програмних результатів навчання (рекомендована кількість – від 15 до 20).</a:t>
            </a:r>
          </a:p>
          <a:p>
            <a:pPr algn="just"/>
            <a:r>
              <a:rPr lang="uk-UA" altLang="uk-UA" sz="2000" dirty="0"/>
              <a:t>При </a:t>
            </a:r>
            <a:r>
              <a:rPr lang="uk-UA" altLang="uk-UA" sz="2000" dirty="0" err="1"/>
              <a:t>фомулюванні</a:t>
            </a:r>
            <a:r>
              <a:rPr lang="uk-UA" altLang="uk-UA" sz="2000" dirty="0"/>
              <a:t> Програмних результатів навчання  рекомендується враховувати міжнародні зразки (формулювання), наприклад, розроблені в проекті </a:t>
            </a:r>
            <a:r>
              <a:rPr lang="uk-UA" altLang="uk-UA" sz="2000" dirty="0" err="1"/>
              <a:t>Тюнінг</a:t>
            </a:r>
            <a:r>
              <a:rPr lang="uk-UA" altLang="uk-UA" sz="2000" dirty="0"/>
              <a:t> (</a:t>
            </a:r>
            <a:r>
              <a:rPr lang="en-US" altLang="uk-UA" sz="2000" dirty="0"/>
              <a:t>TUNING</a:t>
            </a:r>
            <a:r>
              <a:rPr lang="uk-UA" altLang="uk-UA" sz="2000" dirty="0"/>
              <a:t>).</a:t>
            </a:r>
            <a:endParaRPr lang="en-US" altLang="uk-UA" sz="2000" dirty="0">
              <a:solidFill>
                <a:srgbClr val="2E3192"/>
              </a:solidFill>
              <a:latin typeface="HeliosCond"/>
            </a:endParaRPr>
          </a:p>
        </p:txBody>
      </p:sp>
    </p:spTree>
    <p:extLst>
      <p:ext uri="{BB962C8B-B14F-4D97-AF65-F5344CB8AC3E}">
        <p14:creationId xmlns:p14="http://schemas.microsoft.com/office/powerpoint/2010/main" val="697686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04320"/>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Структура </a:t>
            </a:r>
            <a:r>
              <a:rPr lang="uk-UA" altLang="uk-UA" sz="2800" b="1" baseline="30000" dirty="0">
                <a:solidFill>
                  <a:srgbClr val="00A1E4"/>
                </a:solidFill>
                <a:latin typeface="HeliosExt"/>
              </a:rPr>
              <a:t>стандарту вищої освіти за спеціальністю</a:t>
            </a:r>
            <a:endParaRPr lang="ru-RU" sz="2800" b="1" baseline="30000" dirty="0">
              <a:latin typeface="Innerspace" pitchFamily="2" charset="-52"/>
              <a:cs typeface="Arial" pitchFamily="34" charset="0"/>
            </a:endParaRPr>
          </a:p>
        </p:txBody>
      </p:sp>
      <p:sp>
        <p:nvSpPr>
          <p:cNvPr id="5" name="TextBox 4"/>
          <p:cNvSpPr txBox="1"/>
          <p:nvPr/>
        </p:nvSpPr>
        <p:spPr>
          <a:xfrm>
            <a:off x="1362974" y="1766116"/>
            <a:ext cx="10358625" cy="4708981"/>
          </a:xfrm>
          <a:prstGeom prst="rect">
            <a:avLst/>
          </a:prstGeom>
          <a:noFill/>
        </p:spPr>
        <p:txBody>
          <a:bodyPr wrap="square" rtlCol="0">
            <a:spAutoFit/>
          </a:bodyPr>
          <a:lstStyle/>
          <a:p>
            <a:pPr>
              <a:defRPr/>
            </a:pPr>
            <a:r>
              <a:rPr lang="uk-UA" sz="2000" b="1" dirty="0"/>
              <a:t>Титульний лист</a:t>
            </a:r>
            <a:endParaRPr lang="uk-UA" sz="2000" dirty="0"/>
          </a:p>
          <a:p>
            <a:pPr>
              <a:defRPr/>
            </a:pPr>
            <a:r>
              <a:rPr lang="uk-UA" sz="2000" b="1" dirty="0"/>
              <a:t>І - Преамбула</a:t>
            </a:r>
            <a:endParaRPr lang="uk-UA" sz="2000" dirty="0"/>
          </a:p>
          <a:p>
            <a:pPr>
              <a:defRPr/>
            </a:pPr>
            <a:r>
              <a:rPr lang="uk-UA" sz="2000" b="1" dirty="0" smtClean="0"/>
              <a:t>ІІ </a:t>
            </a:r>
            <a:r>
              <a:rPr lang="uk-UA" sz="2000" b="1" dirty="0"/>
              <a:t>- Загальна характеристика</a:t>
            </a:r>
            <a:endParaRPr lang="uk-UA" sz="2000" dirty="0"/>
          </a:p>
          <a:p>
            <a:pPr marL="354013" indent="-177800">
              <a:buFont typeface="Arial" pitchFamily="34" charset="0"/>
              <a:buChar char="•"/>
              <a:defRPr/>
            </a:pPr>
            <a:r>
              <a:rPr lang="uk-UA" sz="2000" dirty="0"/>
              <a:t>Рівень вищої освіти</a:t>
            </a:r>
          </a:p>
          <a:p>
            <a:pPr marL="354013" indent="-177800">
              <a:buFont typeface="Arial" pitchFamily="34" charset="0"/>
              <a:buChar char="•"/>
              <a:defRPr/>
            </a:pPr>
            <a:r>
              <a:rPr lang="uk-UA" sz="2000" dirty="0"/>
              <a:t>Ступінь, що присуджують</a:t>
            </a:r>
          </a:p>
          <a:p>
            <a:pPr marL="354013" indent="-177800">
              <a:buFont typeface="Arial" pitchFamily="34" charset="0"/>
              <a:buChar char="•"/>
              <a:defRPr/>
            </a:pPr>
            <a:r>
              <a:rPr lang="uk-UA" sz="2000" dirty="0"/>
              <a:t>Назва галузі знань</a:t>
            </a:r>
          </a:p>
          <a:p>
            <a:pPr marL="354013" indent="-177800">
              <a:buFont typeface="Arial" pitchFamily="34" charset="0"/>
              <a:buChar char="•"/>
              <a:defRPr/>
            </a:pPr>
            <a:r>
              <a:rPr lang="uk-UA" sz="2000" dirty="0"/>
              <a:t>Назва спеціальності</a:t>
            </a:r>
          </a:p>
          <a:p>
            <a:pPr marL="354013" indent="-177800">
              <a:buFont typeface="Arial" pitchFamily="34" charset="0"/>
              <a:buChar char="•"/>
              <a:defRPr/>
            </a:pPr>
            <a:r>
              <a:rPr lang="uk-UA" sz="2000" dirty="0"/>
              <a:t>Обмеження щодо форм навчання (не обов’язково)</a:t>
            </a:r>
          </a:p>
          <a:p>
            <a:pPr marL="354013" indent="-177800">
              <a:buFont typeface="Arial" pitchFamily="34" charset="0"/>
              <a:buChar char="•"/>
              <a:defRPr/>
            </a:pPr>
            <a:r>
              <a:rPr lang="uk-UA" sz="2000" dirty="0"/>
              <a:t>Кваліфікація(і) освітня, що присвоюється</a:t>
            </a:r>
          </a:p>
          <a:p>
            <a:pPr marL="354013" indent="-177800">
              <a:buFont typeface="Arial" pitchFamily="34" charset="0"/>
              <a:buChar char="•"/>
              <a:defRPr/>
            </a:pPr>
            <a:r>
              <a:rPr lang="uk-UA" sz="2000" dirty="0"/>
              <a:t>Кваліфікація(-ї) професійна(-і) (тільки для регульованих професій)</a:t>
            </a:r>
          </a:p>
          <a:p>
            <a:pPr marL="354013" indent="-177800">
              <a:buFont typeface="Arial" pitchFamily="34" charset="0"/>
              <a:buChar char="•"/>
              <a:defRPr/>
            </a:pPr>
            <a:r>
              <a:rPr lang="uk-UA" sz="2000" dirty="0"/>
              <a:t>Кваліфікація в дипломі</a:t>
            </a:r>
          </a:p>
          <a:p>
            <a:pPr marL="354013" indent="-177800">
              <a:buFont typeface="Arial" pitchFamily="34" charset="0"/>
              <a:buChar char="•"/>
              <a:defRPr/>
            </a:pPr>
            <a:r>
              <a:rPr lang="uk-UA" sz="2000" dirty="0"/>
              <a:t>Опис предметної області</a:t>
            </a:r>
          </a:p>
          <a:p>
            <a:pPr marL="354013" indent="-177800">
              <a:buFont typeface="Arial" pitchFamily="34" charset="0"/>
              <a:buChar char="•"/>
              <a:defRPr/>
            </a:pPr>
            <a:r>
              <a:rPr lang="uk-UA" sz="2000" dirty="0"/>
              <a:t>Академічні та професійні права випускників</a:t>
            </a:r>
          </a:p>
          <a:p>
            <a:pPr marL="354013" indent="-177800">
              <a:buFont typeface="Arial" pitchFamily="34" charset="0"/>
              <a:buChar char="•"/>
              <a:defRPr/>
            </a:pPr>
            <a:r>
              <a:rPr lang="uk-UA" sz="2000" dirty="0"/>
              <a:t>Працевлаштування випускників (тільки для регульованих професій)</a:t>
            </a:r>
          </a:p>
          <a:p>
            <a:pPr>
              <a:defRPr/>
            </a:pPr>
            <a:r>
              <a:rPr lang="uk-UA" sz="2000" b="1" dirty="0" smtClean="0"/>
              <a:t>ІІІ </a:t>
            </a:r>
            <a:r>
              <a:rPr lang="uk-UA" sz="2000" b="1" dirty="0"/>
              <a:t>- Обсяг кредитів ЄКТС, необхідний для здобуття відповідного ступеня вищої освіти</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481026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04320"/>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Структура </a:t>
            </a:r>
            <a:r>
              <a:rPr lang="uk-UA" altLang="uk-UA" sz="2800" b="1" baseline="30000" dirty="0">
                <a:solidFill>
                  <a:srgbClr val="00A1E4"/>
                </a:solidFill>
                <a:latin typeface="HeliosExt"/>
              </a:rPr>
              <a:t>стандарту вищої освіти за спеціальністю</a:t>
            </a:r>
            <a:endParaRPr lang="ru-RU" sz="2800" b="1" baseline="30000" dirty="0">
              <a:latin typeface="Innerspace" pitchFamily="2" charset="-52"/>
              <a:cs typeface="Arial" pitchFamily="34" charset="0"/>
            </a:endParaRPr>
          </a:p>
        </p:txBody>
      </p:sp>
      <p:sp>
        <p:nvSpPr>
          <p:cNvPr id="5" name="TextBox 4"/>
          <p:cNvSpPr txBox="1"/>
          <p:nvPr/>
        </p:nvSpPr>
        <p:spPr>
          <a:xfrm>
            <a:off x="1223456" y="2154305"/>
            <a:ext cx="10358625" cy="3477875"/>
          </a:xfrm>
          <a:prstGeom prst="rect">
            <a:avLst/>
          </a:prstGeom>
          <a:noFill/>
        </p:spPr>
        <p:txBody>
          <a:bodyPr wrap="square" rtlCol="0">
            <a:spAutoFit/>
          </a:bodyPr>
          <a:lstStyle/>
          <a:p>
            <a:pPr>
              <a:defRPr/>
            </a:pPr>
            <a:r>
              <a:rPr lang="uk-UA" sz="2000" b="1" dirty="0"/>
              <a:t>І</a:t>
            </a:r>
            <a:r>
              <a:rPr lang="en-US" sz="2000" b="1" dirty="0"/>
              <a:t>V</a:t>
            </a:r>
            <a:r>
              <a:rPr lang="uk-UA" sz="2000" b="1" dirty="0"/>
              <a:t> - Перелік </a:t>
            </a:r>
            <a:r>
              <a:rPr lang="uk-UA" sz="2000" b="1" dirty="0" err="1"/>
              <a:t>компетентностей</a:t>
            </a:r>
            <a:r>
              <a:rPr lang="uk-UA" sz="2000" b="1" dirty="0"/>
              <a:t> випускника</a:t>
            </a:r>
            <a:endParaRPr lang="uk-UA" sz="2000" dirty="0"/>
          </a:p>
          <a:p>
            <a:pPr marL="442913" indent="-177800">
              <a:buFont typeface="Arial" pitchFamily="34" charset="0"/>
              <a:buChar char="•"/>
              <a:defRPr/>
            </a:pPr>
            <a:r>
              <a:rPr lang="uk-UA" sz="2000" dirty="0"/>
              <a:t>Інтегральна компетентність</a:t>
            </a:r>
          </a:p>
          <a:p>
            <a:pPr marL="442913" indent="-177800">
              <a:buFont typeface="Arial" pitchFamily="34" charset="0"/>
              <a:buChar char="•"/>
              <a:defRPr/>
            </a:pPr>
            <a:r>
              <a:rPr lang="uk-UA" sz="2000" dirty="0"/>
              <a:t>Загальні компетентності</a:t>
            </a:r>
          </a:p>
          <a:p>
            <a:pPr marL="442913" indent="-177800">
              <a:buFont typeface="Arial" pitchFamily="34" charset="0"/>
              <a:buChar char="•"/>
              <a:defRPr/>
            </a:pPr>
            <a:r>
              <a:rPr lang="uk-UA" sz="2000" dirty="0"/>
              <a:t>Спеціальні (фахові, предметні) компетентності</a:t>
            </a:r>
          </a:p>
          <a:p>
            <a:pPr>
              <a:defRPr/>
            </a:pPr>
            <a:r>
              <a:rPr lang="uk-UA" sz="2000" dirty="0"/>
              <a:t> </a:t>
            </a:r>
          </a:p>
          <a:p>
            <a:pPr>
              <a:defRPr/>
            </a:pPr>
            <a:r>
              <a:rPr lang="en-US" sz="2000" b="1" dirty="0"/>
              <a:t>V</a:t>
            </a:r>
            <a:r>
              <a:rPr lang="ru-RU" sz="2000" b="1" dirty="0"/>
              <a:t> - </a:t>
            </a:r>
            <a:r>
              <a:rPr lang="uk-UA" sz="2000" b="1" dirty="0"/>
              <a:t>Нормативний зміст підготовки здобувачів вищої освіти, сформульований у термінах результатів навчання</a:t>
            </a:r>
            <a:endParaRPr lang="uk-UA" sz="2000" dirty="0"/>
          </a:p>
          <a:p>
            <a:pPr>
              <a:defRPr/>
            </a:pPr>
            <a:r>
              <a:rPr lang="uk-UA" sz="2000" dirty="0"/>
              <a:t> </a:t>
            </a:r>
          </a:p>
          <a:p>
            <a:pPr>
              <a:defRPr/>
            </a:pPr>
            <a:r>
              <a:rPr lang="en-US" sz="2000" b="1" dirty="0"/>
              <a:t>V</a:t>
            </a:r>
            <a:r>
              <a:rPr lang="uk-UA" sz="2000" b="1" dirty="0"/>
              <a:t>І – Форми атестації здобувачів вищої освіти</a:t>
            </a:r>
            <a:endParaRPr lang="uk-UA" sz="2000" dirty="0"/>
          </a:p>
          <a:p>
            <a:pPr marL="442913" indent="-177800">
              <a:buFont typeface="Arial" pitchFamily="34" charset="0"/>
              <a:buChar char="•"/>
              <a:defRPr/>
            </a:pPr>
            <a:r>
              <a:rPr lang="uk-UA" sz="2000" dirty="0"/>
              <a:t>Форми атестації</a:t>
            </a:r>
          </a:p>
          <a:p>
            <a:pPr marL="442913" indent="-177800">
              <a:buFont typeface="Arial" pitchFamily="34" charset="0"/>
              <a:buChar char="•"/>
              <a:defRPr/>
            </a:pPr>
            <a:r>
              <a:rPr lang="uk-UA" sz="2000" dirty="0"/>
              <a:t>Вимоги до заключної кваліфікаційної роботи (за наявності)</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573286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04320"/>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Структура </a:t>
            </a:r>
            <a:r>
              <a:rPr lang="uk-UA" altLang="uk-UA" sz="2800" b="1" baseline="30000" dirty="0">
                <a:solidFill>
                  <a:srgbClr val="00A1E4"/>
                </a:solidFill>
                <a:latin typeface="HeliosExt"/>
              </a:rPr>
              <a:t>стандарту вищої освіти за спеціальністю</a:t>
            </a:r>
            <a:endParaRPr lang="ru-RU" sz="2800" b="1" baseline="30000" dirty="0">
              <a:latin typeface="Innerspace" pitchFamily="2" charset="-52"/>
              <a:cs typeface="Arial" pitchFamily="34" charset="0"/>
            </a:endParaRPr>
          </a:p>
        </p:txBody>
      </p:sp>
      <p:sp>
        <p:nvSpPr>
          <p:cNvPr id="5" name="TextBox 4"/>
          <p:cNvSpPr txBox="1"/>
          <p:nvPr/>
        </p:nvSpPr>
        <p:spPr>
          <a:xfrm>
            <a:off x="1223456" y="1843754"/>
            <a:ext cx="10358625" cy="4708981"/>
          </a:xfrm>
          <a:prstGeom prst="rect">
            <a:avLst/>
          </a:prstGeom>
          <a:noFill/>
        </p:spPr>
        <p:txBody>
          <a:bodyPr wrap="square" rtlCol="0">
            <a:spAutoFit/>
          </a:bodyPr>
          <a:lstStyle/>
          <a:p>
            <a:pPr>
              <a:defRPr/>
            </a:pPr>
            <a:r>
              <a:rPr lang="en-US" sz="2000" b="1" dirty="0"/>
              <a:t>V</a:t>
            </a:r>
            <a:r>
              <a:rPr lang="uk-UA" sz="2000" b="1" dirty="0"/>
              <a:t>І</a:t>
            </a:r>
            <a:r>
              <a:rPr lang="en-US" sz="2000" b="1" dirty="0"/>
              <a:t>I</a:t>
            </a:r>
            <a:r>
              <a:rPr lang="ru-RU" sz="2000" b="1" dirty="0"/>
              <a:t> - </a:t>
            </a:r>
            <a:r>
              <a:rPr lang="uk-UA" sz="2000" b="1" dirty="0"/>
              <a:t>Вимоги до наявності системи внутрішнього забезпечення якості вищої освіти</a:t>
            </a:r>
            <a:endParaRPr lang="uk-UA" sz="2000" dirty="0"/>
          </a:p>
          <a:p>
            <a:pPr marL="442913" indent="-176213">
              <a:buFont typeface="Arial" pitchFamily="34" charset="0"/>
              <a:buChar char="•"/>
              <a:defRPr/>
            </a:pPr>
            <a:r>
              <a:rPr lang="uk-UA" sz="2000" dirty="0"/>
              <a:t>Принципи та процедури забезпечення якості вищої освіти</a:t>
            </a:r>
          </a:p>
          <a:p>
            <a:pPr marL="442913" indent="-176213">
              <a:buFont typeface="Arial" pitchFamily="34" charset="0"/>
              <a:buChar char="•"/>
              <a:defRPr/>
            </a:pPr>
            <a:r>
              <a:rPr lang="uk-UA" sz="2000" dirty="0"/>
              <a:t>Моніторинг та періодичний перегляд освітніх програм</a:t>
            </a:r>
          </a:p>
          <a:p>
            <a:pPr marL="442913" indent="-176213">
              <a:buFont typeface="Arial" pitchFamily="34" charset="0"/>
              <a:buChar char="•"/>
              <a:defRPr/>
            </a:pPr>
            <a:r>
              <a:rPr lang="uk-UA" sz="2000" dirty="0"/>
              <a:t>Оцінювання здобувачів вищої освіти</a:t>
            </a:r>
          </a:p>
          <a:p>
            <a:pPr marL="442913" indent="-176213">
              <a:buFont typeface="Arial" pitchFamily="34" charset="0"/>
              <a:buChar char="•"/>
              <a:defRPr/>
            </a:pPr>
            <a:r>
              <a:rPr lang="uk-UA" sz="2000" dirty="0"/>
              <a:t>Підвищення кваліфікації науково-педагогічних і педагогічних працівників </a:t>
            </a:r>
          </a:p>
          <a:p>
            <a:pPr marL="442913" indent="-176213">
              <a:buFont typeface="Arial" pitchFamily="34" charset="0"/>
              <a:buChar char="•"/>
              <a:defRPr/>
            </a:pPr>
            <a:r>
              <a:rPr lang="uk-UA" sz="2000" dirty="0"/>
              <a:t>Наявність необхідних ресурсів для організації освітнього процесу</a:t>
            </a:r>
          </a:p>
          <a:p>
            <a:pPr marL="442913" indent="-176213">
              <a:buFont typeface="Arial" pitchFamily="34" charset="0"/>
              <a:buChar char="•"/>
              <a:defRPr/>
            </a:pPr>
            <a:r>
              <a:rPr lang="uk-UA" sz="2000" dirty="0"/>
              <a:t>Наявність інформаційних систем для ефективного управління освітнім процесом</a:t>
            </a:r>
          </a:p>
          <a:p>
            <a:pPr marL="442913" indent="-176213">
              <a:buFont typeface="Arial" pitchFamily="34" charset="0"/>
              <a:buChar char="•"/>
              <a:defRPr/>
            </a:pPr>
            <a:r>
              <a:rPr lang="uk-UA" sz="2000" dirty="0"/>
              <a:t>Публічність інформації про освітні програми, ступені вищої освіти та кваліфікації</a:t>
            </a:r>
          </a:p>
          <a:p>
            <a:pPr marL="442913" indent="-176213">
              <a:buFont typeface="Arial" pitchFamily="34" charset="0"/>
              <a:buChar char="•"/>
              <a:defRPr/>
            </a:pPr>
            <a:r>
              <a:rPr lang="uk-UA" sz="2000" dirty="0"/>
              <a:t>Запобігання та виявлення академічного плагіату </a:t>
            </a:r>
          </a:p>
          <a:p>
            <a:pPr>
              <a:defRPr/>
            </a:pPr>
            <a:r>
              <a:rPr lang="uk-UA" sz="2000" dirty="0"/>
              <a:t> </a:t>
            </a:r>
            <a:r>
              <a:rPr lang="en-US" sz="2000" b="1" dirty="0"/>
              <a:t>V</a:t>
            </a:r>
            <a:r>
              <a:rPr lang="uk-UA" sz="2000" b="1" dirty="0"/>
              <a:t>І</a:t>
            </a:r>
            <a:r>
              <a:rPr lang="en-US" sz="2000" b="1" dirty="0"/>
              <a:t>II</a:t>
            </a:r>
            <a:r>
              <a:rPr lang="uk-UA" sz="2000" b="1" dirty="0"/>
              <a:t> – Вимоги професійних стандартів у разі їх наявності</a:t>
            </a:r>
            <a:endParaRPr lang="uk-UA" sz="2000" dirty="0"/>
          </a:p>
          <a:p>
            <a:pPr marL="442913" indent="-177800">
              <a:buFont typeface="Arial" pitchFamily="34" charset="0"/>
              <a:buChar char="•"/>
              <a:defRPr/>
            </a:pPr>
            <a:r>
              <a:rPr lang="uk-UA" sz="2000" dirty="0"/>
              <a:t>Повна назва професійного стандарту </a:t>
            </a:r>
          </a:p>
          <a:p>
            <a:pPr marL="442913" indent="-177800">
              <a:buFont typeface="Arial" pitchFamily="34" charset="0"/>
              <a:buChar char="•"/>
              <a:defRPr/>
            </a:pPr>
            <a:r>
              <a:rPr lang="uk-UA" sz="2000" dirty="0"/>
              <a:t>Назва та реквізити відповідного документу</a:t>
            </a:r>
          </a:p>
          <a:p>
            <a:pPr marL="442913" indent="-177800">
              <a:buFont typeface="Arial" pitchFamily="34" charset="0"/>
              <a:buChar char="•"/>
              <a:defRPr/>
            </a:pPr>
            <a:r>
              <a:rPr lang="uk-UA" sz="2000" dirty="0"/>
              <a:t>Особливості стандарту вищої освіти, пов’язані з наявністю даного професійного стандарту </a:t>
            </a:r>
          </a:p>
          <a:p>
            <a:pPr>
              <a:defRPr/>
            </a:pPr>
            <a:r>
              <a:rPr lang="uk-UA" sz="2000" dirty="0"/>
              <a:t> </a:t>
            </a:r>
            <a:r>
              <a:rPr lang="en-US" sz="2000" b="1" dirty="0"/>
              <a:t>IX</a:t>
            </a:r>
            <a:r>
              <a:rPr lang="ru-RU" sz="2000" b="1" dirty="0"/>
              <a:t>– </a:t>
            </a:r>
            <a:r>
              <a:rPr lang="uk-UA" sz="2000" b="1" dirty="0"/>
              <a:t>Перелік нормативних документів, на яких базується стандарт вищої освіти</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2145665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707886"/>
          </a:xfrm>
          <a:prstGeom prst="rect">
            <a:avLst/>
          </a:prstGeom>
          <a:noFill/>
        </p:spPr>
        <p:txBody>
          <a:bodyPr wrap="square" rtlCol="0">
            <a:spAutoFit/>
          </a:bodyPr>
          <a:lstStyle/>
          <a:p>
            <a:r>
              <a:rPr lang="uk-UA" sz="4000" b="1" dirty="0" smtClean="0">
                <a:latin typeface="Innerspace" panose="02000803000000020004" pitchFamily="2" charset="-52"/>
              </a:rPr>
              <a:t> </a:t>
            </a:r>
            <a:endParaRPr lang="ru-RU" sz="4000" b="1" baseline="30000" dirty="0">
              <a:latin typeface="Innerspace" pitchFamily="2" charset="-52"/>
              <a:cs typeface="Arial" pitchFamily="34" charset="0"/>
            </a:endParaRPr>
          </a:p>
        </p:txBody>
      </p:sp>
      <p:sp>
        <p:nvSpPr>
          <p:cNvPr id="5" name="TextBox 4"/>
          <p:cNvSpPr txBox="1"/>
          <p:nvPr/>
        </p:nvSpPr>
        <p:spPr>
          <a:xfrm>
            <a:off x="1302590" y="3077824"/>
            <a:ext cx="9859992" cy="995144"/>
          </a:xfrm>
          <a:prstGeom prst="rect">
            <a:avLst/>
          </a:prstGeom>
          <a:noFill/>
        </p:spPr>
        <p:txBody>
          <a:bodyPr wrap="square" rtlCol="0">
            <a:spAutoFit/>
          </a:bodyPr>
          <a:lstStyle/>
          <a:p>
            <a:pPr algn="ctr"/>
            <a:r>
              <a:rPr lang="uk-UA" altLang="uk-UA" sz="4400" b="1" baseline="30000" dirty="0">
                <a:solidFill>
                  <a:srgbClr val="00A1E4"/>
                </a:solidFill>
                <a:latin typeface="HeliosExt"/>
              </a:rPr>
              <a:t>Формат опису освітньої програми</a:t>
            </a:r>
          </a:p>
          <a:p>
            <a:pPr algn="ctr"/>
            <a:r>
              <a:rPr lang="uk-UA" altLang="uk-UA" sz="4400" b="1" baseline="30000" dirty="0" smtClean="0">
                <a:solidFill>
                  <a:srgbClr val="00A1E4"/>
                </a:solidFill>
                <a:latin typeface="HeliosExt"/>
              </a:rPr>
              <a:t>(методичні рекомендації МОН)</a:t>
            </a:r>
            <a:endParaRPr lang="ru-RU" altLang="uk-UA" sz="4400" b="1" baseline="30000" dirty="0">
              <a:solidFill>
                <a:srgbClr val="00A1E4"/>
              </a:solidFill>
              <a:latin typeface="HeliosExt"/>
            </a:endParaRPr>
          </a:p>
        </p:txBody>
      </p:sp>
    </p:spTree>
    <p:extLst>
      <p:ext uri="{BB962C8B-B14F-4D97-AF65-F5344CB8AC3E}">
        <p14:creationId xmlns:p14="http://schemas.microsoft.com/office/powerpoint/2010/main" val="881805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Структура </a:t>
            </a:r>
            <a:r>
              <a:rPr lang="uk-UA" altLang="uk-UA" sz="2800" b="1" baseline="30000" dirty="0">
                <a:solidFill>
                  <a:srgbClr val="00A1E4"/>
                </a:solidFill>
                <a:latin typeface="HeliosExt"/>
              </a:rPr>
              <a:t>опису </a:t>
            </a:r>
            <a:r>
              <a:rPr lang="uk-UA" altLang="uk-UA" sz="2800" b="1" baseline="30000" dirty="0" smtClean="0">
                <a:solidFill>
                  <a:srgbClr val="00A1E4"/>
                </a:solidFill>
                <a:latin typeface="HeliosExt"/>
              </a:rPr>
              <a:t>ОП</a:t>
            </a:r>
            <a:endParaRPr lang="uk-UA" altLang="uk-UA" sz="2800" b="1" baseline="30000" dirty="0">
              <a:solidFill>
                <a:srgbClr val="00A1E4"/>
              </a:solidFill>
              <a:latin typeface="HeliosExt"/>
            </a:endParaRPr>
          </a:p>
        </p:txBody>
      </p:sp>
      <p:sp>
        <p:nvSpPr>
          <p:cNvPr id="5" name="TextBox 4"/>
          <p:cNvSpPr txBox="1"/>
          <p:nvPr/>
        </p:nvSpPr>
        <p:spPr>
          <a:xfrm>
            <a:off x="1362974" y="2258314"/>
            <a:ext cx="10358625" cy="3170099"/>
          </a:xfrm>
          <a:prstGeom prst="rect">
            <a:avLst/>
          </a:prstGeom>
          <a:noFill/>
        </p:spPr>
        <p:txBody>
          <a:bodyPr wrap="square" rtlCol="0">
            <a:spAutoFit/>
          </a:bodyPr>
          <a:lstStyle/>
          <a:p>
            <a:pPr marL="342900" indent="-342900">
              <a:buFont typeface="+mj-lt"/>
              <a:buAutoNum type="arabicPeriod"/>
              <a:defRPr/>
            </a:pPr>
            <a:r>
              <a:rPr lang="uk-UA" altLang="uk-UA" sz="2000" dirty="0"/>
              <a:t>Титульний лист, лист погоджень, автори програми.</a:t>
            </a:r>
          </a:p>
          <a:p>
            <a:pPr marL="342900" indent="-342900">
              <a:buFont typeface="+mj-lt"/>
              <a:buAutoNum type="arabicPeriod"/>
              <a:defRPr/>
            </a:pPr>
            <a:r>
              <a:rPr lang="uk-UA" sz="2000" dirty="0"/>
              <a:t>Загальний опис освітньої програми (</a:t>
            </a:r>
            <a:r>
              <a:rPr lang="uk-UA" sz="2000" i="1" dirty="0"/>
              <a:t>за необхідності</a:t>
            </a:r>
            <a:r>
              <a:rPr lang="uk-UA" sz="2000" dirty="0"/>
              <a:t>)</a:t>
            </a:r>
            <a:r>
              <a:rPr lang="uk-UA" altLang="uk-UA" sz="2000" dirty="0"/>
              <a:t>.</a:t>
            </a:r>
          </a:p>
          <a:p>
            <a:pPr marL="342900" indent="-342900">
              <a:buFont typeface="+mj-lt"/>
              <a:buAutoNum type="arabicPeriod"/>
              <a:defRPr/>
            </a:pPr>
            <a:r>
              <a:rPr lang="uk-UA" altLang="uk-UA" sz="2000" dirty="0"/>
              <a:t>Розділ 1. Профіль освітньої програми. </a:t>
            </a:r>
          </a:p>
          <a:p>
            <a:pPr marL="342900" indent="-342900">
              <a:buFont typeface="+mj-lt"/>
              <a:buAutoNum type="arabicPeriod"/>
              <a:defRPr/>
            </a:pPr>
            <a:r>
              <a:rPr lang="uk-UA" altLang="uk-UA" sz="2000" dirty="0"/>
              <a:t>Розділ 2. Перелік компонент освітньо-професійної/ </a:t>
            </a:r>
            <a:r>
              <a:rPr lang="uk-UA" altLang="uk-UA" sz="2000" dirty="0" err="1"/>
              <a:t>освітньо</a:t>
            </a:r>
            <a:r>
              <a:rPr lang="uk-UA" altLang="uk-UA" sz="2000" dirty="0"/>
              <a:t>-наукової програми та їх  логічна послідовність.</a:t>
            </a:r>
          </a:p>
          <a:p>
            <a:pPr marL="342900" indent="-342900">
              <a:buFont typeface="+mj-lt"/>
              <a:buAutoNum type="arabicPeriod"/>
              <a:defRPr/>
            </a:pPr>
            <a:r>
              <a:rPr lang="uk-UA" altLang="uk-UA" sz="2000" dirty="0"/>
              <a:t>Розділ 3. Форма атестації здобувачів вищої освіти.</a:t>
            </a:r>
          </a:p>
          <a:p>
            <a:pPr marL="342900" indent="-342900">
              <a:buFont typeface="+mj-lt"/>
              <a:buAutoNum type="arabicPeriod"/>
              <a:defRPr/>
            </a:pPr>
            <a:r>
              <a:rPr lang="uk-UA" altLang="uk-UA" sz="2000" dirty="0"/>
              <a:t>Розділ 4. Матриця відповідності </a:t>
            </a:r>
            <a:r>
              <a:rPr lang="uk-UA" altLang="uk-UA" sz="2000" dirty="0" smtClean="0"/>
              <a:t>програмних</a:t>
            </a:r>
            <a:r>
              <a:rPr lang="ru-RU" altLang="uk-UA" sz="2000" dirty="0" smtClean="0"/>
              <a:t> </a:t>
            </a:r>
            <a:r>
              <a:rPr lang="uk-UA" altLang="uk-UA" sz="2000" dirty="0" err="1" smtClean="0"/>
              <a:t>компетентностей</a:t>
            </a:r>
            <a:r>
              <a:rPr lang="uk-UA" altLang="uk-UA" sz="2000" dirty="0" smtClean="0"/>
              <a:t> </a:t>
            </a:r>
            <a:r>
              <a:rPr lang="uk-UA" altLang="uk-UA" sz="2000" dirty="0"/>
              <a:t>компонентам освітньої програми.</a:t>
            </a:r>
          </a:p>
          <a:p>
            <a:pPr marL="342900" indent="-342900">
              <a:buFont typeface="+mj-lt"/>
              <a:buAutoNum type="arabicPeriod"/>
              <a:defRPr/>
            </a:pPr>
            <a:r>
              <a:rPr lang="uk-UA" altLang="uk-UA" sz="2000" dirty="0"/>
              <a:t>Розділ 5. Матриця забезпечення програмних результатів навчання компонентами  освітньої програми</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99043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707886"/>
          </a:xfrm>
          <a:prstGeom prst="rect">
            <a:avLst/>
          </a:prstGeom>
          <a:noFill/>
        </p:spPr>
        <p:txBody>
          <a:bodyPr wrap="square" rtlCol="0">
            <a:spAutoFit/>
          </a:bodyPr>
          <a:lstStyle/>
          <a:p>
            <a:r>
              <a:rPr lang="uk-UA" sz="4000" b="1" dirty="0" smtClean="0">
                <a:latin typeface="Innerspace" panose="02000803000000020004" pitchFamily="2" charset="-52"/>
              </a:rPr>
              <a:t> </a:t>
            </a:r>
            <a:r>
              <a:rPr lang="uk-UA" altLang="uk-UA" sz="4000" b="1" baseline="30000" dirty="0">
                <a:solidFill>
                  <a:srgbClr val="00A1E4"/>
                </a:solidFill>
                <a:latin typeface="HeliosExt"/>
              </a:rPr>
              <a:t>Роль і місце ООП</a:t>
            </a:r>
            <a:endParaRPr lang="ru-RU" sz="4000" b="1" baseline="30000" dirty="0">
              <a:latin typeface="Innerspace" pitchFamily="2" charset="-52"/>
              <a:cs typeface="Arial" pitchFamily="34" charset="0"/>
            </a:endParaRPr>
          </a:p>
        </p:txBody>
      </p:sp>
      <p:sp>
        <p:nvSpPr>
          <p:cNvPr id="5" name="TextBox 4"/>
          <p:cNvSpPr txBox="1"/>
          <p:nvPr/>
        </p:nvSpPr>
        <p:spPr>
          <a:xfrm>
            <a:off x="1362974" y="2258314"/>
            <a:ext cx="10358625" cy="3785652"/>
          </a:xfrm>
          <a:prstGeom prst="rect">
            <a:avLst/>
          </a:prstGeom>
          <a:noFill/>
        </p:spPr>
        <p:txBody>
          <a:bodyPr wrap="square" rtlCol="0">
            <a:spAutoFit/>
          </a:bodyPr>
          <a:lstStyle/>
          <a:p>
            <a:pPr marL="85725">
              <a:defRPr/>
            </a:pPr>
            <a:r>
              <a:rPr lang="uk-UA" sz="2000" u="sng" dirty="0"/>
              <a:t>Основні </a:t>
            </a:r>
            <a:r>
              <a:rPr lang="uk-UA" sz="2000" u="sng" dirty="0" err="1"/>
              <a:t>стейкголдери</a:t>
            </a:r>
            <a:r>
              <a:rPr lang="uk-UA" sz="2000" dirty="0"/>
              <a:t>:</a:t>
            </a:r>
          </a:p>
          <a:p>
            <a:pPr marL="444500" indent="-180975">
              <a:buFont typeface="Arial" pitchFamily="34" charset="0"/>
              <a:buChar char="•"/>
              <a:defRPr/>
            </a:pPr>
            <a:r>
              <a:rPr lang="uk-UA" sz="2000" dirty="0" smtClean="0"/>
              <a:t>абітурієнти</a:t>
            </a:r>
            <a:r>
              <a:rPr lang="uk-UA" sz="2000" dirty="0"/>
              <a:t>, студенти, випускники;</a:t>
            </a:r>
          </a:p>
          <a:p>
            <a:pPr marL="444500" indent="-180975">
              <a:buFont typeface="Arial" pitchFamily="34" charset="0"/>
              <a:buChar char="•"/>
              <a:defRPr/>
            </a:pPr>
            <a:r>
              <a:rPr lang="uk-UA" sz="2000" dirty="0"/>
              <a:t>викладачі;</a:t>
            </a:r>
          </a:p>
          <a:p>
            <a:pPr marL="444500" indent="-180975">
              <a:buFont typeface="Arial" pitchFamily="34" charset="0"/>
              <a:buChar char="•"/>
              <a:defRPr/>
            </a:pPr>
            <a:r>
              <a:rPr lang="uk-UA" sz="2000" dirty="0"/>
              <a:t>працедавці;</a:t>
            </a:r>
          </a:p>
          <a:p>
            <a:pPr marL="444500" indent="-180975">
              <a:buFont typeface="Arial" pitchFamily="34" charset="0"/>
              <a:buChar char="•"/>
              <a:defRPr/>
            </a:pPr>
            <a:r>
              <a:rPr lang="uk-UA" sz="2000" dirty="0"/>
              <a:t>акредитаційні інституції.</a:t>
            </a:r>
          </a:p>
          <a:p>
            <a:pPr marL="266700" indent="-180975">
              <a:buFont typeface="Arial" pitchFamily="34" charset="0"/>
              <a:buChar char="•"/>
              <a:defRPr/>
            </a:pPr>
            <a:endParaRPr lang="uk-UA" sz="2000" dirty="0"/>
          </a:p>
          <a:p>
            <a:pPr marL="85725">
              <a:defRPr/>
            </a:pPr>
            <a:r>
              <a:rPr lang="uk-UA" sz="2000" u="sng" dirty="0"/>
              <a:t>Використання для</a:t>
            </a:r>
            <a:r>
              <a:rPr lang="uk-UA" sz="2000" dirty="0"/>
              <a:t>:</a:t>
            </a:r>
          </a:p>
          <a:p>
            <a:pPr marL="444500" indent="-180975">
              <a:buFont typeface="Arial" pitchFamily="34" charset="0"/>
              <a:buChar char="•"/>
              <a:defRPr/>
            </a:pPr>
            <a:r>
              <a:rPr lang="uk-UA" sz="2000" dirty="0" smtClean="0"/>
              <a:t>внутрішнього </a:t>
            </a:r>
            <a:r>
              <a:rPr lang="uk-UA" sz="2000" dirty="0"/>
              <a:t>забезпечення якості;</a:t>
            </a:r>
          </a:p>
          <a:p>
            <a:pPr marL="444500" indent="-180975">
              <a:buFont typeface="Arial" pitchFamily="34" charset="0"/>
              <a:buChar char="•"/>
              <a:defRPr/>
            </a:pPr>
            <a:r>
              <a:rPr lang="uk-UA" sz="2000" dirty="0"/>
              <a:t>міжнародного визнання;</a:t>
            </a:r>
          </a:p>
          <a:p>
            <a:pPr marL="444500" indent="-180975">
              <a:buFont typeface="Arial" pitchFamily="34" charset="0"/>
              <a:buChar char="•"/>
              <a:defRPr/>
            </a:pPr>
            <a:r>
              <a:rPr lang="uk-UA" altLang="uk-UA" sz="2000" dirty="0"/>
              <a:t>академічної мобільності;</a:t>
            </a:r>
          </a:p>
          <a:p>
            <a:pPr marL="444500" indent="-180975">
              <a:buFont typeface="Arial" pitchFamily="34" charset="0"/>
              <a:buChar char="•"/>
              <a:defRPr/>
            </a:pPr>
            <a:r>
              <a:rPr lang="uk-UA" altLang="uk-UA" sz="2000" dirty="0"/>
              <a:t>подвійних та спільних дипломів;</a:t>
            </a:r>
          </a:p>
          <a:p>
            <a:pPr marL="444500" indent="-180975">
              <a:buFont typeface="Arial" pitchFamily="34" charset="0"/>
              <a:buChar char="•"/>
              <a:defRPr/>
            </a:pPr>
            <a:r>
              <a:rPr lang="uk-UA" sz="2000" dirty="0" err="1"/>
              <a:t>міжуніверситетської</a:t>
            </a:r>
            <a:r>
              <a:rPr lang="uk-UA" sz="2000" dirty="0"/>
              <a:t> співпраці.</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2355868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Титульний лист</a:t>
            </a:r>
            <a:endParaRPr lang="uk-UA" altLang="uk-UA" sz="2800" b="1" baseline="30000" dirty="0">
              <a:solidFill>
                <a:srgbClr val="00A1E4"/>
              </a:solidFill>
              <a:latin typeface="HeliosExt"/>
            </a:endParaRPr>
          </a:p>
        </p:txBody>
      </p:sp>
      <p:sp>
        <p:nvSpPr>
          <p:cNvPr id="5" name="TextBox 4"/>
          <p:cNvSpPr txBox="1"/>
          <p:nvPr/>
        </p:nvSpPr>
        <p:spPr>
          <a:xfrm>
            <a:off x="1362974" y="1744296"/>
            <a:ext cx="10358625" cy="4770537"/>
          </a:xfrm>
          <a:prstGeom prst="rect">
            <a:avLst/>
          </a:prstGeom>
          <a:noFill/>
        </p:spPr>
        <p:txBody>
          <a:bodyPr wrap="square" rtlCol="0">
            <a:spAutoFit/>
          </a:bodyPr>
          <a:lstStyle/>
          <a:p>
            <a:pPr algn="ctr">
              <a:defRPr/>
            </a:pPr>
            <a:r>
              <a:rPr lang="uk-UA" sz="1600" b="1" dirty="0"/>
              <a:t>ОСВІТНЬО – ПРОФЕСІЙНА ПРОГРАМА</a:t>
            </a:r>
            <a:endParaRPr lang="uk-UA" sz="1600" b="1" i="1" dirty="0"/>
          </a:p>
          <a:p>
            <a:pPr algn="ctr">
              <a:defRPr/>
            </a:pPr>
            <a:r>
              <a:rPr lang="uk-UA" sz="1600" b="1" dirty="0"/>
              <a:t> </a:t>
            </a:r>
            <a:endParaRPr lang="uk-UA" sz="1600" dirty="0"/>
          </a:p>
          <a:p>
            <a:pPr algn="ctr">
              <a:defRPr/>
            </a:pPr>
            <a:r>
              <a:rPr lang="uk-UA" sz="1600" b="1" dirty="0"/>
              <a:t>«</a:t>
            </a:r>
            <a:r>
              <a:rPr lang="uk-UA" sz="1600" b="1" u="sng" dirty="0"/>
              <a:t>Назва ОПП/ОНП</a:t>
            </a:r>
            <a:r>
              <a:rPr lang="uk-UA" sz="1600" b="1" dirty="0"/>
              <a:t>»</a:t>
            </a:r>
            <a:endParaRPr lang="uk-UA" sz="1600" dirty="0"/>
          </a:p>
          <a:p>
            <a:pPr algn="ctr">
              <a:defRPr/>
            </a:pPr>
            <a:r>
              <a:rPr lang="uk-UA" sz="1600" b="1" dirty="0"/>
              <a:t>Першого/другого рівня вищої освіти</a:t>
            </a:r>
            <a:endParaRPr lang="uk-UA" sz="1600" dirty="0"/>
          </a:p>
          <a:p>
            <a:pPr algn="ctr">
              <a:defRPr/>
            </a:pPr>
            <a:r>
              <a:rPr lang="uk-UA" sz="1600" b="1" dirty="0"/>
              <a:t>за спеціальністю </a:t>
            </a:r>
            <a:r>
              <a:rPr lang="uk-UA" sz="1600" b="1" u="sng" dirty="0"/>
              <a:t>№</a:t>
            </a:r>
            <a:r>
              <a:rPr lang="uk-UA" sz="1600" b="1" dirty="0"/>
              <a:t> </a:t>
            </a:r>
            <a:r>
              <a:rPr lang="uk-UA" sz="1600" b="1" u="sng" dirty="0"/>
              <a:t>Назва</a:t>
            </a:r>
            <a:r>
              <a:rPr lang="uk-UA" sz="1600" b="1" dirty="0"/>
              <a:t> </a:t>
            </a:r>
            <a:endParaRPr lang="uk-UA" sz="1600" dirty="0"/>
          </a:p>
          <a:p>
            <a:pPr algn="ctr">
              <a:defRPr/>
            </a:pPr>
            <a:r>
              <a:rPr lang="uk-UA" sz="1600" b="1" dirty="0"/>
              <a:t>галузі знань </a:t>
            </a:r>
            <a:r>
              <a:rPr lang="uk-UA" sz="1600" b="1" u="sng" dirty="0"/>
              <a:t>№</a:t>
            </a:r>
            <a:r>
              <a:rPr lang="uk-UA" sz="1600" b="1" dirty="0"/>
              <a:t> </a:t>
            </a:r>
            <a:r>
              <a:rPr lang="uk-UA" sz="1600" b="1" u="sng" dirty="0"/>
              <a:t>Назва</a:t>
            </a:r>
            <a:endParaRPr lang="uk-UA" sz="1600" dirty="0"/>
          </a:p>
          <a:p>
            <a:pPr algn="ctr">
              <a:defRPr/>
            </a:pPr>
            <a:r>
              <a:rPr lang="uk-UA" sz="1600" b="1" dirty="0"/>
              <a:t>Кваліфікація: </a:t>
            </a:r>
            <a:r>
              <a:rPr lang="uk-UA" sz="1600" b="1" u="sng" dirty="0"/>
              <a:t>Назва кваліфікації</a:t>
            </a:r>
            <a:endParaRPr lang="uk-UA" sz="1600" dirty="0"/>
          </a:p>
          <a:p>
            <a:pPr algn="ctr">
              <a:defRPr/>
            </a:pPr>
            <a:r>
              <a:rPr lang="uk-UA" sz="1600" dirty="0"/>
              <a:t> </a:t>
            </a:r>
          </a:p>
          <a:p>
            <a:pPr>
              <a:defRPr/>
            </a:pPr>
            <a:r>
              <a:rPr lang="uk-UA" sz="1600" dirty="0"/>
              <a:t> </a:t>
            </a:r>
          </a:p>
          <a:p>
            <a:pPr>
              <a:defRPr/>
            </a:pPr>
            <a:endParaRPr lang="uk-UA" sz="1600" dirty="0"/>
          </a:p>
          <a:p>
            <a:pPr>
              <a:defRPr/>
            </a:pPr>
            <a:r>
              <a:rPr lang="uk-UA" sz="1600" dirty="0"/>
              <a:t> </a:t>
            </a:r>
          </a:p>
          <a:p>
            <a:pPr marL="4305300">
              <a:defRPr/>
            </a:pPr>
            <a:r>
              <a:rPr lang="uk-UA" sz="1600" b="1" dirty="0"/>
              <a:t>ЗАТВЕРДЖЕНО ВЧЕНОЮ РАДОЮ*</a:t>
            </a:r>
            <a:br>
              <a:rPr lang="uk-UA" sz="1600" b="1" dirty="0"/>
            </a:br>
            <a:r>
              <a:rPr lang="uk-UA" sz="1600" b="1" dirty="0"/>
              <a:t>Голова вченої ради</a:t>
            </a:r>
            <a:br>
              <a:rPr lang="uk-UA" sz="1600" b="1" dirty="0"/>
            </a:br>
            <a:r>
              <a:rPr lang="uk-UA" sz="1600" b="1" dirty="0"/>
              <a:t>___________________ </a:t>
            </a:r>
            <a:r>
              <a:rPr lang="ru-RU" sz="1600" b="1" dirty="0"/>
              <a:t>   /________________/</a:t>
            </a:r>
            <a:r>
              <a:rPr lang="uk-UA" sz="1600" b="1" dirty="0"/>
              <a:t/>
            </a:r>
            <a:br>
              <a:rPr lang="uk-UA" sz="1600" b="1" dirty="0"/>
            </a:br>
            <a:r>
              <a:rPr lang="uk-UA" sz="1600" b="1" dirty="0"/>
              <a:t>(протокол № __ від "___"_________ 2017 р.)</a:t>
            </a:r>
            <a:endParaRPr lang="uk-UA" sz="1600" dirty="0"/>
          </a:p>
          <a:p>
            <a:pPr marL="4305300">
              <a:defRPr/>
            </a:pPr>
            <a:r>
              <a:rPr lang="uk-UA" sz="1600" b="1" dirty="0"/>
              <a:t/>
            </a:r>
            <a:br>
              <a:rPr lang="uk-UA" sz="1600" b="1" dirty="0"/>
            </a:br>
            <a:r>
              <a:rPr lang="uk-UA" sz="1600" b="1" dirty="0"/>
              <a:t>Освітня програма вводиться в дію з _____2017 р.</a:t>
            </a:r>
            <a:br>
              <a:rPr lang="uk-UA" sz="1600" b="1" dirty="0"/>
            </a:br>
            <a:r>
              <a:rPr lang="uk-UA" sz="1600" b="1" dirty="0"/>
              <a:t>Ректор___________________</a:t>
            </a:r>
            <a:r>
              <a:rPr lang="ru-RU" sz="1600" b="1" dirty="0"/>
              <a:t> /____________/</a:t>
            </a:r>
            <a:r>
              <a:rPr lang="uk-UA" sz="1600" b="1" dirty="0"/>
              <a:t/>
            </a:r>
            <a:br>
              <a:rPr lang="uk-UA" sz="1600" b="1" dirty="0"/>
            </a:br>
            <a:r>
              <a:rPr lang="uk-UA" sz="1600" b="1" dirty="0"/>
              <a:t>(наказ № __ від "___"_________ 2017 р.)</a:t>
            </a:r>
            <a:endParaRPr lang="ru-RU" altLang="uk-UA" sz="1600" b="1" baseline="30000" dirty="0">
              <a:solidFill>
                <a:srgbClr val="00A1E4"/>
              </a:solidFill>
              <a:latin typeface="HeliosExt"/>
            </a:endParaRPr>
          </a:p>
        </p:txBody>
      </p:sp>
    </p:spTree>
    <p:extLst>
      <p:ext uri="{BB962C8B-B14F-4D97-AF65-F5344CB8AC3E}">
        <p14:creationId xmlns:p14="http://schemas.microsoft.com/office/powerpoint/2010/main" val="3068164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Лист погодження</a:t>
            </a:r>
            <a:endParaRPr lang="uk-UA" altLang="uk-UA" sz="2800" b="1" baseline="30000" dirty="0">
              <a:solidFill>
                <a:srgbClr val="00A1E4"/>
              </a:solidFill>
              <a:latin typeface="HeliosExt"/>
            </a:endParaRPr>
          </a:p>
        </p:txBody>
      </p:sp>
      <p:sp>
        <p:nvSpPr>
          <p:cNvPr id="5" name="TextBox 4"/>
          <p:cNvSpPr txBox="1"/>
          <p:nvPr/>
        </p:nvSpPr>
        <p:spPr>
          <a:xfrm>
            <a:off x="1362974" y="2258314"/>
            <a:ext cx="10358625" cy="1631216"/>
          </a:xfrm>
          <a:prstGeom prst="rect">
            <a:avLst/>
          </a:prstGeom>
          <a:noFill/>
        </p:spPr>
        <p:txBody>
          <a:bodyPr wrap="square" rtlCol="0">
            <a:spAutoFit/>
          </a:bodyPr>
          <a:lstStyle/>
          <a:p>
            <a:pPr algn="ctr"/>
            <a:r>
              <a:rPr lang="uk-UA" altLang="uk-UA" sz="2000" b="1" dirty="0"/>
              <a:t>ЛИСТ ПОГОДЖЕННЯ</a:t>
            </a:r>
            <a:endParaRPr lang="uk-UA" altLang="uk-UA" sz="2000" dirty="0"/>
          </a:p>
          <a:p>
            <a:pPr algn="ctr"/>
            <a:r>
              <a:rPr lang="uk-UA" altLang="uk-UA" sz="2000" b="1" dirty="0"/>
              <a:t>освітньо-професійної програми </a:t>
            </a:r>
            <a:endParaRPr lang="uk-UA" altLang="uk-UA" sz="2000" dirty="0"/>
          </a:p>
          <a:p>
            <a:r>
              <a:rPr lang="uk-UA" altLang="uk-UA" sz="2000" b="1" dirty="0"/>
              <a:t> </a:t>
            </a:r>
            <a:endParaRPr lang="uk-UA" altLang="uk-UA" sz="2000" dirty="0"/>
          </a:p>
          <a:p>
            <a:pPr algn="ctr"/>
            <a:r>
              <a:rPr lang="uk-UA" altLang="uk-UA" sz="2000" dirty="0"/>
              <a:t>(за необхідності, форма та кількість погоджень визначається закладом </a:t>
            </a:r>
            <a:r>
              <a:rPr lang="uk-UA" altLang="uk-UA" sz="2000" dirty="0" smtClean="0"/>
              <a:t>вищої</a:t>
            </a:r>
            <a:r>
              <a:rPr lang="ru-RU" altLang="uk-UA" sz="2000" dirty="0" smtClean="0"/>
              <a:t> </a:t>
            </a:r>
            <a:r>
              <a:rPr lang="ru-RU" altLang="uk-UA" sz="2000" dirty="0"/>
              <a:t>освіти </a:t>
            </a:r>
            <a:r>
              <a:rPr lang="uk-UA" altLang="uk-UA" sz="2000" dirty="0"/>
              <a:t>самостійно)</a:t>
            </a:r>
            <a:endParaRPr lang="ru-RU" altLang="uk-UA" sz="2000" b="1" baseline="30000" dirty="0">
              <a:solidFill>
                <a:srgbClr val="00A1E4"/>
              </a:solidFill>
              <a:latin typeface="HeliosExt"/>
            </a:endParaRPr>
          </a:p>
        </p:txBody>
      </p:sp>
    </p:spTree>
    <p:extLst>
      <p:ext uri="{BB962C8B-B14F-4D97-AF65-F5344CB8AC3E}">
        <p14:creationId xmlns:p14="http://schemas.microsoft.com/office/powerpoint/2010/main" val="2582809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5" name="TextBox 4"/>
          <p:cNvSpPr txBox="1"/>
          <p:nvPr/>
        </p:nvSpPr>
        <p:spPr>
          <a:xfrm>
            <a:off x="1362974" y="2143872"/>
            <a:ext cx="10358625" cy="4093428"/>
          </a:xfrm>
          <a:prstGeom prst="rect">
            <a:avLst/>
          </a:prstGeom>
          <a:noFill/>
        </p:spPr>
        <p:txBody>
          <a:bodyPr wrap="square" rtlCol="0">
            <a:spAutoFit/>
          </a:bodyPr>
          <a:lstStyle/>
          <a:p>
            <a:pPr marL="354013">
              <a:defRPr/>
            </a:pPr>
            <a:r>
              <a:rPr lang="uk-UA" sz="2000" dirty="0"/>
              <a:t>Розроблено робочою групою </a:t>
            </a:r>
            <a:r>
              <a:rPr lang="ru-RU" sz="2000" dirty="0"/>
              <a:t>(</a:t>
            </a:r>
            <a:r>
              <a:rPr lang="uk-UA" sz="2000" dirty="0"/>
              <a:t>науково-методичною комісією спеціальності  № «Назва»</a:t>
            </a:r>
            <a:r>
              <a:rPr lang="ru-RU" sz="2000" dirty="0"/>
              <a:t>)</a:t>
            </a:r>
            <a:r>
              <a:rPr lang="uk-UA" sz="2000" dirty="0"/>
              <a:t> у складі:</a:t>
            </a:r>
          </a:p>
          <a:p>
            <a:pPr>
              <a:defRPr/>
            </a:pPr>
            <a:r>
              <a:rPr lang="uk-UA" sz="2000" dirty="0"/>
              <a:t> </a:t>
            </a:r>
          </a:p>
          <a:p>
            <a:pPr>
              <a:defRPr/>
            </a:pPr>
            <a:r>
              <a:rPr lang="uk-UA" sz="2000" dirty="0"/>
              <a:t>	1. …</a:t>
            </a:r>
          </a:p>
          <a:p>
            <a:pPr>
              <a:defRPr/>
            </a:pPr>
            <a:r>
              <a:rPr lang="uk-UA" sz="2000" dirty="0"/>
              <a:t>	2. …</a:t>
            </a:r>
          </a:p>
          <a:p>
            <a:pPr>
              <a:defRPr/>
            </a:pPr>
            <a:r>
              <a:rPr lang="uk-UA" sz="2000" dirty="0"/>
              <a:t>	3. …</a:t>
            </a:r>
          </a:p>
          <a:p>
            <a:pPr>
              <a:defRPr/>
            </a:pPr>
            <a:r>
              <a:rPr lang="uk-UA" sz="2000" dirty="0"/>
              <a:t>	    …</a:t>
            </a:r>
          </a:p>
          <a:p>
            <a:pPr>
              <a:defRPr/>
            </a:pPr>
            <a:r>
              <a:rPr lang="uk-UA" sz="2000" dirty="0"/>
              <a:t> </a:t>
            </a:r>
          </a:p>
          <a:p>
            <a:pPr>
              <a:defRPr/>
            </a:pPr>
            <a:r>
              <a:rPr lang="uk-UA" sz="2000" dirty="0"/>
              <a:t> </a:t>
            </a:r>
          </a:p>
          <a:p>
            <a:pPr>
              <a:defRPr/>
            </a:pPr>
            <a:r>
              <a:rPr lang="uk-UA" sz="2000" dirty="0"/>
              <a:t>        Рецензії-відгуки  зовнішніх </a:t>
            </a:r>
            <a:r>
              <a:rPr lang="uk-UA" sz="2000" dirty="0" err="1"/>
              <a:t>стейкголдерів</a:t>
            </a:r>
            <a:r>
              <a:rPr lang="uk-UA" sz="2000" dirty="0"/>
              <a:t> (за наявності):</a:t>
            </a:r>
          </a:p>
          <a:p>
            <a:pPr>
              <a:defRPr/>
            </a:pPr>
            <a:r>
              <a:rPr lang="uk-UA" sz="2000" dirty="0"/>
              <a:t>	1. … </a:t>
            </a:r>
          </a:p>
          <a:p>
            <a:pPr>
              <a:defRPr/>
            </a:pPr>
            <a:r>
              <a:rPr lang="uk-UA" sz="2000" dirty="0"/>
              <a:t>	2. … </a:t>
            </a:r>
          </a:p>
          <a:p>
            <a:pPr>
              <a:defRPr/>
            </a:pPr>
            <a:r>
              <a:rPr lang="uk-UA" sz="2000" dirty="0"/>
              <a:t>	3. …</a:t>
            </a:r>
          </a:p>
        </p:txBody>
      </p:sp>
    </p:spTree>
    <p:extLst>
      <p:ext uri="{BB962C8B-B14F-4D97-AF65-F5344CB8AC3E}">
        <p14:creationId xmlns:p14="http://schemas.microsoft.com/office/powerpoint/2010/main" val="3406909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a:solidFill>
                  <a:srgbClr val="00A1E4"/>
                </a:solidFill>
                <a:latin typeface="HeliosExt"/>
              </a:rPr>
              <a:t>Розділ 1. Профіль ОП</a:t>
            </a:r>
          </a:p>
        </p:txBody>
      </p:sp>
      <p:sp>
        <p:nvSpPr>
          <p:cNvPr id="5" name="TextBox 4"/>
          <p:cNvSpPr txBox="1"/>
          <p:nvPr/>
        </p:nvSpPr>
        <p:spPr>
          <a:xfrm>
            <a:off x="1362974" y="2258314"/>
            <a:ext cx="10358625" cy="297517"/>
          </a:xfrm>
          <a:prstGeom prst="rect">
            <a:avLst/>
          </a:prstGeom>
          <a:noFill/>
        </p:spPr>
        <p:txBody>
          <a:bodyPr wrap="square" rtlCol="0">
            <a:spAutoFit/>
          </a:bodyPr>
          <a:lstStyle/>
          <a:p>
            <a:pPr>
              <a:defRPr/>
            </a:pPr>
            <a:endParaRPr lang="ru-RU" sz="2000" baseline="30000" dirty="0">
              <a:latin typeface="Microtype" pitchFamily="2" charset="-52"/>
              <a:cs typeface="Arial" pitchFamily="34" charset="0"/>
            </a:endParaRPr>
          </a:p>
        </p:txBody>
      </p:sp>
      <p:sp>
        <p:nvSpPr>
          <p:cNvPr id="6" name="Прямокутник 12"/>
          <p:cNvSpPr>
            <a:spLocks noChangeArrowheads="1"/>
          </p:cNvSpPr>
          <p:nvPr/>
        </p:nvSpPr>
        <p:spPr bwMode="auto">
          <a:xfrm>
            <a:off x="1464574" y="1862137"/>
            <a:ext cx="802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uk-UA" altLang="uk-UA" sz="1400" b="1" i="1"/>
          </a:p>
          <a:p>
            <a:pPr algn="just"/>
            <a:r>
              <a:rPr lang="uk-UA" altLang="uk-UA" sz="1400" b="1"/>
              <a:t> </a:t>
            </a:r>
            <a:endParaRPr lang="uk-UA" altLang="uk-UA" sz="1400"/>
          </a:p>
        </p:txBody>
      </p:sp>
      <p:graphicFrame>
        <p:nvGraphicFramePr>
          <p:cNvPr id="7" name="Таблица 12"/>
          <p:cNvGraphicFramePr>
            <a:graphicFrameLocks noGrp="1"/>
          </p:cNvGraphicFramePr>
          <p:nvPr>
            <p:extLst>
              <p:ext uri="{D42A27DB-BD31-4B8C-83A1-F6EECF244321}">
                <p14:modId xmlns:p14="http://schemas.microsoft.com/office/powerpoint/2010/main" val="173207327"/>
              </p:ext>
            </p:extLst>
          </p:nvPr>
        </p:nvGraphicFramePr>
        <p:xfrm>
          <a:off x="1362974" y="1965325"/>
          <a:ext cx="8151813" cy="4532314"/>
        </p:xfrm>
        <a:graphic>
          <a:graphicData uri="http://schemas.openxmlformats.org/drawingml/2006/table">
            <a:tbl>
              <a:tblPr/>
              <a:tblGrid>
                <a:gridCol w="2795588">
                  <a:extLst>
                    <a:ext uri="{9D8B030D-6E8A-4147-A177-3AD203B41FA5}">
                      <a16:colId xmlns="" xmlns:a16="http://schemas.microsoft.com/office/drawing/2014/main" val="20000"/>
                    </a:ext>
                  </a:extLst>
                </a:gridCol>
                <a:gridCol w="5356225">
                  <a:extLst>
                    <a:ext uri="{9D8B030D-6E8A-4147-A177-3AD203B41FA5}">
                      <a16:colId xmlns="" xmlns:a16="http://schemas.microsoft.com/office/drawing/2014/main" val="20001"/>
                    </a:ext>
                  </a:extLst>
                </a:gridCol>
              </a:tblGrid>
              <a:tr h="79216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dirty="0" smtClean="0">
                          <a:ln>
                            <a:noFill/>
                          </a:ln>
                          <a:solidFill>
                            <a:srgbClr val="FFFFFF"/>
                          </a:solidFill>
                          <a:effectLst/>
                          <a:latin typeface="Calibri" pitchFamily="34" charset="0"/>
                          <a:cs typeface="Arial" pitchFamily="34" charset="0"/>
                        </a:rPr>
                        <a:t>1 – Загальна інформація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rgbClr val="000000"/>
                          </a:solidFill>
                          <a:effectLst/>
                          <a:latin typeface="Times New Roman" pitchFamily="18" charset="0"/>
                          <a:cs typeface="Times New Roman" pitchFamily="18" charset="0"/>
                        </a:rPr>
                        <a:t>Повна назва вищого навчального закладу та структурного підрозділу</a:t>
                      </a:r>
                      <a:endParaRPr kumimoji="0" lang="uk-UA"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uk-UA" sz="1200" b="1" i="0" u="none" strike="noStrike" cap="none" normalizeH="0" baseline="0" dirty="0" smtClean="0">
                          <a:ln>
                            <a:noFill/>
                          </a:ln>
                          <a:solidFill>
                            <a:srgbClr val="000000"/>
                          </a:solidFill>
                          <a:effectLst/>
                          <a:latin typeface="Times New Roman" pitchFamily="18" charset="0"/>
                          <a:cs typeface="Times New Roman" pitchFamily="18" charset="0"/>
                        </a:rPr>
                        <a:t>Ступінь вищої освіти та назва кваліфікації мовою оригіналу</a:t>
                      </a:r>
                      <a:endParaRPr kumimoji="0" lang="uk-UA"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Вказується ступінь вищої освіти та повна назва кваліфікації мовою оригіналу, які присуджуються на основі успішного завершення даної освітньої програми</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Якщо за результатами успішного виконання ОП вищий навчальний заклад освіти має право присвоювати професійну(і) кваліфікацію(ї), то подається її назва (перелік назв) та вказуються процедури їх присвоєння.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42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Офіційна назва освітньої програми</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Тип диплому та обсяг освітньої програми</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Тип диплому – одиничний, подвійний, спільний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Обсяг вказується в кредитах ЄКТС та роках.</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Приклад:</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Диплом магістра, одиничний, 90 кредитів ЄКТС, </a:t>
                      </a: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
                      </a:r>
                      <a:br>
                        <a:rPr kumimoji="0" lang="ru-RU" sz="1200" b="0" i="0" u="none" strike="noStrike" cap="none" normalizeH="0" baseline="0" smtClean="0">
                          <a:ln>
                            <a:noFill/>
                          </a:ln>
                          <a:solidFill>
                            <a:srgbClr val="000000"/>
                          </a:solidFill>
                          <a:effectLst/>
                          <a:latin typeface="Times New Roman" pitchFamily="18" charset="0"/>
                          <a:cs typeface="Times New Roman" pitchFamily="18" charset="0"/>
                        </a:rPr>
                      </a:b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термін навчання 1,5 роки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uk-UA" sz="1200" b="1" i="0" u="none" strike="noStrike" cap="none" normalizeH="0" baseline="0" dirty="0" smtClean="0">
                          <a:ln>
                            <a:noFill/>
                          </a:ln>
                          <a:solidFill>
                            <a:srgbClr val="000000"/>
                          </a:solidFill>
                          <a:effectLst/>
                          <a:latin typeface="Times New Roman" pitchFamily="18" charset="0"/>
                          <a:cs typeface="Times New Roman" pitchFamily="18" charset="0"/>
                        </a:rPr>
                        <a:t>Наявність акредитації</a:t>
                      </a:r>
                      <a:endParaRPr kumimoji="0" lang="uk-UA"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cs typeface="Times New Roman" pitchFamily="18" charset="0"/>
                        </a:rPr>
                        <a:t>Подається інформація про акредитацію ОП, у </a:t>
                      </a:r>
                      <a:r>
                        <a:rPr kumimoji="0" lang="uk-UA" sz="1200" b="0" i="0" u="none" strike="noStrike" cap="none" normalizeH="0" baseline="0" dirty="0" err="1" smtClean="0">
                          <a:ln>
                            <a:noFill/>
                          </a:ln>
                          <a:solidFill>
                            <a:srgbClr val="000000"/>
                          </a:solidFill>
                          <a:effectLst/>
                          <a:latin typeface="Times New Roman" pitchFamily="18" charset="0"/>
                          <a:cs typeface="Times New Roman" pitchFamily="18" charset="0"/>
                        </a:rPr>
                        <a:t>т.ч</a:t>
                      </a:r>
                      <a:r>
                        <a:rPr kumimoji="0" lang="uk-UA" sz="1200" b="0" i="0" u="none" strike="noStrike" cap="none" normalizeH="0" baseline="0" dirty="0" smtClean="0">
                          <a:ln>
                            <a:noFill/>
                          </a:ln>
                          <a:solidFill>
                            <a:srgbClr val="000000"/>
                          </a:solidFill>
                          <a:effectLst/>
                          <a:latin typeface="Times New Roman" pitchFamily="18" charset="0"/>
                          <a:cs typeface="Times New Roman" pitchFamily="18" charset="0"/>
                        </a:rPr>
                        <a:t>. іноземну чи міжнародну. Вказується:</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cs typeface="Times New Roman" pitchFamily="18" charset="0"/>
                        </a:rPr>
                        <a:t>- назва організації, яка надала акредитацію даній програмі;</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cs typeface="Times New Roman" pitchFamily="18" charset="0"/>
                        </a:rPr>
                        <a:t>- країна, де ця організація розташована;</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000000"/>
                          </a:solidFill>
                          <a:effectLst/>
                          <a:latin typeface="Times New Roman" pitchFamily="18" charset="0"/>
                          <a:cs typeface="Times New Roman" pitchFamily="18" charset="0"/>
                        </a:rPr>
                        <a:t>- період акредитації</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313066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sp>
        <p:nvSpPr>
          <p:cNvPr id="5" name="TextBox 4"/>
          <p:cNvSpPr txBox="1"/>
          <p:nvPr/>
        </p:nvSpPr>
        <p:spPr>
          <a:xfrm>
            <a:off x="1362974" y="2258314"/>
            <a:ext cx="10358625" cy="297517"/>
          </a:xfrm>
          <a:prstGeom prst="rect">
            <a:avLst/>
          </a:prstGeom>
          <a:noFill/>
        </p:spPr>
        <p:txBody>
          <a:bodyPr wrap="square" rtlCol="0">
            <a:spAutoFit/>
          </a:bodyPr>
          <a:lstStyle/>
          <a:p>
            <a:pPr>
              <a:defRPr/>
            </a:pPr>
            <a:endParaRPr lang="ru-RU" sz="2000" baseline="30000" dirty="0">
              <a:latin typeface="Microtype" pitchFamily="2" charset="-52"/>
              <a:cs typeface="Arial" pitchFamily="34" charset="0"/>
            </a:endParaRPr>
          </a:p>
        </p:txBody>
      </p:sp>
      <p:sp>
        <p:nvSpPr>
          <p:cNvPr id="6" name="Прямокутник 12"/>
          <p:cNvSpPr>
            <a:spLocks noChangeArrowheads="1"/>
          </p:cNvSpPr>
          <p:nvPr/>
        </p:nvSpPr>
        <p:spPr bwMode="auto">
          <a:xfrm>
            <a:off x="1330984" y="2051117"/>
            <a:ext cx="802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uk-UA" altLang="uk-UA" sz="1400" b="1" i="1"/>
          </a:p>
          <a:p>
            <a:pPr algn="just"/>
            <a:r>
              <a:rPr lang="uk-UA" altLang="uk-UA" sz="1400" b="1"/>
              <a:t> </a:t>
            </a:r>
            <a:endParaRPr lang="uk-UA" altLang="uk-UA" sz="1400"/>
          </a:p>
        </p:txBody>
      </p:sp>
      <p:graphicFrame>
        <p:nvGraphicFramePr>
          <p:cNvPr id="7" name="Таблица 12"/>
          <p:cNvGraphicFramePr>
            <a:graphicFrameLocks noGrp="1"/>
          </p:cNvGraphicFramePr>
          <p:nvPr>
            <p:extLst>
              <p:ext uri="{D42A27DB-BD31-4B8C-83A1-F6EECF244321}">
                <p14:modId xmlns:p14="http://schemas.microsoft.com/office/powerpoint/2010/main" val="3197067909"/>
              </p:ext>
            </p:extLst>
          </p:nvPr>
        </p:nvGraphicFramePr>
        <p:xfrm>
          <a:off x="1229384" y="2154305"/>
          <a:ext cx="8151813" cy="4165599"/>
        </p:xfrm>
        <a:graphic>
          <a:graphicData uri="http://schemas.openxmlformats.org/drawingml/2006/table">
            <a:tbl>
              <a:tblPr/>
              <a:tblGrid>
                <a:gridCol w="2795588">
                  <a:extLst>
                    <a:ext uri="{9D8B030D-6E8A-4147-A177-3AD203B41FA5}">
                      <a16:colId xmlns="" xmlns:a16="http://schemas.microsoft.com/office/drawing/2014/main" val="20000"/>
                    </a:ext>
                  </a:extLst>
                </a:gridCol>
                <a:gridCol w="5356225">
                  <a:extLst>
                    <a:ext uri="{9D8B030D-6E8A-4147-A177-3AD203B41FA5}">
                      <a16:colId xmlns="" xmlns:a16="http://schemas.microsoft.com/office/drawing/2014/main" val="20001"/>
                    </a:ext>
                  </a:extLst>
                </a:gridCol>
              </a:tblGrid>
              <a:tr h="79216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smtClean="0">
                          <a:ln>
                            <a:noFill/>
                          </a:ln>
                          <a:solidFill>
                            <a:srgbClr val="FFFFFF"/>
                          </a:solidFill>
                          <a:effectLst/>
                          <a:latin typeface="Calibri" pitchFamily="34" charset="0"/>
                          <a:cs typeface="Arial" pitchFamily="34" charset="0"/>
                        </a:rPr>
                        <a:t>1 – Загальна інформація</a:t>
                      </a:r>
                      <a:r>
                        <a:rPr kumimoji="0" lang="en-US" sz="1800" b="1" i="0" u="none" strike="noStrike" cap="none" normalizeH="0" baseline="0" smtClean="0">
                          <a:ln>
                            <a:noFill/>
                          </a:ln>
                          <a:solidFill>
                            <a:srgbClr val="FFFFFF"/>
                          </a:solidFill>
                          <a:effectLst/>
                          <a:latin typeface="Calibri" pitchFamily="34" charset="0"/>
                          <a:cs typeface="Arial" pitchFamily="34" charset="0"/>
                        </a:rPr>
                        <a:t> (</a:t>
                      </a:r>
                      <a:r>
                        <a:rPr kumimoji="0" lang="uk-UA" sz="1800" b="1" i="0" u="none" strike="noStrike" cap="none" normalizeH="0" baseline="0" smtClean="0">
                          <a:ln>
                            <a:noFill/>
                          </a:ln>
                          <a:solidFill>
                            <a:srgbClr val="FFFFFF"/>
                          </a:solidFill>
                          <a:effectLst/>
                          <a:latin typeface="Calibri" pitchFamily="34" charset="0"/>
                          <a:cs typeface="Arial" pitchFamily="34" charset="0"/>
                        </a:rPr>
                        <a:t>продовження</a:t>
                      </a:r>
                      <a:r>
                        <a:rPr kumimoji="0" lang="en-US" sz="1800" b="1" i="0" u="none" strike="noStrike" cap="none" normalizeH="0" baseline="0" smtClean="0">
                          <a:ln>
                            <a:noFill/>
                          </a:ln>
                          <a:solidFill>
                            <a:srgbClr val="FFFFFF"/>
                          </a:solidFill>
                          <a:effectLst/>
                          <a:latin typeface="Calibri" pitchFamily="34" charset="0"/>
                          <a:cs typeface="Arial" pitchFamily="34" charset="0"/>
                        </a:rPr>
                        <a:t>)</a:t>
                      </a:r>
                      <a:endParaRPr kumimoji="0" lang="uk-UA"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Цикл/рівень</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Приклад:</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НРК України – 7 рівень,  FQ-EHEA – другий цикл, </a:t>
                      </a:r>
                      <a:br>
                        <a:rPr kumimoji="0" lang="uk-UA" sz="1200" b="0" i="0" u="none" strike="noStrike" cap="none" normalizeH="0" baseline="0" smtClean="0">
                          <a:ln>
                            <a:noFill/>
                          </a:ln>
                          <a:solidFill>
                            <a:schemeClr val="tx1"/>
                          </a:solidFill>
                          <a:effectLst/>
                          <a:latin typeface="Times New Roman" pitchFamily="18" charset="0"/>
                          <a:cs typeface="Times New Roman" pitchFamily="18" charset="0"/>
                        </a:rPr>
                      </a:b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ЕQF-LLL – 7 рівень</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Передумови</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Вимоги щодо попередньої освіти. За необхідності вказується, що обмежує перехід на дану ОП.</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Приклад:</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Наявність ступеня бакалавра</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42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Мова(и) викладання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Термін дії освітньої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Вказується термін дії освітньої програми до її наступного планового оновлення. Цей термін не може перевищувати періоду акредитації.</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Інтернет-адреса постійного розміщення опису освітньої програми</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cs typeface="Times New Roman" pitchFamily="18" charset="0"/>
                        </a:rPr>
                        <a:t>Вказується адреса сторінки даної освітньої програми в Інформаційному пакеті/Каталозі курсів закладу вищої освіти.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653949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sp>
        <p:nvSpPr>
          <p:cNvPr id="6" name="Прямокутник 12"/>
          <p:cNvSpPr>
            <a:spLocks noChangeArrowheads="1"/>
          </p:cNvSpPr>
          <p:nvPr/>
        </p:nvSpPr>
        <p:spPr bwMode="auto">
          <a:xfrm>
            <a:off x="1330984" y="1999950"/>
            <a:ext cx="802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uk-UA" altLang="uk-UA" sz="1400" b="1" i="1"/>
          </a:p>
          <a:p>
            <a:pPr algn="just"/>
            <a:r>
              <a:rPr lang="uk-UA" altLang="uk-UA" sz="1400" b="1"/>
              <a:t> </a:t>
            </a:r>
            <a:endParaRPr lang="uk-UA" altLang="uk-UA" sz="1400"/>
          </a:p>
        </p:txBody>
      </p:sp>
      <p:graphicFrame>
        <p:nvGraphicFramePr>
          <p:cNvPr id="7" name="Таблица 12"/>
          <p:cNvGraphicFramePr>
            <a:graphicFrameLocks noGrp="1"/>
          </p:cNvGraphicFramePr>
          <p:nvPr>
            <p:extLst>
              <p:ext uri="{D42A27DB-BD31-4B8C-83A1-F6EECF244321}">
                <p14:modId xmlns:p14="http://schemas.microsoft.com/office/powerpoint/2010/main" val="1663026779"/>
              </p:ext>
            </p:extLst>
          </p:nvPr>
        </p:nvGraphicFramePr>
        <p:xfrm>
          <a:off x="1243672" y="1955500"/>
          <a:ext cx="8151812" cy="4838700"/>
        </p:xfrm>
        <a:graphic>
          <a:graphicData uri="http://schemas.openxmlformats.org/drawingml/2006/table">
            <a:tbl>
              <a:tblPr/>
              <a:tblGrid>
                <a:gridCol w="2281237">
                  <a:extLst>
                    <a:ext uri="{9D8B030D-6E8A-4147-A177-3AD203B41FA5}">
                      <a16:colId xmlns="" xmlns:a16="http://schemas.microsoft.com/office/drawing/2014/main" val="20000"/>
                    </a:ext>
                  </a:extLst>
                </a:gridCol>
                <a:gridCol w="5870575">
                  <a:extLst>
                    <a:ext uri="{9D8B030D-6E8A-4147-A177-3AD203B41FA5}">
                      <a16:colId xmlns="" xmlns:a16="http://schemas.microsoft.com/office/drawing/2014/main" val="20001"/>
                    </a:ext>
                  </a:extLst>
                </a:gridCol>
              </a:tblGrid>
              <a:tr h="56522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2 – Мета освітньої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323892">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Чітке та коротке формулювання (в одному - двох реченнях)</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extLst>
                  <a:ext uri="{0D108BD9-81ED-4DB2-BD59-A6C34878D82A}">
                    <a16:rowId xmlns="" xmlns:a16="http://schemas.microsoft.com/office/drawing/2014/main" val="10001"/>
                  </a:ext>
                </a:extLst>
              </a:tr>
              <a:tr h="354059">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3 - Характеристика освітньої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extLst>
                  <a:ext uri="{0D108BD9-81ED-4DB2-BD59-A6C34878D82A}">
                    <a16:rowId xmlns="" xmlns:a16="http://schemas.microsoft.com/office/drawing/2014/main" val="10002"/>
                  </a:ext>
                </a:extLst>
              </a:tr>
              <a:tr h="3658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Офіційна назва освітньої програми</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109742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Предметна область (галузь знань, спеціальність, спеціалізація (</a:t>
                      </a: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за наявності</a:t>
                      </a: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Зауваження: Якщо ОП є мульти- чи міждисциплінарною, то вказується - перелік її основних компонент, а також орієнтовний обсяг кожної компоненти у % від загального обсягу ОП.</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Якщо ОП є спеціалізованою (формальна спеціалізація в рамках спеціальності із відображенням цього в документі про вищу освіту), то вона повинна бути зареєстрована в НАЗЯВО.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91452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Орієнтація освітньої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Освітньо-професійна (для молодшого бакалавра, бакалавра, магістра);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Освітньо-наукова (магістра, доктора філософії)</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Відповідно до МСКО освітньо-професійна та освітньо-наукова програма може мати академічну або прикладну орієнтацію. Доцільно коротко охарактеризувати наукову орієнтацію та професійні (спеціалізаційні) акценти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42550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Основний фокус освітньої програми та спеціалізації</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Загальна/спеціальна освіта в галузі/предметній області/ спеціальності</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Ключові слова</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6"/>
                  </a:ext>
                </a:extLst>
              </a:tr>
              <a:tr h="79226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539750" algn="l"/>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Особливості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Наприклад: обов’язковий семестр міжнародної мобільності; реалізується англійською мовою; вимагає спеціальної практики тощо.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Також можуть вказуватися узгодженість даної ОП із програмами інших країн, експериментальний характер ОП та інші особливості, які надає ЗВО (автономія)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63430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graphicFrame>
        <p:nvGraphicFramePr>
          <p:cNvPr id="8" name="Таблица 12"/>
          <p:cNvGraphicFramePr>
            <a:graphicFrameLocks noGrp="1"/>
          </p:cNvGraphicFramePr>
          <p:nvPr>
            <p:extLst>
              <p:ext uri="{D42A27DB-BD31-4B8C-83A1-F6EECF244321}">
                <p14:modId xmlns:p14="http://schemas.microsoft.com/office/powerpoint/2010/main" val="1339137753"/>
              </p:ext>
            </p:extLst>
          </p:nvPr>
        </p:nvGraphicFramePr>
        <p:xfrm>
          <a:off x="1238010" y="2284203"/>
          <a:ext cx="8151813" cy="3571877"/>
        </p:xfrm>
        <a:graphic>
          <a:graphicData uri="http://schemas.openxmlformats.org/drawingml/2006/table">
            <a:tbl>
              <a:tblPr/>
              <a:tblGrid>
                <a:gridCol w="2795588">
                  <a:extLst>
                    <a:ext uri="{9D8B030D-6E8A-4147-A177-3AD203B41FA5}">
                      <a16:colId xmlns="" xmlns:a16="http://schemas.microsoft.com/office/drawing/2014/main" val="20000"/>
                    </a:ext>
                  </a:extLst>
                </a:gridCol>
                <a:gridCol w="5356225">
                  <a:extLst>
                    <a:ext uri="{9D8B030D-6E8A-4147-A177-3AD203B41FA5}">
                      <a16:colId xmlns="" xmlns:a16="http://schemas.microsoft.com/office/drawing/2014/main" val="20001"/>
                    </a:ext>
                  </a:extLst>
                </a:gridCol>
              </a:tblGrid>
              <a:tr h="6826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4 – Придатність випускників </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до працевлаштування та подальшого навчання</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Придатність до працевлаштування</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Коротко вказуються види економічної діяльності, професійні назви робіт (за ДКП)</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Можливості професійної сертифікації</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Подальше навчання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Вказуються можливості для продовження навчання на вищому рівні.</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5302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5 – Викладання та оцінювання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extLst>
                  <a:ext uri="{0D108BD9-81ED-4DB2-BD59-A6C34878D82A}">
                    <a16:rowId xmlns="" xmlns:a16="http://schemas.microsoft.com/office/drawing/2014/main" val="10003"/>
                  </a:ext>
                </a:extLst>
              </a:tr>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cs typeface="Times New Roman" pitchFamily="18" charset="0"/>
                        </a:rPr>
                        <a:t>Викладання та навчання</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Коротко (до 3-х рядків) описуються основні підходи, методи та технології, які використовуються в даній програмі. Наприклад: студентсько-центроване навчання, самонавчання, проблемно-орієнтоване навчання, навчання через лабораторну практику тощо.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53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Оцінювання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cs typeface="Times New Roman" pitchFamily="18" charset="0"/>
                        </a:rPr>
                        <a:t>Наприклад: усні та письмові екзамени, практика, есе, презентації, проектна робота тощо.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806366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sp>
        <p:nvSpPr>
          <p:cNvPr id="5" name="TextBox 4"/>
          <p:cNvSpPr txBox="1"/>
          <p:nvPr/>
        </p:nvSpPr>
        <p:spPr>
          <a:xfrm>
            <a:off x="1362974" y="2258314"/>
            <a:ext cx="10358625" cy="297517"/>
          </a:xfrm>
          <a:prstGeom prst="rect">
            <a:avLst/>
          </a:prstGeom>
          <a:noFill/>
        </p:spPr>
        <p:txBody>
          <a:bodyPr wrap="square" rtlCol="0">
            <a:spAutoFit/>
          </a:bodyPr>
          <a:lstStyle/>
          <a:p>
            <a:pPr>
              <a:defRPr/>
            </a:pPr>
            <a:endParaRPr lang="ru-RU" sz="2000" baseline="30000" dirty="0">
              <a:latin typeface="Microtype" pitchFamily="2" charset="-52"/>
              <a:cs typeface="Arial" pitchFamily="34" charset="0"/>
            </a:endParaRPr>
          </a:p>
        </p:txBody>
      </p:sp>
      <p:sp>
        <p:nvSpPr>
          <p:cNvPr id="6" name="Прямокутник 12"/>
          <p:cNvSpPr>
            <a:spLocks noChangeArrowheads="1"/>
          </p:cNvSpPr>
          <p:nvPr/>
        </p:nvSpPr>
        <p:spPr bwMode="auto">
          <a:xfrm>
            <a:off x="1330984" y="1940746"/>
            <a:ext cx="802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uk-UA" altLang="uk-UA" sz="1400" b="1" i="1"/>
          </a:p>
          <a:p>
            <a:pPr algn="just"/>
            <a:r>
              <a:rPr lang="uk-UA" altLang="uk-UA" sz="1400" b="1"/>
              <a:t> </a:t>
            </a:r>
            <a:endParaRPr lang="uk-UA" altLang="uk-UA" sz="1400"/>
          </a:p>
        </p:txBody>
      </p:sp>
      <p:graphicFrame>
        <p:nvGraphicFramePr>
          <p:cNvPr id="7" name="Таблица 12"/>
          <p:cNvGraphicFramePr>
            <a:graphicFrameLocks noGrp="1"/>
          </p:cNvGraphicFramePr>
          <p:nvPr>
            <p:extLst>
              <p:ext uri="{D42A27DB-BD31-4B8C-83A1-F6EECF244321}">
                <p14:modId xmlns:p14="http://schemas.microsoft.com/office/powerpoint/2010/main" val="246942195"/>
              </p:ext>
            </p:extLst>
          </p:nvPr>
        </p:nvGraphicFramePr>
        <p:xfrm>
          <a:off x="1229384" y="1940746"/>
          <a:ext cx="8151813" cy="4727737"/>
        </p:xfrm>
        <a:graphic>
          <a:graphicData uri="http://schemas.openxmlformats.org/drawingml/2006/table">
            <a:tbl>
              <a:tblPr/>
              <a:tblGrid>
                <a:gridCol w="2133600">
                  <a:extLst>
                    <a:ext uri="{9D8B030D-6E8A-4147-A177-3AD203B41FA5}">
                      <a16:colId xmlns="" xmlns:a16="http://schemas.microsoft.com/office/drawing/2014/main" val="20000"/>
                    </a:ext>
                  </a:extLst>
                </a:gridCol>
                <a:gridCol w="6018213">
                  <a:extLst>
                    <a:ext uri="{9D8B030D-6E8A-4147-A177-3AD203B41FA5}">
                      <a16:colId xmlns="" xmlns:a16="http://schemas.microsoft.com/office/drawing/2014/main" val="20001"/>
                    </a:ext>
                  </a:extLst>
                </a:gridCol>
              </a:tblGrid>
              <a:tr h="4904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6 – Програмні компетентності</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4571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Інтегральна компетентність</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Формулюється шляхом конкретизації інтегральної компетентнос-ті відповідного стандарту вищої освіти в контексті особливостей даної освітньої програми.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16076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Загальні компетентності (ЗК)</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97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Рекомендується за необхідності із врахуванням особливостей конкретної освітньої програми вибирати (додаткові до визначених стандартом) компетентності із переліку загальних компетентностей проекту Тюнінг.</a:t>
                      </a:r>
                    </a:p>
                    <a:p>
                      <a:pPr marL="0" marR="0" lvl="0" indent="0" algn="just" defTabSz="914400" rtl="0" eaLnBrk="1" fontAlgn="base" latinLnBrk="0" hangingPunct="1">
                        <a:lnSpc>
                          <a:spcPct val="97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Виділяються:</a:t>
                      </a:r>
                    </a:p>
                    <a:p>
                      <a:pPr marL="0" marR="0" lvl="0" indent="0" algn="just" defTabSz="914400" rtl="0" eaLnBrk="1" fontAlgn="base" latinLnBrk="0" hangingPunct="1">
                        <a:lnSpc>
                          <a:spcPct val="97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компетентності, визначені стандартом вищої освіти спеціальності та, за наявності, в професійному стандарті,</a:t>
                      </a:r>
                    </a:p>
                    <a:p>
                      <a:pPr marL="0" marR="0" lvl="0" indent="0" algn="just" defTabSz="914400" rtl="0" eaLnBrk="1" fontAlgn="base" latinLnBrk="0" hangingPunct="1">
                        <a:lnSpc>
                          <a:spcPct val="97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компетентності, визначені вищим навчальним закладом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Передбачається, що в стандарті вищої освіти буде визначено 8–12 загальних компетентностей, які в основному вибираються з переліку проекту Тюнінг.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1723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Фахові компетентності спеціальності (ФК)</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Корелює з описом відповідного кваліфікаційного рівня НРК, назви компетентностей формулюються із врахуванням категорій компетентностей НРК: знання, уміння, комунікація, автономія і відповідальність. Рекомендуються використовувати міжнародні зразки (проект Тюнінг, стандарти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QAA</a:t>
                      </a: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тощо)</a:t>
                      </a:r>
                    </a:p>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Виділяються:</a:t>
                      </a:r>
                    </a:p>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компетентності, визначені стандартом вищої освіти спеціальності та, за наявності, в професійному стандарті,</a:t>
                      </a:r>
                    </a:p>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компетентності, визначені ЗВО.</a:t>
                      </a:r>
                    </a:p>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Якщо освітня програма передбачає наявність декількох неформальних спеціалізацій, то програмні компетентності доцільно формулювати для кожної спеціалізації зокрема.</a:t>
                      </a:r>
                    </a:p>
                    <a:p>
                      <a:pPr marL="0" marR="0" lvl="0" indent="0" algn="just" defTabSz="914400" rtl="0" eaLnBrk="1" fontAlgn="base" latinLnBrk="0" hangingPunct="1">
                        <a:lnSpc>
                          <a:spcPct val="99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Передбачається, що в стандарті вищої освіти буде визначено 15-18 фахових (спеціальних) компетентностей</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494168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sp>
        <p:nvSpPr>
          <p:cNvPr id="6" name="Прямокутник 12"/>
          <p:cNvSpPr>
            <a:spLocks noChangeArrowheads="1"/>
          </p:cNvSpPr>
          <p:nvPr/>
        </p:nvSpPr>
        <p:spPr bwMode="auto">
          <a:xfrm>
            <a:off x="1356863" y="1960445"/>
            <a:ext cx="802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uk-UA" altLang="uk-UA" sz="1400" b="1" i="1"/>
          </a:p>
          <a:p>
            <a:pPr algn="just"/>
            <a:r>
              <a:rPr lang="uk-UA" altLang="uk-UA" sz="1400" b="1"/>
              <a:t> </a:t>
            </a:r>
            <a:endParaRPr lang="uk-UA" altLang="uk-UA" sz="1400"/>
          </a:p>
        </p:txBody>
      </p:sp>
      <p:graphicFrame>
        <p:nvGraphicFramePr>
          <p:cNvPr id="7" name="Таблица 12"/>
          <p:cNvGraphicFramePr>
            <a:graphicFrameLocks noGrp="1"/>
          </p:cNvGraphicFramePr>
          <p:nvPr>
            <p:extLst>
              <p:ext uri="{D42A27DB-BD31-4B8C-83A1-F6EECF244321}">
                <p14:modId xmlns:p14="http://schemas.microsoft.com/office/powerpoint/2010/main" val="2845500937"/>
              </p:ext>
            </p:extLst>
          </p:nvPr>
        </p:nvGraphicFramePr>
        <p:xfrm>
          <a:off x="1255263" y="2004895"/>
          <a:ext cx="8151813" cy="4573590"/>
        </p:xfrm>
        <a:graphic>
          <a:graphicData uri="http://schemas.openxmlformats.org/drawingml/2006/table">
            <a:tbl>
              <a:tblPr/>
              <a:tblGrid>
                <a:gridCol w="2795588">
                  <a:extLst>
                    <a:ext uri="{9D8B030D-6E8A-4147-A177-3AD203B41FA5}">
                      <a16:colId xmlns="" xmlns:a16="http://schemas.microsoft.com/office/drawing/2014/main" val="20000"/>
                    </a:ext>
                  </a:extLst>
                </a:gridCol>
                <a:gridCol w="5356225">
                  <a:extLst>
                    <a:ext uri="{9D8B030D-6E8A-4147-A177-3AD203B41FA5}">
                      <a16:colId xmlns="" xmlns:a16="http://schemas.microsoft.com/office/drawing/2014/main" val="20001"/>
                    </a:ext>
                  </a:extLst>
                </a:gridCol>
              </a:tblGrid>
              <a:tr h="5794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7 – Програмні результати навчання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1828799">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Виділяються: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програмні результати навчання, визначені стандартом вищої освіти спеціальності (стандарт визначає нормативний зміст підготовки - 15-20 узагальнених результатів навчання, які корелюються з програмними компетентностями) та, за наявності, професійним стандартом.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програмні результати навчання, визначені вищим навчальним закладом (як правило, не більше 5).</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Програмні результати навчання формулюються в активній формі із урахуванням різних рівнів складності у когнітивній сфері (таксономія Блума), а також у афективній та психомоторній сферах.</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Якщо вищий навчальний заклад вважає за доцільне класифікувати програмні результати навчання, то рекомендується це робити за наступною схемою (як в Додатку до диплому): Знання та розуміння, Застосування знань та розумінь, Формування суджень.</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extLst>
                  <a:ext uri="{0D108BD9-81ED-4DB2-BD59-A6C34878D82A}">
                    <a16:rowId xmlns="" xmlns:a16="http://schemas.microsoft.com/office/drawing/2014/main" val="10001"/>
                  </a:ext>
                </a:extLst>
              </a:tr>
              <a:tr h="347663">
                <a:tc gridSpan="2">
                  <a:txBody>
                    <a:bodyPr/>
                    <a:lstStyle/>
                    <a:p>
                      <a:pPr marL="0" marR="0" lvl="0" indent="0" algn="ctr" defTabSz="914400" rtl="0" eaLnBrk="1" fontAlgn="base" latinLnBrk="0" hangingPunct="1">
                        <a:lnSpc>
                          <a:spcPct val="97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8 – Ресурсне забезпечення реалізації програми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extLst>
                  <a:ext uri="{0D108BD9-81ED-4DB2-BD59-A6C34878D82A}">
                    <a16:rowId xmlns="" xmlns:a16="http://schemas.microsoft.com/office/drawing/2014/main" val="10002"/>
                  </a:ext>
                </a:extLst>
              </a:tr>
              <a:tr h="538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Кадрове забезпечення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97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 Вказуються специфічні характеристики кадрового  забезпечення, включаючи можливу участь закордонних фахівців.</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487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Матеріально-технічне забезпечення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Вказуються специфічні характеристики матеріально-технічного забезпечення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Інформаційне та навчально-методичне забезпечення</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Вказуються специфічні характеристики інформаційного та навчально-методичного забезпечення</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0963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Профіль ОП</a:t>
            </a:r>
            <a:endParaRPr lang="uk-UA" altLang="uk-UA" sz="2800" b="1" baseline="30000" dirty="0">
              <a:solidFill>
                <a:srgbClr val="00A1E4"/>
              </a:solidFill>
              <a:latin typeface="HeliosExt"/>
            </a:endParaRPr>
          </a:p>
        </p:txBody>
      </p:sp>
      <p:sp>
        <p:nvSpPr>
          <p:cNvPr id="5" name="TextBox 4"/>
          <p:cNvSpPr txBox="1"/>
          <p:nvPr/>
        </p:nvSpPr>
        <p:spPr>
          <a:xfrm>
            <a:off x="1362974" y="2258314"/>
            <a:ext cx="10358625" cy="297517"/>
          </a:xfrm>
          <a:prstGeom prst="rect">
            <a:avLst/>
          </a:prstGeom>
          <a:noFill/>
        </p:spPr>
        <p:txBody>
          <a:bodyPr wrap="square" rtlCol="0">
            <a:spAutoFit/>
          </a:bodyPr>
          <a:lstStyle/>
          <a:p>
            <a:pPr>
              <a:defRPr/>
            </a:pPr>
            <a:endParaRPr lang="ru-RU" sz="2000" baseline="30000" dirty="0">
              <a:latin typeface="Microtype" pitchFamily="2" charset="-52"/>
              <a:cs typeface="Arial" pitchFamily="34" charset="0"/>
            </a:endParaRPr>
          </a:p>
        </p:txBody>
      </p:sp>
      <p:graphicFrame>
        <p:nvGraphicFramePr>
          <p:cNvPr id="6" name="Таблица 12"/>
          <p:cNvGraphicFramePr>
            <a:graphicFrameLocks noGrp="1"/>
          </p:cNvGraphicFramePr>
          <p:nvPr>
            <p:extLst>
              <p:ext uri="{D42A27DB-BD31-4B8C-83A1-F6EECF244321}">
                <p14:modId xmlns:p14="http://schemas.microsoft.com/office/powerpoint/2010/main" val="72225982"/>
              </p:ext>
            </p:extLst>
          </p:nvPr>
        </p:nvGraphicFramePr>
        <p:xfrm>
          <a:off x="1246637" y="2407072"/>
          <a:ext cx="8151813" cy="2427287"/>
        </p:xfrm>
        <a:graphic>
          <a:graphicData uri="http://schemas.openxmlformats.org/drawingml/2006/table">
            <a:tbl>
              <a:tblPr/>
              <a:tblGrid>
                <a:gridCol w="2795588">
                  <a:extLst>
                    <a:ext uri="{9D8B030D-6E8A-4147-A177-3AD203B41FA5}">
                      <a16:colId xmlns="" xmlns:a16="http://schemas.microsoft.com/office/drawing/2014/main" val="20000"/>
                    </a:ext>
                  </a:extLst>
                </a:gridCol>
                <a:gridCol w="5356225">
                  <a:extLst>
                    <a:ext uri="{9D8B030D-6E8A-4147-A177-3AD203B41FA5}">
                      <a16:colId xmlns="" xmlns:a16="http://schemas.microsoft.com/office/drawing/2014/main" val="20001"/>
                    </a:ext>
                  </a:extLst>
                </a:gridCol>
              </a:tblGrid>
              <a:tr h="63817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9 – Академічна мобільність</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extLst>
                  <a:ext uri="{0D108BD9-81ED-4DB2-BD59-A6C34878D82A}">
                    <a16:rowId xmlns="" xmlns:a16="http://schemas.microsoft.com/office/drawing/2014/main" val="10000"/>
                  </a:ext>
                </a:extLst>
              </a:tr>
              <a:tr h="554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Національна кредитна мобільність</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Вказуються, наприклад, укладені угоди про академічну мобільність, про подвійне дипломування тощо.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792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Міжнародна кредитна мобільність</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Times New Roman" pitchFamily="18" charset="0"/>
                          <a:cs typeface="Times New Roman" pitchFamily="18" charset="0"/>
                        </a:rPr>
                        <a:t>Вказуються, наприклад, укладені угоди про міжнародну академічну мобільність (Еразмус+ К1), про подвійне дипломування, про тривалі міжнародні проекти, які передбачають включене навчання студентів тощо.</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442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chemeClr val="tx1"/>
                          </a:solidFill>
                          <a:effectLst/>
                          <a:latin typeface="Times New Roman" pitchFamily="18" charset="0"/>
                          <a:cs typeface="Times New Roman" pitchFamily="18" charset="0"/>
                        </a:rPr>
                        <a:t>Навчання іноземних здобувачів вищої освіти</a:t>
                      </a:r>
                      <a:endParaRPr kumimoji="0" lang="uk-UA"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cs typeface="Times New Roman" pitchFamily="18" charset="0"/>
                        </a:rPr>
                        <a:t>Умови та особливості ОП в контексті навчання іноземних громадян.</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1932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273080"/>
            <a:ext cx="10493659" cy="666849"/>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p>
          <a:p>
            <a:r>
              <a:rPr lang="uk-UA" altLang="uk-UA" sz="2800" b="1" baseline="30000" dirty="0">
                <a:solidFill>
                  <a:srgbClr val="00A1E4"/>
                </a:solidFill>
                <a:latin typeface="HeliosExt"/>
              </a:rPr>
              <a:t>(каталог курсів/інформаційний пакет)</a:t>
            </a:r>
            <a:endParaRPr lang="ru-RU" sz="2800" b="1" baseline="30000" dirty="0">
              <a:latin typeface="Innerspace" pitchFamily="2" charset="-52"/>
              <a:cs typeface="Arial" pitchFamily="34" charset="0"/>
            </a:endParaRPr>
          </a:p>
        </p:txBody>
      </p:sp>
      <p:sp>
        <p:nvSpPr>
          <p:cNvPr id="5" name="TextBox 4"/>
          <p:cNvSpPr txBox="1"/>
          <p:nvPr/>
        </p:nvSpPr>
        <p:spPr>
          <a:xfrm>
            <a:off x="1362974" y="1955374"/>
            <a:ext cx="10358625" cy="4770537"/>
          </a:xfrm>
          <a:prstGeom prst="rect">
            <a:avLst/>
          </a:prstGeom>
          <a:noFill/>
        </p:spPr>
        <p:txBody>
          <a:bodyPr wrap="square" rtlCol="0">
            <a:spAutoFit/>
          </a:bodyPr>
          <a:lstStyle/>
          <a:p>
            <a:pPr marL="266700" indent="-180975">
              <a:buFont typeface="Arial" panose="020B0604020202020204" pitchFamily="34" charset="0"/>
              <a:buChar char="•"/>
            </a:pPr>
            <a:r>
              <a:rPr lang="uk-UA" altLang="uk-UA" sz="1600" dirty="0"/>
              <a:t>присудження кваліфікацій;</a:t>
            </a:r>
          </a:p>
          <a:p>
            <a:pPr marL="266700" indent="-180975">
              <a:buFont typeface="Arial" panose="020B0604020202020204" pitchFamily="34" charset="0"/>
              <a:buChar char="•"/>
            </a:pPr>
            <a:r>
              <a:rPr lang="uk-UA" altLang="uk-UA" sz="1600" dirty="0"/>
              <a:t>тривалість програми; </a:t>
            </a:r>
          </a:p>
          <a:p>
            <a:pPr marL="266700" indent="-180975">
              <a:buFont typeface="Arial" panose="020B0604020202020204" pitchFamily="34" charset="0"/>
              <a:buChar char="•"/>
            </a:pPr>
            <a:r>
              <a:rPr lang="uk-UA" altLang="uk-UA" sz="1600" dirty="0"/>
              <a:t>кількість кредитів;</a:t>
            </a:r>
          </a:p>
          <a:p>
            <a:pPr marL="266700" indent="-180975">
              <a:buFont typeface="Arial" panose="020B0604020202020204" pitchFamily="34" charset="0"/>
              <a:buChar char="•"/>
            </a:pPr>
            <a:r>
              <a:rPr lang="uk-UA" altLang="uk-UA" sz="1600" dirty="0"/>
              <a:t>рівень кваліфікації відповідно до НРК та ЄРК;</a:t>
            </a:r>
          </a:p>
          <a:p>
            <a:pPr marL="266700" indent="-180975">
              <a:buFont typeface="Arial" panose="020B0604020202020204" pitchFamily="34" charset="0"/>
              <a:buChar char="•"/>
            </a:pPr>
            <a:r>
              <a:rPr lang="uk-UA" altLang="uk-UA" sz="1600" dirty="0"/>
              <a:t>галузь(і) знань за національною класифікацією освіти та МСКО (ISCED-F);</a:t>
            </a:r>
          </a:p>
          <a:p>
            <a:pPr marL="266700" indent="-180975">
              <a:buFont typeface="Arial" panose="020B0604020202020204" pitchFamily="34" charset="0"/>
              <a:buChar char="•"/>
            </a:pPr>
            <a:r>
              <a:rPr lang="uk-UA" altLang="uk-UA" sz="1600" dirty="0"/>
              <a:t>особливі умови прийому (якщо доречно);</a:t>
            </a:r>
          </a:p>
          <a:p>
            <a:pPr marL="266700" indent="-180975">
              <a:buFont typeface="Arial" panose="020B0604020202020204" pitchFamily="34" charset="0"/>
              <a:buChar char="•"/>
            </a:pPr>
            <a:r>
              <a:rPr lang="uk-UA" altLang="uk-UA" sz="1600" dirty="0"/>
              <a:t>механізми визнання попереднього навчання;</a:t>
            </a:r>
          </a:p>
          <a:p>
            <a:pPr marL="266700" indent="-180975">
              <a:buFont typeface="Arial" panose="020B0604020202020204" pitchFamily="34" charset="0"/>
              <a:buChar char="•"/>
            </a:pPr>
            <a:r>
              <a:rPr lang="uk-UA" altLang="uk-UA" sz="1600" dirty="0"/>
              <a:t>вимоги щодо завершення програми;</a:t>
            </a:r>
          </a:p>
          <a:p>
            <a:pPr marL="266700" indent="-180975">
              <a:buFont typeface="Arial" panose="020B0604020202020204" pitchFamily="34" charset="0"/>
              <a:buChar char="•"/>
            </a:pPr>
            <a:r>
              <a:rPr lang="uk-UA" altLang="uk-UA" sz="1600" dirty="0"/>
              <a:t>профіль програми;</a:t>
            </a:r>
          </a:p>
          <a:p>
            <a:pPr marL="266700" indent="-180975">
              <a:buFont typeface="Arial" panose="020B0604020202020204" pitchFamily="34" charset="0"/>
              <a:buChar char="•"/>
            </a:pPr>
            <a:r>
              <a:rPr lang="uk-UA" altLang="uk-UA" sz="1600" dirty="0"/>
              <a:t>програмні результати навчання;</a:t>
            </a:r>
          </a:p>
          <a:p>
            <a:pPr marL="266700" indent="-180975">
              <a:buFont typeface="Arial" panose="020B0604020202020204" pitchFamily="34" charset="0"/>
              <a:buChar char="•"/>
            </a:pPr>
            <a:r>
              <a:rPr lang="uk-UA" altLang="uk-UA" sz="1600" dirty="0"/>
              <a:t>структурно-логічна схема освітньої програми з кредитами ЄКТС;</a:t>
            </a:r>
          </a:p>
          <a:p>
            <a:pPr marL="266700" indent="-180975">
              <a:buFont typeface="Arial" panose="020B0604020202020204" pitchFamily="34" charset="0"/>
              <a:buChar char="•"/>
            </a:pPr>
            <a:r>
              <a:rPr lang="uk-UA" altLang="uk-UA" sz="1600" dirty="0"/>
              <a:t>форма навчання;</a:t>
            </a:r>
          </a:p>
          <a:p>
            <a:pPr marL="266700" indent="-180975">
              <a:buFont typeface="Arial" panose="020B0604020202020204" pitchFamily="34" charset="0"/>
              <a:buChar char="•"/>
            </a:pPr>
            <a:r>
              <a:rPr lang="uk-UA" altLang="uk-UA" sz="1600" dirty="0"/>
              <a:t>правила екзаменування та шкала оцінювання;</a:t>
            </a:r>
          </a:p>
          <a:p>
            <a:pPr marL="266700" indent="-180975">
              <a:buFont typeface="Arial" panose="020B0604020202020204" pitchFamily="34" charset="0"/>
              <a:buChar char="•"/>
            </a:pPr>
            <a:r>
              <a:rPr lang="uk-UA" altLang="uk-UA" sz="1600" dirty="0"/>
              <a:t>обов’язкові чи вибіркові вікна мобільності (якщо доречно);</a:t>
            </a:r>
          </a:p>
          <a:p>
            <a:pPr marL="266700" indent="-180975">
              <a:buFont typeface="Arial" panose="020B0604020202020204" pitchFamily="34" charset="0"/>
              <a:buChar char="•"/>
            </a:pPr>
            <a:r>
              <a:rPr lang="uk-UA" altLang="uk-UA" sz="1600" dirty="0"/>
              <a:t>практика/стажування (якщо доречно);</a:t>
            </a:r>
          </a:p>
          <a:p>
            <a:pPr marL="266700" indent="-180975">
              <a:buFont typeface="Arial" panose="020B0604020202020204" pitchFamily="34" charset="0"/>
              <a:buChar char="•"/>
            </a:pPr>
            <a:r>
              <a:rPr lang="uk-UA" altLang="uk-UA" sz="1600" dirty="0"/>
              <a:t>навчання на робочому місці/стажування;</a:t>
            </a:r>
          </a:p>
          <a:p>
            <a:pPr marL="266700" indent="-180975">
              <a:buFont typeface="Arial" panose="020B0604020202020204" pitchFamily="34" charset="0"/>
              <a:buChar char="•"/>
            </a:pPr>
            <a:r>
              <a:rPr lang="uk-UA" altLang="uk-UA" sz="1600" dirty="0"/>
              <a:t>директор освітньої програми або особа з еквівалентною відповідальністю; </a:t>
            </a:r>
          </a:p>
          <a:p>
            <a:pPr marL="266700" indent="-180975">
              <a:buFont typeface="Arial" panose="020B0604020202020204" pitchFamily="34" charset="0"/>
              <a:buChar char="•"/>
            </a:pPr>
            <a:r>
              <a:rPr lang="uk-UA" altLang="uk-UA" sz="1600" dirty="0"/>
              <a:t>професійні профілі випускників;</a:t>
            </a:r>
          </a:p>
          <a:p>
            <a:pPr marL="266700" indent="-180975">
              <a:buFont typeface="Arial" panose="020B0604020202020204" pitchFamily="34" charset="0"/>
              <a:buChar char="•"/>
            </a:pPr>
            <a:r>
              <a:rPr lang="uk-UA" altLang="uk-UA" sz="1600" dirty="0"/>
              <a:t>доступ до подальшого навчання.</a:t>
            </a:r>
            <a:endParaRPr lang="ru-RU" sz="1600" baseline="30000" dirty="0">
              <a:latin typeface="Microtype" pitchFamily="2" charset="-52"/>
              <a:cs typeface="Arial" pitchFamily="34" charset="0"/>
            </a:endParaRPr>
          </a:p>
        </p:txBody>
      </p:sp>
    </p:spTree>
    <p:extLst>
      <p:ext uri="{BB962C8B-B14F-4D97-AF65-F5344CB8AC3E}">
        <p14:creationId xmlns:p14="http://schemas.microsoft.com/office/powerpoint/2010/main" val="1290571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Розділ 2</a:t>
            </a:r>
            <a:endParaRPr lang="uk-UA" altLang="uk-UA" sz="2800" b="1" baseline="30000" dirty="0">
              <a:solidFill>
                <a:srgbClr val="00A1E4"/>
              </a:solidFill>
              <a:latin typeface="HeliosExt"/>
            </a:endParaRPr>
          </a:p>
        </p:txBody>
      </p:sp>
      <p:sp>
        <p:nvSpPr>
          <p:cNvPr id="5" name="TextBox 4"/>
          <p:cNvSpPr txBox="1"/>
          <p:nvPr/>
        </p:nvSpPr>
        <p:spPr>
          <a:xfrm>
            <a:off x="1155940" y="1965016"/>
            <a:ext cx="10358625" cy="4462760"/>
          </a:xfrm>
          <a:prstGeom prst="rect">
            <a:avLst/>
          </a:prstGeom>
          <a:noFill/>
        </p:spPr>
        <p:txBody>
          <a:bodyPr wrap="square" rtlCol="0">
            <a:spAutoFit/>
          </a:bodyPr>
          <a:lstStyle/>
          <a:p>
            <a:pPr algn="ctr">
              <a:defRPr/>
            </a:pPr>
            <a:r>
              <a:rPr lang="uk-UA" sz="1400" b="1" dirty="0"/>
              <a:t>2. Перелік компонент освітньо-професійної/наукової програми та їх </a:t>
            </a:r>
          </a:p>
          <a:p>
            <a:pPr algn="ctr">
              <a:defRPr/>
            </a:pPr>
            <a:r>
              <a:rPr lang="uk-UA" sz="1400" b="1" dirty="0"/>
              <a:t>логічна послідовність</a:t>
            </a:r>
            <a:endParaRPr lang="uk-UA" sz="1400" dirty="0"/>
          </a:p>
          <a:p>
            <a:pPr>
              <a:defRPr/>
            </a:pPr>
            <a:r>
              <a:rPr lang="ru-RU" sz="1400" b="1" dirty="0"/>
              <a:t> </a:t>
            </a:r>
            <a:endParaRPr lang="uk-UA" sz="1400" dirty="0"/>
          </a:p>
          <a:p>
            <a:pPr>
              <a:defRPr/>
            </a:pPr>
            <a:r>
              <a:rPr lang="ru-RU" sz="1400" b="1" dirty="0"/>
              <a:t> 	</a:t>
            </a:r>
            <a:r>
              <a:rPr lang="ru-RU" sz="1400" dirty="0"/>
              <a:t>2.1.  </a:t>
            </a:r>
            <a:r>
              <a:rPr lang="uk-UA" sz="1400" dirty="0"/>
              <a:t>Перелік компонент ОП</a:t>
            </a:r>
            <a:r>
              <a:rPr lang="uk-UA" sz="1400" b="1" dirty="0"/>
              <a:t> *</a:t>
            </a:r>
          </a:p>
          <a:p>
            <a:pPr>
              <a:defRPr/>
            </a:pPr>
            <a:r>
              <a:rPr lang="uk-UA" sz="1400" b="1" dirty="0"/>
              <a:t>	        </a:t>
            </a:r>
            <a:r>
              <a:rPr lang="uk-UA" sz="1400" dirty="0"/>
              <a:t>Подається у вигляді таблиці</a:t>
            </a:r>
          </a:p>
          <a:p>
            <a:pPr>
              <a:defRPr/>
            </a:pPr>
            <a:endParaRPr lang="uk-UA" sz="1400" b="1" dirty="0"/>
          </a:p>
          <a:p>
            <a:pPr lvl="1">
              <a:defRPr/>
            </a:pPr>
            <a:r>
              <a:rPr lang="uk-UA" sz="1400" dirty="0"/>
              <a:t>	2.2. Структурно-логічна схема ОП</a:t>
            </a:r>
          </a:p>
          <a:p>
            <a:pPr>
              <a:defRPr/>
            </a:pPr>
            <a:r>
              <a:rPr lang="uk-UA" sz="1400" dirty="0"/>
              <a:t> </a:t>
            </a:r>
          </a:p>
          <a:p>
            <a:pPr marL="1254125">
              <a:defRPr/>
            </a:pPr>
            <a:r>
              <a:rPr lang="uk-UA" sz="1400" dirty="0"/>
              <a:t>Короткий опис логічної послідовності вивчення компонент освітньої програми. Рекомендується представляти у вигляді графа.</a:t>
            </a:r>
          </a:p>
          <a:p>
            <a:pPr marL="1254125">
              <a:defRPr/>
            </a:pPr>
            <a:r>
              <a:rPr lang="en-US" sz="1400" dirty="0"/>
              <a:t> </a:t>
            </a:r>
            <a:endParaRPr lang="uk-UA" sz="1400" dirty="0"/>
          </a:p>
          <a:p>
            <a:pPr>
              <a:defRPr/>
            </a:pPr>
            <a:r>
              <a:rPr lang="en-US" dirty="0"/>
              <a:t> </a:t>
            </a:r>
            <a:r>
              <a:rPr lang="uk-UA" dirty="0"/>
              <a:t> </a:t>
            </a:r>
            <a:r>
              <a:rPr lang="uk-UA" sz="1400" dirty="0"/>
              <a:t>* Згідно із Законом України “Про вищу освіту” студенти мають право на “вибір навчальних дисциплін у межах, передбачених відповідною освітньою програмою та робочим навчальним планом, в обсязі, що становить не менш як 25 відсотків загальної кількості кредитів ЄКТС, передбачених для даного рівня вищої освіти. При цьому здобувачі певного рівня вищої освіти мають право вибирати навчальні дисципліни, що пропонуються для інших рівнів вищої освіти, за погодженням з керівником відповідного факультету чи підрозділу". </a:t>
            </a:r>
          </a:p>
          <a:p>
            <a:pPr>
              <a:defRPr/>
            </a:pPr>
            <a:r>
              <a:rPr lang="uk-UA" sz="1400" dirty="0"/>
              <a:t>    Вищі навчальні заклади самостійно визначають механізми реалізації права студентів на вибір навчальних  дисциплін (описується відповідним Положенням). Вибіркові дисципліни можуть формуватися у блоки, тоді студент вибирає блок дисциплін, після чого усі дисципліни блоку стають обов'язковими для вивчення. Рекомендується використовувати як блочні форми вибору, так і повністю вільний вибір дисциплін студентами.</a:t>
            </a:r>
          </a:p>
        </p:txBody>
      </p:sp>
    </p:spTree>
    <p:extLst>
      <p:ext uri="{BB962C8B-B14F-4D97-AF65-F5344CB8AC3E}">
        <p14:creationId xmlns:p14="http://schemas.microsoft.com/office/powerpoint/2010/main" val="3887109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graphicFrame>
        <p:nvGraphicFramePr>
          <p:cNvPr id="6" name="Таблица 12"/>
          <p:cNvGraphicFramePr>
            <a:graphicFrameLocks noGrp="1"/>
          </p:cNvGraphicFramePr>
          <p:nvPr>
            <p:extLst>
              <p:ext uri="{D42A27DB-BD31-4B8C-83A1-F6EECF244321}">
                <p14:modId xmlns:p14="http://schemas.microsoft.com/office/powerpoint/2010/main" val="2203035727"/>
              </p:ext>
            </p:extLst>
          </p:nvPr>
        </p:nvGraphicFramePr>
        <p:xfrm>
          <a:off x="2346057" y="973680"/>
          <a:ext cx="7764102" cy="5923254"/>
        </p:xfrm>
        <a:graphic>
          <a:graphicData uri="http://schemas.openxmlformats.org/drawingml/2006/table">
            <a:tbl>
              <a:tblPr/>
              <a:tblGrid>
                <a:gridCol w="1846513">
                  <a:extLst>
                    <a:ext uri="{9D8B030D-6E8A-4147-A177-3AD203B41FA5}">
                      <a16:colId xmlns="" xmlns:a16="http://schemas.microsoft.com/office/drawing/2014/main" val="20000"/>
                    </a:ext>
                  </a:extLst>
                </a:gridCol>
                <a:gridCol w="2419837">
                  <a:extLst>
                    <a:ext uri="{9D8B030D-6E8A-4147-A177-3AD203B41FA5}">
                      <a16:colId xmlns="" xmlns:a16="http://schemas.microsoft.com/office/drawing/2014/main" val="20001"/>
                    </a:ext>
                  </a:extLst>
                </a:gridCol>
                <a:gridCol w="1060730">
                  <a:extLst>
                    <a:ext uri="{9D8B030D-6E8A-4147-A177-3AD203B41FA5}">
                      <a16:colId xmlns="" xmlns:a16="http://schemas.microsoft.com/office/drawing/2014/main" val="20002"/>
                    </a:ext>
                  </a:extLst>
                </a:gridCol>
                <a:gridCol w="826400">
                  <a:extLst>
                    <a:ext uri="{9D8B030D-6E8A-4147-A177-3AD203B41FA5}">
                      <a16:colId xmlns="" xmlns:a16="http://schemas.microsoft.com/office/drawing/2014/main" val="20003"/>
                    </a:ext>
                  </a:extLst>
                </a:gridCol>
                <a:gridCol w="1610622">
                  <a:extLst>
                    <a:ext uri="{9D8B030D-6E8A-4147-A177-3AD203B41FA5}">
                      <a16:colId xmlns="" xmlns:a16="http://schemas.microsoft.com/office/drawing/2014/main" val="20004"/>
                    </a:ext>
                  </a:extLst>
                </a:gridCol>
              </a:tblGrid>
              <a:tr h="7000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rgbClr val="FFFFFF"/>
                          </a:solidFill>
                          <a:effectLst/>
                          <a:latin typeface="Times New Roman" pitchFamily="18" charset="0"/>
                          <a:cs typeface="Times New Roman" pitchFamily="18" charset="0"/>
                        </a:rPr>
                        <a:t>Код н/д</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cs typeface="Times New Roman" pitchFamily="18" charset="0"/>
                        </a:rPr>
                        <a:t>Компоненти освітньої програми </a:t>
                      </a:r>
                      <a:br>
                        <a:rPr kumimoji="0" lang="uk-UA" sz="1200" b="1" i="0" u="none" strike="noStrike" cap="none" normalizeH="0" baseline="0" smtClean="0">
                          <a:ln>
                            <a:noFill/>
                          </a:ln>
                          <a:solidFill>
                            <a:srgbClr val="FFFFFF"/>
                          </a:solidFill>
                          <a:effectLst/>
                          <a:latin typeface="Times New Roman" pitchFamily="18" charset="0"/>
                          <a:cs typeface="Times New Roman" pitchFamily="18" charset="0"/>
                        </a:rPr>
                      </a:br>
                      <a:r>
                        <a:rPr kumimoji="0" lang="uk-UA" sz="1200" b="1" i="0" u="none" strike="noStrike" cap="none" normalizeH="0" baseline="0" smtClean="0">
                          <a:ln>
                            <a:noFill/>
                          </a:ln>
                          <a:solidFill>
                            <a:srgbClr val="FFFFFF"/>
                          </a:solidFill>
                          <a:effectLst/>
                          <a:latin typeface="Times New Roman" pitchFamily="18" charset="0"/>
                          <a:cs typeface="Times New Roman" pitchFamily="18" charset="0"/>
                        </a:rPr>
                        <a:t>(навчальні дисципліни, курсові проекти (роботи), практики, кваліфікаційна робота)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cs typeface="Times New Roman" pitchFamily="18" charset="0"/>
                        </a:rPr>
                        <a:t>Кількість кредитів</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uk-U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cs typeface="Times New Roman" pitchFamily="18" charset="0"/>
                        </a:rPr>
                        <a:t>Форма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cs typeface="Times New Roman" pitchFamily="18" charset="0"/>
                        </a:rPr>
                        <a:t>підсумк. контролю</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46176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Обов’язкові компоненти ОП</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0001"/>
                  </a:ext>
                </a:extLst>
              </a:tr>
              <a:tr h="2688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ОК 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r h="2625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ОК 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3"/>
                  </a:ext>
                </a:extLst>
              </a:tr>
              <a:tr h="2625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ОК 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4"/>
                  </a:ext>
                </a:extLst>
              </a:tr>
              <a:tr h="293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5"/>
                  </a:ext>
                </a:extLst>
              </a:tr>
              <a:tr h="282528">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Загальний обсяг обов'язкових компонент</a:t>
                      </a: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hMerge="1">
                  <a:txBody>
                    <a:bodyPr/>
                    <a:lstStyle/>
                    <a:p>
                      <a:endParaRPr lang="uk-UA"/>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extLst>
                  <a:ext uri="{0D108BD9-81ED-4DB2-BD59-A6C34878D82A}">
                    <a16:rowId xmlns="" xmlns:a16="http://schemas.microsoft.com/office/drawing/2014/main" val="10006"/>
                  </a:ext>
                </a:extLst>
              </a:tr>
              <a:tr h="352401">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Вибіркові компоненти  ОП *</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0007"/>
                  </a:ext>
                </a:extLst>
              </a:tr>
              <a:tr h="325061">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1" u="none" strike="noStrike" cap="none" normalizeH="0" baseline="0" smtClean="0">
                          <a:ln>
                            <a:noFill/>
                          </a:ln>
                          <a:solidFill>
                            <a:srgbClr val="000000"/>
                          </a:solidFill>
                          <a:effectLst/>
                          <a:latin typeface="Times New Roman" pitchFamily="18" charset="0"/>
                          <a:cs typeface="Times New Roman" pitchFamily="18" charset="0"/>
                        </a:rPr>
                        <a:t>Вибірковий блок 1 (за наявності)</a:t>
                      </a:r>
                      <a:endParaRPr kumimoji="0" lang="uk-UA"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0008"/>
                  </a:ext>
                </a:extLst>
              </a:tr>
              <a:tr h="34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ВБ 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9"/>
                  </a:ext>
                </a:extLst>
              </a:tr>
              <a:tr h="34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ВБ 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10"/>
                  </a:ext>
                </a:extLst>
              </a:tr>
              <a:tr h="34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cs typeface="Times New Roman" pitchFamily="18" charset="0"/>
                        </a:rPr>
                        <a:t>ВБ 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11"/>
                  </a:ext>
                </a:extLst>
              </a:tr>
              <a:tr h="27645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1" u="none" strike="noStrike" cap="none" normalizeH="0" baseline="0" smtClean="0">
                          <a:ln>
                            <a:noFill/>
                          </a:ln>
                          <a:solidFill>
                            <a:srgbClr val="000000"/>
                          </a:solidFill>
                          <a:effectLst/>
                          <a:latin typeface="Times New Roman" pitchFamily="18" charset="0"/>
                          <a:cs typeface="Times New Roman" pitchFamily="18" charset="0"/>
                        </a:rPr>
                        <a:t>Вибірковий блок 2 (за наявності)</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0012"/>
                  </a:ext>
                </a:extLst>
              </a:tr>
              <a:tr h="34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smtClean="0">
                          <a:ln>
                            <a:noFill/>
                          </a:ln>
                          <a:solidFill>
                            <a:srgbClr val="000000"/>
                          </a:solidFill>
                          <a:effectLst/>
                          <a:latin typeface="Calibri" pitchFamily="34" charset="0"/>
                          <a:cs typeface="Arial" pitchFamily="34" charset="0"/>
                        </a:rPr>
                        <a:t>…</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13"/>
                  </a:ext>
                </a:extLst>
              </a:tr>
              <a:tr h="349996">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0014"/>
                  </a:ext>
                </a:extLst>
              </a:tr>
              <a:tr h="265821">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Загальний обсяг вибіркових компонент:</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c hMerge="1">
                  <a:txBody>
                    <a:bodyPr/>
                    <a:lstStyle/>
                    <a:p>
                      <a:endParaRPr lang="uk-UA"/>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extLst>
                  <a:ext uri="{0D108BD9-81ED-4DB2-BD59-A6C34878D82A}">
                    <a16:rowId xmlns="" xmlns:a16="http://schemas.microsoft.com/office/drawing/2014/main" val="10015"/>
                  </a:ext>
                </a:extLst>
              </a:tr>
              <a:tr h="26250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smtClean="0">
                          <a:ln>
                            <a:noFill/>
                          </a:ln>
                          <a:solidFill>
                            <a:srgbClr val="000000"/>
                          </a:solidFill>
                          <a:effectLst/>
                          <a:latin typeface="Times New Roman" pitchFamily="18" charset="0"/>
                          <a:cs typeface="Times New Roman" pitchFamily="18" charset="0"/>
                        </a:rPr>
                        <a:t>ЗАГАЛЬНИЙ ОБСЯГ ОСВІТНЬОЇ ПРОГРАМИ</a:t>
                      </a:r>
                      <a:endParaRPr kumimoji="0" lang="uk-UA"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c hMerge="1">
                  <a:txBody>
                    <a:bodyPr/>
                    <a:lstStyle/>
                    <a:p>
                      <a:endParaRPr lang="uk-UA"/>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rgbClr val="000000"/>
                        </a:solidFill>
                        <a:effectLst/>
                        <a:latin typeface="Calibri" pitchFamily="34" charset="0"/>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3756582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Розділ 3</a:t>
            </a:r>
            <a:endParaRPr lang="uk-UA" altLang="uk-UA" sz="2800" b="1" baseline="30000" dirty="0">
              <a:solidFill>
                <a:srgbClr val="00A1E4"/>
              </a:solidFill>
              <a:latin typeface="HeliosExt"/>
            </a:endParaRPr>
          </a:p>
        </p:txBody>
      </p:sp>
      <p:sp>
        <p:nvSpPr>
          <p:cNvPr id="5" name="TextBox 4"/>
          <p:cNvSpPr txBox="1"/>
          <p:nvPr/>
        </p:nvSpPr>
        <p:spPr>
          <a:xfrm>
            <a:off x="1423359" y="1952107"/>
            <a:ext cx="10358625" cy="4758354"/>
          </a:xfrm>
          <a:prstGeom prst="rect">
            <a:avLst/>
          </a:prstGeom>
          <a:noFill/>
        </p:spPr>
        <p:txBody>
          <a:bodyPr wrap="square" rtlCol="0">
            <a:spAutoFit/>
          </a:bodyPr>
          <a:lstStyle/>
          <a:p>
            <a:pPr algn="ctr"/>
            <a:r>
              <a:rPr lang="uk-UA" altLang="uk-UA" b="1" dirty="0"/>
              <a:t>3. Форма атестації здобувачів вищої освіти</a:t>
            </a:r>
          </a:p>
          <a:p>
            <a:pPr algn="ctr"/>
            <a:endParaRPr lang="uk-UA" altLang="uk-UA" dirty="0"/>
          </a:p>
          <a:p>
            <a:pPr>
              <a:lnSpc>
                <a:spcPct val="150000"/>
              </a:lnSpc>
            </a:pPr>
            <a:r>
              <a:rPr lang="uk-UA" altLang="uk-UA" dirty="0"/>
              <a:t>	Подається інформація про види (форми) підсумкової атестації та документи, які отримує випускник на основі її успішного проходження.</a:t>
            </a:r>
          </a:p>
          <a:p>
            <a:pPr>
              <a:lnSpc>
                <a:spcPct val="150000"/>
              </a:lnSpc>
            </a:pPr>
            <a:r>
              <a:rPr lang="uk-UA" altLang="uk-UA" dirty="0"/>
              <a:t> </a:t>
            </a:r>
          </a:p>
          <a:p>
            <a:pPr>
              <a:lnSpc>
                <a:spcPct val="150000"/>
              </a:lnSpc>
            </a:pPr>
            <a:r>
              <a:rPr lang="uk-UA" altLang="uk-UA" i="1" u="sng" dirty="0"/>
              <a:t>Приклад</a:t>
            </a:r>
            <a:r>
              <a:rPr lang="uk-UA" altLang="uk-UA" i="1" dirty="0"/>
              <a:t>:</a:t>
            </a:r>
            <a:endParaRPr lang="uk-UA" altLang="uk-UA" dirty="0"/>
          </a:p>
          <a:p>
            <a:pPr algn="just">
              <a:lnSpc>
                <a:spcPct val="150000"/>
              </a:lnSpc>
            </a:pPr>
            <a:r>
              <a:rPr lang="uk-UA" altLang="uk-UA" dirty="0"/>
              <a:t>Атестація випускників освітньої програми спеціальності № </a:t>
            </a:r>
            <a:r>
              <a:rPr lang="uk-UA" altLang="uk-UA" u="sng" dirty="0"/>
              <a:t>  </a:t>
            </a:r>
            <a:r>
              <a:rPr lang="uk-UA" altLang="uk-UA" dirty="0"/>
              <a:t> "Назва" проводиться у формі захисту кваліфікаційної магістерської роботи та завершується </a:t>
            </a:r>
            <a:r>
              <a:rPr lang="uk-UA" altLang="uk-UA" dirty="0" err="1"/>
              <a:t>видачею</a:t>
            </a:r>
            <a:r>
              <a:rPr lang="uk-UA" altLang="uk-UA" dirty="0"/>
              <a:t> документу встановленого зразка про присудження йому ступеня магістра із присвоєнням кваліфікації: Магістр з   ______________  за спеціалізацією  ______________  </a:t>
            </a:r>
          </a:p>
          <a:p>
            <a:pPr algn="just">
              <a:lnSpc>
                <a:spcPct val="150000"/>
              </a:lnSpc>
            </a:pPr>
            <a:r>
              <a:rPr lang="uk-UA" altLang="uk-UA" b="1" dirty="0"/>
              <a:t>                         (назва спеціальності)                                                 (назва спеціалізації)                                 </a:t>
            </a:r>
            <a:endParaRPr lang="uk-UA" altLang="uk-UA" dirty="0"/>
          </a:p>
          <a:p>
            <a:pPr>
              <a:lnSpc>
                <a:spcPct val="150000"/>
              </a:lnSpc>
            </a:pPr>
            <a:r>
              <a:rPr lang="uk-UA" altLang="uk-UA" dirty="0"/>
              <a:t>Атестація здійснюється відкрито і публічно. </a:t>
            </a:r>
            <a:r>
              <a:rPr lang="uk-UA" altLang="uk-UA" b="1" dirty="0"/>
              <a:t> </a:t>
            </a:r>
            <a:endParaRPr lang="uk-UA" altLang="uk-UA" dirty="0"/>
          </a:p>
        </p:txBody>
      </p:sp>
    </p:spTree>
    <p:extLst>
      <p:ext uri="{BB962C8B-B14F-4D97-AF65-F5344CB8AC3E}">
        <p14:creationId xmlns:p14="http://schemas.microsoft.com/office/powerpoint/2010/main" val="17179193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Розділ 4</a:t>
            </a:r>
            <a:endParaRPr lang="uk-UA" altLang="uk-UA" sz="2800" b="1" baseline="30000" dirty="0">
              <a:solidFill>
                <a:srgbClr val="00A1E4"/>
              </a:solidFill>
              <a:latin typeface="HeliosExt"/>
            </a:endParaRPr>
          </a:p>
        </p:txBody>
      </p:sp>
      <p:sp>
        <p:nvSpPr>
          <p:cNvPr id="5" name="TextBox 4"/>
          <p:cNvSpPr txBox="1"/>
          <p:nvPr/>
        </p:nvSpPr>
        <p:spPr>
          <a:xfrm>
            <a:off x="1362974" y="1744296"/>
            <a:ext cx="10358625" cy="646331"/>
          </a:xfrm>
          <a:prstGeom prst="rect">
            <a:avLst/>
          </a:prstGeom>
          <a:noFill/>
        </p:spPr>
        <p:txBody>
          <a:bodyPr wrap="square" rtlCol="0">
            <a:spAutoFit/>
          </a:bodyPr>
          <a:lstStyle/>
          <a:p>
            <a:pPr algn="ctr"/>
            <a:r>
              <a:rPr lang="uk-UA" altLang="uk-UA" b="1" dirty="0" smtClean="0"/>
              <a:t>Матриця </a:t>
            </a:r>
            <a:r>
              <a:rPr lang="uk-UA" altLang="uk-UA" b="1" dirty="0"/>
              <a:t>відповідності </a:t>
            </a:r>
            <a:r>
              <a:rPr lang="ru-RU" altLang="uk-UA" b="1" dirty="0" err="1"/>
              <a:t>програмних</a:t>
            </a:r>
            <a:r>
              <a:rPr lang="ru-RU" altLang="uk-UA" b="1" dirty="0"/>
              <a:t> </a:t>
            </a:r>
            <a:r>
              <a:rPr lang="uk-UA" altLang="uk-UA" b="1" dirty="0" err="1"/>
              <a:t>компетентностей</a:t>
            </a:r>
            <a:endParaRPr lang="uk-UA" altLang="uk-UA" dirty="0"/>
          </a:p>
          <a:p>
            <a:pPr algn="ctr"/>
            <a:r>
              <a:rPr lang="uk-UA" altLang="uk-UA" b="1" dirty="0"/>
              <a:t>компонентам освітньої програми</a:t>
            </a:r>
            <a:endParaRPr lang="ru-RU" baseline="30000" dirty="0">
              <a:latin typeface="Microtype" pitchFamily="2" charset="-52"/>
              <a:cs typeface="Arial" pitchFamily="34" charset="0"/>
            </a:endParaRPr>
          </a:p>
        </p:txBody>
      </p:sp>
      <p:graphicFrame>
        <p:nvGraphicFramePr>
          <p:cNvPr id="6" name="Таблица 12"/>
          <p:cNvGraphicFramePr>
            <a:graphicFrameLocks noGrp="1"/>
          </p:cNvGraphicFramePr>
          <p:nvPr>
            <p:extLst>
              <p:ext uri="{D42A27DB-BD31-4B8C-83A1-F6EECF244321}">
                <p14:modId xmlns:p14="http://schemas.microsoft.com/office/powerpoint/2010/main" val="789343805"/>
              </p:ext>
            </p:extLst>
          </p:nvPr>
        </p:nvGraphicFramePr>
        <p:xfrm>
          <a:off x="2400445" y="2533896"/>
          <a:ext cx="8283681" cy="4207387"/>
        </p:xfrm>
        <a:graphic>
          <a:graphicData uri="http://schemas.openxmlformats.org/drawingml/2006/table">
            <a:tbl>
              <a:tblPr firstRow="1" bandRow="1">
                <a:tableStyleId>{5C22544A-7EE6-4342-B048-85BDC9FD1C3A}</a:tableStyleId>
              </a:tblPr>
              <a:tblGrid>
                <a:gridCol w="920409">
                  <a:extLst>
                    <a:ext uri="{9D8B030D-6E8A-4147-A177-3AD203B41FA5}">
                      <a16:colId xmlns="" xmlns:a16="http://schemas.microsoft.com/office/drawing/2014/main" val="20000"/>
                    </a:ext>
                  </a:extLst>
                </a:gridCol>
                <a:gridCol w="920409">
                  <a:extLst>
                    <a:ext uri="{9D8B030D-6E8A-4147-A177-3AD203B41FA5}">
                      <a16:colId xmlns="" xmlns:a16="http://schemas.microsoft.com/office/drawing/2014/main" val="20001"/>
                    </a:ext>
                  </a:extLst>
                </a:gridCol>
                <a:gridCol w="920409">
                  <a:extLst>
                    <a:ext uri="{9D8B030D-6E8A-4147-A177-3AD203B41FA5}">
                      <a16:colId xmlns="" xmlns:a16="http://schemas.microsoft.com/office/drawing/2014/main" val="20002"/>
                    </a:ext>
                  </a:extLst>
                </a:gridCol>
                <a:gridCol w="920409">
                  <a:extLst>
                    <a:ext uri="{9D8B030D-6E8A-4147-A177-3AD203B41FA5}">
                      <a16:colId xmlns="" xmlns:a16="http://schemas.microsoft.com/office/drawing/2014/main" val="20003"/>
                    </a:ext>
                  </a:extLst>
                </a:gridCol>
                <a:gridCol w="920409">
                  <a:extLst>
                    <a:ext uri="{9D8B030D-6E8A-4147-A177-3AD203B41FA5}">
                      <a16:colId xmlns="" xmlns:a16="http://schemas.microsoft.com/office/drawing/2014/main" val="20004"/>
                    </a:ext>
                  </a:extLst>
                </a:gridCol>
                <a:gridCol w="920409">
                  <a:extLst>
                    <a:ext uri="{9D8B030D-6E8A-4147-A177-3AD203B41FA5}">
                      <a16:colId xmlns="" xmlns:a16="http://schemas.microsoft.com/office/drawing/2014/main" val="20005"/>
                    </a:ext>
                  </a:extLst>
                </a:gridCol>
                <a:gridCol w="920409">
                  <a:extLst>
                    <a:ext uri="{9D8B030D-6E8A-4147-A177-3AD203B41FA5}">
                      <a16:colId xmlns="" xmlns:a16="http://schemas.microsoft.com/office/drawing/2014/main" val="20006"/>
                    </a:ext>
                  </a:extLst>
                </a:gridCol>
                <a:gridCol w="920409">
                  <a:extLst>
                    <a:ext uri="{9D8B030D-6E8A-4147-A177-3AD203B41FA5}">
                      <a16:colId xmlns="" xmlns:a16="http://schemas.microsoft.com/office/drawing/2014/main" val="20007"/>
                    </a:ext>
                  </a:extLst>
                </a:gridCol>
                <a:gridCol w="920409">
                  <a:extLst>
                    <a:ext uri="{9D8B030D-6E8A-4147-A177-3AD203B41FA5}">
                      <a16:colId xmlns="" xmlns:a16="http://schemas.microsoft.com/office/drawing/2014/main" val="20008"/>
                    </a:ext>
                  </a:extLst>
                </a:gridCol>
              </a:tblGrid>
              <a:tr h="1552678">
                <a:tc>
                  <a:txBody>
                    <a:bodyPr/>
                    <a:lstStyle/>
                    <a:p>
                      <a:pPr>
                        <a:spcAft>
                          <a:spcPts val="0"/>
                        </a:spcAft>
                      </a:pPr>
                      <a:endParaRPr lang="uk-UA" sz="1200" dirty="0">
                        <a:latin typeface="Times New Roman"/>
                        <a:ea typeface="Times New Roman"/>
                      </a:endParaRPr>
                    </a:p>
                  </a:txBody>
                  <a:tcPr marL="68580" marR="68580" marT="0" marB="0"/>
                </a:tc>
                <a:tc>
                  <a:txBody>
                    <a:bodyPr/>
                    <a:lstStyle/>
                    <a:p>
                      <a:pPr algn="ctr">
                        <a:spcAft>
                          <a:spcPts val="0"/>
                        </a:spcAft>
                      </a:pPr>
                      <a:r>
                        <a:rPr lang="uk-UA" sz="1200" b="1" dirty="0">
                          <a:latin typeface="Times New Roman"/>
                          <a:ea typeface="Times New Roman"/>
                        </a:rPr>
                        <a:t>ОК 1</a:t>
                      </a:r>
                      <a:endParaRPr lang="uk-UA" sz="1200" dirty="0">
                        <a:latin typeface="Times New Roman"/>
                        <a:ea typeface="Times New Roman"/>
                      </a:endParaRPr>
                    </a:p>
                  </a:txBody>
                  <a:tcPr marL="68580" marR="68580" marT="0" marB="0" vert="vert270" anchor="ctr"/>
                </a:tc>
                <a:tc>
                  <a:txBody>
                    <a:bodyPr/>
                    <a:lstStyle/>
                    <a:p>
                      <a:pPr algn="ctr">
                        <a:spcAft>
                          <a:spcPts val="0"/>
                        </a:spcAft>
                      </a:pPr>
                      <a:r>
                        <a:rPr lang="uk-UA" sz="1200" b="1" dirty="0">
                          <a:latin typeface="Times New Roman"/>
                          <a:ea typeface="Times New Roman"/>
                        </a:rPr>
                        <a:t>ОК 2</a:t>
                      </a:r>
                      <a:endParaRPr lang="uk-UA" sz="1200" dirty="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ОК </a:t>
                      </a:r>
                      <a:r>
                        <a:rPr lang="en-US" sz="1200" b="1">
                          <a:latin typeface="Times New Roman"/>
                          <a:ea typeface="Times New Roman"/>
                        </a:rPr>
                        <a:t>n</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 </a:t>
                      </a:r>
                      <a:r>
                        <a:rPr lang="uk-UA" sz="1200" b="1">
                          <a:latin typeface="Times New Roman"/>
                          <a:ea typeface="Times New Roman"/>
                        </a:rPr>
                        <a:t>1</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 </a:t>
                      </a:r>
                      <a:r>
                        <a:rPr lang="uk-UA" sz="1200" b="1">
                          <a:latin typeface="Times New Roman"/>
                          <a:ea typeface="Times New Roman"/>
                        </a:rPr>
                        <a:t>2</a:t>
                      </a:r>
                      <a:endParaRPr lang="uk-UA" sz="1200">
                        <a:latin typeface="Times New Roman"/>
                        <a:ea typeface="Times New Roman"/>
                      </a:endParaRPr>
                    </a:p>
                  </a:txBody>
                  <a:tcPr marL="68580" marR="68580" marT="0" marB="0" vert="vert270" anchor="ctr"/>
                </a:tc>
                <a:tc>
                  <a:txBody>
                    <a:bodyPr/>
                    <a:lstStyle/>
                    <a:p>
                      <a:pPr algn="ctr">
                        <a:spcAft>
                          <a:spcPts val="0"/>
                        </a:spcAft>
                      </a:pPr>
                      <a:r>
                        <a:rPr lang="en-US" sz="1200" b="1">
                          <a:latin typeface="Times New Roman"/>
                          <a:ea typeface="Times New Roman"/>
                        </a:rPr>
                        <a:t>…</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a:t>
                      </a:r>
                      <a:r>
                        <a:rPr lang="en-US" sz="1200" b="1">
                          <a:latin typeface="Times New Roman"/>
                          <a:ea typeface="Times New Roman"/>
                        </a:rPr>
                        <a:t> m</a:t>
                      </a:r>
                      <a:endParaRPr lang="uk-UA" sz="1200">
                        <a:latin typeface="Times New Roman"/>
                        <a:ea typeface="Times New Roman"/>
                      </a:endParaRPr>
                    </a:p>
                  </a:txBody>
                  <a:tcPr marL="68580" marR="68580" marT="0" marB="0" vert="vert270" anchor="ctr"/>
                </a:tc>
                <a:extLst>
                  <a:ext uri="{0D108BD9-81ED-4DB2-BD59-A6C34878D82A}">
                    <a16:rowId xmlns="" xmlns:a16="http://schemas.microsoft.com/office/drawing/2014/main" val="10000"/>
                  </a:ext>
                </a:extLst>
              </a:tr>
              <a:tr h="368709">
                <a:tc>
                  <a:txBody>
                    <a:bodyPr/>
                    <a:lstStyle/>
                    <a:p>
                      <a:pPr algn="ctr">
                        <a:spcAft>
                          <a:spcPts val="0"/>
                        </a:spcAft>
                      </a:pPr>
                      <a:r>
                        <a:rPr lang="uk-UA" sz="1200" b="1" dirty="0">
                          <a:latin typeface="Times New Roman"/>
                          <a:ea typeface="Times New Roman"/>
                        </a:rPr>
                        <a:t>ЗК 1</a:t>
                      </a:r>
                      <a:endParaRPr lang="uk-UA" sz="1200" dirty="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1"/>
                  </a:ext>
                </a:extLst>
              </a:tr>
              <a:tr h="398207">
                <a:tc>
                  <a:txBody>
                    <a:bodyPr/>
                    <a:lstStyle/>
                    <a:p>
                      <a:pPr algn="ctr">
                        <a:spcAft>
                          <a:spcPts val="0"/>
                        </a:spcAft>
                      </a:pPr>
                      <a:r>
                        <a:rPr lang="uk-UA" sz="1200" b="1" dirty="0">
                          <a:latin typeface="Times New Roman"/>
                          <a:ea typeface="Times New Roman"/>
                        </a:rPr>
                        <a:t>ЗК 2</a:t>
                      </a:r>
                      <a:endParaRPr lang="uk-UA" sz="1200" dirty="0">
                        <a:latin typeface="Times New Roman"/>
                        <a:ea typeface="Times New Roman"/>
                      </a:endParaRPr>
                    </a:p>
                  </a:txBody>
                  <a:tcPr marL="68580" marR="68580" marT="0" marB="0"/>
                </a:tc>
                <a:tc>
                  <a:txBody>
                    <a:bodyPr/>
                    <a:lstStyle/>
                    <a:p>
                      <a:pPr algn="ctr">
                        <a:spcAft>
                          <a:spcPts val="0"/>
                        </a:spcAft>
                      </a:pPr>
                      <a:r>
                        <a:rPr lang="uk-UA" sz="1200" b="1" dirty="0">
                          <a:latin typeface="Times New Roman"/>
                          <a:ea typeface="Times New Roman"/>
                        </a:rPr>
                        <a:t>•</a:t>
                      </a:r>
                      <a:endParaRPr lang="uk-UA" sz="1200" dirty="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2"/>
                  </a:ext>
                </a:extLst>
              </a:tr>
              <a:tr h="368709">
                <a:tc>
                  <a:txBody>
                    <a:bodyPr/>
                    <a:lstStyle/>
                    <a:p>
                      <a:pPr algn="ctr">
                        <a:spcAft>
                          <a:spcPts val="0"/>
                        </a:spcAft>
                      </a:pPr>
                      <a:r>
                        <a:rPr lang="uk-UA" sz="1200" b="1" dirty="0">
                          <a:latin typeface="Times New Roman"/>
                          <a:ea typeface="Times New Roman"/>
                        </a:rPr>
                        <a:t>ЗК 3</a:t>
                      </a:r>
                      <a:endParaRPr lang="uk-UA" sz="1200" dirty="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extLst>
                  <a:ext uri="{0D108BD9-81ED-4DB2-BD59-A6C34878D82A}">
                    <a16:rowId xmlns="" xmlns:a16="http://schemas.microsoft.com/office/drawing/2014/main" val="10003"/>
                  </a:ext>
                </a:extLst>
              </a:tr>
              <a:tr h="368710">
                <a:tc>
                  <a:txBody>
                    <a:bodyPr/>
                    <a:lstStyle/>
                    <a:p>
                      <a:pPr algn="ctr">
                        <a:spcAft>
                          <a:spcPts val="0"/>
                        </a:spcAft>
                      </a:pPr>
                      <a:r>
                        <a:rPr lang="uk-UA" sz="1200" b="1" dirty="0">
                          <a:latin typeface="Times New Roman"/>
                          <a:ea typeface="Times New Roman"/>
                        </a:rPr>
                        <a:t>…</a:t>
                      </a:r>
                      <a:endParaRPr lang="uk-UA" sz="1200" dirty="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extLst>
                  <a:ext uri="{0D108BD9-81ED-4DB2-BD59-A6C34878D82A}">
                    <a16:rowId xmlns="" xmlns:a16="http://schemas.microsoft.com/office/drawing/2014/main" val="10004"/>
                  </a:ext>
                </a:extLst>
              </a:tr>
              <a:tr h="383458">
                <a:tc>
                  <a:txBody>
                    <a:bodyPr/>
                    <a:lstStyle/>
                    <a:p>
                      <a:pPr algn="ctr">
                        <a:spcAft>
                          <a:spcPts val="0"/>
                        </a:spcAft>
                      </a:pPr>
                      <a:r>
                        <a:rPr lang="uk-UA" sz="1200" b="1" dirty="0">
                          <a:latin typeface="Times New Roman"/>
                          <a:ea typeface="Times New Roman"/>
                        </a:rPr>
                        <a:t>ФК 1</a:t>
                      </a:r>
                      <a:endParaRPr lang="uk-UA" sz="1200" dirty="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5"/>
                  </a:ext>
                </a:extLst>
              </a:tr>
              <a:tr h="368710">
                <a:tc>
                  <a:txBody>
                    <a:bodyPr/>
                    <a:lstStyle/>
                    <a:p>
                      <a:pPr algn="ctr">
                        <a:spcAft>
                          <a:spcPts val="0"/>
                        </a:spcAft>
                      </a:pPr>
                      <a:r>
                        <a:rPr lang="uk-UA" sz="1200" b="1" dirty="0">
                          <a:latin typeface="Times New Roman"/>
                          <a:ea typeface="Times New Roman"/>
                        </a:rPr>
                        <a:t>ФК 2</a:t>
                      </a:r>
                      <a:endParaRPr lang="uk-UA" sz="1200" dirty="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6"/>
                  </a:ext>
                </a:extLst>
              </a:tr>
              <a:tr h="398206">
                <a:tc>
                  <a:txBody>
                    <a:bodyPr/>
                    <a:lstStyle/>
                    <a:p>
                      <a:pPr algn="ctr">
                        <a:spcAft>
                          <a:spcPts val="0"/>
                        </a:spcAft>
                      </a:pPr>
                      <a:r>
                        <a:rPr lang="uk-UA" sz="1200" b="1" dirty="0">
                          <a:latin typeface="Times New Roman"/>
                          <a:ea typeface="Times New Roman"/>
                        </a:rPr>
                        <a:t>ФК 3</a:t>
                      </a:r>
                      <a:endParaRPr lang="uk-UA" sz="1200" dirty="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dirty="0">
                          <a:latin typeface="Times New Roman"/>
                          <a:ea typeface="Times New Roman"/>
                        </a:rPr>
                        <a:t>•</a:t>
                      </a:r>
                      <a:endParaRPr lang="uk-UA" sz="1200" dirty="0">
                        <a:latin typeface="Times New Roman"/>
                        <a:ea typeface="Times New Roman"/>
                      </a:endParaRPr>
                    </a:p>
                  </a:txBody>
                  <a:tcPr marL="68580" marR="68580" marT="0" marB="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781262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364705"/>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Розділ 5</a:t>
            </a:r>
            <a:endParaRPr lang="uk-UA" altLang="uk-UA" sz="2800" b="1" baseline="30000" dirty="0">
              <a:solidFill>
                <a:srgbClr val="00A1E4"/>
              </a:solidFill>
              <a:latin typeface="HeliosExt"/>
            </a:endParaRPr>
          </a:p>
        </p:txBody>
      </p:sp>
      <p:sp>
        <p:nvSpPr>
          <p:cNvPr id="5" name="TextBox 4"/>
          <p:cNvSpPr txBox="1"/>
          <p:nvPr/>
        </p:nvSpPr>
        <p:spPr>
          <a:xfrm>
            <a:off x="1506666" y="1742489"/>
            <a:ext cx="10358625" cy="646331"/>
          </a:xfrm>
          <a:prstGeom prst="rect">
            <a:avLst/>
          </a:prstGeom>
          <a:noFill/>
        </p:spPr>
        <p:txBody>
          <a:bodyPr wrap="square" rtlCol="0">
            <a:spAutoFit/>
          </a:bodyPr>
          <a:lstStyle/>
          <a:p>
            <a:pPr algn="ctr"/>
            <a:r>
              <a:rPr lang="uk-UA" altLang="uk-UA" b="1" dirty="0"/>
              <a:t>Матриця забезпечення програмних результатів навчання (ПРН)</a:t>
            </a:r>
            <a:endParaRPr lang="uk-UA" altLang="uk-UA" dirty="0"/>
          </a:p>
          <a:p>
            <a:pPr algn="ctr"/>
            <a:r>
              <a:rPr lang="uk-UA" altLang="uk-UA" b="1" dirty="0"/>
              <a:t>відповідними компонентами  освітньої програми</a:t>
            </a:r>
            <a:endParaRPr lang="ru-RU" baseline="30000" dirty="0">
              <a:latin typeface="Microtype" pitchFamily="2" charset="-52"/>
              <a:cs typeface="Arial" pitchFamily="34" charset="0"/>
            </a:endParaRPr>
          </a:p>
        </p:txBody>
      </p:sp>
      <p:graphicFrame>
        <p:nvGraphicFramePr>
          <p:cNvPr id="6" name="Таблица 12"/>
          <p:cNvGraphicFramePr>
            <a:graphicFrameLocks noGrp="1"/>
          </p:cNvGraphicFramePr>
          <p:nvPr>
            <p:extLst>
              <p:ext uri="{D42A27DB-BD31-4B8C-83A1-F6EECF244321}">
                <p14:modId xmlns:p14="http://schemas.microsoft.com/office/powerpoint/2010/main" val="3675055703"/>
              </p:ext>
            </p:extLst>
          </p:nvPr>
        </p:nvGraphicFramePr>
        <p:xfrm>
          <a:off x="2553882" y="2972016"/>
          <a:ext cx="8077203" cy="3128134"/>
        </p:xfrm>
        <a:graphic>
          <a:graphicData uri="http://schemas.openxmlformats.org/drawingml/2006/table">
            <a:tbl>
              <a:tblPr firstRow="1" bandRow="1">
                <a:tableStyleId>{5C22544A-7EE6-4342-B048-85BDC9FD1C3A}</a:tableStyleId>
              </a:tblPr>
              <a:tblGrid>
                <a:gridCol w="897467">
                  <a:extLst>
                    <a:ext uri="{9D8B030D-6E8A-4147-A177-3AD203B41FA5}">
                      <a16:colId xmlns="" xmlns:a16="http://schemas.microsoft.com/office/drawing/2014/main" val="20000"/>
                    </a:ext>
                  </a:extLst>
                </a:gridCol>
                <a:gridCol w="897467">
                  <a:extLst>
                    <a:ext uri="{9D8B030D-6E8A-4147-A177-3AD203B41FA5}">
                      <a16:colId xmlns="" xmlns:a16="http://schemas.microsoft.com/office/drawing/2014/main" val="20001"/>
                    </a:ext>
                  </a:extLst>
                </a:gridCol>
                <a:gridCol w="897467">
                  <a:extLst>
                    <a:ext uri="{9D8B030D-6E8A-4147-A177-3AD203B41FA5}">
                      <a16:colId xmlns="" xmlns:a16="http://schemas.microsoft.com/office/drawing/2014/main" val="20002"/>
                    </a:ext>
                  </a:extLst>
                </a:gridCol>
                <a:gridCol w="897467">
                  <a:extLst>
                    <a:ext uri="{9D8B030D-6E8A-4147-A177-3AD203B41FA5}">
                      <a16:colId xmlns="" xmlns:a16="http://schemas.microsoft.com/office/drawing/2014/main" val="20003"/>
                    </a:ext>
                  </a:extLst>
                </a:gridCol>
                <a:gridCol w="897467">
                  <a:extLst>
                    <a:ext uri="{9D8B030D-6E8A-4147-A177-3AD203B41FA5}">
                      <a16:colId xmlns="" xmlns:a16="http://schemas.microsoft.com/office/drawing/2014/main" val="20004"/>
                    </a:ext>
                  </a:extLst>
                </a:gridCol>
                <a:gridCol w="897467">
                  <a:extLst>
                    <a:ext uri="{9D8B030D-6E8A-4147-A177-3AD203B41FA5}">
                      <a16:colId xmlns="" xmlns:a16="http://schemas.microsoft.com/office/drawing/2014/main" val="20005"/>
                    </a:ext>
                  </a:extLst>
                </a:gridCol>
                <a:gridCol w="897467">
                  <a:extLst>
                    <a:ext uri="{9D8B030D-6E8A-4147-A177-3AD203B41FA5}">
                      <a16:colId xmlns="" xmlns:a16="http://schemas.microsoft.com/office/drawing/2014/main" val="20006"/>
                    </a:ext>
                  </a:extLst>
                </a:gridCol>
                <a:gridCol w="897467">
                  <a:extLst>
                    <a:ext uri="{9D8B030D-6E8A-4147-A177-3AD203B41FA5}">
                      <a16:colId xmlns="" xmlns:a16="http://schemas.microsoft.com/office/drawing/2014/main" val="20007"/>
                    </a:ext>
                  </a:extLst>
                </a:gridCol>
                <a:gridCol w="897467">
                  <a:extLst>
                    <a:ext uri="{9D8B030D-6E8A-4147-A177-3AD203B41FA5}">
                      <a16:colId xmlns="" xmlns:a16="http://schemas.microsoft.com/office/drawing/2014/main" val="20008"/>
                    </a:ext>
                  </a:extLst>
                </a:gridCol>
              </a:tblGrid>
              <a:tr h="1360949">
                <a:tc>
                  <a:txBody>
                    <a:bodyPr/>
                    <a:lstStyle/>
                    <a:p>
                      <a:pPr>
                        <a:spcAft>
                          <a:spcPts val="0"/>
                        </a:spcAft>
                      </a:pPr>
                      <a:endParaRPr lang="uk-UA" sz="1200">
                        <a:latin typeface="Times New Roman"/>
                        <a:ea typeface="Times New Roman"/>
                      </a:endParaRPr>
                    </a:p>
                  </a:txBody>
                  <a:tcPr marL="17780" marR="17780" marT="0" marB="0"/>
                </a:tc>
                <a:tc>
                  <a:txBody>
                    <a:bodyPr/>
                    <a:lstStyle/>
                    <a:p>
                      <a:pPr algn="ctr">
                        <a:spcAft>
                          <a:spcPts val="0"/>
                        </a:spcAft>
                      </a:pPr>
                      <a:r>
                        <a:rPr lang="uk-UA" sz="1200" b="1">
                          <a:latin typeface="Times New Roman"/>
                          <a:ea typeface="Times New Roman"/>
                        </a:rPr>
                        <a:t>ОК 1</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ОК 2</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ОК </a:t>
                      </a:r>
                      <a:r>
                        <a:rPr lang="en-US" sz="1200" b="1">
                          <a:latin typeface="Times New Roman"/>
                          <a:ea typeface="Times New Roman"/>
                        </a:rPr>
                        <a:t>n</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 </a:t>
                      </a:r>
                      <a:r>
                        <a:rPr lang="uk-UA" sz="1200" b="1">
                          <a:latin typeface="Times New Roman"/>
                          <a:ea typeface="Times New Roman"/>
                        </a:rPr>
                        <a:t>1</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 </a:t>
                      </a:r>
                      <a:r>
                        <a:rPr lang="uk-UA" sz="1200" b="1">
                          <a:latin typeface="Times New Roman"/>
                          <a:ea typeface="Times New Roman"/>
                        </a:rPr>
                        <a:t>2</a:t>
                      </a:r>
                      <a:endParaRPr lang="uk-UA" sz="1200">
                        <a:latin typeface="Times New Roman"/>
                        <a:ea typeface="Times New Roman"/>
                      </a:endParaRPr>
                    </a:p>
                  </a:txBody>
                  <a:tcPr marL="68580" marR="68580" marT="0" marB="0" vert="vert270" anchor="ctr"/>
                </a:tc>
                <a:tc>
                  <a:txBody>
                    <a:bodyPr/>
                    <a:lstStyle/>
                    <a:p>
                      <a:pPr algn="ctr">
                        <a:spcAft>
                          <a:spcPts val="0"/>
                        </a:spcAft>
                      </a:pPr>
                      <a:r>
                        <a:rPr lang="en-US" sz="1200" b="1">
                          <a:latin typeface="Times New Roman"/>
                          <a:ea typeface="Times New Roman"/>
                        </a:rPr>
                        <a:t>…</a:t>
                      </a:r>
                      <a:endParaRPr lang="uk-UA" sz="1200">
                        <a:latin typeface="Times New Roman"/>
                        <a:ea typeface="Times New Roman"/>
                      </a:endParaRPr>
                    </a:p>
                  </a:txBody>
                  <a:tcPr marL="68580" marR="68580" marT="0" marB="0" vert="vert270" anchor="ctr"/>
                </a:tc>
                <a:tc>
                  <a:txBody>
                    <a:bodyPr/>
                    <a:lstStyle/>
                    <a:p>
                      <a:pPr algn="ctr">
                        <a:spcAft>
                          <a:spcPts val="0"/>
                        </a:spcAft>
                      </a:pPr>
                      <a:r>
                        <a:rPr lang="uk-UA" sz="1200" b="1">
                          <a:latin typeface="Times New Roman"/>
                          <a:ea typeface="Times New Roman"/>
                        </a:rPr>
                        <a:t>В</a:t>
                      </a:r>
                      <a:r>
                        <a:rPr lang="ru-RU" sz="1200" b="1">
                          <a:latin typeface="Times New Roman"/>
                          <a:ea typeface="Times New Roman"/>
                        </a:rPr>
                        <a:t>Б</a:t>
                      </a:r>
                      <a:r>
                        <a:rPr lang="en-US" sz="1200" b="1">
                          <a:latin typeface="Times New Roman"/>
                          <a:ea typeface="Times New Roman"/>
                        </a:rPr>
                        <a:t> m</a:t>
                      </a:r>
                      <a:endParaRPr lang="uk-UA" sz="1200">
                        <a:latin typeface="Times New Roman"/>
                        <a:ea typeface="Times New Roman"/>
                      </a:endParaRPr>
                    </a:p>
                  </a:txBody>
                  <a:tcPr marL="68580" marR="68580" marT="0" marB="0" vert="vert270" anchor="ctr"/>
                </a:tc>
                <a:extLst>
                  <a:ext uri="{0D108BD9-81ED-4DB2-BD59-A6C34878D82A}">
                    <a16:rowId xmlns="" xmlns:a16="http://schemas.microsoft.com/office/drawing/2014/main" val="10000"/>
                  </a:ext>
                </a:extLst>
              </a:tr>
              <a:tr h="410333">
                <a:tc>
                  <a:txBody>
                    <a:bodyPr/>
                    <a:lstStyle/>
                    <a:p>
                      <a:pPr algn="ctr">
                        <a:spcAft>
                          <a:spcPts val="0"/>
                        </a:spcAft>
                      </a:pPr>
                      <a:r>
                        <a:rPr lang="ru-RU" sz="1200" b="1" dirty="0">
                          <a:latin typeface="Times New Roman"/>
                          <a:ea typeface="Times New Roman"/>
                        </a:rPr>
                        <a:t>ПРН 1</a:t>
                      </a:r>
                      <a:endParaRPr lang="uk-UA" sz="1200" dirty="0">
                        <a:latin typeface="Times New Roman"/>
                        <a:ea typeface="Times New Roman"/>
                      </a:endParaRPr>
                    </a:p>
                  </a:txBody>
                  <a:tcPr marL="17780" marR="177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1"/>
                  </a:ext>
                </a:extLst>
              </a:tr>
              <a:tr h="427704">
                <a:tc>
                  <a:txBody>
                    <a:bodyPr/>
                    <a:lstStyle/>
                    <a:p>
                      <a:pPr algn="ctr">
                        <a:spcAft>
                          <a:spcPts val="0"/>
                        </a:spcAft>
                      </a:pPr>
                      <a:r>
                        <a:rPr lang="ru-RU" sz="1200" b="1" dirty="0">
                          <a:latin typeface="Times New Roman"/>
                          <a:ea typeface="Times New Roman"/>
                        </a:rPr>
                        <a:t>ПРН</a:t>
                      </a:r>
                      <a:r>
                        <a:rPr lang="uk-UA" sz="1200" b="1" dirty="0">
                          <a:latin typeface="Times New Roman"/>
                          <a:ea typeface="Times New Roman"/>
                        </a:rPr>
                        <a:t> 2</a:t>
                      </a:r>
                      <a:endParaRPr lang="uk-UA" sz="1200" dirty="0">
                        <a:latin typeface="Times New Roman"/>
                        <a:ea typeface="Times New Roman"/>
                      </a:endParaRPr>
                    </a:p>
                  </a:txBody>
                  <a:tcPr marL="17780" marR="177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2"/>
                  </a:ext>
                </a:extLst>
              </a:tr>
              <a:tr h="486696">
                <a:tc>
                  <a:txBody>
                    <a:bodyPr/>
                    <a:lstStyle/>
                    <a:p>
                      <a:pPr algn="ctr">
                        <a:spcAft>
                          <a:spcPts val="0"/>
                        </a:spcAft>
                      </a:pPr>
                      <a:r>
                        <a:rPr lang="ru-RU" sz="1200" b="1" dirty="0">
                          <a:latin typeface="Times New Roman"/>
                          <a:ea typeface="Times New Roman"/>
                        </a:rPr>
                        <a:t>…</a:t>
                      </a:r>
                      <a:endParaRPr lang="uk-UA" sz="1200" dirty="0">
                        <a:latin typeface="Times New Roman"/>
                        <a:ea typeface="Times New Roman"/>
                      </a:endParaRPr>
                    </a:p>
                  </a:txBody>
                  <a:tcPr marL="17780" marR="177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extLst>
                  <a:ext uri="{0D108BD9-81ED-4DB2-BD59-A6C34878D82A}">
                    <a16:rowId xmlns="" xmlns:a16="http://schemas.microsoft.com/office/drawing/2014/main" val="10003"/>
                  </a:ext>
                </a:extLst>
              </a:tr>
              <a:tr h="442452">
                <a:tc>
                  <a:txBody>
                    <a:bodyPr/>
                    <a:lstStyle/>
                    <a:p>
                      <a:pPr algn="ctr">
                        <a:spcAft>
                          <a:spcPts val="0"/>
                        </a:spcAft>
                      </a:pPr>
                      <a:r>
                        <a:rPr lang="ru-RU" sz="1200" b="1" dirty="0">
                          <a:latin typeface="Times New Roman"/>
                          <a:ea typeface="Times New Roman"/>
                        </a:rPr>
                        <a:t>ПРН</a:t>
                      </a:r>
                      <a:r>
                        <a:rPr lang="uk-UA" sz="1200" b="1" dirty="0">
                          <a:latin typeface="Times New Roman"/>
                          <a:ea typeface="Times New Roman"/>
                        </a:rPr>
                        <a:t> к</a:t>
                      </a:r>
                      <a:endParaRPr lang="uk-UA" sz="1200" dirty="0">
                        <a:latin typeface="Times New Roman"/>
                        <a:ea typeface="Times New Roman"/>
                      </a:endParaRPr>
                    </a:p>
                  </a:txBody>
                  <a:tcPr marL="17780" marR="177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a:latin typeface="Times New Roman"/>
                          <a:ea typeface="Times New Roman"/>
                        </a:rPr>
                        <a:t>•</a:t>
                      </a:r>
                      <a:endParaRPr lang="uk-UA" sz="1200">
                        <a:latin typeface="Times New Roman"/>
                        <a:ea typeface="Times New Roman"/>
                      </a:endParaRPr>
                    </a:p>
                  </a:txBody>
                  <a:tcPr marL="68580" marR="68580" marT="0" marB="0"/>
                </a:tc>
                <a:tc>
                  <a:txBody>
                    <a:bodyPr/>
                    <a:lstStyle/>
                    <a:p>
                      <a:pPr algn="ctr">
                        <a:spcAft>
                          <a:spcPts val="0"/>
                        </a:spcAft>
                      </a:pPr>
                      <a:r>
                        <a:rPr lang="uk-UA" sz="1200" b="1" dirty="0">
                          <a:latin typeface="Times New Roman"/>
                          <a:ea typeface="Times New Roman"/>
                        </a:rPr>
                        <a:t>•</a:t>
                      </a:r>
                      <a:endParaRPr lang="uk-UA" sz="1200" dirty="0">
                        <a:latin typeface="Times New Roman"/>
                        <a:ea typeface="Times New Roman"/>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367916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ОСВІТНІ ПРОГРАМИ</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ПОДВІЙНОГО ДИПЛОМУВАННЯ</a:t>
            </a:r>
            <a:endParaRPr lang="ru-RU" sz="2200" b="1" baseline="30000" dirty="0">
              <a:latin typeface="Microtype" pitchFamily="2" charset="-52"/>
              <a:cs typeface="Arial" pitchFamily="34" charset="0"/>
            </a:endParaRPr>
          </a:p>
        </p:txBody>
      </p:sp>
      <p:sp>
        <p:nvSpPr>
          <p:cNvPr id="4" name="TextBox 3"/>
          <p:cNvSpPr txBox="1"/>
          <p:nvPr/>
        </p:nvSpPr>
        <p:spPr>
          <a:xfrm>
            <a:off x="1155940" y="1252562"/>
            <a:ext cx="10493659" cy="523220"/>
          </a:xfrm>
          <a:prstGeom prst="rect">
            <a:avLst/>
          </a:prstGeom>
          <a:noFill/>
        </p:spPr>
        <p:txBody>
          <a:bodyPr wrap="square" rtlCol="0">
            <a:spAutoFit/>
          </a:bodyPr>
          <a:lstStyle/>
          <a:p>
            <a:r>
              <a:rPr lang="uk-UA" altLang="uk-UA" sz="2800" b="1" dirty="0" smtClean="0">
                <a:solidFill>
                  <a:srgbClr val="00B0F0"/>
                </a:solidFill>
                <a:latin typeface="Times New Roman" panose="02020603050405020304" pitchFamily="18" charset="0"/>
              </a:rPr>
              <a:t>Модель</a:t>
            </a:r>
            <a:r>
              <a:rPr lang="en-US" altLang="uk-UA" sz="2800" b="1" dirty="0" smtClean="0">
                <a:solidFill>
                  <a:srgbClr val="00B0F0"/>
                </a:solidFill>
                <a:latin typeface="Times New Roman" panose="02020603050405020304" pitchFamily="18" charset="0"/>
              </a:rPr>
              <a:t> </a:t>
            </a:r>
            <a:r>
              <a:rPr lang="en-US" altLang="uk-UA" sz="2800" b="1" dirty="0">
                <a:solidFill>
                  <a:srgbClr val="00B0F0"/>
                </a:solidFill>
                <a:latin typeface="Times New Roman" panose="02020603050405020304" pitchFamily="18" charset="0"/>
              </a:rPr>
              <a:t>1 </a:t>
            </a:r>
            <a:r>
              <a:rPr lang="en-US" altLang="uk-UA" sz="2800" b="1" dirty="0" smtClean="0">
                <a:solidFill>
                  <a:srgbClr val="00B0F0"/>
                </a:solidFill>
                <a:latin typeface="Times New Roman" panose="02020603050405020304" pitchFamily="18" charset="0"/>
              </a:rPr>
              <a:t>(</a:t>
            </a:r>
            <a:r>
              <a:rPr lang="uk-UA" altLang="uk-UA" sz="2800" b="1" dirty="0" smtClean="0">
                <a:solidFill>
                  <a:srgbClr val="00B0F0"/>
                </a:solidFill>
                <a:latin typeface="Times New Roman" panose="02020603050405020304" pitchFamily="18" charset="0"/>
              </a:rPr>
              <a:t>рівень - бакалаврський</a:t>
            </a:r>
            <a:r>
              <a:rPr lang="en-US" altLang="uk-UA" sz="2800" b="1" dirty="0" smtClean="0">
                <a:solidFill>
                  <a:srgbClr val="00B0F0"/>
                </a:solidFill>
                <a:latin typeface="Times New Roman" panose="02020603050405020304" pitchFamily="18" charset="0"/>
              </a:rPr>
              <a:t>)</a:t>
            </a:r>
            <a:endParaRPr lang="uk-UA" altLang="uk-UA" sz="2800" b="1" baseline="30000" dirty="0">
              <a:solidFill>
                <a:srgbClr val="00B0F0"/>
              </a:solidFill>
              <a:latin typeface="HeliosExt"/>
            </a:endParaRPr>
          </a:p>
        </p:txBody>
      </p:sp>
      <p:sp>
        <p:nvSpPr>
          <p:cNvPr id="5" name="TextBox 4"/>
          <p:cNvSpPr txBox="1"/>
          <p:nvPr/>
        </p:nvSpPr>
        <p:spPr>
          <a:xfrm>
            <a:off x="1362974" y="2258314"/>
            <a:ext cx="10358625" cy="3693319"/>
          </a:xfrm>
          <a:prstGeom prst="rect">
            <a:avLst/>
          </a:prstGeom>
          <a:noFill/>
        </p:spPr>
        <p:txBody>
          <a:bodyPr wrap="square" rtlCol="0">
            <a:spAutoFit/>
          </a:bodyPr>
          <a:lstStyle/>
          <a:p>
            <a:pPr marL="271463" algn="just">
              <a:lnSpc>
                <a:spcPct val="125000"/>
              </a:lnSpc>
            </a:pPr>
            <a:r>
              <a:rPr lang="uk-UA" altLang="uk-UA" b="1" dirty="0" smtClean="0">
                <a:ea typeface="Batang" pitchFamily="18" charset="-127"/>
                <a:cs typeface="Times New Roman" panose="02020603050405020304" pitchFamily="18" charset="0"/>
              </a:rPr>
              <a:t>Партнер</a:t>
            </a:r>
            <a:r>
              <a:rPr lang="en-US" altLang="uk-UA" b="1" dirty="0" smtClean="0">
                <a:ea typeface="Batang" pitchFamily="18" charset="-127"/>
                <a:cs typeface="Times New Roman" panose="02020603050405020304" pitchFamily="18" charset="0"/>
              </a:rPr>
              <a:t> – </a:t>
            </a:r>
            <a:r>
              <a:rPr lang="uk-UA" altLang="uk-UA" b="1" dirty="0" smtClean="0">
                <a:ea typeface="Batang" pitchFamily="18" charset="-127"/>
                <a:cs typeface="Times New Roman" panose="02020603050405020304" pitchFamily="18" charset="0"/>
              </a:rPr>
              <a:t>Університет прикладних наук</a:t>
            </a:r>
            <a:r>
              <a:rPr lang="en-US" altLang="uk-UA" b="1" dirty="0" smtClean="0">
                <a:ea typeface="Batang" pitchFamily="18" charset="-127"/>
                <a:cs typeface="Times New Roman" panose="02020603050405020304" pitchFamily="18" charset="0"/>
              </a:rPr>
              <a:t> </a:t>
            </a:r>
            <a:r>
              <a:rPr lang="en-US" altLang="uk-UA" b="1" dirty="0">
                <a:ea typeface="Batang" pitchFamily="18" charset="-127"/>
                <a:cs typeface="Times New Roman" panose="02020603050405020304" pitchFamily="18" charset="0"/>
              </a:rPr>
              <a:t>(</a:t>
            </a:r>
            <a:r>
              <a:rPr lang="en-US" altLang="uk-UA" b="1" dirty="0" err="1">
                <a:ea typeface="Batang" pitchFamily="18" charset="-127"/>
                <a:cs typeface="Times New Roman" panose="02020603050405020304" pitchFamily="18" charset="0"/>
              </a:rPr>
              <a:t>Gissen</a:t>
            </a:r>
            <a:r>
              <a:rPr lang="en-US" altLang="uk-UA" b="1" dirty="0">
                <a:ea typeface="Batang" pitchFamily="18" charset="-127"/>
                <a:cs typeface="Times New Roman" panose="02020603050405020304" pitchFamily="18" charset="0"/>
              </a:rPr>
              <a:t>-Friedberg, Germany)</a:t>
            </a:r>
          </a:p>
          <a:p>
            <a:pPr marL="271463" algn="just">
              <a:lnSpc>
                <a:spcPct val="125000"/>
              </a:lnSpc>
            </a:pPr>
            <a:r>
              <a:rPr lang="en-US" altLang="uk-UA" b="1" dirty="0" smtClean="0">
                <a:ea typeface="Batang" pitchFamily="18" charset="-127"/>
                <a:cs typeface="Times New Roman" panose="02020603050405020304" pitchFamily="18" charset="0"/>
              </a:rPr>
              <a:t>4</a:t>
            </a:r>
            <a:r>
              <a:rPr lang="uk-UA" altLang="uk-UA" b="1" dirty="0" smtClean="0">
                <a:ea typeface="Batang" pitchFamily="18" charset="-127"/>
                <a:cs typeface="Times New Roman" panose="02020603050405020304" pitchFamily="18" charset="0"/>
              </a:rPr>
              <a:t>-річна</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програма</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Бакалавр Електричної інженерії</a:t>
            </a:r>
            <a:r>
              <a:rPr lang="en-US" altLang="uk-UA" b="1" dirty="0" smtClean="0">
                <a:ea typeface="Batang" pitchFamily="18" charset="-127"/>
                <a:cs typeface="Times New Roman" panose="02020603050405020304" pitchFamily="18" charset="0"/>
              </a:rPr>
              <a:t>)</a:t>
            </a:r>
            <a:endParaRPr lang="en-US" altLang="uk-UA" b="1" dirty="0">
              <a:ea typeface="Batang" pitchFamily="18" charset="-127"/>
              <a:cs typeface="Times New Roman" panose="02020603050405020304" pitchFamily="18" charset="0"/>
            </a:endParaRPr>
          </a:p>
          <a:p>
            <a:pPr marL="271463" algn="just">
              <a:lnSpc>
                <a:spcPct val="150000"/>
              </a:lnSpc>
            </a:pP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smtClean="0">
                <a:ea typeface="Batang" pitchFamily="18" charset="-127"/>
                <a:cs typeface="Times New Roman" panose="02020603050405020304" pitchFamily="18" charset="0"/>
              </a:rPr>
              <a:t>1 </a:t>
            </a:r>
            <a:r>
              <a:rPr lang="uk-UA" altLang="uk-UA" dirty="0" smtClean="0">
                <a:ea typeface="Batang" pitchFamily="18" charset="-127"/>
                <a:cs typeface="Times New Roman" panose="02020603050405020304" pitchFamily="18" charset="0"/>
              </a:rPr>
              <a:t>та</a:t>
            </a:r>
            <a:r>
              <a:rPr lang="en-US" altLang="uk-UA" dirty="0" smtClean="0">
                <a:ea typeface="Batang" pitchFamily="18" charset="-127"/>
                <a:cs typeface="Times New Roman" panose="02020603050405020304" pitchFamily="18" charset="0"/>
              </a:rPr>
              <a:t> 2 </a:t>
            </a:r>
            <a:r>
              <a:rPr lang="uk-UA" altLang="uk-UA" dirty="0" smtClean="0">
                <a:ea typeface="Batang" pitchFamily="18" charset="-127"/>
                <a:cs typeface="Times New Roman" panose="02020603050405020304" pitchFamily="18" charset="0"/>
              </a:rPr>
              <a:t>роки навчання</a:t>
            </a:r>
            <a:r>
              <a:rPr lang="en-US" altLang="uk-UA" dirty="0" smtClean="0">
                <a:ea typeface="Batang" pitchFamily="18" charset="-127"/>
                <a:cs typeface="Times New Roman" panose="02020603050405020304" pitchFamily="18" charset="0"/>
              </a:rPr>
              <a:t> </a:t>
            </a:r>
            <a:r>
              <a:rPr lang="en-US" altLang="uk-UA" dirty="0">
                <a:ea typeface="Batang" pitchFamily="18" charset="-127"/>
                <a:cs typeface="Times New Roman" panose="02020603050405020304" pitchFamily="18" charset="0"/>
              </a:rPr>
              <a:t>– </a:t>
            </a:r>
            <a:r>
              <a:rPr lang="uk-UA" altLang="uk-UA" dirty="0" smtClean="0">
                <a:ea typeface="Batang" pitchFamily="18" charset="-127"/>
                <a:cs typeface="Times New Roman" panose="02020603050405020304" pitchFamily="18" charset="0"/>
              </a:rPr>
              <a:t>Львівська політехніка</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smtClean="0">
                <a:ea typeface="Batang" pitchFamily="18" charset="-127"/>
                <a:cs typeface="Times New Roman" panose="02020603050405020304" pitchFamily="18" charset="0"/>
              </a:rPr>
              <a:t>3 </a:t>
            </a:r>
            <a:r>
              <a:rPr lang="uk-UA" altLang="uk-UA" dirty="0" smtClean="0">
                <a:ea typeface="Batang" pitchFamily="18" charset="-127"/>
                <a:cs typeface="Times New Roman" panose="02020603050405020304" pitchFamily="18" charset="0"/>
              </a:rPr>
              <a:t>рік</a:t>
            </a:r>
            <a:r>
              <a:rPr lang="en-US" altLang="uk-UA" dirty="0" smtClean="0">
                <a:ea typeface="Batang" pitchFamily="18" charset="-127"/>
                <a:cs typeface="Times New Roman" panose="02020603050405020304" pitchFamily="18" charset="0"/>
              </a:rPr>
              <a:t> </a:t>
            </a:r>
            <a:r>
              <a:rPr lang="en-US" altLang="uk-UA" dirty="0">
                <a:ea typeface="Batang" pitchFamily="18" charset="-127"/>
                <a:cs typeface="Times New Roman" panose="02020603050405020304" pitchFamily="18" charset="0"/>
              </a:rPr>
              <a:t>– </a:t>
            </a:r>
            <a:r>
              <a:rPr lang="uk-UA" altLang="uk-UA" dirty="0" smtClean="0">
                <a:ea typeface="Batang" pitchFamily="18" charset="-127"/>
                <a:cs typeface="Times New Roman" panose="02020603050405020304" pitchFamily="18" charset="0"/>
              </a:rPr>
              <a:t>навчання в Німеччині</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smtClean="0">
                <a:ea typeface="Batang" pitchFamily="18" charset="-127"/>
                <a:cs typeface="Times New Roman" panose="02020603050405020304" pitchFamily="18" charset="0"/>
              </a:rPr>
              <a:t>4 </a:t>
            </a:r>
            <a:r>
              <a:rPr lang="uk-UA" altLang="uk-UA" dirty="0" smtClean="0">
                <a:ea typeface="Batang" pitchFamily="18" charset="-127"/>
                <a:cs typeface="Times New Roman" panose="02020603050405020304" pitchFamily="18" charset="0"/>
              </a:rPr>
              <a:t>рік</a:t>
            </a:r>
            <a:r>
              <a:rPr lang="en-US" altLang="uk-UA" dirty="0" smtClean="0">
                <a:ea typeface="Batang" pitchFamily="18" charset="-127"/>
                <a:cs typeface="Times New Roman" panose="02020603050405020304" pitchFamily="18" charset="0"/>
              </a:rPr>
              <a:t> – </a:t>
            </a:r>
            <a:r>
              <a:rPr lang="uk-UA" altLang="uk-UA" dirty="0">
                <a:ea typeface="Batang" pitchFamily="18" charset="-127"/>
                <a:cs typeface="Times New Roman" panose="02020603050405020304" pitchFamily="18" charset="0"/>
              </a:rPr>
              <a:t>навчання у </a:t>
            </a:r>
            <a:r>
              <a:rPr lang="uk-UA" altLang="uk-UA" dirty="0" smtClean="0">
                <a:ea typeface="Batang" pitchFamily="18" charset="-127"/>
                <a:cs typeface="Times New Roman" panose="02020603050405020304" pitchFamily="18" charset="0"/>
              </a:rPr>
              <a:t>Львівській політехніці</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smtClean="0">
                <a:ea typeface="Batang" pitchFamily="18" charset="-127"/>
                <a:cs typeface="Times New Roman" panose="02020603050405020304" pitchFamily="18" charset="0"/>
              </a:rPr>
              <a:t>Взаємне визнання практичної підготовки</a:t>
            </a:r>
            <a:r>
              <a:rPr lang="en-US" altLang="uk-UA" dirty="0" smtClean="0">
                <a:ea typeface="Batang" pitchFamily="18" charset="-127"/>
                <a:cs typeface="Times New Roman" panose="02020603050405020304" pitchFamily="18" charset="0"/>
              </a:rPr>
              <a:t> (</a:t>
            </a:r>
            <a:r>
              <a:rPr lang="uk-UA" altLang="uk-UA" dirty="0">
                <a:ea typeface="Batang" pitchFamily="18" charset="-127"/>
                <a:cs typeface="Times New Roman" panose="02020603050405020304" pitchFamily="18" charset="0"/>
              </a:rPr>
              <a:t>у Львівській </a:t>
            </a:r>
            <a:r>
              <a:rPr lang="uk-UA" altLang="uk-UA" dirty="0" smtClean="0">
                <a:ea typeface="Batang" pitchFamily="18" charset="-127"/>
                <a:cs typeface="Times New Roman" panose="02020603050405020304" pitchFamily="18" charset="0"/>
              </a:rPr>
              <a:t>політехніці для цього збільшено обсяг практики</a:t>
            </a:r>
            <a:r>
              <a:rPr lang="en-US" altLang="uk-UA" dirty="0" smtClean="0">
                <a:ea typeface="Batang" pitchFamily="18" charset="-127"/>
                <a:cs typeface="Times New Roman" panose="02020603050405020304" pitchFamily="18" charset="0"/>
              </a:rPr>
              <a:t>)</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smtClean="0">
                <a:ea typeface="Batang" pitchFamily="18" charset="-127"/>
                <a:cs typeface="Times New Roman" panose="02020603050405020304" pitchFamily="18" charset="0"/>
              </a:rPr>
              <a:t>Узгоджена тема бакалаврської роботи</a:t>
            </a:r>
            <a:r>
              <a:rPr lang="en-US" altLang="uk-UA" dirty="0" smtClean="0">
                <a:ea typeface="Batang" pitchFamily="18" charset="-127"/>
                <a:cs typeface="Times New Roman" panose="02020603050405020304" pitchFamily="18" charset="0"/>
              </a:rPr>
              <a:t>, </a:t>
            </a:r>
            <a:r>
              <a:rPr lang="uk-UA" altLang="uk-UA" dirty="0" smtClean="0">
                <a:ea typeface="Batang" pitchFamily="18" charset="-127"/>
                <a:cs typeface="Times New Roman" panose="02020603050405020304" pitchFamily="18" charset="0"/>
              </a:rPr>
              <a:t>два керівники</a:t>
            </a:r>
            <a:endParaRPr lang="en-US" altLang="uk-UA" dirty="0">
              <a:ea typeface="Batang" pitchFamily="18" charset="-127"/>
              <a:cs typeface="Times New Roman" panose="02020603050405020304" pitchFamily="18" charset="0"/>
            </a:endParaRPr>
          </a:p>
        </p:txBody>
      </p:sp>
    </p:spTree>
    <p:extLst>
      <p:ext uri="{BB962C8B-B14F-4D97-AF65-F5344CB8AC3E}">
        <p14:creationId xmlns:p14="http://schemas.microsoft.com/office/powerpoint/2010/main" val="93373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ОСВІТНІ ПРОГРАМИ</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ПОДВІЙНОГО ДИПЛОМУВАННЯ</a:t>
            </a:r>
            <a:endParaRPr lang="ru-RU" sz="2200" b="1" baseline="30000" dirty="0">
              <a:latin typeface="Microtype" pitchFamily="2" charset="-52"/>
              <a:cs typeface="Arial" pitchFamily="34" charset="0"/>
            </a:endParaRPr>
          </a:p>
        </p:txBody>
      </p:sp>
      <p:sp>
        <p:nvSpPr>
          <p:cNvPr id="4" name="TextBox 3"/>
          <p:cNvSpPr txBox="1"/>
          <p:nvPr/>
        </p:nvSpPr>
        <p:spPr>
          <a:xfrm>
            <a:off x="1155940" y="1252562"/>
            <a:ext cx="10493659" cy="523220"/>
          </a:xfrm>
          <a:prstGeom prst="rect">
            <a:avLst/>
          </a:prstGeom>
          <a:noFill/>
        </p:spPr>
        <p:txBody>
          <a:bodyPr wrap="square" rtlCol="0">
            <a:spAutoFit/>
          </a:bodyPr>
          <a:lstStyle/>
          <a:p>
            <a:r>
              <a:rPr lang="uk-UA" altLang="uk-UA" sz="2800" b="1" dirty="0">
                <a:solidFill>
                  <a:srgbClr val="00B0F0"/>
                </a:solidFill>
                <a:latin typeface="Times New Roman" panose="02020603050405020304" pitchFamily="18" charset="0"/>
              </a:rPr>
              <a:t>Модель</a:t>
            </a:r>
            <a:r>
              <a:rPr lang="en-US" altLang="uk-UA" sz="2800" b="1" dirty="0">
                <a:solidFill>
                  <a:srgbClr val="00B0F0"/>
                </a:solidFill>
                <a:latin typeface="Times New Roman" panose="02020603050405020304" pitchFamily="18" charset="0"/>
              </a:rPr>
              <a:t> </a:t>
            </a:r>
            <a:r>
              <a:rPr lang="uk-UA" altLang="uk-UA" sz="2800" b="1" dirty="0">
                <a:solidFill>
                  <a:srgbClr val="00B0F0"/>
                </a:solidFill>
                <a:latin typeface="Times New Roman" panose="02020603050405020304" pitchFamily="18" charset="0"/>
              </a:rPr>
              <a:t>2</a:t>
            </a:r>
            <a:r>
              <a:rPr lang="en-US" altLang="uk-UA" sz="2800" b="1" dirty="0" smtClean="0">
                <a:solidFill>
                  <a:srgbClr val="00B0F0"/>
                </a:solidFill>
                <a:latin typeface="Times New Roman" panose="02020603050405020304" pitchFamily="18" charset="0"/>
              </a:rPr>
              <a:t> </a:t>
            </a:r>
            <a:r>
              <a:rPr lang="en-US" altLang="uk-UA" sz="2800" b="1" dirty="0">
                <a:solidFill>
                  <a:srgbClr val="00B0F0"/>
                </a:solidFill>
                <a:latin typeface="Times New Roman" panose="02020603050405020304" pitchFamily="18" charset="0"/>
              </a:rPr>
              <a:t>(</a:t>
            </a:r>
            <a:r>
              <a:rPr lang="uk-UA" altLang="uk-UA" sz="2800" b="1" dirty="0">
                <a:solidFill>
                  <a:srgbClr val="00B0F0"/>
                </a:solidFill>
                <a:latin typeface="Times New Roman" panose="02020603050405020304" pitchFamily="18" charset="0"/>
              </a:rPr>
              <a:t>рівень - </a:t>
            </a:r>
            <a:r>
              <a:rPr lang="uk-UA" altLang="uk-UA" sz="2800" b="1" dirty="0" smtClean="0">
                <a:solidFill>
                  <a:srgbClr val="00B0F0"/>
                </a:solidFill>
                <a:latin typeface="Times New Roman" panose="02020603050405020304" pitchFamily="18" charset="0"/>
              </a:rPr>
              <a:t>магістерський</a:t>
            </a:r>
            <a:r>
              <a:rPr lang="en-US" altLang="uk-UA" sz="2800" b="1" dirty="0" smtClean="0">
                <a:solidFill>
                  <a:srgbClr val="00B0F0"/>
                </a:solidFill>
                <a:latin typeface="Times New Roman" panose="02020603050405020304" pitchFamily="18" charset="0"/>
              </a:rPr>
              <a:t>)</a:t>
            </a:r>
            <a:endParaRPr lang="uk-UA" altLang="uk-UA" sz="2800" b="1" baseline="30000" dirty="0">
              <a:solidFill>
                <a:srgbClr val="00B0F0"/>
              </a:solidFill>
              <a:latin typeface="HeliosExt"/>
            </a:endParaRPr>
          </a:p>
        </p:txBody>
      </p:sp>
      <p:sp>
        <p:nvSpPr>
          <p:cNvPr id="5" name="TextBox 4"/>
          <p:cNvSpPr txBox="1"/>
          <p:nvPr/>
        </p:nvSpPr>
        <p:spPr>
          <a:xfrm>
            <a:off x="1362974" y="2258314"/>
            <a:ext cx="10358625" cy="3231654"/>
          </a:xfrm>
          <a:prstGeom prst="rect">
            <a:avLst/>
          </a:prstGeom>
          <a:noFill/>
        </p:spPr>
        <p:txBody>
          <a:bodyPr wrap="square" rtlCol="0">
            <a:spAutoFit/>
          </a:bodyPr>
          <a:lstStyle/>
          <a:p>
            <a:pPr marL="271463" algn="just">
              <a:lnSpc>
                <a:spcPct val="125000"/>
              </a:lnSpc>
              <a:spcBef>
                <a:spcPct val="0"/>
              </a:spcBef>
            </a:pPr>
            <a:r>
              <a:rPr lang="uk-UA" altLang="uk-UA" b="1" dirty="0">
                <a:ea typeface="Batang" pitchFamily="18" charset="-127"/>
                <a:cs typeface="Times New Roman" panose="02020603050405020304" pitchFamily="18" charset="0"/>
              </a:rPr>
              <a:t>Партнер</a:t>
            </a:r>
            <a:r>
              <a:rPr lang="en-US" altLang="uk-UA" b="1" dirty="0">
                <a:ea typeface="Batang" pitchFamily="18" charset="-127"/>
                <a:cs typeface="Times New Roman" panose="02020603050405020304" pitchFamily="18" charset="0"/>
              </a:rPr>
              <a:t> – </a:t>
            </a:r>
            <a:r>
              <a:rPr lang="uk-UA" altLang="uk-UA" b="1" dirty="0">
                <a:ea typeface="Batang" pitchFamily="18" charset="-127"/>
                <a:cs typeface="Times New Roman" panose="02020603050405020304" pitchFamily="18" charset="0"/>
              </a:rPr>
              <a:t>Університет </a:t>
            </a:r>
            <a:r>
              <a:rPr lang="uk-UA" altLang="uk-UA" b="1" dirty="0" err="1" smtClean="0">
                <a:ea typeface="Batang" pitchFamily="18" charset="-127"/>
                <a:cs typeface="Times New Roman" panose="02020603050405020304" pitchFamily="18" charset="0"/>
              </a:rPr>
              <a:t>Ільменау</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Німеччина</a:t>
            </a:r>
            <a:r>
              <a:rPr lang="en-US" altLang="uk-UA" b="1" dirty="0" smtClean="0">
                <a:ea typeface="Batang" pitchFamily="18" charset="-127"/>
                <a:cs typeface="Times New Roman" panose="02020603050405020304" pitchFamily="18" charset="0"/>
              </a:rPr>
              <a:t>)</a:t>
            </a:r>
            <a:endParaRPr lang="en-US" altLang="uk-UA" b="1" dirty="0">
              <a:ea typeface="Batang" pitchFamily="18" charset="-127"/>
              <a:cs typeface="Times New Roman" panose="02020603050405020304" pitchFamily="18" charset="0"/>
            </a:endParaRPr>
          </a:p>
          <a:p>
            <a:pPr marL="271463">
              <a:lnSpc>
                <a:spcPct val="125000"/>
              </a:lnSpc>
              <a:spcBef>
                <a:spcPct val="0"/>
              </a:spcBef>
            </a:pPr>
            <a:r>
              <a:rPr lang="en-US" altLang="uk-UA" b="1" dirty="0">
                <a:ea typeface="Batang" pitchFamily="18" charset="-127"/>
                <a:cs typeface="Times New Roman" panose="02020603050405020304" pitchFamily="18" charset="0"/>
              </a:rPr>
              <a:t>1 – 1.5 </a:t>
            </a:r>
            <a:r>
              <a:rPr lang="uk-UA" altLang="uk-UA" b="1" dirty="0" smtClean="0">
                <a:ea typeface="Batang" pitchFamily="18" charset="-127"/>
                <a:cs typeface="Times New Roman" panose="02020603050405020304" pitchFamily="18" charset="0"/>
              </a:rPr>
              <a:t>освітня програма</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Магістр</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Інформаційно-вимірювальних технологій</a:t>
            </a:r>
            <a:r>
              <a:rPr lang="en-US" altLang="uk-UA" b="1" dirty="0" smtClean="0">
                <a:ea typeface="Batang" pitchFamily="18" charset="-127"/>
                <a:cs typeface="Times New Roman" panose="02020603050405020304" pitchFamily="18" charset="0"/>
              </a:rPr>
              <a:t>)</a:t>
            </a:r>
            <a:endParaRPr lang="en-US" altLang="uk-UA" b="1" dirty="0">
              <a:ea typeface="Batang" pitchFamily="18" charset="-127"/>
              <a:cs typeface="Times New Roman" panose="02020603050405020304" pitchFamily="18" charset="0"/>
            </a:endParaRPr>
          </a:p>
          <a:p>
            <a:pPr marL="271463" algn="just">
              <a:lnSpc>
                <a:spcPct val="150000"/>
              </a:lnSpc>
            </a:pPr>
            <a:endParaRPr lang="en-US" altLang="uk-UA" sz="1600" b="1" dirty="0">
              <a:ea typeface="Batang" pitchFamily="18" charset="-127"/>
              <a:cs typeface="Times New Roman" panose="02020603050405020304" pitchFamily="18" charset="0"/>
            </a:endParaRPr>
          </a:p>
          <a:p>
            <a:pPr marL="271463" algn="just">
              <a:lnSpc>
                <a:spcPct val="150000"/>
              </a:lnSpc>
            </a:pPr>
            <a:r>
              <a:rPr lang="uk-UA" altLang="uk-UA" dirty="0" smtClean="0">
                <a:ea typeface="Batang" pitchFamily="18" charset="-127"/>
                <a:cs typeface="Times New Roman" panose="02020603050405020304" pitchFamily="18" charset="0"/>
              </a:rPr>
              <a:t>Взаємне визнання бакалаврського ступеня</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smtClean="0">
                <a:ea typeface="Batang" pitchFamily="18" charset="-127"/>
                <a:cs typeface="Times New Roman" panose="02020603050405020304" pitchFamily="18" charset="0"/>
              </a:rPr>
              <a:t>1 </a:t>
            </a:r>
            <a:r>
              <a:rPr lang="uk-UA" altLang="uk-UA" dirty="0" smtClean="0">
                <a:ea typeface="Batang" pitchFamily="18" charset="-127"/>
                <a:cs typeface="Times New Roman" panose="02020603050405020304" pitchFamily="18" charset="0"/>
              </a:rPr>
              <a:t>та</a:t>
            </a:r>
            <a:r>
              <a:rPr lang="en-US" altLang="uk-UA" dirty="0" smtClean="0">
                <a:ea typeface="Batang" pitchFamily="18" charset="-127"/>
                <a:cs typeface="Times New Roman" panose="02020603050405020304" pitchFamily="18" charset="0"/>
              </a:rPr>
              <a:t> 2 </a:t>
            </a:r>
            <a:r>
              <a:rPr lang="uk-UA" altLang="uk-UA" dirty="0" smtClean="0">
                <a:ea typeface="Batang" pitchFamily="18" charset="-127"/>
                <a:cs typeface="Times New Roman" panose="02020603050405020304" pitchFamily="18" charset="0"/>
              </a:rPr>
              <a:t>семестри</a:t>
            </a:r>
            <a:r>
              <a:rPr lang="en-US" altLang="uk-UA" dirty="0" smtClean="0">
                <a:ea typeface="Batang" pitchFamily="18" charset="-127"/>
                <a:cs typeface="Times New Roman" panose="02020603050405020304" pitchFamily="18" charset="0"/>
              </a:rPr>
              <a:t> </a:t>
            </a:r>
            <a:r>
              <a:rPr lang="en-US" altLang="uk-UA" dirty="0">
                <a:ea typeface="Batang" pitchFamily="18" charset="-127"/>
                <a:cs typeface="Times New Roman" panose="02020603050405020304" pitchFamily="18" charset="0"/>
              </a:rPr>
              <a:t>– </a:t>
            </a:r>
            <a:r>
              <a:rPr lang="uk-UA" altLang="uk-UA" dirty="0">
                <a:ea typeface="Batang" pitchFamily="18" charset="-127"/>
                <a:cs typeface="Times New Roman" panose="02020603050405020304" pitchFamily="18" charset="0"/>
              </a:rPr>
              <a:t>навчання у Львівській політехніці</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smtClean="0">
                <a:ea typeface="Batang" pitchFamily="18" charset="-127"/>
                <a:cs typeface="Times New Roman" panose="02020603050405020304" pitchFamily="18" charset="0"/>
              </a:rPr>
              <a:t>3 </a:t>
            </a:r>
            <a:r>
              <a:rPr lang="uk-UA" altLang="uk-UA" dirty="0" smtClean="0">
                <a:ea typeface="Batang" pitchFamily="18" charset="-127"/>
                <a:cs typeface="Times New Roman" panose="02020603050405020304" pitchFamily="18" charset="0"/>
              </a:rPr>
              <a:t>семестр</a:t>
            </a:r>
            <a:r>
              <a:rPr lang="en-US" altLang="uk-UA" dirty="0" smtClean="0">
                <a:ea typeface="Batang" pitchFamily="18" charset="-127"/>
                <a:cs typeface="Times New Roman" panose="02020603050405020304" pitchFamily="18" charset="0"/>
              </a:rPr>
              <a:t> </a:t>
            </a:r>
            <a:r>
              <a:rPr lang="en-US" altLang="uk-UA" dirty="0">
                <a:ea typeface="Batang" pitchFamily="18" charset="-127"/>
                <a:cs typeface="Times New Roman" panose="02020603050405020304" pitchFamily="18" charset="0"/>
              </a:rPr>
              <a:t>– </a:t>
            </a:r>
            <a:r>
              <a:rPr lang="uk-UA" altLang="uk-UA" dirty="0">
                <a:ea typeface="Batang" pitchFamily="18" charset="-127"/>
                <a:cs typeface="Times New Roman" panose="02020603050405020304" pitchFamily="18" charset="0"/>
              </a:rPr>
              <a:t>навчання у </a:t>
            </a:r>
            <a:r>
              <a:rPr lang="uk-UA" altLang="uk-UA" dirty="0" smtClean="0">
                <a:ea typeface="Batang" pitchFamily="18" charset="-127"/>
                <a:cs typeface="Times New Roman" panose="02020603050405020304" pitchFamily="18" charset="0"/>
              </a:rPr>
              <a:t>Польщі</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a:ea typeface="Batang" pitchFamily="18" charset="-127"/>
                <a:cs typeface="Times New Roman" panose="02020603050405020304" pitchFamily="18" charset="0"/>
              </a:rPr>
              <a:t>Узгоджена тема </a:t>
            </a:r>
            <a:r>
              <a:rPr lang="uk-UA" altLang="uk-UA" dirty="0" smtClean="0">
                <a:ea typeface="Batang" pitchFamily="18" charset="-127"/>
                <a:cs typeface="Times New Roman" panose="02020603050405020304" pitchFamily="18" charset="0"/>
              </a:rPr>
              <a:t>магістерської </a:t>
            </a:r>
            <a:r>
              <a:rPr lang="uk-UA" altLang="uk-UA" dirty="0">
                <a:ea typeface="Batang" pitchFamily="18" charset="-127"/>
                <a:cs typeface="Times New Roman" panose="02020603050405020304" pitchFamily="18" charset="0"/>
              </a:rPr>
              <a:t>роботи</a:t>
            </a:r>
            <a:r>
              <a:rPr lang="en-US" altLang="uk-UA" dirty="0">
                <a:ea typeface="Batang" pitchFamily="18" charset="-127"/>
                <a:cs typeface="Times New Roman" panose="02020603050405020304" pitchFamily="18" charset="0"/>
              </a:rPr>
              <a:t>, </a:t>
            </a:r>
            <a:r>
              <a:rPr lang="uk-UA" altLang="uk-UA" dirty="0">
                <a:ea typeface="Batang" pitchFamily="18" charset="-127"/>
                <a:cs typeface="Times New Roman" panose="02020603050405020304" pitchFamily="18" charset="0"/>
              </a:rPr>
              <a:t>два керівники</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smtClean="0">
                <a:ea typeface="Batang" pitchFamily="18" charset="-127"/>
                <a:cs typeface="Times New Roman" panose="02020603050405020304" pitchFamily="18" charset="0"/>
              </a:rPr>
              <a:t>Участь представника партнерського університету в захисті магістерської роботи</a:t>
            </a:r>
            <a:endParaRPr lang="en-US" altLang="uk-UA" dirty="0">
              <a:ea typeface="Batang" pitchFamily="18" charset="-127"/>
              <a:cs typeface="Times New Roman" panose="02020603050405020304" pitchFamily="18" charset="0"/>
            </a:endParaRPr>
          </a:p>
        </p:txBody>
      </p:sp>
    </p:spTree>
    <p:extLst>
      <p:ext uri="{BB962C8B-B14F-4D97-AF65-F5344CB8AC3E}">
        <p14:creationId xmlns:p14="http://schemas.microsoft.com/office/powerpoint/2010/main" val="17342908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ОСВІТНІ ПРОГРАМИ</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ПОДВІЙНОГО ДИПЛОМУВАННЯ</a:t>
            </a:r>
            <a:endParaRPr lang="ru-RU" sz="2200" b="1" baseline="30000" dirty="0">
              <a:latin typeface="Microtype" pitchFamily="2" charset="-52"/>
              <a:cs typeface="Arial" pitchFamily="34" charset="0"/>
            </a:endParaRPr>
          </a:p>
        </p:txBody>
      </p:sp>
      <p:sp>
        <p:nvSpPr>
          <p:cNvPr id="4" name="TextBox 3"/>
          <p:cNvSpPr txBox="1"/>
          <p:nvPr/>
        </p:nvSpPr>
        <p:spPr>
          <a:xfrm>
            <a:off x="1155940" y="1252562"/>
            <a:ext cx="10493659" cy="523220"/>
          </a:xfrm>
          <a:prstGeom prst="rect">
            <a:avLst/>
          </a:prstGeom>
          <a:noFill/>
        </p:spPr>
        <p:txBody>
          <a:bodyPr wrap="square" rtlCol="0">
            <a:spAutoFit/>
          </a:bodyPr>
          <a:lstStyle/>
          <a:p>
            <a:r>
              <a:rPr lang="uk-UA" altLang="uk-UA" sz="2800" b="1" dirty="0">
                <a:solidFill>
                  <a:srgbClr val="00B0F0"/>
                </a:solidFill>
                <a:latin typeface="Times New Roman" panose="02020603050405020304" pitchFamily="18" charset="0"/>
              </a:rPr>
              <a:t>Модель</a:t>
            </a:r>
            <a:r>
              <a:rPr lang="en-US" altLang="uk-UA" sz="2800" b="1" dirty="0">
                <a:solidFill>
                  <a:srgbClr val="00B0F0"/>
                </a:solidFill>
                <a:latin typeface="Times New Roman" panose="02020603050405020304" pitchFamily="18" charset="0"/>
              </a:rPr>
              <a:t> </a:t>
            </a:r>
            <a:r>
              <a:rPr lang="uk-UA" altLang="uk-UA" sz="2800" b="1" dirty="0" smtClean="0">
                <a:solidFill>
                  <a:srgbClr val="00B0F0"/>
                </a:solidFill>
                <a:latin typeface="Times New Roman" panose="02020603050405020304" pitchFamily="18" charset="0"/>
              </a:rPr>
              <a:t>3</a:t>
            </a:r>
            <a:r>
              <a:rPr lang="en-US" altLang="uk-UA" sz="2800" b="1" dirty="0" smtClean="0">
                <a:solidFill>
                  <a:srgbClr val="00B0F0"/>
                </a:solidFill>
                <a:latin typeface="Times New Roman" panose="02020603050405020304" pitchFamily="18" charset="0"/>
              </a:rPr>
              <a:t> </a:t>
            </a:r>
            <a:r>
              <a:rPr lang="en-US" altLang="uk-UA" sz="2800" b="1" dirty="0">
                <a:solidFill>
                  <a:srgbClr val="00B0F0"/>
                </a:solidFill>
                <a:latin typeface="Times New Roman" panose="02020603050405020304" pitchFamily="18" charset="0"/>
              </a:rPr>
              <a:t>(</a:t>
            </a:r>
            <a:r>
              <a:rPr lang="uk-UA" altLang="uk-UA" sz="2800" b="1" dirty="0">
                <a:solidFill>
                  <a:srgbClr val="00B0F0"/>
                </a:solidFill>
                <a:latin typeface="Times New Roman" panose="02020603050405020304" pitchFamily="18" charset="0"/>
              </a:rPr>
              <a:t>рівень - магістерський</a:t>
            </a:r>
            <a:r>
              <a:rPr lang="en-US" altLang="uk-UA" sz="2800" b="1" dirty="0">
                <a:solidFill>
                  <a:srgbClr val="00B0F0"/>
                </a:solidFill>
                <a:latin typeface="Times New Roman" panose="02020603050405020304" pitchFamily="18" charset="0"/>
              </a:rPr>
              <a:t>)</a:t>
            </a:r>
            <a:endParaRPr lang="uk-UA" altLang="uk-UA" sz="2800" b="1" baseline="30000" dirty="0">
              <a:solidFill>
                <a:srgbClr val="00B0F0"/>
              </a:solidFill>
              <a:latin typeface="HeliosExt"/>
            </a:endParaRPr>
          </a:p>
        </p:txBody>
      </p:sp>
      <p:sp>
        <p:nvSpPr>
          <p:cNvPr id="5" name="TextBox 4"/>
          <p:cNvSpPr txBox="1"/>
          <p:nvPr/>
        </p:nvSpPr>
        <p:spPr>
          <a:xfrm>
            <a:off x="1362974" y="2258314"/>
            <a:ext cx="10358625" cy="3277820"/>
          </a:xfrm>
          <a:prstGeom prst="rect">
            <a:avLst/>
          </a:prstGeom>
          <a:noFill/>
        </p:spPr>
        <p:txBody>
          <a:bodyPr wrap="square" rtlCol="0">
            <a:spAutoFit/>
          </a:bodyPr>
          <a:lstStyle/>
          <a:p>
            <a:pPr marL="271463">
              <a:lnSpc>
                <a:spcPct val="125000"/>
              </a:lnSpc>
              <a:spcBef>
                <a:spcPct val="0"/>
              </a:spcBef>
            </a:pPr>
            <a:r>
              <a:rPr lang="uk-UA" altLang="uk-UA" b="1" dirty="0">
                <a:ea typeface="Batang" pitchFamily="18" charset="-127"/>
                <a:cs typeface="Times New Roman" panose="02020603050405020304" pitchFamily="18" charset="0"/>
              </a:rPr>
              <a:t>Партнер</a:t>
            </a:r>
            <a:r>
              <a:rPr lang="en-US" altLang="uk-UA" b="1" dirty="0">
                <a:ea typeface="Batang" pitchFamily="18" charset="-127"/>
                <a:cs typeface="Times New Roman" panose="02020603050405020304" pitchFamily="18" charset="0"/>
              </a:rPr>
              <a:t> – </a:t>
            </a:r>
            <a:r>
              <a:rPr lang="uk-UA" altLang="uk-UA" b="1" dirty="0" smtClean="0">
                <a:ea typeface="Batang" pitchFamily="18" charset="-127"/>
                <a:cs typeface="Times New Roman" panose="02020603050405020304" pitchFamily="18" charset="0"/>
              </a:rPr>
              <a:t>Академія гірничо-металургійна</a:t>
            </a:r>
            <a:r>
              <a:rPr lang="en-US" altLang="uk-UA" b="1" dirty="0" smtClean="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Краків, Польща</a:t>
            </a:r>
            <a:r>
              <a:rPr lang="en-US" altLang="uk-UA" b="1" dirty="0" smtClean="0">
                <a:ea typeface="Batang" pitchFamily="18" charset="-127"/>
                <a:cs typeface="Times New Roman" panose="02020603050405020304" pitchFamily="18" charset="0"/>
              </a:rPr>
              <a:t>)</a:t>
            </a:r>
            <a:endParaRPr lang="en-US" altLang="uk-UA" b="1" dirty="0">
              <a:ea typeface="Batang" pitchFamily="18" charset="-127"/>
              <a:cs typeface="Times New Roman" panose="02020603050405020304" pitchFamily="18" charset="0"/>
            </a:endParaRPr>
          </a:p>
          <a:p>
            <a:pPr marL="271463" algn="just">
              <a:lnSpc>
                <a:spcPct val="125000"/>
              </a:lnSpc>
              <a:spcBef>
                <a:spcPct val="0"/>
              </a:spcBef>
            </a:pPr>
            <a:r>
              <a:rPr lang="en-US" altLang="uk-UA" b="1" dirty="0">
                <a:ea typeface="Batang" pitchFamily="18" charset="-127"/>
                <a:cs typeface="Times New Roman" panose="02020603050405020304" pitchFamily="18" charset="0"/>
              </a:rPr>
              <a:t>1 – 1.5 </a:t>
            </a:r>
            <a:r>
              <a:rPr lang="uk-UA" altLang="uk-UA" b="1" dirty="0">
                <a:ea typeface="Batang" pitchFamily="18" charset="-127"/>
                <a:cs typeface="Times New Roman" panose="02020603050405020304" pitchFamily="18" charset="0"/>
              </a:rPr>
              <a:t>освітня програма</a:t>
            </a:r>
            <a:r>
              <a:rPr lang="en-US" altLang="uk-UA" b="1" dirty="0">
                <a:ea typeface="Batang" pitchFamily="18" charset="-127"/>
                <a:cs typeface="Times New Roman" panose="02020603050405020304" pitchFamily="18" charset="0"/>
              </a:rPr>
              <a:t> (</a:t>
            </a:r>
            <a:r>
              <a:rPr lang="uk-UA" altLang="uk-UA" b="1" dirty="0">
                <a:ea typeface="Batang" pitchFamily="18" charset="-127"/>
                <a:cs typeface="Times New Roman" panose="02020603050405020304" pitchFamily="18" charset="0"/>
              </a:rPr>
              <a:t>Магістр</a:t>
            </a:r>
            <a:r>
              <a:rPr lang="en-US" altLang="uk-UA" b="1" dirty="0">
                <a:ea typeface="Batang" pitchFamily="18" charset="-127"/>
                <a:cs typeface="Times New Roman" panose="02020603050405020304" pitchFamily="18" charset="0"/>
              </a:rPr>
              <a:t> </a:t>
            </a:r>
            <a:r>
              <a:rPr lang="uk-UA" altLang="uk-UA" b="1" dirty="0" smtClean="0">
                <a:ea typeface="Batang" pitchFamily="18" charset="-127"/>
                <a:cs typeface="Times New Roman" panose="02020603050405020304" pitchFamily="18" charset="0"/>
              </a:rPr>
              <a:t>з Обліку та аудиту</a:t>
            </a:r>
            <a:r>
              <a:rPr lang="en-US" altLang="uk-UA" b="1" dirty="0" smtClean="0">
                <a:ea typeface="Batang" pitchFamily="18" charset="-127"/>
                <a:cs typeface="Times New Roman" panose="02020603050405020304" pitchFamily="18" charset="0"/>
              </a:rPr>
              <a:t>)</a:t>
            </a:r>
            <a:endParaRPr lang="en-US" altLang="uk-UA" b="1" dirty="0">
              <a:ea typeface="Batang" pitchFamily="18" charset="-127"/>
              <a:cs typeface="Times New Roman" panose="02020603050405020304" pitchFamily="18" charset="0"/>
            </a:endParaRPr>
          </a:p>
          <a:p>
            <a:pPr marL="271463" algn="just">
              <a:lnSpc>
                <a:spcPct val="150000"/>
              </a:lnSpc>
            </a:pPr>
            <a:endParaRPr lang="en-US" altLang="uk-UA" b="1" dirty="0">
              <a:ea typeface="Batang" pitchFamily="18" charset="-127"/>
              <a:cs typeface="Times New Roman" panose="02020603050405020304" pitchFamily="18" charset="0"/>
            </a:endParaRPr>
          </a:p>
          <a:p>
            <a:pPr marL="271463" algn="just">
              <a:lnSpc>
                <a:spcPct val="150000"/>
              </a:lnSpc>
            </a:pPr>
            <a:r>
              <a:rPr lang="uk-UA" altLang="uk-UA" dirty="0">
                <a:ea typeface="Batang" pitchFamily="18" charset="-127"/>
                <a:cs typeface="Times New Roman" panose="02020603050405020304" pitchFamily="18" charset="0"/>
              </a:rPr>
              <a:t>Взаємне визнання бакалаврського ступеня</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a:ea typeface="Batang" pitchFamily="18" charset="-127"/>
                <a:cs typeface="Times New Roman" panose="02020603050405020304" pitchFamily="18" charset="0"/>
              </a:rPr>
              <a:t>1 </a:t>
            </a:r>
            <a:r>
              <a:rPr lang="uk-UA" altLang="uk-UA" dirty="0">
                <a:ea typeface="Batang" pitchFamily="18" charset="-127"/>
                <a:cs typeface="Times New Roman" panose="02020603050405020304" pitchFamily="18" charset="0"/>
              </a:rPr>
              <a:t>та</a:t>
            </a:r>
            <a:r>
              <a:rPr lang="en-US" altLang="uk-UA" dirty="0">
                <a:ea typeface="Batang" pitchFamily="18" charset="-127"/>
                <a:cs typeface="Times New Roman" panose="02020603050405020304" pitchFamily="18" charset="0"/>
              </a:rPr>
              <a:t> 2 </a:t>
            </a:r>
            <a:r>
              <a:rPr lang="uk-UA" altLang="uk-UA" dirty="0">
                <a:ea typeface="Batang" pitchFamily="18" charset="-127"/>
                <a:cs typeface="Times New Roman" panose="02020603050405020304" pitchFamily="18" charset="0"/>
              </a:rPr>
              <a:t>семестри</a:t>
            </a:r>
            <a:r>
              <a:rPr lang="en-US" altLang="uk-UA" dirty="0">
                <a:ea typeface="Batang" pitchFamily="18" charset="-127"/>
                <a:cs typeface="Times New Roman" panose="02020603050405020304" pitchFamily="18" charset="0"/>
              </a:rPr>
              <a:t> – </a:t>
            </a:r>
            <a:r>
              <a:rPr lang="uk-UA" altLang="uk-UA" dirty="0">
                <a:ea typeface="Batang" pitchFamily="18" charset="-127"/>
                <a:cs typeface="Times New Roman" panose="02020603050405020304" pitchFamily="18" charset="0"/>
              </a:rPr>
              <a:t>навчання в Університеті </a:t>
            </a:r>
            <a:r>
              <a:rPr lang="uk-UA" altLang="uk-UA" dirty="0" err="1">
                <a:ea typeface="Batang" pitchFamily="18" charset="-127"/>
                <a:cs typeface="Times New Roman" panose="02020603050405020304" pitchFamily="18" charset="0"/>
              </a:rPr>
              <a:t>Ільменау</a:t>
            </a:r>
            <a:endParaRPr lang="en-US" altLang="uk-UA" dirty="0">
              <a:ea typeface="Batang" pitchFamily="18" charset="-127"/>
              <a:cs typeface="Times New Roman" panose="02020603050405020304" pitchFamily="18" charset="0"/>
            </a:endParaRPr>
          </a:p>
          <a:p>
            <a:pPr marL="271463" algn="just">
              <a:lnSpc>
                <a:spcPct val="150000"/>
              </a:lnSpc>
            </a:pPr>
            <a:r>
              <a:rPr lang="en-US" altLang="uk-UA" dirty="0">
                <a:ea typeface="Batang" pitchFamily="18" charset="-127"/>
                <a:cs typeface="Times New Roman" panose="02020603050405020304" pitchFamily="18" charset="0"/>
              </a:rPr>
              <a:t>3 </a:t>
            </a:r>
            <a:r>
              <a:rPr lang="uk-UA" altLang="uk-UA" dirty="0">
                <a:ea typeface="Batang" pitchFamily="18" charset="-127"/>
                <a:cs typeface="Times New Roman" panose="02020603050405020304" pitchFamily="18" charset="0"/>
              </a:rPr>
              <a:t>семестр</a:t>
            </a:r>
            <a:r>
              <a:rPr lang="en-US" altLang="uk-UA" dirty="0">
                <a:ea typeface="Batang" pitchFamily="18" charset="-127"/>
                <a:cs typeface="Times New Roman" panose="02020603050405020304" pitchFamily="18" charset="0"/>
              </a:rPr>
              <a:t> – </a:t>
            </a:r>
            <a:r>
              <a:rPr lang="uk-UA" altLang="uk-UA" dirty="0">
                <a:ea typeface="Batang" pitchFamily="18" charset="-127"/>
                <a:cs typeface="Times New Roman" panose="02020603050405020304" pitchFamily="18" charset="0"/>
              </a:rPr>
              <a:t>навчання у Львівській політехніці</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a:ea typeface="Batang" pitchFamily="18" charset="-127"/>
                <a:cs typeface="Times New Roman" panose="02020603050405020304" pitchFamily="18" charset="0"/>
              </a:rPr>
              <a:t>Узгоджена тема магістерської роботи</a:t>
            </a:r>
            <a:r>
              <a:rPr lang="en-US" altLang="uk-UA" dirty="0">
                <a:ea typeface="Batang" pitchFamily="18" charset="-127"/>
                <a:cs typeface="Times New Roman" panose="02020603050405020304" pitchFamily="18" charset="0"/>
              </a:rPr>
              <a:t>, </a:t>
            </a:r>
            <a:r>
              <a:rPr lang="uk-UA" altLang="uk-UA" dirty="0">
                <a:ea typeface="Batang" pitchFamily="18" charset="-127"/>
                <a:cs typeface="Times New Roman" panose="02020603050405020304" pitchFamily="18" charset="0"/>
              </a:rPr>
              <a:t>два керівники</a:t>
            </a:r>
            <a:endParaRPr lang="en-US" altLang="uk-UA" dirty="0">
              <a:ea typeface="Batang" pitchFamily="18" charset="-127"/>
              <a:cs typeface="Times New Roman" panose="02020603050405020304" pitchFamily="18" charset="0"/>
            </a:endParaRPr>
          </a:p>
          <a:p>
            <a:pPr marL="271463" algn="just">
              <a:lnSpc>
                <a:spcPct val="150000"/>
              </a:lnSpc>
            </a:pPr>
            <a:r>
              <a:rPr lang="uk-UA" altLang="uk-UA" dirty="0">
                <a:ea typeface="Batang" pitchFamily="18" charset="-127"/>
                <a:cs typeface="Times New Roman" panose="02020603050405020304" pitchFamily="18" charset="0"/>
              </a:rPr>
              <a:t>Участь представника партнерського університету в захисті магістерської роботи</a:t>
            </a:r>
            <a:endParaRPr lang="en-US" altLang="uk-UA" dirty="0">
              <a:ea typeface="Batang" pitchFamily="18" charset="-127"/>
              <a:cs typeface="Times New Roman" panose="02020603050405020304" pitchFamily="18" charset="0"/>
            </a:endParaRPr>
          </a:p>
        </p:txBody>
      </p:sp>
    </p:spTree>
    <p:extLst>
      <p:ext uri="{BB962C8B-B14F-4D97-AF65-F5344CB8AC3E}">
        <p14:creationId xmlns:p14="http://schemas.microsoft.com/office/powerpoint/2010/main" val="938393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637050"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ДУАЛЬНА ОСВІТА</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КОНЦЕПТУАЛЬНІ ПИТАННЯ</a:t>
            </a:r>
            <a:endParaRPr lang="ru-RU" sz="2200" b="1" baseline="30000" dirty="0">
              <a:latin typeface="Microtype" pitchFamily="2" charset="-52"/>
              <a:cs typeface="Arial" pitchFamily="34" charset="0"/>
            </a:endParaRPr>
          </a:p>
        </p:txBody>
      </p:sp>
      <p:sp>
        <p:nvSpPr>
          <p:cNvPr id="4" name="TextBox 3"/>
          <p:cNvSpPr txBox="1"/>
          <p:nvPr/>
        </p:nvSpPr>
        <p:spPr>
          <a:xfrm>
            <a:off x="362250" y="3365350"/>
            <a:ext cx="11287349" cy="707886"/>
          </a:xfrm>
          <a:prstGeom prst="rect">
            <a:avLst/>
          </a:prstGeom>
          <a:noFill/>
        </p:spPr>
        <p:txBody>
          <a:bodyPr wrap="square" rtlCol="0">
            <a:spAutoFit/>
          </a:bodyPr>
          <a:lstStyle/>
          <a:p>
            <a:pPr algn="ctr"/>
            <a:r>
              <a:rPr lang="uk-UA" sz="4000" b="1" dirty="0" smtClean="0"/>
              <a:t> </a:t>
            </a:r>
            <a:r>
              <a:rPr lang="uk-UA" sz="4000" b="1" dirty="0" smtClean="0">
                <a:latin typeface="Innerspace" pitchFamily="2" charset="-52"/>
              </a:rPr>
              <a:t>Дякую за увагу</a:t>
            </a:r>
            <a:endParaRPr lang="ru-RU" sz="4000" b="1" baseline="30000" dirty="0">
              <a:latin typeface="Innerspace" pitchFamily="2" charset="-52"/>
              <a:cs typeface="Arial" pitchFamily="34" charset="0"/>
            </a:endParaRPr>
          </a:p>
        </p:txBody>
      </p:sp>
    </p:spTree>
    <p:extLst>
      <p:ext uri="{BB962C8B-B14F-4D97-AF65-F5344CB8AC3E}">
        <p14:creationId xmlns:p14="http://schemas.microsoft.com/office/powerpoint/2010/main" val="2355868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273080"/>
            <a:ext cx="10493659" cy="666849"/>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p>
          <a:p>
            <a:r>
              <a:rPr lang="uk-UA" altLang="uk-UA" sz="2800" b="1" baseline="30000" dirty="0">
                <a:solidFill>
                  <a:srgbClr val="00A1E4"/>
                </a:solidFill>
                <a:latin typeface="HeliosExt"/>
              </a:rPr>
              <a:t>(Додаток до диплому)</a:t>
            </a:r>
            <a:endParaRPr lang="ru-RU" sz="2800" b="1" baseline="30000" dirty="0">
              <a:latin typeface="Innerspace" pitchFamily="2" charset="-52"/>
              <a:cs typeface="Arial" pitchFamily="34" charset="0"/>
            </a:endParaRPr>
          </a:p>
        </p:txBody>
      </p:sp>
      <p:sp>
        <p:nvSpPr>
          <p:cNvPr id="5" name="TextBox 4"/>
          <p:cNvSpPr txBox="1"/>
          <p:nvPr/>
        </p:nvSpPr>
        <p:spPr>
          <a:xfrm>
            <a:off x="1233577" y="1939929"/>
            <a:ext cx="10548407" cy="4801314"/>
          </a:xfrm>
          <a:prstGeom prst="rect">
            <a:avLst/>
          </a:prstGeom>
          <a:noFill/>
        </p:spPr>
        <p:txBody>
          <a:bodyPr wrap="square" rtlCol="0">
            <a:spAutoFit/>
          </a:bodyPr>
          <a:lstStyle/>
          <a:p>
            <a:pPr marL="88900">
              <a:defRPr/>
            </a:pPr>
            <a:r>
              <a:rPr lang="uk-UA" sz="1700" dirty="0"/>
              <a:t>ІІ. Інформація про здобуту кваліфікацію</a:t>
            </a:r>
          </a:p>
          <a:p>
            <a:pPr marL="636588" lvl="1" indent="-342900">
              <a:buFont typeface="+mj-lt"/>
              <a:buAutoNum type="arabicPeriod"/>
              <a:defRPr/>
            </a:pPr>
            <a:r>
              <a:rPr lang="uk-UA" sz="1700" dirty="0"/>
              <a:t>Кваліфікація випускника: ступінь вищої освіти, спеціальність (за необхідності – спеціалізація, освітня програма, професійна кваліфікація.</a:t>
            </a:r>
          </a:p>
          <a:p>
            <a:pPr marL="636588" lvl="1" indent="-342900">
              <a:buFont typeface="+mj-lt"/>
              <a:buAutoNum type="arabicPeriod"/>
              <a:defRPr/>
            </a:pPr>
            <a:r>
              <a:rPr lang="en-US" sz="1700" dirty="0" err="1"/>
              <a:t>Галузь</a:t>
            </a:r>
            <a:r>
              <a:rPr lang="en-US" sz="1700" dirty="0"/>
              <a:t> </a:t>
            </a:r>
            <a:r>
              <a:rPr lang="en-US" sz="1700" dirty="0" err="1"/>
              <a:t>знань</a:t>
            </a:r>
            <a:endParaRPr lang="uk-UA" sz="1700" dirty="0"/>
          </a:p>
          <a:p>
            <a:pPr marL="636588" lvl="1" indent="-342900">
              <a:buFont typeface="+mj-lt"/>
              <a:buAutoNum type="arabicPeriod"/>
              <a:defRPr/>
            </a:pPr>
            <a:r>
              <a:rPr lang="en-US" sz="1700" dirty="0" err="1"/>
              <a:t>Найменування</a:t>
            </a:r>
            <a:r>
              <a:rPr lang="en-US" sz="1700" dirty="0"/>
              <a:t> і </a:t>
            </a:r>
            <a:r>
              <a:rPr lang="en-US" sz="1700" dirty="0" err="1"/>
              <a:t>статус</a:t>
            </a:r>
            <a:r>
              <a:rPr lang="en-US" sz="1700" dirty="0"/>
              <a:t> </a:t>
            </a:r>
            <a:r>
              <a:rPr lang="en-US" sz="1700" dirty="0" err="1"/>
              <a:t>навчального</a:t>
            </a:r>
            <a:r>
              <a:rPr lang="en-US" sz="1700" dirty="0"/>
              <a:t> </a:t>
            </a:r>
            <a:r>
              <a:rPr lang="en-US" sz="1700" dirty="0" err="1"/>
              <a:t>закладу</a:t>
            </a:r>
            <a:r>
              <a:rPr lang="en-US" sz="1700" dirty="0"/>
              <a:t> (</a:t>
            </a:r>
            <a:r>
              <a:rPr lang="en-US" sz="1700" dirty="0" err="1"/>
              <a:t>наукової</a:t>
            </a:r>
            <a:r>
              <a:rPr lang="en-US" sz="1700" dirty="0"/>
              <a:t> </a:t>
            </a:r>
            <a:r>
              <a:rPr lang="en-US" sz="1700" dirty="0" err="1"/>
              <a:t>установи</a:t>
            </a:r>
            <a:r>
              <a:rPr lang="en-US" sz="1700" dirty="0"/>
              <a:t>), </a:t>
            </a:r>
            <a:r>
              <a:rPr lang="en-US" sz="1700" dirty="0" err="1"/>
              <a:t>який</a:t>
            </a:r>
            <a:r>
              <a:rPr lang="uk-UA" sz="1700" dirty="0"/>
              <a:t> (яка) </a:t>
            </a:r>
            <a:r>
              <a:rPr lang="en-US" sz="1700" dirty="0" err="1"/>
              <a:t>виконував</a:t>
            </a:r>
            <a:r>
              <a:rPr lang="uk-UA" sz="1700" dirty="0"/>
              <a:t>(ла)</a:t>
            </a:r>
            <a:r>
              <a:rPr lang="en-US" sz="1700" dirty="0"/>
              <a:t> </a:t>
            </a:r>
            <a:r>
              <a:rPr lang="en-US" sz="1700" dirty="0" err="1"/>
              <a:t>освітню</a:t>
            </a:r>
            <a:r>
              <a:rPr lang="en-US" sz="1700" dirty="0"/>
              <a:t> </a:t>
            </a:r>
            <a:r>
              <a:rPr lang="en-US" sz="1700" dirty="0" err="1"/>
              <a:t>програму</a:t>
            </a:r>
            <a:r>
              <a:rPr lang="en-US" sz="1700" dirty="0"/>
              <a:t> </a:t>
            </a:r>
            <a:r>
              <a:rPr lang="en-US" sz="1700" dirty="0" err="1"/>
              <a:t>та</a:t>
            </a:r>
            <a:r>
              <a:rPr lang="en-US" sz="1700" dirty="0"/>
              <a:t> </a:t>
            </a:r>
            <a:r>
              <a:rPr lang="en-US" sz="1700" dirty="0" err="1"/>
              <a:t>присвоїв</a:t>
            </a:r>
            <a:r>
              <a:rPr lang="uk-UA" sz="1700" dirty="0"/>
              <a:t>(ла)</a:t>
            </a:r>
            <a:r>
              <a:rPr lang="en-US" sz="1700" dirty="0"/>
              <a:t> </a:t>
            </a:r>
            <a:r>
              <a:rPr lang="en-US" sz="1700" dirty="0" err="1"/>
              <a:t>кваліфікацію</a:t>
            </a:r>
            <a:endParaRPr lang="uk-UA" sz="1700" dirty="0"/>
          </a:p>
          <a:p>
            <a:pPr marL="636588" lvl="1" indent="-342900">
              <a:buFont typeface="+mj-lt"/>
              <a:buAutoNum type="arabicPeriod"/>
              <a:defRPr/>
            </a:pPr>
            <a:r>
              <a:rPr lang="en-US" sz="1700" dirty="0" err="1"/>
              <a:t>Мова</a:t>
            </a:r>
            <a:r>
              <a:rPr lang="en-US" sz="1700" dirty="0"/>
              <a:t>(и) </a:t>
            </a:r>
            <a:r>
              <a:rPr lang="en-US" sz="1700" dirty="0" err="1"/>
              <a:t>навчання</a:t>
            </a:r>
            <a:endParaRPr lang="uk-UA" sz="1700" dirty="0"/>
          </a:p>
          <a:p>
            <a:pPr>
              <a:defRPr/>
            </a:pPr>
            <a:r>
              <a:rPr lang="en-US" sz="1700" cap="small" dirty="0"/>
              <a:t> </a:t>
            </a:r>
            <a:r>
              <a:rPr lang="uk-UA" sz="1700" dirty="0"/>
              <a:t>ІІІ. Інформація про рівень кваліфікації за Національною рамкою кваліфікацій</a:t>
            </a:r>
          </a:p>
          <a:p>
            <a:pPr marL="636588" lvl="1" indent="-342900">
              <a:buFont typeface="+mj-lt"/>
              <a:buAutoNum type="arabicPeriod"/>
              <a:defRPr/>
            </a:pPr>
            <a:r>
              <a:rPr lang="uk-UA" sz="1700" dirty="0"/>
              <a:t>Рівень кваліфікації.</a:t>
            </a:r>
          </a:p>
          <a:p>
            <a:pPr marL="636588" lvl="1" indent="-342900">
              <a:buFont typeface="+mj-lt"/>
              <a:buAutoNum type="arabicPeriod"/>
              <a:defRPr/>
            </a:pPr>
            <a:r>
              <a:rPr lang="uk-UA" sz="1700" dirty="0"/>
              <a:t>Офіційна тривалість програми.</a:t>
            </a:r>
          </a:p>
          <a:p>
            <a:pPr marL="636588" lvl="1" indent="-342900">
              <a:buFont typeface="+mj-lt"/>
              <a:buAutoNum type="arabicPeriod"/>
              <a:defRPr/>
            </a:pPr>
            <a:r>
              <a:rPr lang="uk-UA" sz="1700" dirty="0"/>
              <a:t>Вимоги до вступу.</a:t>
            </a:r>
          </a:p>
          <a:p>
            <a:pPr>
              <a:defRPr/>
            </a:pPr>
            <a:r>
              <a:rPr lang="uk-UA" sz="1700" dirty="0"/>
              <a:t> </a:t>
            </a:r>
            <a:r>
              <a:rPr lang="en-US" sz="1700" dirty="0"/>
              <a:t>IV</a:t>
            </a:r>
            <a:r>
              <a:rPr lang="ru-RU" sz="1700" dirty="0"/>
              <a:t>. </a:t>
            </a:r>
            <a:r>
              <a:rPr lang="uk-UA" sz="1700" dirty="0"/>
              <a:t>Інформація про зміст та результати навчання.</a:t>
            </a:r>
          </a:p>
          <a:p>
            <a:pPr marL="638175" lvl="1" indent="-342900">
              <a:buFont typeface="+mj-lt"/>
              <a:buAutoNum type="arabicPeriod"/>
              <a:defRPr/>
            </a:pPr>
            <a:r>
              <a:rPr lang="uk-UA" sz="1700" dirty="0"/>
              <a:t>Форма навчання.</a:t>
            </a:r>
          </a:p>
          <a:p>
            <a:pPr marL="638175" lvl="1" indent="-342900">
              <a:buFont typeface="+mj-lt"/>
              <a:buAutoNum type="arabicPeriod"/>
              <a:defRPr/>
            </a:pPr>
            <a:r>
              <a:rPr lang="uk-UA" sz="1700" dirty="0"/>
              <a:t>Вимоги освітньої програми та результати навчання за нею.</a:t>
            </a:r>
          </a:p>
          <a:p>
            <a:pPr marL="638175" lvl="1" indent="-342900">
              <a:buFont typeface="+mj-lt"/>
              <a:buAutoNum type="arabicPeriod"/>
              <a:defRPr/>
            </a:pPr>
            <a:r>
              <a:rPr lang="uk-UA" sz="1700" dirty="0"/>
              <a:t>Детальні відомості про освітні компоненти та результати навчання за кожним з них (за необхідності), кредити ЄКТС, оцінки, рейтинги, бали. </a:t>
            </a:r>
          </a:p>
          <a:p>
            <a:pPr marL="638175" lvl="1" indent="-342900">
              <a:buFont typeface="+mj-lt"/>
              <a:buAutoNum type="arabicPeriod"/>
              <a:defRPr/>
            </a:pPr>
            <a:r>
              <a:rPr lang="uk-UA" sz="1700" dirty="0"/>
              <a:t>Схема оцінювання, довідник з розподілу оцінок. </a:t>
            </a:r>
          </a:p>
          <a:p>
            <a:pPr marL="638175" indent="-342900">
              <a:defRPr/>
            </a:pPr>
            <a:r>
              <a:rPr lang="uk-UA" sz="1700" dirty="0"/>
              <a:t>5.   Загальна класифікація присвоєної кваліфікації.</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243250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155940" y="1273080"/>
            <a:ext cx="10493659" cy="666849"/>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p>
          <a:p>
            <a:r>
              <a:rPr lang="uk-UA" altLang="uk-UA" sz="2800" b="1" baseline="30000" dirty="0">
                <a:solidFill>
                  <a:srgbClr val="00A1E4"/>
                </a:solidFill>
                <a:latin typeface="HeliosExt"/>
              </a:rPr>
              <a:t>(Додаток до диплому)</a:t>
            </a:r>
            <a:endParaRPr lang="ru-RU" sz="2800" b="1" baseline="30000" dirty="0">
              <a:latin typeface="Innerspace" pitchFamily="2" charset="-52"/>
              <a:cs typeface="Arial" pitchFamily="34" charset="0"/>
            </a:endParaRPr>
          </a:p>
        </p:txBody>
      </p:sp>
      <p:sp>
        <p:nvSpPr>
          <p:cNvPr id="5" name="TextBox 4"/>
          <p:cNvSpPr txBox="1"/>
          <p:nvPr/>
        </p:nvSpPr>
        <p:spPr>
          <a:xfrm>
            <a:off x="1233577" y="2181469"/>
            <a:ext cx="10548407" cy="3754874"/>
          </a:xfrm>
          <a:prstGeom prst="rect">
            <a:avLst/>
          </a:prstGeom>
          <a:noFill/>
        </p:spPr>
        <p:txBody>
          <a:bodyPr wrap="square" rtlCol="0">
            <a:spAutoFit/>
          </a:bodyPr>
          <a:lstStyle/>
          <a:p>
            <a:pPr>
              <a:defRPr/>
            </a:pPr>
            <a:r>
              <a:rPr lang="en-US" sz="1700" dirty="0"/>
              <a:t>V</a:t>
            </a:r>
            <a:r>
              <a:rPr lang="uk-UA" sz="1700" dirty="0"/>
              <a:t>. Інформація про академічні та професійні права.</a:t>
            </a:r>
          </a:p>
          <a:p>
            <a:pPr marL="636588" lvl="1" indent="-342900">
              <a:buFont typeface="+mj-lt"/>
              <a:buAutoNum type="arabicPeriod"/>
              <a:defRPr/>
            </a:pPr>
            <a:r>
              <a:rPr lang="uk-UA" sz="1700" dirty="0"/>
              <a:t>Академічні права.</a:t>
            </a:r>
          </a:p>
          <a:p>
            <a:pPr marL="636588" lvl="1" indent="-342900">
              <a:buFont typeface="+mj-lt"/>
              <a:buAutoNum type="arabicPeriod"/>
              <a:defRPr/>
            </a:pPr>
            <a:r>
              <a:rPr lang="uk-UA" sz="1700" dirty="0"/>
              <a:t>Професійні права.</a:t>
            </a:r>
          </a:p>
          <a:p>
            <a:pPr>
              <a:defRPr/>
            </a:pPr>
            <a:r>
              <a:rPr lang="uk-UA" sz="1700" dirty="0"/>
              <a:t> </a:t>
            </a:r>
          </a:p>
          <a:p>
            <a:pPr>
              <a:defRPr/>
            </a:pPr>
            <a:r>
              <a:rPr lang="en-US" sz="1700" dirty="0"/>
              <a:t>V</a:t>
            </a:r>
            <a:r>
              <a:rPr lang="uk-UA" sz="1700" dirty="0"/>
              <a:t>І. Додаткова інформація.</a:t>
            </a:r>
          </a:p>
          <a:p>
            <a:pPr marL="636588" indent="-342900">
              <a:buFont typeface="+mj-lt"/>
              <a:buAutoNum type="arabicPeriod"/>
              <a:defRPr/>
            </a:pPr>
            <a:r>
              <a:rPr lang="uk-UA" sz="1700" dirty="0"/>
              <a:t>Найменування всіх вищих навчальних закладів (наукових установ) (відокремлених структурних підрозділів вищих навчальних закладів), у яких здобувалася кваліфікація (у тому числі навчальні заклади, в яких здобувач вищої освіти вивчав окремі дисципліни за програмами академічної мобільності). Строки навчання в кожному з них.</a:t>
            </a:r>
          </a:p>
          <a:p>
            <a:pPr marL="636588" indent="-342900">
              <a:buFont typeface="+mj-lt"/>
              <a:buAutoNum type="arabicPeriod"/>
              <a:defRPr/>
            </a:pPr>
            <a:r>
              <a:rPr lang="uk-UA" sz="1700" dirty="0"/>
              <a:t>Інформація про атестацію.</a:t>
            </a:r>
          </a:p>
          <a:p>
            <a:pPr marL="636588" indent="-342900">
              <a:buFont typeface="+mj-lt"/>
              <a:buAutoNum type="arabicPeriod"/>
              <a:defRPr/>
            </a:pPr>
            <a:r>
              <a:rPr lang="uk-UA" sz="1700" dirty="0"/>
              <a:t>Контактна інформація вищого навчального закладу (наукової установи) (у тому числі гарант освітньої програми).</a:t>
            </a:r>
          </a:p>
          <a:p>
            <a:pPr marL="636588" indent="-342900">
              <a:buFont typeface="+mj-lt"/>
              <a:buAutoNum type="arabicPeriod"/>
              <a:defRPr/>
            </a:pPr>
            <a:r>
              <a:rPr lang="uk-UA" sz="1700" dirty="0"/>
              <a:t>Інформація про попередній документ про освіту.</a:t>
            </a:r>
          </a:p>
          <a:p>
            <a:pPr marL="636588" indent="-342900">
              <a:buFont typeface="+mj-lt"/>
              <a:buAutoNum type="arabicPeriod"/>
              <a:defRPr/>
            </a:pPr>
            <a:r>
              <a:rPr lang="uk-UA" sz="1700" dirty="0"/>
              <a:t>Інформація про визнання іноземних документів про освіту.</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01745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6" y="2258314"/>
            <a:ext cx="9575320" cy="3600986"/>
          </a:xfrm>
          <a:prstGeom prst="rect">
            <a:avLst/>
          </a:prstGeom>
          <a:noFill/>
        </p:spPr>
        <p:txBody>
          <a:bodyPr wrap="square" rtlCol="0">
            <a:spAutoFit/>
          </a:bodyPr>
          <a:lstStyle/>
          <a:p>
            <a:pPr marL="117475" algn="ctr">
              <a:defRPr/>
            </a:pPr>
            <a:endParaRPr lang="uk-UA" sz="2400" b="1" dirty="0" smtClean="0"/>
          </a:p>
          <a:p>
            <a:pPr marL="117475" algn="ctr">
              <a:defRPr/>
            </a:pPr>
            <a:r>
              <a:rPr lang="en-US" sz="2400" b="1" dirty="0" err="1" smtClean="0"/>
              <a:t>CoRe</a:t>
            </a:r>
            <a:r>
              <a:rPr lang="en-US" sz="2400" b="1" dirty="0" smtClean="0"/>
              <a:t> </a:t>
            </a:r>
            <a:r>
              <a:rPr lang="en-US" sz="2400" b="1" dirty="0"/>
              <a:t>2</a:t>
            </a:r>
            <a:r>
              <a:rPr lang="en-US" sz="2400" dirty="0"/>
              <a:t> project – “</a:t>
            </a:r>
            <a:r>
              <a:rPr lang="en-US" sz="2400" dirty="0" err="1"/>
              <a:t>Compemences</a:t>
            </a:r>
            <a:r>
              <a:rPr lang="en-US" sz="2400" dirty="0"/>
              <a:t> in Recognition and Education 2”</a:t>
            </a:r>
          </a:p>
          <a:p>
            <a:pPr marL="117475" algn="ctr">
              <a:defRPr/>
            </a:pPr>
            <a:r>
              <a:rPr lang="en-US" sz="2000" dirty="0">
                <a:hlinkClick r:id="rId3"/>
              </a:rPr>
              <a:t>www.core-project.eu</a:t>
            </a:r>
            <a:r>
              <a:rPr lang="en-US" sz="2000" dirty="0"/>
              <a:t> </a:t>
            </a:r>
            <a:endParaRPr lang="uk-UA" sz="2000" dirty="0"/>
          </a:p>
          <a:p>
            <a:pPr marL="117475" algn="ctr">
              <a:defRPr/>
            </a:pPr>
            <a:endParaRPr lang="uk-UA" sz="2000" dirty="0"/>
          </a:p>
          <a:p>
            <a:pPr marL="117475" algn="ctr">
              <a:defRPr/>
            </a:pPr>
            <a:endParaRPr lang="en-US" sz="2000" dirty="0"/>
          </a:p>
          <a:p>
            <a:pPr marL="117475" algn="just">
              <a:defRPr/>
            </a:pPr>
            <a:r>
              <a:rPr lang="en-US" sz="2000" dirty="0"/>
              <a:t>	</a:t>
            </a:r>
            <a:r>
              <a:rPr lang="uk-UA" sz="2000" dirty="0"/>
              <a:t>Проект </a:t>
            </a:r>
            <a:r>
              <a:rPr lang="en-US" sz="2000" dirty="0" err="1"/>
              <a:t>CoRe</a:t>
            </a:r>
            <a:r>
              <a:rPr lang="en-US" sz="2000" dirty="0"/>
              <a:t> 2 </a:t>
            </a:r>
            <a:r>
              <a:rPr lang="uk-UA" sz="2000" dirty="0"/>
              <a:t>опрацьований експертами </a:t>
            </a:r>
            <a:r>
              <a:rPr lang="en-US" sz="2000" dirty="0"/>
              <a:t>ENIC/NARIC</a:t>
            </a:r>
            <a:r>
              <a:rPr lang="uk-UA" sz="2000" dirty="0"/>
              <a:t> протягом 2008-2010 років як розвиток ідей проекту </a:t>
            </a:r>
            <a:r>
              <a:rPr lang="en-US" sz="2000" dirty="0"/>
              <a:t>TUNING</a:t>
            </a:r>
            <a:r>
              <a:rPr lang="uk-UA" sz="2000" dirty="0"/>
              <a:t> щодо </a:t>
            </a:r>
            <a:r>
              <a:rPr lang="uk-UA" sz="2000" dirty="0" err="1"/>
              <a:t>компетентнісного</a:t>
            </a:r>
            <a:r>
              <a:rPr lang="uk-UA" sz="2000" dirty="0"/>
              <a:t> підходу в побудові навчальних програм, а також проекту </a:t>
            </a:r>
            <a:r>
              <a:rPr lang="en-US" sz="2000" dirty="0" err="1"/>
              <a:t>CoRe</a:t>
            </a:r>
            <a:r>
              <a:rPr lang="en-US" sz="2000" dirty="0"/>
              <a:t> </a:t>
            </a:r>
            <a:r>
              <a:rPr lang="uk-UA" sz="2000" dirty="0"/>
              <a:t>1, в якому досліджувалася роль профілю програми (</a:t>
            </a:r>
            <a:r>
              <a:rPr lang="en-US" sz="2000" dirty="0"/>
              <a:t>Degree Profile</a:t>
            </a:r>
            <a:r>
              <a:rPr lang="uk-UA" sz="2000" dirty="0"/>
              <a:t>) як інструменту, який, поряд із Дипломом, Академічною довідкою та Додатком до диплому, сприятиме кращому розумінню кваліфікацій та полегшуватиме їх визнання.</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809094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35722"/>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6" y="2258314"/>
            <a:ext cx="9575320" cy="3170099"/>
          </a:xfrm>
          <a:prstGeom prst="rect">
            <a:avLst/>
          </a:prstGeom>
          <a:noFill/>
        </p:spPr>
        <p:txBody>
          <a:bodyPr wrap="square" rtlCol="0">
            <a:spAutoFit/>
          </a:bodyPr>
          <a:lstStyle/>
          <a:p>
            <a:pPr marL="119062" algn="just">
              <a:defRPr/>
            </a:pPr>
            <a:r>
              <a:rPr lang="uk-UA" sz="2000" b="1" dirty="0" smtClean="0"/>
              <a:t>Профіль </a:t>
            </a:r>
            <a:r>
              <a:rPr lang="uk-UA" sz="2000" b="1" dirty="0"/>
              <a:t>програми </a:t>
            </a:r>
            <a:r>
              <a:rPr lang="uk-UA" sz="2000" dirty="0"/>
              <a:t>є коротким (обсягом 2 сторінки), його основне призначення – виразити найбільш суттєву інформацію про навчальну програму. Він визначає місце програми на академічній карті, або в тематиці наукових досліджень.</a:t>
            </a:r>
          </a:p>
          <a:p>
            <a:pPr marL="119062" algn="just">
              <a:defRPr/>
            </a:pPr>
            <a:endParaRPr lang="uk-UA" sz="2000" dirty="0"/>
          </a:p>
          <a:p>
            <a:pPr marL="119062" algn="just">
              <a:defRPr/>
            </a:pPr>
            <a:r>
              <a:rPr lang="uk-UA" sz="2000" b="1" dirty="0"/>
              <a:t>Профіль програми </a:t>
            </a:r>
            <a:r>
              <a:rPr lang="uk-UA" sz="2000" dirty="0"/>
              <a:t>визначає предметну область, до якої належить дана навчальна програма, її рівень (перший, другий, третій цикли) та специфічні особливості даної програми, які відрізняють її від інших подібних програм.</a:t>
            </a:r>
          </a:p>
          <a:p>
            <a:pPr marL="119062" algn="just">
              <a:defRPr/>
            </a:pPr>
            <a:endParaRPr lang="uk-UA" sz="2000" dirty="0"/>
          </a:p>
          <a:p>
            <a:pPr marL="119062" algn="just">
              <a:defRPr/>
            </a:pPr>
            <a:r>
              <a:rPr lang="uk-UA" sz="2000" b="1" dirty="0"/>
              <a:t>Профіль програми </a:t>
            </a:r>
            <a:r>
              <a:rPr lang="uk-UA" sz="2000" dirty="0"/>
              <a:t>може бути самодостатнім документом (наприклад, в інформаційному пакеті університету), або частиною Додатку до диплома (пункт 4.2).</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55610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6" y="2258314"/>
            <a:ext cx="9575320" cy="3170099"/>
          </a:xfrm>
          <a:prstGeom prst="rect">
            <a:avLst/>
          </a:prstGeom>
          <a:noFill/>
        </p:spPr>
        <p:txBody>
          <a:bodyPr wrap="square" rtlCol="0">
            <a:spAutoFit/>
          </a:bodyPr>
          <a:lstStyle/>
          <a:p>
            <a:pPr marL="119062" algn="ctr">
              <a:defRPr/>
            </a:pPr>
            <a:r>
              <a:rPr lang="uk-UA" sz="2000" b="1" dirty="0"/>
              <a:t>Структура профілю програми</a:t>
            </a:r>
          </a:p>
          <a:p>
            <a:pPr marL="119062" algn="ctr">
              <a:defRPr/>
            </a:pPr>
            <a:endParaRPr lang="en-US" sz="2000" dirty="0"/>
          </a:p>
          <a:p>
            <a:pPr marL="798513" algn="just">
              <a:defRPr/>
            </a:pPr>
            <a:r>
              <a:rPr lang="uk-UA" sz="2000" dirty="0"/>
              <a:t>Загальна інформація (титул програми)</a:t>
            </a:r>
          </a:p>
          <a:p>
            <a:pPr marL="798513" algn="just">
              <a:defRPr/>
            </a:pPr>
            <a:r>
              <a:rPr lang="en-US" sz="2000" dirty="0"/>
              <a:t>A</a:t>
            </a:r>
            <a:r>
              <a:rPr lang="uk-UA" sz="2000" dirty="0"/>
              <a:t>. Ціль </a:t>
            </a:r>
            <a:r>
              <a:rPr lang="uk-UA" sz="2000" dirty="0" smtClean="0"/>
              <a:t>освітньої </a:t>
            </a:r>
            <a:r>
              <a:rPr lang="uk-UA" sz="2000" dirty="0"/>
              <a:t>програми.</a:t>
            </a:r>
          </a:p>
          <a:p>
            <a:pPr marL="798513" algn="just">
              <a:defRPr/>
            </a:pPr>
            <a:r>
              <a:rPr lang="en-US" sz="2000" dirty="0"/>
              <a:t>B.</a:t>
            </a:r>
            <a:r>
              <a:rPr lang="uk-UA" sz="2000" dirty="0"/>
              <a:t> Характеристика програми.</a:t>
            </a:r>
            <a:endParaRPr lang="en-US" sz="2000" dirty="0"/>
          </a:p>
          <a:p>
            <a:pPr marL="798513" algn="just">
              <a:defRPr/>
            </a:pPr>
            <a:r>
              <a:rPr lang="en-US" sz="2000" dirty="0"/>
              <a:t>C.</a:t>
            </a:r>
            <a:r>
              <a:rPr lang="uk-UA" sz="2000" dirty="0"/>
              <a:t> Придатність до працевлаштування та подальшого</a:t>
            </a:r>
          </a:p>
          <a:p>
            <a:pPr marL="798513" algn="just">
              <a:defRPr/>
            </a:pPr>
            <a:r>
              <a:rPr lang="uk-UA" sz="2000" dirty="0"/>
              <a:t>     навчання.</a:t>
            </a:r>
            <a:endParaRPr lang="en-US" sz="2000" dirty="0"/>
          </a:p>
          <a:p>
            <a:pPr marL="798513" algn="just">
              <a:defRPr/>
            </a:pPr>
            <a:r>
              <a:rPr lang="en-US" sz="2000" dirty="0"/>
              <a:t>D.</a:t>
            </a:r>
            <a:r>
              <a:rPr lang="uk-UA" sz="2000" dirty="0"/>
              <a:t> Стиль викладання.</a:t>
            </a:r>
            <a:endParaRPr lang="en-US" sz="2000" dirty="0"/>
          </a:p>
          <a:p>
            <a:pPr marL="798513" algn="just">
              <a:defRPr/>
            </a:pPr>
            <a:r>
              <a:rPr lang="en-US" sz="2000" dirty="0"/>
              <a:t>E.</a:t>
            </a:r>
            <a:r>
              <a:rPr lang="uk-UA" sz="2000" dirty="0"/>
              <a:t> Програмні компетентності.</a:t>
            </a:r>
            <a:endParaRPr lang="en-US" sz="2000" dirty="0"/>
          </a:p>
          <a:p>
            <a:pPr marL="798513" algn="just">
              <a:defRPr/>
            </a:pPr>
            <a:r>
              <a:rPr lang="en-US" sz="2000" dirty="0"/>
              <a:t>F.</a:t>
            </a:r>
            <a:r>
              <a:rPr lang="uk-UA" sz="2000" dirty="0"/>
              <a:t> Програмні результати навчання.</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1726868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80742" y="410957"/>
            <a:ext cx="8084549" cy="543739"/>
          </a:xfrm>
          <a:prstGeom prst="rect">
            <a:avLst/>
          </a:prstGeom>
          <a:noFill/>
        </p:spPr>
        <p:txBody>
          <a:bodyPr wrap="square" rtlCol="0">
            <a:spAutoFit/>
          </a:bodyPr>
          <a:lstStyle/>
          <a:p>
            <a:pPr algn="r"/>
            <a:r>
              <a:rPr lang="ru-RU" sz="2200" b="1" baseline="30000" dirty="0" smtClean="0">
                <a:latin typeface="Microtype" pitchFamily="2" charset="-52"/>
                <a:cs typeface="Arial" pitchFamily="34" charset="0"/>
              </a:rPr>
              <a:t>ОПИС</a:t>
            </a:r>
            <a:br>
              <a:rPr lang="ru-RU" sz="2200" b="1" baseline="30000" dirty="0" smtClean="0">
                <a:latin typeface="Microtype" pitchFamily="2" charset="-52"/>
                <a:cs typeface="Arial" pitchFamily="34" charset="0"/>
              </a:rPr>
            </a:br>
            <a:r>
              <a:rPr lang="ru-RU" sz="2200" b="1" baseline="30000" dirty="0" smtClean="0">
                <a:latin typeface="Microtype" pitchFamily="2" charset="-52"/>
                <a:cs typeface="Arial" pitchFamily="34" charset="0"/>
              </a:rPr>
              <a:t>ОСВІТНІХ ПРОГРАМ</a:t>
            </a:r>
            <a:endParaRPr lang="ru-RU" sz="2200" b="1" baseline="30000" dirty="0">
              <a:latin typeface="Microtype" pitchFamily="2" charset="-52"/>
              <a:cs typeface="Arial" pitchFamily="34" charset="0"/>
            </a:endParaRPr>
          </a:p>
        </p:txBody>
      </p:sp>
      <p:sp>
        <p:nvSpPr>
          <p:cNvPr id="4" name="TextBox 3"/>
          <p:cNvSpPr txBox="1"/>
          <p:nvPr/>
        </p:nvSpPr>
        <p:spPr>
          <a:xfrm>
            <a:off x="1216325" y="1416709"/>
            <a:ext cx="10493659" cy="379591"/>
          </a:xfrm>
          <a:prstGeom prst="rect">
            <a:avLst/>
          </a:prstGeom>
          <a:noFill/>
        </p:spPr>
        <p:txBody>
          <a:bodyPr wrap="square" rtlCol="0">
            <a:spAutoFit/>
          </a:bodyPr>
          <a:lstStyle/>
          <a:p>
            <a:r>
              <a:rPr lang="uk-UA" altLang="uk-UA" sz="2800" b="1" baseline="30000" dirty="0" smtClean="0">
                <a:solidFill>
                  <a:srgbClr val="00A1E4"/>
                </a:solidFill>
                <a:latin typeface="HeliosExt"/>
              </a:rPr>
              <a:t>Формати </a:t>
            </a:r>
            <a:r>
              <a:rPr lang="uk-UA" altLang="uk-UA" sz="2800" b="1" baseline="30000" dirty="0">
                <a:solidFill>
                  <a:srgbClr val="00A1E4"/>
                </a:solidFill>
                <a:latin typeface="HeliosExt"/>
              </a:rPr>
              <a:t>представлення освітніх програм (</a:t>
            </a:r>
            <a:r>
              <a:rPr lang="en-US" altLang="uk-UA" sz="2800" b="1" baseline="30000" dirty="0" err="1">
                <a:solidFill>
                  <a:srgbClr val="00A1E4"/>
                </a:solidFill>
                <a:latin typeface="HeliosExt"/>
              </a:rPr>
              <a:t>CoRe</a:t>
            </a:r>
            <a:r>
              <a:rPr lang="en-US" altLang="uk-UA" sz="2800" b="1" baseline="30000" dirty="0">
                <a:solidFill>
                  <a:srgbClr val="00A1E4"/>
                </a:solidFill>
                <a:latin typeface="HeliosExt"/>
              </a:rPr>
              <a:t> 2)</a:t>
            </a:r>
            <a:endParaRPr lang="ru-RU" sz="2800" b="1" baseline="30000" dirty="0">
              <a:latin typeface="Innerspace" pitchFamily="2" charset="-52"/>
              <a:cs typeface="Arial" pitchFamily="34" charset="0"/>
            </a:endParaRPr>
          </a:p>
        </p:txBody>
      </p:sp>
      <p:sp>
        <p:nvSpPr>
          <p:cNvPr id="5" name="TextBox 4"/>
          <p:cNvSpPr txBox="1"/>
          <p:nvPr/>
        </p:nvSpPr>
        <p:spPr>
          <a:xfrm>
            <a:off x="1216326" y="2068533"/>
            <a:ext cx="9575320" cy="4708981"/>
          </a:xfrm>
          <a:prstGeom prst="rect">
            <a:avLst/>
          </a:prstGeom>
          <a:noFill/>
        </p:spPr>
        <p:txBody>
          <a:bodyPr wrap="square" rtlCol="0">
            <a:spAutoFit/>
          </a:bodyPr>
          <a:lstStyle/>
          <a:p>
            <a:pPr algn="just"/>
            <a:r>
              <a:rPr lang="uk-UA" altLang="uk-UA" sz="2000" b="1" dirty="0"/>
              <a:t>Загальна інформація (титул програми)</a:t>
            </a:r>
            <a:endParaRPr lang="ru-RU" altLang="uk-UA" sz="2000" b="1" dirty="0"/>
          </a:p>
          <a:p>
            <a:pPr algn="just"/>
            <a:endParaRPr lang="uk-UA" altLang="uk-UA" sz="2000" i="1" dirty="0"/>
          </a:p>
          <a:p>
            <a:pPr algn="just">
              <a:buFont typeface="Calibri" panose="020F0502020204030204" pitchFamily="34" charset="0"/>
              <a:buAutoNum type="arabicPeriod"/>
            </a:pPr>
            <a:r>
              <a:rPr lang="uk-UA" altLang="uk-UA" sz="2000" i="1" dirty="0"/>
              <a:t>Повна назва кваліфікації на мові оригіналу</a:t>
            </a:r>
            <a:r>
              <a:rPr lang="uk-UA" altLang="uk-UA" sz="2000" dirty="0"/>
              <a:t>.  Доцільно включити назву кваліфікації </a:t>
            </a:r>
            <a:r>
              <a:rPr lang="uk-UA" altLang="uk-UA" sz="2000" dirty="0" smtClean="0"/>
              <a:t>англійською </a:t>
            </a:r>
            <a:r>
              <a:rPr lang="uk-UA" altLang="uk-UA" sz="2000" dirty="0"/>
              <a:t>мовою (бажано – офіційний переклад). Треба переконатися, що вказана назва є такою ж, як в дипломі, Додатку до диплому, в акредитаційній інституції.</a:t>
            </a:r>
          </a:p>
          <a:p>
            <a:pPr algn="just">
              <a:buFont typeface="Calibri" panose="020F0502020204030204" pitchFamily="34" charset="0"/>
              <a:buAutoNum type="arabicPeriod"/>
            </a:pPr>
            <a:r>
              <a:rPr lang="uk-UA" altLang="uk-UA" sz="2000" i="1" dirty="0"/>
              <a:t>Офіційна назва програми</a:t>
            </a:r>
            <a:r>
              <a:rPr lang="uk-UA" altLang="uk-UA" sz="2000" dirty="0"/>
              <a:t>. Зауваження – див. вище.</a:t>
            </a:r>
          </a:p>
          <a:p>
            <a:pPr algn="just">
              <a:buFont typeface="Calibri" panose="020F0502020204030204" pitchFamily="34" charset="0"/>
              <a:buAutoNum type="arabicPeriod"/>
            </a:pPr>
            <a:r>
              <a:rPr lang="uk-UA" altLang="uk-UA" sz="2000" i="1" dirty="0"/>
              <a:t>Тип диплому та обсяг програми</a:t>
            </a:r>
            <a:r>
              <a:rPr lang="uk-UA" altLang="uk-UA" sz="2000" dirty="0"/>
              <a:t>. Приклади типів – одиничний, подвійний, спільний. Обсяг вказується в кредитах ЄКТС та/або в кількості років навчання.</a:t>
            </a:r>
          </a:p>
          <a:p>
            <a:pPr algn="just">
              <a:buFont typeface="Calibri" panose="020F0502020204030204" pitchFamily="34" charset="0"/>
              <a:buAutoNum type="arabicPeriod"/>
            </a:pPr>
            <a:r>
              <a:rPr lang="uk-UA" altLang="uk-UA" sz="2000" i="1" dirty="0"/>
              <a:t>Навчальний заклад</a:t>
            </a:r>
            <a:r>
              <a:rPr lang="uk-UA" altLang="uk-UA" sz="2000" dirty="0"/>
              <a:t>. Офіційна назва навчального закладу(</a:t>
            </a:r>
            <a:r>
              <a:rPr lang="uk-UA" altLang="uk-UA" sz="2000" dirty="0" err="1"/>
              <a:t>ів</a:t>
            </a:r>
            <a:r>
              <a:rPr lang="uk-UA" altLang="uk-UA" sz="2000" dirty="0"/>
              <a:t>), який(і) присуджує(</a:t>
            </a:r>
            <a:r>
              <a:rPr lang="uk-UA" altLang="uk-UA" sz="2000" dirty="0" err="1"/>
              <a:t>ють</a:t>
            </a:r>
            <a:r>
              <a:rPr lang="uk-UA" altLang="uk-UA" sz="2000" dirty="0"/>
              <a:t>) кваліфікацію. У випадку спільних дипломів вказуються усі навчальні заклади (назва, країна, виш-координатор).</a:t>
            </a:r>
          </a:p>
          <a:p>
            <a:pPr algn="just">
              <a:buFont typeface="Calibri" panose="020F0502020204030204" pitchFamily="34" charset="0"/>
              <a:buAutoNum type="arabicPeriod"/>
            </a:pPr>
            <a:r>
              <a:rPr lang="uk-UA" altLang="uk-UA" sz="2000" i="1" dirty="0"/>
              <a:t> Акредитаційна організація</a:t>
            </a:r>
            <a:r>
              <a:rPr lang="uk-UA" altLang="uk-UA" sz="2000" dirty="0"/>
              <a:t>.</a:t>
            </a:r>
          </a:p>
          <a:p>
            <a:pPr algn="just">
              <a:buFont typeface="Calibri" panose="020F0502020204030204" pitchFamily="34" charset="0"/>
              <a:buAutoNum type="arabicPeriod"/>
            </a:pPr>
            <a:r>
              <a:rPr lang="uk-UA" altLang="uk-UA" sz="2000" dirty="0"/>
              <a:t> </a:t>
            </a:r>
            <a:r>
              <a:rPr lang="uk-UA" altLang="uk-UA" sz="2000" i="1" dirty="0"/>
              <a:t>Період  ведення</a:t>
            </a:r>
            <a:r>
              <a:rPr lang="uk-UA" altLang="uk-UA" sz="2000" dirty="0"/>
              <a:t>. Вказується рік акредитації чи інституційної перевірки.</a:t>
            </a:r>
          </a:p>
          <a:p>
            <a:pPr algn="just">
              <a:buFont typeface="Calibri" panose="020F0502020204030204" pitchFamily="34" charset="0"/>
              <a:buAutoNum type="arabicPeriod"/>
            </a:pPr>
            <a:r>
              <a:rPr lang="uk-UA" altLang="uk-UA" sz="2000" dirty="0"/>
              <a:t> </a:t>
            </a:r>
            <a:r>
              <a:rPr lang="uk-UA" altLang="uk-UA" sz="2000" i="1" dirty="0"/>
              <a:t>Цикл/рівень</a:t>
            </a:r>
            <a:r>
              <a:rPr lang="uk-UA" altLang="uk-UA" sz="2000" dirty="0"/>
              <a:t>. Вказуються цикли/рівні програми в трьох Рамках: </a:t>
            </a:r>
            <a:r>
              <a:rPr lang="en-US" altLang="uk-UA" sz="2000" dirty="0"/>
              <a:t>QF for  EHEA, EQF</a:t>
            </a:r>
            <a:r>
              <a:rPr lang="uk-UA" altLang="uk-UA" sz="2000" dirty="0"/>
              <a:t> та національній.</a:t>
            </a:r>
            <a:endParaRPr lang="ru-RU" sz="2000" baseline="30000" dirty="0">
              <a:latin typeface="Microtype" pitchFamily="2" charset="-52"/>
              <a:cs typeface="Arial" pitchFamily="34" charset="0"/>
            </a:endParaRPr>
          </a:p>
        </p:txBody>
      </p:sp>
    </p:spTree>
    <p:extLst>
      <p:ext uri="{BB962C8B-B14F-4D97-AF65-F5344CB8AC3E}">
        <p14:creationId xmlns:p14="http://schemas.microsoft.com/office/powerpoint/2010/main" val="3740706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2654</Words>
  <Application>Microsoft Office PowerPoint</Application>
  <PresentationFormat>Широкоэкранный</PresentationFormat>
  <Paragraphs>536</Paragraphs>
  <Slides>38</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38</vt:i4>
      </vt:variant>
    </vt:vector>
  </HeadingPairs>
  <TitlesOfParts>
    <vt:vector size="48" baseType="lpstr">
      <vt:lpstr>Batang</vt:lpstr>
      <vt:lpstr>Arial</vt:lpstr>
      <vt:lpstr>Calibri</vt:lpstr>
      <vt:lpstr>Calibri Light</vt:lpstr>
      <vt:lpstr>HeliosCond</vt:lpstr>
      <vt:lpstr>HeliosExt</vt:lpstr>
      <vt:lpstr>Innerspace</vt:lpstr>
      <vt:lpstr>Microtype</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РЕФОРМУВАННЯ ЗАГАЛЬНОЇ СЕРЕДНЬОЇ ОСВІТИ: НОВА УКРАЇНСЬКА ШКОЛА</dc:title>
  <dc:creator>Mykhaylo Gryshchenko</dc:creator>
  <cp:lastModifiedBy>Навчмет_рада_секртар</cp:lastModifiedBy>
  <cp:revision>81</cp:revision>
  <dcterms:created xsi:type="dcterms:W3CDTF">2017-03-02T06:16:51Z</dcterms:created>
  <dcterms:modified xsi:type="dcterms:W3CDTF">2018-03-30T10:18:59Z</dcterms:modified>
</cp:coreProperties>
</file>