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1"/>
    <p:sldMasterId id="2147484349" r:id="rId2"/>
    <p:sldMasterId id="2147484440" r:id="rId3"/>
    <p:sldMasterId id="2147484445" r:id="rId4"/>
    <p:sldMasterId id="2147484462" r:id="rId5"/>
  </p:sldMasterIdLst>
  <p:notesMasterIdLst>
    <p:notesMasterId r:id="rId30"/>
  </p:notesMasterIdLst>
  <p:sldIdLst>
    <p:sldId id="256" r:id="rId6"/>
    <p:sldId id="307" r:id="rId7"/>
    <p:sldId id="312" r:id="rId8"/>
    <p:sldId id="279" r:id="rId9"/>
    <p:sldId id="259" r:id="rId10"/>
    <p:sldId id="295" r:id="rId11"/>
    <p:sldId id="318" r:id="rId12"/>
    <p:sldId id="325" r:id="rId13"/>
    <p:sldId id="321" r:id="rId14"/>
    <p:sldId id="296" r:id="rId15"/>
    <p:sldId id="272" r:id="rId16"/>
    <p:sldId id="311" r:id="rId17"/>
    <p:sldId id="310" r:id="rId18"/>
    <p:sldId id="276" r:id="rId19"/>
    <p:sldId id="323" r:id="rId20"/>
    <p:sldId id="320" r:id="rId21"/>
    <p:sldId id="289" r:id="rId22"/>
    <p:sldId id="328" r:id="rId23"/>
    <p:sldId id="329" r:id="rId24"/>
    <p:sldId id="332" r:id="rId25"/>
    <p:sldId id="333" r:id="rId26"/>
    <p:sldId id="263" r:id="rId27"/>
    <p:sldId id="282" r:id="rId28"/>
    <p:sldId id="26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6F2"/>
    <a:srgbClr val="BED1E0"/>
    <a:srgbClr val="000000"/>
    <a:srgbClr val="6699FF"/>
    <a:srgbClr val="25C6FF"/>
    <a:srgbClr val="0000CC"/>
    <a:srgbClr val="3333CC"/>
    <a:srgbClr val="2F6EA4"/>
    <a:srgbClr val="3C6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5" autoAdjust="0"/>
    <p:restoredTop sz="89189" autoAdjust="0"/>
  </p:normalViewPr>
  <p:slideViewPr>
    <p:cSldViewPr>
      <p:cViewPr varScale="1">
        <p:scale>
          <a:sx n="80" d="100"/>
          <a:sy n="80" d="100"/>
        </p:scale>
        <p:origin x="53" y="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4CD3E-5373-483D-90F2-BE82ECD6F35F}" type="doc">
      <dgm:prSet loTypeId="urn:microsoft.com/office/officeart/2005/8/layout/matrix1" loCatId="matrix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DBAAFEF6-2AC9-4520-BCB1-0969329585C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процесі роботи гуртка студентами здійснюється</a:t>
          </a:r>
          <a:endParaRPr lang="uk-UA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A5F5FB-7A38-442D-8574-95A8BA9B7157}" type="parTrans" cxnId="{9EF42F7A-CE4A-4758-8DF7-868C106734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C9EE574-CC85-47A6-A4EE-94C25E039B0A}" type="sibTrans" cxnId="{9EF42F7A-CE4A-4758-8DF7-868C1067343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C1AB14B-5210-45E8-8B09-C20D315ECE36}">
      <dgm:prSet phldrT="[Текст]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НДР,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виголошення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доповідей</a:t>
          </a:r>
          <a:endParaRPr lang="uk-UA" i="0" dirty="0">
            <a:solidFill>
              <a:schemeClr val="tx1"/>
            </a:solidFill>
          </a:endParaRPr>
        </a:p>
      </dgm:t>
    </dgm:pt>
    <dgm:pt modelId="{E0EFFBC2-4D4C-4B9B-BACB-CDE2C442EF1B}" type="parTrans" cxnId="{07D0F951-0018-4EAF-A5A5-BD99DCC373D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E450A872-C83F-4B2A-AD26-5785D7FFC215}" type="sibTrans" cxnId="{07D0F951-0018-4EAF-A5A5-BD99DCC373DC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4740F1DD-3A24-45E2-9D5E-1F62643FB7AE}">
      <dgm:prSet phldrT="[Текст]"/>
      <dgm:spPr>
        <a:noFill/>
      </dgm:spPr>
      <dgm:t>
        <a:bodyPr/>
        <a:lstStyle/>
        <a:p>
          <a:pPr algn="ctr"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навиками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ведення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дискусії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землевпорядкування</a:t>
          </a:r>
          <a:endParaRPr lang="uk-UA" i="0" dirty="0">
            <a:solidFill>
              <a:schemeClr val="tx1"/>
            </a:solidFill>
          </a:endParaRPr>
        </a:p>
      </dgm:t>
    </dgm:pt>
    <dgm:pt modelId="{F394F37D-BF64-4613-9B0B-02DDB24F9223}" type="parTrans" cxnId="{2E19C608-45E9-4CA5-AE8F-AE3F5A1DB3A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7C01789-10E2-4773-9F3E-9DCC1B699C87}" type="sibTrans" cxnId="{2E19C608-45E9-4CA5-AE8F-AE3F5A1DB3A9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E3763D8-A480-40C4-9DAD-D88EBC054561}">
      <dgm:prSet phldrT="[Текст]" phldr="1"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12670B8-6BCD-40F0-BF99-4F4932988994}" type="parTrans" cxnId="{BA579E96-45FE-43CB-8B81-3BB9010EE3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B1F4403-77DE-4757-87FA-0E1D7D62B528}" type="sibTrans" cxnId="{BA579E96-45FE-43CB-8B81-3BB9010EE3D7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E3119DB-4876-42A3-9598-CF7CA5D2AC3D}">
      <dgm:prSet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 методикою підготовки публікацій</a:t>
          </a:r>
          <a:endParaRPr lang="uk-UA" i="0" dirty="0">
            <a:solidFill>
              <a:schemeClr val="tx1"/>
            </a:solidFill>
          </a:endParaRPr>
        </a:p>
      </dgm:t>
    </dgm:pt>
    <dgm:pt modelId="{4B9B85FE-3116-4352-8040-89BE308A4A7B}" type="parTrans" cxnId="{F1436538-BE0B-4CB5-96E3-CA598EDF8B0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0411117-F04F-486B-BEE3-2D4A7FCB8513}" type="sibTrans" cxnId="{F1436538-BE0B-4CB5-96E3-CA598EDF8B0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1496A19-F6CD-4B8D-AA10-E7CE54D03740}">
      <dgm:prSet phldrT="[Текст]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Освоєння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у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землекористування</a:t>
          </a:r>
          <a:endParaRPr lang="uk-UA" i="0" dirty="0">
            <a:solidFill>
              <a:schemeClr val="tx1"/>
            </a:solidFill>
          </a:endParaRPr>
        </a:p>
      </dgm:t>
    </dgm:pt>
    <dgm:pt modelId="{326B2A47-827E-42DB-A2B0-C8EA5DF9251C}" type="sibTrans" cxnId="{52A24000-226A-4D58-8015-EE96912CCA9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F8825C2F-E977-4759-9E2B-2D9CD8A04DF0}" type="parTrans" cxnId="{52A24000-226A-4D58-8015-EE96912CCA9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0FB6B3B-04F3-4EA9-8719-047EB0AD1187}" type="pres">
      <dgm:prSet presAssocID="{3ED4CD3E-5373-483D-90F2-BE82ECD6F3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E9E4EF4-D154-43B1-BA65-343D6A3870CB}" type="pres">
      <dgm:prSet presAssocID="{3ED4CD3E-5373-483D-90F2-BE82ECD6F35F}" presName="matrix" presStyleCnt="0"/>
      <dgm:spPr/>
      <dgm:t>
        <a:bodyPr/>
        <a:lstStyle/>
        <a:p>
          <a:endParaRPr lang="uk-UA"/>
        </a:p>
      </dgm:t>
    </dgm:pt>
    <dgm:pt modelId="{E3C46543-193F-4F78-901E-09C8AFDB4D2D}" type="pres">
      <dgm:prSet presAssocID="{3ED4CD3E-5373-483D-90F2-BE82ECD6F35F}" presName="tile1" presStyleLbl="node1" presStyleIdx="0" presStyleCnt="4"/>
      <dgm:spPr/>
      <dgm:t>
        <a:bodyPr/>
        <a:lstStyle/>
        <a:p>
          <a:endParaRPr lang="uk-UA"/>
        </a:p>
      </dgm:t>
    </dgm:pt>
    <dgm:pt modelId="{812F7DF6-95BE-4DA5-8222-B275C68B34BB}" type="pres">
      <dgm:prSet presAssocID="{3ED4CD3E-5373-483D-90F2-BE82ECD6F3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AB8258-C5A3-4AF9-A1E9-BD0272348A8F}" type="pres">
      <dgm:prSet presAssocID="{3ED4CD3E-5373-483D-90F2-BE82ECD6F35F}" presName="tile2" presStyleLbl="node1" presStyleIdx="1" presStyleCnt="4"/>
      <dgm:spPr/>
      <dgm:t>
        <a:bodyPr/>
        <a:lstStyle/>
        <a:p>
          <a:endParaRPr lang="uk-UA"/>
        </a:p>
      </dgm:t>
    </dgm:pt>
    <dgm:pt modelId="{DD3D4CD9-A7E8-4376-A984-03DB48CEC433}" type="pres">
      <dgm:prSet presAssocID="{3ED4CD3E-5373-483D-90F2-BE82ECD6F3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620579-50F4-45D8-9232-BC9003B779B9}" type="pres">
      <dgm:prSet presAssocID="{3ED4CD3E-5373-483D-90F2-BE82ECD6F35F}" presName="tile3" presStyleLbl="node1" presStyleIdx="2" presStyleCnt="4"/>
      <dgm:spPr/>
      <dgm:t>
        <a:bodyPr/>
        <a:lstStyle/>
        <a:p>
          <a:endParaRPr lang="uk-UA"/>
        </a:p>
      </dgm:t>
    </dgm:pt>
    <dgm:pt modelId="{A5048C06-00B3-4BB9-8467-6F207E6FFE94}" type="pres">
      <dgm:prSet presAssocID="{3ED4CD3E-5373-483D-90F2-BE82ECD6F3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573DFD-E227-4B4A-A1A8-190456F79CEF}" type="pres">
      <dgm:prSet presAssocID="{3ED4CD3E-5373-483D-90F2-BE82ECD6F35F}" presName="tile4" presStyleLbl="node1" presStyleIdx="3" presStyleCnt="4"/>
      <dgm:spPr/>
      <dgm:t>
        <a:bodyPr/>
        <a:lstStyle/>
        <a:p>
          <a:endParaRPr lang="uk-UA"/>
        </a:p>
      </dgm:t>
    </dgm:pt>
    <dgm:pt modelId="{4042CAF0-738D-40BF-B05A-BE6374E1F665}" type="pres">
      <dgm:prSet presAssocID="{3ED4CD3E-5373-483D-90F2-BE82ECD6F3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1B1073-26EB-4C8E-A74C-CB8A8573548B}" type="pres">
      <dgm:prSet presAssocID="{3ED4CD3E-5373-483D-90F2-BE82ECD6F35F}" presName="centerTile" presStyleLbl="fgShp" presStyleIdx="0" presStyleCnt="1" custScaleX="125998" custScaleY="142798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F1436538-BE0B-4CB5-96E3-CA598EDF8B0E}" srcId="{DBAAFEF6-2AC9-4520-BCB1-0969329585C1}" destId="{1E3119DB-4876-42A3-9598-CF7CA5D2AC3D}" srcOrd="3" destOrd="0" parTransId="{4B9B85FE-3116-4352-8040-89BE308A4A7B}" sibTransId="{10411117-F04F-486B-BEE3-2D4A7FCB8513}"/>
    <dgm:cxn modelId="{AB41BDCA-0B98-4225-9F3B-33411F163A78}" type="presOf" srcId="{4740F1DD-3A24-45E2-9D5E-1F62643FB7AE}" destId="{A5048C06-00B3-4BB9-8467-6F207E6FFE94}" srcOrd="1" destOrd="0" presId="urn:microsoft.com/office/officeart/2005/8/layout/matrix1"/>
    <dgm:cxn modelId="{AA848FB6-9942-46E3-9D37-C5E6826E061F}" type="presOf" srcId="{BC1AB14B-5210-45E8-8B09-C20D315ECE36}" destId="{DD3D4CD9-A7E8-4376-A984-03DB48CEC433}" srcOrd="1" destOrd="0" presId="urn:microsoft.com/office/officeart/2005/8/layout/matrix1"/>
    <dgm:cxn modelId="{07D0F951-0018-4EAF-A5A5-BD99DCC373DC}" srcId="{DBAAFEF6-2AC9-4520-BCB1-0969329585C1}" destId="{BC1AB14B-5210-45E8-8B09-C20D315ECE36}" srcOrd="1" destOrd="0" parTransId="{E0EFFBC2-4D4C-4B9B-BACB-CDE2C442EF1B}" sibTransId="{E450A872-C83F-4B2A-AD26-5785D7FFC215}"/>
    <dgm:cxn modelId="{DD3F969A-5219-41F7-A4AD-897AC233F511}" type="presOf" srcId="{F1496A19-F6CD-4B8D-AA10-E7CE54D03740}" destId="{E3C46543-193F-4F78-901E-09C8AFDB4D2D}" srcOrd="0" destOrd="0" presId="urn:microsoft.com/office/officeart/2005/8/layout/matrix1"/>
    <dgm:cxn modelId="{F3444D2B-1A77-4460-8727-DBD27715A3A1}" type="presOf" srcId="{DBAAFEF6-2AC9-4520-BCB1-0969329585C1}" destId="{191B1073-26EB-4C8E-A74C-CB8A8573548B}" srcOrd="0" destOrd="0" presId="urn:microsoft.com/office/officeart/2005/8/layout/matrix1"/>
    <dgm:cxn modelId="{BA579E96-45FE-43CB-8B81-3BB9010EE3D7}" srcId="{DBAAFEF6-2AC9-4520-BCB1-0969329585C1}" destId="{FE3763D8-A480-40C4-9DAD-D88EBC054561}" srcOrd="4" destOrd="0" parTransId="{012670B8-6BCD-40F0-BF99-4F4932988994}" sibTransId="{0B1F4403-77DE-4757-87FA-0E1D7D62B528}"/>
    <dgm:cxn modelId="{1C49FE53-EFAE-40F8-A113-D98CBB77EB21}" type="presOf" srcId="{1E3119DB-4876-42A3-9598-CF7CA5D2AC3D}" destId="{28573DFD-E227-4B4A-A1A8-190456F79CEF}" srcOrd="0" destOrd="0" presId="urn:microsoft.com/office/officeart/2005/8/layout/matrix1"/>
    <dgm:cxn modelId="{D0CB8118-5670-4F84-BCC4-1E10B2BEEC21}" type="presOf" srcId="{BC1AB14B-5210-45E8-8B09-C20D315ECE36}" destId="{5CAB8258-C5A3-4AF9-A1E9-BD0272348A8F}" srcOrd="0" destOrd="0" presId="urn:microsoft.com/office/officeart/2005/8/layout/matrix1"/>
    <dgm:cxn modelId="{2E19C608-45E9-4CA5-AE8F-AE3F5A1DB3A9}" srcId="{DBAAFEF6-2AC9-4520-BCB1-0969329585C1}" destId="{4740F1DD-3A24-45E2-9D5E-1F62643FB7AE}" srcOrd="2" destOrd="0" parTransId="{F394F37D-BF64-4613-9B0B-02DDB24F9223}" sibTransId="{17C01789-10E2-4773-9F3E-9DCC1B699C87}"/>
    <dgm:cxn modelId="{CC7532B3-23DE-4375-87C5-F7D7E4D736C1}" type="presOf" srcId="{1E3119DB-4876-42A3-9598-CF7CA5D2AC3D}" destId="{4042CAF0-738D-40BF-B05A-BE6374E1F665}" srcOrd="1" destOrd="0" presId="urn:microsoft.com/office/officeart/2005/8/layout/matrix1"/>
    <dgm:cxn modelId="{CC3B79D3-9033-40D9-B738-4990DFF7062A}" type="presOf" srcId="{4740F1DD-3A24-45E2-9D5E-1F62643FB7AE}" destId="{1E620579-50F4-45D8-9232-BC9003B779B9}" srcOrd="0" destOrd="0" presId="urn:microsoft.com/office/officeart/2005/8/layout/matrix1"/>
    <dgm:cxn modelId="{52A24000-226A-4D58-8015-EE96912CCA9E}" srcId="{DBAAFEF6-2AC9-4520-BCB1-0969329585C1}" destId="{F1496A19-F6CD-4B8D-AA10-E7CE54D03740}" srcOrd="0" destOrd="0" parTransId="{F8825C2F-E977-4759-9E2B-2D9CD8A04DF0}" sibTransId="{326B2A47-827E-42DB-A2B0-C8EA5DF9251C}"/>
    <dgm:cxn modelId="{3A02461F-3C35-4420-A9F9-3844144D4AF3}" type="presOf" srcId="{F1496A19-F6CD-4B8D-AA10-E7CE54D03740}" destId="{812F7DF6-95BE-4DA5-8222-B275C68B34BB}" srcOrd="1" destOrd="0" presId="urn:microsoft.com/office/officeart/2005/8/layout/matrix1"/>
    <dgm:cxn modelId="{85D440A8-9FB8-4187-B087-E05135BC3C3D}" type="presOf" srcId="{3ED4CD3E-5373-483D-90F2-BE82ECD6F35F}" destId="{50FB6B3B-04F3-4EA9-8719-047EB0AD1187}" srcOrd="0" destOrd="0" presId="urn:microsoft.com/office/officeart/2005/8/layout/matrix1"/>
    <dgm:cxn modelId="{9EF42F7A-CE4A-4758-8DF7-868C1067343A}" srcId="{3ED4CD3E-5373-483D-90F2-BE82ECD6F35F}" destId="{DBAAFEF6-2AC9-4520-BCB1-0969329585C1}" srcOrd="0" destOrd="0" parTransId="{C4A5F5FB-7A38-442D-8574-95A8BA9B7157}" sibTransId="{CC9EE574-CC85-47A6-A4EE-94C25E039B0A}"/>
    <dgm:cxn modelId="{F3DE4294-8E4A-4666-8CE3-D741DAE06AC2}" type="presParOf" srcId="{50FB6B3B-04F3-4EA9-8719-047EB0AD1187}" destId="{6E9E4EF4-D154-43B1-BA65-343D6A3870CB}" srcOrd="0" destOrd="0" presId="urn:microsoft.com/office/officeart/2005/8/layout/matrix1"/>
    <dgm:cxn modelId="{87BB106D-337E-4B0F-81A4-2B6EAB40DA36}" type="presParOf" srcId="{6E9E4EF4-D154-43B1-BA65-343D6A3870CB}" destId="{E3C46543-193F-4F78-901E-09C8AFDB4D2D}" srcOrd="0" destOrd="0" presId="urn:microsoft.com/office/officeart/2005/8/layout/matrix1"/>
    <dgm:cxn modelId="{DEC59700-A959-4110-A96E-DD3BF75B4250}" type="presParOf" srcId="{6E9E4EF4-D154-43B1-BA65-343D6A3870CB}" destId="{812F7DF6-95BE-4DA5-8222-B275C68B34BB}" srcOrd="1" destOrd="0" presId="urn:microsoft.com/office/officeart/2005/8/layout/matrix1"/>
    <dgm:cxn modelId="{C2023071-2338-4D5D-BB01-0D0E5A943275}" type="presParOf" srcId="{6E9E4EF4-D154-43B1-BA65-343D6A3870CB}" destId="{5CAB8258-C5A3-4AF9-A1E9-BD0272348A8F}" srcOrd="2" destOrd="0" presId="urn:microsoft.com/office/officeart/2005/8/layout/matrix1"/>
    <dgm:cxn modelId="{46B5665E-7E4F-49F8-BF42-7ABD8ED319CE}" type="presParOf" srcId="{6E9E4EF4-D154-43B1-BA65-343D6A3870CB}" destId="{DD3D4CD9-A7E8-4376-A984-03DB48CEC433}" srcOrd="3" destOrd="0" presId="urn:microsoft.com/office/officeart/2005/8/layout/matrix1"/>
    <dgm:cxn modelId="{DCB073FF-AFB7-4207-94EE-F9AF60FFA7D7}" type="presParOf" srcId="{6E9E4EF4-D154-43B1-BA65-343D6A3870CB}" destId="{1E620579-50F4-45D8-9232-BC9003B779B9}" srcOrd="4" destOrd="0" presId="urn:microsoft.com/office/officeart/2005/8/layout/matrix1"/>
    <dgm:cxn modelId="{8DAD3C28-347C-4177-86D4-D928DE843819}" type="presParOf" srcId="{6E9E4EF4-D154-43B1-BA65-343D6A3870CB}" destId="{A5048C06-00B3-4BB9-8467-6F207E6FFE94}" srcOrd="5" destOrd="0" presId="urn:microsoft.com/office/officeart/2005/8/layout/matrix1"/>
    <dgm:cxn modelId="{D5E63EE7-1302-40B7-ABD4-948D9A11BED5}" type="presParOf" srcId="{6E9E4EF4-D154-43B1-BA65-343D6A3870CB}" destId="{28573DFD-E227-4B4A-A1A8-190456F79CEF}" srcOrd="6" destOrd="0" presId="urn:microsoft.com/office/officeart/2005/8/layout/matrix1"/>
    <dgm:cxn modelId="{8D0AE018-4925-4E73-9E6D-EED0BC17FFEB}" type="presParOf" srcId="{6E9E4EF4-D154-43B1-BA65-343D6A3870CB}" destId="{4042CAF0-738D-40BF-B05A-BE6374E1F665}" srcOrd="7" destOrd="0" presId="urn:microsoft.com/office/officeart/2005/8/layout/matrix1"/>
    <dgm:cxn modelId="{C04F21BA-42FB-477F-A375-516E5FF69938}" type="presParOf" srcId="{50FB6B3B-04F3-4EA9-8719-047EB0AD1187}" destId="{191B1073-26EB-4C8E-A74C-CB8A8573548B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46543-193F-4F78-901E-09C8AFDB4D2D}">
      <dsp:nvSpPr>
        <dsp:cNvPr id="0" name=""/>
        <dsp:cNvSpPr/>
      </dsp:nvSpPr>
      <dsp:spPr>
        <a:xfrm rot="16200000">
          <a:off x="571500" y="-571500"/>
          <a:ext cx="3429000" cy="4572000"/>
        </a:xfrm>
        <a:prstGeom prst="round1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Освоєння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технологій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 у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землекористування</a:t>
          </a:r>
          <a:endParaRPr lang="uk-UA" sz="2800" i="0" kern="1200" dirty="0">
            <a:solidFill>
              <a:schemeClr val="tx1"/>
            </a:solidFill>
          </a:endParaRPr>
        </a:p>
      </dsp:txBody>
      <dsp:txXfrm rot="5400000">
        <a:off x="-1" y="1"/>
        <a:ext cx="4572000" cy="2571750"/>
      </dsp:txXfrm>
    </dsp:sp>
    <dsp:sp modelId="{5CAB8258-C5A3-4AF9-A1E9-BD0272348A8F}">
      <dsp:nvSpPr>
        <dsp:cNvPr id="0" name=""/>
        <dsp:cNvSpPr/>
      </dsp:nvSpPr>
      <dsp:spPr>
        <a:xfrm>
          <a:off x="4572000" y="0"/>
          <a:ext cx="4572000" cy="3429000"/>
        </a:xfrm>
        <a:prstGeom prst="round1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методикою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виконання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НДР,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підготовки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виголошення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доповідей</a:t>
          </a:r>
          <a:endParaRPr lang="uk-UA" sz="2800" i="0" kern="1200" dirty="0">
            <a:solidFill>
              <a:schemeClr val="tx1"/>
            </a:solidFill>
          </a:endParaRPr>
        </a:p>
      </dsp:txBody>
      <dsp:txXfrm>
        <a:off x="4572000" y="0"/>
        <a:ext cx="4572000" cy="2571750"/>
      </dsp:txXfrm>
    </dsp:sp>
    <dsp:sp modelId="{1E620579-50F4-45D8-9232-BC9003B779B9}">
      <dsp:nvSpPr>
        <dsp:cNvPr id="0" name=""/>
        <dsp:cNvSpPr/>
      </dsp:nvSpPr>
      <dsp:spPr>
        <a:xfrm rot="10800000">
          <a:off x="0" y="3429000"/>
          <a:ext cx="4572000" cy="3429000"/>
        </a:xfrm>
        <a:prstGeom prst="round1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навиками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ведення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наукової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дискусії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сфері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картографічного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землевпорядкування</a:t>
          </a:r>
          <a:endParaRPr lang="uk-UA" sz="2800" i="0" kern="1200" dirty="0">
            <a:solidFill>
              <a:schemeClr val="tx1"/>
            </a:solidFill>
          </a:endParaRPr>
        </a:p>
      </dsp:txBody>
      <dsp:txXfrm rot="10800000">
        <a:off x="0" y="4286249"/>
        <a:ext cx="4572000" cy="2571750"/>
      </dsp:txXfrm>
    </dsp:sp>
    <dsp:sp modelId="{28573DFD-E227-4B4A-A1A8-190456F79CEF}">
      <dsp:nvSpPr>
        <dsp:cNvPr id="0" name=""/>
        <dsp:cNvSpPr/>
      </dsp:nvSpPr>
      <dsp:spPr>
        <a:xfrm rot="5400000">
          <a:off x="5143500" y="2857500"/>
          <a:ext cx="3429000" cy="4572000"/>
        </a:xfrm>
        <a:prstGeom prst="round1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Оволодіння методикою підготовки публікацій</a:t>
          </a:r>
          <a:endParaRPr lang="uk-UA" sz="2800" i="0" kern="1200" dirty="0">
            <a:solidFill>
              <a:schemeClr val="tx1"/>
            </a:solidFill>
          </a:endParaRPr>
        </a:p>
      </dsp:txBody>
      <dsp:txXfrm rot="-5400000">
        <a:off x="4572000" y="4286250"/>
        <a:ext cx="4572000" cy="2571750"/>
      </dsp:txXfrm>
    </dsp:sp>
    <dsp:sp modelId="{191B1073-26EB-4C8E-A74C-CB8A8573548B}">
      <dsp:nvSpPr>
        <dsp:cNvPr id="0" name=""/>
        <dsp:cNvSpPr/>
      </dsp:nvSpPr>
      <dsp:spPr>
        <a:xfrm>
          <a:off x="2843811" y="2204864"/>
          <a:ext cx="3456377" cy="24482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 процесі роботи гуртка студентами здійснюється</a:t>
          </a:r>
          <a:endParaRPr lang="uk-UA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3326" y="2324379"/>
        <a:ext cx="3217347" cy="2209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CB23-B163-4473-8A5F-5ED2D1EEDCD0}" type="datetimeFigureOut">
              <a:rPr lang="uk-UA" smtClean="0"/>
              <a:pPr/>
              <a:t>06.05.2021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1881F-DB5D-49F6-B0A8-C1939B3EDE13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15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1881F-DB5D-49F6-B0A8-C1939B3EDE13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87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3554-6CD8-4B99-A83F-2F5F75D7EB0D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93E1-0EB7-493E-AC98-6C8F0B61BEA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909-F08A-4722-9CF0-F2E6BE498F66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4FBB-A8B8-4ADC-A426-87BF8E0912F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91B0-E41F-47B8-BFB3-FFD7F92FC6B6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728F-00C5-44C3-A68D-6E24F1147A5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08DE-19BE-401F-801D-10C5C626FEF4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1B71-2643-49C4-BAE2-555038255350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09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8FD41-17EB-40CA-B290-E8EDAC7971D6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ADF9A-B61D-482B-B124-EC4F98BBCC3D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542355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4EFE7-9F5E-4418-90D3-23874E741F8C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0E093-1AC4-4BD3-9F0C-48FC794ACBB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3116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B8E3C-0893-48FA-8238-8DFBC88D3721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998A7-598B-4AC1-B628-9451CB9AAFA4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78611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85C17-AE6A-44D5-9C58-2F6529D5470A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742B0-8063-45AA-B3BB-00608645DA2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725486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FF0093-037D-4DFF-B67B-961DC0963F37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0B6D6-FB90-494C-B170-B74614516B1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25045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B8085-2F87-4DC3-9EAD-567DDC23A47C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57C12-B88F-4560-B6E2-C3608F5F0034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24897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894F1-F99C-4DA1-8BDB-33A523B7C9FD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A2198-84BE-41CF-85B2-827977E5C642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667254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28E4-193D-4EB0-8424-5F567257BD23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23AA-13E6-4566-9F7E-EB9840E2274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6B982-4D2E-4A95-A976-E2899349F299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477C4-F8D6-497D-B550-C8446FF40FF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7077195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3367E-7568-41F2-AD91-61516F89FABC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0363F-3204-4938-B942-25A5AA50EFE2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3978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017A9-983D-4821-A96C-01AA09F28A90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8C4AE-703C-4E41-80EA-5A612FDC0E0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082100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04FC20-0E4C-4A30-A870-5F2644A8132C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0B0C7-FB0C-4348-A53E-864B70D10C8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61502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body" idx="1"/>
          </p:nvPr>
        </p:nvSpPr>
        <p:spPr>
          <a:xfrm>
            <a:off x="735200" y="5468667"/>
            <a:ext cx="7673700" cy="37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50" name="Google Shape;150;p10"/>
          <p:cNvSpPr txBox="1">
            <a:spLocks noGrp="1"/>
          </p:cNvSpPr>
          <p:nvPr>
            <p:ph type="sldNum" idx="12"/>
          </p:nvPr>
        </p:nvSpPr>
        <p:spPr>
          <a:xfrm>
            <a:off x="4297650" y="6126367"/>
            <a:ext cx="5487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831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6126367"/>
            <a:ext cx="5487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3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003200" y="823167"/>
            <a:ext cx="7137600" cy="73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1003200" y="2084967"/>
            <a:ext cx="7137600" cy="368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5" name="Google Shape;65;p5"/>
          <p:cNvSpPr txBox="1">
            <a:spLocks noGrp="1"/>
          </p:cNvSpPr>
          <p:nvPr>
            <p:ph type="sldNum" idx="12"/>
          </p:nvPr>
        </p:nvSpPr>
        <p:spPr>
          <a:xfrm>
            <a:off x="4297650" y="6126367"/>
            <a:ext cx="548700" cy="73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49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795175" y="2225133"/>
            <a:ext cx="35535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795175" y="3930861"/>
            <a:ext cx="3553500" cy="3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72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836712"/>
            <a:ext cx="9144000" cy="711077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04797"/>
            <a:ext cx="9143999" cy="57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87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/>
        </p:nvSpPr>
        <p:spPr>
          <a:xfrm rot="10800000">
            <a:off x="3222000" y="4449540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/>
        </p:nvSpPr>
        <p:spPr>
          <a:xfrm rot="10800000">
            <a:off x="3746892" y="0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041648" y="133279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4573651"/>
            <a:ext cx="2520000" cy="2284349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869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7C44A-3AD4-4F30-92CC-2C59267D14B7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0E6F-78B2-470C-B058-FF8FC88110D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88177-D052-4DCC-8271-34CAFC70C644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06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88177-D052-4DCC-8271-34CAFC70C644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3961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114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561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4035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3096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5774987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5991747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5943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568923"/>
            <a:ext cx="187176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568082"/>
            <a:ext cx="187176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567241"/>
            <a:ext cx="187176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566400"/>
            <a:ext cx="187176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6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8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3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0" y="1760114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598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755" y="601925"/>
            <a:ext cx="3282039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779695"/>
            <a:ext cx="2991584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727823"/>
            <a:ext cx="3055840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9574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32990"/>
            <a:ext cx="3600400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1" y="3686187"/>
            <a:ext cx="1711407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0987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63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3570-05AD-4F0C-BA73-A7DE8774D894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7F7A-3102-471C-A821-EF94ADD083A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743253"/>
            <a:ext cx="2592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720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1916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1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83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577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851534"/>
            <a:ext cx="432048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2"/>
            <a:ext cx="3508370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115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272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9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26540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508786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796667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08921" y="1734657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711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5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4608-4A9D-4174-B338-104326E6A35A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04D3-FF49-4013-A2FC-2E7700174D1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3988-1E2A-420F-9F30-C880E40007B1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267AA-D72D-49AA-AA02-F83EABCDDAB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7B87-3F7D-4643-A053-BC28A6EFCE4D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06B2-1E3A-4719-9AB8-2EE15FF74A7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B9E6-DC75-4EB7-86E1-5C305FC9D1BE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9528-D23C-4149-85C5-00F88BD826C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BF4E-99BC-43AA-B0BE-156AB9537DE1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5560-0710-4C63-AA09-B9FBB598CFE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88177-D052-4DCC-8271-34CAFC70C644}" type="datetimeFigureOut">
              <a:rPr lang="uk-UA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86F903-5933-4249-9E0B-E48F4492D9D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47" r:id="rId9"/>
    <p:sldLayoutId id="2147484335" r:id="rId10"/>
    <p:sldLayoutId id="2147484336" r:id="rId11"/>
    <p:sldLayoutId id="2147484373" r:id="rId12"/>
  </p:sldLayoutIdLst>
  <p:transition spd="slow">
    <p:pull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488177-D052-4DCC-8271-34CAFC70C644}" type="datetimeFigureOut">
              <a:rPr lang="uk-UA" smtClean="0"/>
              <a:pPr>
                <a:defRPr/>
              </a:pPr>
              <a:t>06.05.2021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86F903-5933-4249-9E0B-E48F4492D9D8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36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662" r:id="rId12"/>
    <p:sldLayoutId id="2147484664" r:id="rId13"/>
    <p:sldLayoutId id="2147484665" r:id="rId14"/>
    <p:sldLayoutId id="2147484666" r:id="rId15"/>
  </p:sldLayoutIdLst>
  <p:transition spd="slow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96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8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  <p:sldLayoutId id="2147484457" r:id="rId12"/>
    <p:sldLayoutId id="2147484458" r:id="rId13"/>
    <p:sldLayoutId id="2147484459" r:id="rId14"/>
    <p:sldLayoutId id="2147484460" r:id="rId15"/>
    <p:sldLayoutId id="2147484461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9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79712" y="4077072"/>
            <a:ext cx="6984776" cy="1800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географічних наук, 				    професор  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Ковальчук І.П.,</a:t>
            </a:r>
            <a:b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асистент 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Лук’янчук К.А.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sz="2000" b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 гуртка: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Степчук Я.А., ст.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магістратури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землевпорядкування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620688"/>
            <a:ext cx="8424936" cy="3096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b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«КАРТОГРАФІЧНЕ МОДЕЛЮВАННЯ ПРОБЛЕМ ПРИРОДОКОРИСТУВАННЯ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8979" y="6521128"/>
            <a:ext cx="1366080" cy="3139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2021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22" y="4853317"/>
            <a:ext cx="8093578" cy="247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340768"/>
            <a:ext cx="8424936" cy="25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116633"/>
            <a:ext cx="5400600" cy="6741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725784" cy="3979912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проблем польового знімання з використанням сучасних геодезичних </a:t>
            </a: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endParaRPr lang="uk-UA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00" y="4100230"/>
            <a:ext cx="3672408" cy="275777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68" y="-1"/>
            <a:ext cx="3888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3481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332656"/>
            <a:ext cx="8208912" cy="28803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Проведено 9 засідань наукового гуртка, на яких було заслухано 6 доповідей 6-и членів на різноманітні теми в розрізі Плану роботи гуртка на 2020/21 навчальний рік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220065"/>
            <a:ext cx="6096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95537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463" y="1"/>
            <a:ext cx="395537" cy="685799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6856" cy="9807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гуртка існує своя веб-сторінка, на якій міститься інформація про нього, а також розміщуються новини</a:t>
            </a:r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556792"/>
            <a:ext cx="8138864" cy="51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107505" y="1340768"/>
            <a:ext cx="8928992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результати роботи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студентського наукового гуртка </a:t>
            </a:r>
            <a:b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«Картографічне моделювання проблем природокористування</a:t>
            </a: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2020-2021 </a:t>
            </a:r>
            <a:r>
              <a:rPr lang="uk-UA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18643"/>
            <a:ext cx="9144000" cy="280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0699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1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3"/>
            <a:ext cx="9144000" cy="720079"/>
          </a:xfrm>
          <a:prstGeom prst="rect">
            <a:avLst/>
          </a:prstGeom>
        </p:spPr>
      </p:pic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764704"/>
            <a:ext cx="7921625" cy="51847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Опубліковано </a:t>
            </a:r>
            <a:r>
              <a:rPr lang="uk-UA" sz="48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двотомну монографію «Атласне картографування вартості земель України», частина 4. Т. 1, 2. (співавтор –магістр 1 </a:t>
            </a:r>
            <a:r>
              <a:rPr lang="uk-UA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Степчук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Я.А.)</a:t>
            </a:r>
            <a: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Підготовлено 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роботу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Всеукраїнськи</a:t>
            </a:r>
            <a:r>
              <a:rPr lang="uk-UA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конкурсу студентських наукових робіт</a:t>
            </a:r>
            <a:endParaRPr lang="ru-RU" sz="4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4420"/>
            <a:ext cx="9144000" cy="72007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" y="5403946"/>
            <a:ext cx="9144000" cy="720079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4176464" cy="1296144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ступеня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ІІ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турі Всеукраїнського 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студентських наукових робіт зі спеціальності 193 «Геодезія та землеустрій» отримала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Яніна Степчук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72" y="2589950"/>
            <a:ext cx="2755656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225" y="373015"/>
            <a:ext cx="4055034" cy="539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4963" y="152400"/>
            <a:ext cx="8125469" cy="539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Заслуховування доповідей на гуртку</a:t>
            </a:r>
            <a:endParaRPr lang="ru-RU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052736"/>
            <a:ext cx="5784552" cy="29523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4221088"/>
            <a:ext cx="4248472" cy="216024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08" y="2420888"/>
            <a:ext cx="8856984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 результати досліджень членів гуртка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3" y="2860"/>
            <a:ext cx="9144000" cy="28013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F0C8067-3523-4BAE-8F8D-D075CC1616F4}"/>
              </a:ext>
            </a:extLst>
          </p:cNvPr>
          <p:cNvSpPr/>
          <p:nvPr/>
        </p:nvSpPr>
        <p:spPr>
          <a:xfrm>
            <a:off x="683568" y="188640"/>
            <a:ext cx="7848872" cy="1366831"/>
          </a:xfrm>
          <a:prstGeom prst="rect">
            <a:avLst/>
          </a:prstGeom>
        </p:spPr>
        <p:txBody>
          <a:bodyPr wrap="square" lIns="73452" tIns="36726" rIns="73452" bIns="36726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Укладені </a:t>
            </a:r>
            <a:r>
              <a:rPr lang="uk-UA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експериментальні варіанти карт вартості земель адміністративних районів та сільських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рад</a:t>
            </a:r>
            <a:endParaRPr lang="uk-UA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0F548C6D-A0C7-4CBD-B522-6D77A8BC58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550"/>
            <a:ext cx="3078163" cy="5024438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D74C436C-7EB2-46BD-BDCE-254725690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643" y="1860943"/>
            <a:ext cx="3077178" cy="5024045"/>
          </a:xfrm>
          <a:prstGeom prst="rect">
            <a:avLst/>
          </a:prstGeom>
        </p:spPr>
      </p:pic>
      <p:pic>
        <p:nvPicPr>
          <p:cNvPr id="12" name="Рисунок 11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59963ECD-71A5-46B1-A158-B9607E5DB4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21" y="1861337"/>
            <a:ext cx="3077179" cy="50240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3" y="2860"/>
            <a:ext cx="9144000" cy="280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3" y="6571118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F0C8067-3523-4BAE-8F8D-D075CC1616F4}"/>
              </a:ext>
            </a:extLst>
          </p:cNvPr>
          <p:cNvSpPr/>
          <p:nvPr/>
        </p:nvSpPr>
        <p:spPr>
          <a:xfrm>
            <a:off x="323528" y="332656"/>
            <a:ext cx="8496944" cy="935944"/>
          </a:xfrm>
          <a:prstGeom prst="rect">
            <a:avLst/>
          </a:prstGeom>
        </p:spPr>
        <p:txBody>
          <a:bodyPr wrap="square" lIns="73452" tIns="36726" rIns="73452" bIns="36726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Укладені експериментальні варіанти карт вартості земель адміністративних районів та сільських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рад</a:t>
            </a:r>
            <a:endParaRPr lang="uk-UA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EB0750C9-A8A4-41E7-A9CA-E14482AA5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27" y="1685462"/>
            <a:ext cx="3038349" cy="4954910"/>
          </a:xfrm>
        </p:spPr>
      </p:pic>
      <p:pic>
        <p:nvPicPr>
          <p:cNvPr id="8" name="Рисунок 7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C5C0B656-C7D2-438E-92ED-8AFB4CAA9D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2" y="1685461"/>
            <a:ext cx="3051382" cy="4981929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xmlns="" id="{823E5074-94A5-4173-8142-B4A2324922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45" y="1658444"/>
            <a:ext cx="3051381" cy="4981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4" y="1518374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812" y="332656"/>
            <a:ext cx="3456384" cy="5357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гуртка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28083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Метою гуртка є допомога студентам в оволодінні методикою і технологіями науково-дослідної роботи у сфері картографічного моделювання проблем землеустрою і </a:t>
            </a:r>
            <a:r>
              <a:rPr lang="uk-UA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768" y="4796700"/>
            <a:ext cx="9158768" cy="2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6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F0C8067-3523-4BAE-8F8D-D075CC1616F4}"/>
              </a:ext>
            </a:extLst>
          </p:cNvPr>
          <p:cNvSpPr/>
          <p:nvPr/>
        </p:nvSpPr>
        <p:spPr>
          <a:xfrm>
            <a:off x="323528" y="332656"/>
            <a:ext cx="8496944" cy="1366831"/>
          </a:xfrm>
          <a:prstGeom prst="rect">
            <a:avLst/>
          </a:prstGeom>
        </p:spPr>
        <p:txBody>
          <a:bodyPr wrap="square" lIns="73452" tIns="36726" rIns="73452" bIns="36726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Укладені експериментальні варіанти карт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бонітетної оцінки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ґрунтів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 капіталізованого рентного доходу </a:t>
            </a:r>
            <a:r>
              <a:rPr lang="uk-UA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адміністративних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районів</a:t>
            </a:r>
            <a:endParaRPr lang="uk-UA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490773"/>
            <a:ext cx="2664296" cy="3767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490774"/>
            <a:ext cx="2664296" cy="3767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111" y="1772816"/>
            <a:ext cx="2855794" cy="40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DF0C8067-3523-4BAE-8F8D-D075CC1616F4}"/>
              </a:ext>
            </a:extLst>
          </p:cNvPr>
          <p:cNvSpPr/>
          <p:nvPr/>
        </p:nvSpPr>
        <p:spPr>
          <a:xfrm>
            <a:off x="323528" y="332656"/>
            <a:ext cx="8496944" cy="935944"/>
          </a:xfrm>
          <a:prstGeom prst="rect">
            <a:avLst/>
          </a:prstGeom>
        </p:spPr>
        <p:txBody>
          <a:bodyPr wrap="square" lIns="73452" tIns="36726" rIns="73452" bIns="36726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Укладені </a:t>
            </a:r>
            <a:r>
              <a:rPr lang="uk-UA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карти оцінки ерозійної небезпеки земель басейну малої річки</a:t>
            </a:r>
            <a:endParaRPr lang="uk-UA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36296" cy="48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200" y="188641"/>
            <a:ext cx="7137600" cy="9361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Стратегія розвитку студентського наукового гуртка: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24936" cy="5067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6200" indent="0" algn="just" eaLnBrk="1" hangingPunct="1">
              <a:spcBef>
                <a:spcPts val="1200"/>
              </a:spcBef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2021-2022 </a:t>
            </a:r>
            <a:r>
              <a:rPr lang="uk-UA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гурток працюватиме в аспекті </a:t>
            </a:r>
            <a:r>
              <a:rPr lang="uk-UA" sz="2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26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геоінформаційних</a:t>
            </a:r>
            <a:r>
              <a:rPr lang="uk-UA" sz="2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технологій у дослідження проблем земле- і водокористування, моделювання поширення і розвитку ерозійних, зсувних і карстових процесів, які впливають на стан ґрунтового покриву і землекористування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6200" indent="0" algn="just" eaLnBrk="1" hangingPunct="1">
              <a:spcBef>
                <a:spcPts val="1200"/>
              </a:spcBef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Продовжаться роботи по </a:t>
            </a:r>
            <a:r>
              <a:rPr lang="uk-UA" sz="2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 Атласів земельних ресурсів </a:t>
            </a:r>
            <a:r>
              <a:rPr lang="uk-UA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агроформувань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типів, </a:t>
            </a:r>
            <a:r>
              <a:rPr lang="uk-UA" sz="26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геоекологічного</a:t>
            </a:r>
            <a:r>
              <a:rPr lang="uk-UA" sz="2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атласу </a:t>
            </a:r>
            <a:r>
              <a:rPr lang="uk-UA" sz="26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річково</a:t>
            </a:r>
            <a:r>
              <a:rPr lang="uk-UA" sz="2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-басейнової системи, 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Атласу вартості земель України.</a:t>
            </a:r>
          </a:p>
          <a:p>
            <a:pPr marL="76200" indent="0" algn="just" eaLnBrk="1" hangingPunct="1">
              <a:spcBef>
                <a:spcPts val="1200"/>
              </a:spcBef>
              <a:buNone/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 досліджень виступатимуть ВП НДГ НУБіП України, територія України, райони Київської, Черкаської, Івано-Франківської областей, басейнові геосистеми, </a:t>
            </a:r>
            <a:r>
              <a:rPr lang="uk-UA" sz="2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агроформування</a:t>
            </a: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форм власності.</a:t>
            </a:r>
            <a:endParaRPr lang="ru-RU" sz="2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6200" indent="0" algn="just" eaLnBrk="1" hangingPunct="1">
              <a:lnSpc>
                <a:spcPct val="80000"/>
              </a:lnSpc>
              <a:buNone/>
            </a:pP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засіданнях гуртка доповідатимуться результати досліджень, отримані студентами в рамках виконання держбюджетних тем кафедри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Зокрема, акцент робитиметься на 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проблемах атласного картографування стану і використання земельних ресурсів адміністративних районів та сільських рад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розглядатимуться 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 оцінювання масштабів трансформації земельних ресурсів і землекористувань у багаторічному аспекті, атласного картування вартості земель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just" eaLnBrk="1" hangingPunct="1">
              <a:lnSpc>
                <a:spcPct val="80000"/>
              </a:lnSpc>
              <a:buNone/>
            </a:pPr>
            <a:r>
              <a:rPr lang="uk-UA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Кращі доповіді 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студентів, магістрів </a:t>
            </a:r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рекомендуватися до опублікування</a:t>
            </a: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до виступів на Міжнародних, Всеукраїнських та університетських конференціях. </a:t>
            </a:r>
            <a:endParaRPr lang="uk-UA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7" y="4262"/>
            <a:ext cx="9144000" cy="68843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71600" y="2708920"/>
            <a:ext cx="7596336" cy="1152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8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" y="2348880"/>
            <a:ext cx="9144000" cy="2160240"/>
          </a:xfrm>
          <a:prstGeom prst="rect">
            <a:avLst/>
          </a:prstGeom>
        </p:spPr>
      </p:pic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7652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-24581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71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3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0"/>
            <a:ext cx="7848872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167" y="331639"/>
            <a:ext cx="6859674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роботи гуртка “Картографічне моделювання проблем природокористування” на 2020-20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88840"/>
            <a:ext cx="7128792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БПЛА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лісогосподарського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lvl="0" indent="-342900" algn="just">
              <a:buFontTx/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Tx/>
              <a:buAutoNum type="arabicParenR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arenR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земель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1682952"/>
            <a:ext cx="9144000" cy="28013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548680"/>
            <a:ext cx="8136904" cy="5289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засіданнях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та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магістрів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курсу,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курсу.</a:t>
            </a:r>
            <a:endPara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7" y="5085183"/>
            <a:ext cx="9144000" cy="75348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44624"/>
            <a:ext cx="7704856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37600" cy="21602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роботи гуртківці працювали </a:t>
            </a:r>
            <a:r>
              <a:rPr lang="uk-UA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новітніми електронними приладами</a:t>
            </a:r>
            <a:endParaRPr lang="uk-UA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14" y="2659079"/>
            <a:ext cx="2799866" cy="3938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59079"/>
            <a:ext cx="2878695" cy="389823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64"/>
            <a:ext cx="9144000" cy="6853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16632"/>
            <a:ext cx="7056784" cy="6741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0"/>
            <a:ext cx="578427" cy="6853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22585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 головного картографічного підприємства України – ДНВП «Картографія»,  ознайомлення з картографічною продукцією і процесом редагування тематичних карт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87570"/>
            <a:ext cx="3240360" cy="4255003"/>
          </a:xfrm>
        </p:spPr>
      </p:pic>
      <p:pic>
        <p:nvPicPr>
          <p:cNvPr id="1028" name="Picture 4" descr="D:\Users\Ivan\Downloads\image-0-02-04-90ecfc2f99ba56f444cacdda02b54593d770f04eb3a23408c18561dae6b0f32e-V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487571"/>
            <a:ext cx="3237997" cy="42550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8914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0445" y="144308"/>
            <a:ext cx="8712968" cy="1152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магістрів</a:t>
            </a:r>
            <a:r>
              <a:rPr 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року </a:t>
            </a:r>
            <a:r>
              <a:rPr 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89" b="-5833"/>
          <a:stretch/>
        </p:blipFill>
        <p:spPr>
          <a:xfrm>
            <a:off x="-179512" y="1440743"/>
            <a:ext cx="9144000" cy="3919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80928"/>
            <a:ext cx="5596114" cy="3147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915" y="3865602"/>
            <a:ext cx="5340085" cy="30037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200" y="823166"/>
            <a:ext cx="7137600" cy="1453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Члени гуртка знайомилися з найновішими виданнями атласів та інших картографічних творів</a:t>
            </a:r>
            <a:endParaRPr lang="uk-UA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492896"/>
            <a:ext cx="4512474" cy="3385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17" y="6577862"/>
            <a:ext cx="9144000" cy="2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90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Грань</Template>
  <TotalTime>2872</TotalTime>
  <Words>543</Words>
  <Application>Microsoft Office PowerPoint</Application>
  <PresentationFormat>Екран (4:3)</PresentationFormat>
  <Paragraphs>49</Paragraphs>
  <Slides>24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24</vt:i4>
      </vt:variant>
    </vt:vector>
  </HeadingPairs>
  <TitlesOfParts>
    <vt:vector size="38" baseType="lpstr">
      <vt:lpstr>Arial Unicode MS</vt:lpstr>
      <vt:lpstr>맑은 고딕</vt:lpstr>
      <vt:lpstr>Arial</vt:lpstr>
      <vt:lpstr>Calibri</vt:lpstr>
      <vt:lpstr>Calibri Light</vt:lpstr>
      <vt:lpstr>Times New Roman</vt:lpstr>
      <vt:lpstr>Verdana</vt:lpstr>
      <vt:lpstr>Wingdings</vt:lpstr>
      <vt:lpstr>Wingdings 2</vt:lpstr>
      <vt:lpstr>HDOfficeLightV0</vt:lpstr>
      <vt:lpstr>1_Тема Office</vt:lpstr>
      <vt:lpstr>Cover and End Slide Master</vt:lpstr>
      <vt:lpstr>Contents Slide Master</vt:lpstr>
      <vt:lpstr>Section Break Slide Master</vt:lpstr>
      <vt:lpstr>Науковий гурток   «КАРТОГРАФІЧНЕ МОДЕЛЮВАННЯ ПРОБЛЕМ ПРИРОДОКОРИСТУВАННЯ»</vt:lpstr>
      <vt:lpstr>Мета гуртка</vt:lpstr>
      <vt:lpstr>Презентація PowerPoint</vt:lpstr>
      <vt:lpstr>План роботи гуртка “Картографічне моделювання проблем природокористування” на 2020-2021 н.р.</vt:lpstr>
      <vt:lpstr>Презентація PowerPoint</vt:lpstr>
      <vt:lpstr>У процесі роботи гуртківці працювали з новітніми електронними приладами</vt:lpstr>
      <vt:lpstr>Відвідування головного картографічного підприємства України – ДНВП «Картографія»,  ознайомлення з картографічною продукцією і процесом редагування тематичних карт</vt:lpstr>
      <vt:lpstr>Презентація PowerPoint</vt:lpstr>
      <vt:lpstr>Члени гуртка знайомилися з найновішими виданнями атласів та інших картографічних творів</vt:lpstr>
      <vt:lpstr>Обговорення проблем польового знімання з використанням сучасних геодезичних інструментів</vt:lpstr>
      <vt:lpstr>Презентація PowerPoint</vt:lpstr>
      <vt:lpstr>У гуртка існує своя веб-сторінка, на якій міститься інформація про нього, а також розміщуються новини</vt:lpstr>
      <vt:lpstr>Презентація PowerPoint</vt:lpstr>
      <vt:lpstr>Опубліковано 3 статті, двотомну монографію «Атласне картографування вартості земель України», частина 4. Т. 1, 2. (співавтор –магістр 1 р.н. Степчук Я.А.) Підготовлено 1 роботу на Всеукраїнський конкурсу студентських наукових робіт</vt:lpstr>
      <vt:lpstr>Презентація PowerPoint</vt:lpstr>
      <vt:lpstr>Заслуховування доповідей на гуртку</vt:lpstr>
      <vt:lpstr>Оригінальні результати досліджень членів гуртка</vt:lpstr>
      <vt:lpstr>Презентація PowerPoint</vt:lpstr>
      <vt:lpstr>Презентація PowerPoint</vt:lpstr>
      <vt:lpstr>Презентація PowerPoint</vt:lpstr>
      <vt:lpstr>Презентація PowerPoint</vt:lpstr>
      <vt:lpstr>Стратегія розвитку студентського наукового гуртка:</vt:lpstr>
      <vt:lpstr>Презентація PowerPoint</vt:lpstr>
      <vt:lpstr>Презентація PowerPoint</vt:lpstr>
    </vt:vector>
  </TitlesOfParts>
  <Company>Нубіп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Науковий гурток «Картографічне моделювання проблем природокористування»</dc:title>
  <dc:creator>Катя</dc:creator>
  <cp:lastModifiedBy>User</cp:lastModifiedBy>
  <cp:revision>220</cp:revision>
  <dcterms:created xsi:type="dcterms:W3CDTF">2012-05-16T13:25:05Z</dcterms:created>
  <dcterms:modified xsi:type="dcterms:W3CDTF">2021-05-06T16:16:46Z</dcterms:modified>
</cp:coreProperties>
</file>