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70" r:id="rId4"/>
    <p:sldId id="272" r:id="rId5"/>
    <p:sldId id="425" r:id="rId6"/>
    <p:sldId id="259" r:id="rId7"/>
    <p:sldId id="263" r:id="rId8"/>
    <p:sldId id="424" r:id="rId9"/>
    <p:sldId id="280" r:id="rId10"/>
    <p:sldId id="278" r:id="rId11"/>
    <p:sldId id="27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2" autoAdjust="0"/>
    <p:restoredTop sz="94660"/>
  </p:normalViewPr>
  <p:slideViewPr>
    <p:cSldViewPr>
      <p:cViewPr varScale="1">
        <p:scale>
          <a:sx n="82" d="100"/>
          <a:sy n="82" d="100"/>
        </p:scale>
        <p:origin x="108" y="570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E94-4B90-9002-5AAA51D7D58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E94-4B90-9002-5AAA51D7D58B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E94-4B90-9002-5AAA51D7D58B}"/>
              </c:ext>
            </c:extLst>
          </c:dP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94-4B90-9002-5AAA51D7D5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us04web.zoom.us/j/74436090136?pwd=YnJHc3JlL1RPSFA3WjMzWmxsSk9UUT09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24714"/>
            <a:ext cx="9144000" cy="1754326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err="1"/>
              <a:t>Студентський</a:t>
            </a:r>
            <a:r>
              <a:rPr lang="ru-RU" sz="2800" dirty="0"/>
              <a:t> </a:t>
            </a:r>
            <a:r>
              <a:rPr lang="ru-RU" sz="2800" dirty="0" err="1"/>
              <a:t>науковий</a:t>
            </a:r>
            <a:r>
              <a:rPr lang="ru-RU" sz="2800" dirty="0"/>
              <a:t> </a:t>
            </a:r>
            <a:r>
              <a:rPr lang="ru-RU" sz="2800" dirty="0" err="1"/>
              <a:t>гурток</a:t>
            </a:r>
            <a:r>
              <a:rPr lang="ru-RU" sz="2800" dirty="0"/>
              <a:t> </a:t>
            </a:r>
            <a:endParaRPr lang="ru-RU" sz="2800" dirty="0" smtClean="0"/>
          </a:p>
          <a:p>
            <a:pPr algn="ctr"/>
            <a:r>
              <a:rPr lang="ru-RU" sz="2800" dirty="0" smtClean="0"/>
              <a:t>«</a:t>
            </a:r>
            <a:r>
              <a:rPr lang="ru-RU" sz="2800" dirty="0"/>
              <a:t>Топографо-</a:t>
            </a:r>
            <a:r>
              <a:rPr lang="ru-RU" sz="2800" dirty="0" err="1"/>
              <a:t>геодезичні</a:t>
            </a:r>
            <a:r>
              <a:rPr lang="ru-RU" sz="2800" dirty="0"/>
              <a:t> та </a:t>
            </a:r>
            <a:r>
              <a:rPr lang="ru-RU" sz="2800" dirty="0" err="1"/>
              <a:t>картографічні</a:t>
            </a:r>
            <a:r>
              <a:rPr lang="ru-RU" sz="2800" dirty="0"/>
              <a:t> </a:t>
            </a:r>
            <a:endParaRPr lang="ru-RU" sz="2800" dirty="0" smtClean="0"/>
          </a:p>
          <a:p>
            <a:pPr algn="ctr"/>
            <a:r>
              <a:rPr lang="ru-RU" sz="2800" dirty="0" err="1" smtClean="0"/>
              <a:t>вишукування</a:t>
            </a:r>
            <a:r>
              <a:rPr lang="ru-RU" sz="2800" dirty="0" smtClean="0"/>
              <a:t> </a:t>
            </a:r>
            <a:r>
              <a:rPr lang="ru-RU" sz="2800" dirty="0"/>
              <a:t>в </a:t>
            </a:r>
            <a:r>
              <a:rPr lang="ru-RU" sz="2800" dirty="0" err="1"/>
              <a:t>землеустрої</a:t>
            </a:r>
            <a:r>
              <a:rPr lang="ru-RU" sz="2800" dirty="0" smtClean="0"/>
              <a:t>»</a:t>
            </a:r>
          </a:p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навчальний рік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84890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Факультет землевпорядкування</a:t>
            </a:r>
          </a:p>
          <a:p>
            <a:pPr algn="ctr"/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Кафедра геодезії та картографії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36794" y="5085184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Керівник</a:t>
            </a:r>
            <a:r>
              <a:rPr lang="ru-RU" sz="2000" b="1" dirty="0" smtClean="0"/>
              <a:t>: </a:t>
            </a:r>
          </a:p>
          <a:p>
            <a:r>
              <a:rPr lang="ru-RU" sz="2000" b="1" dirty="0" smtClean="0"/>
              <a:t>проф. </a:t>
            </a:r>
            <a:r>
              <a:rPr lang="ru-RU" sz="2000" b="1" dirty="0" err="1"/>
              <a:t>Євсюков</a:t>
            </a:r>
            <a:r>
              <a:rPr lang="ru-RU" sz="2000" b="1" dirty="0"/>
              <a:t> Т.О</a:t>
            </a:r>
            <a:r>
              <a:rPr lang="ru-RU" sz="2000" b="1" dirty="0" smtClean="0"/>
              <a:t>.,</a:t>
            </a:r>
          </a:p>
          <a:p>
            <a:r>
              <a:rPr lang="ru-RU" sz="2000" b="1" dirty="0" err="1"/>
              <a:t>старш</a:t>
            </a:r>
            <a:r>
              <a:rPr lang="ru-RU" sz="2000" b="1" dirty="0"/>
              <a:t>. </a:t>
            </a:r>
            <a:r>
              <a:rPr lang="ru-RU" sz="2000" b="1" dirty="0" err="1"/>
              <a:t>викл</a:t>
            </a:r>
            <a:r>
              <a:rPr lang="ru-RU" sz="2000" b="1" dirty="0"/>
              <a:t>. </a:t>
            </a:r>
            <a:r>
              <a:rPr lang="ru-RU" sz="2000" b="1" dirty="0" err="1"/>
              <a:t>Малашевська</a:t>
            </a:r>
            <a:r>
              <a:rPr lang="ru-RU" sz="2000" b="1" dirty="0"/>
              <a:t> О.А.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68EFB8-AFD3-4822-9A99-23F6579B3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34"/>
            <a:ext cx="5295900" cy="11239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36794" y="611933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/>
              <a:t>Секретар</a:t>
            </a:r>
            <a:r>
              <a:rPr lang="ru-RU" sz="2000" b="1" dirty="0"/>
              <a:t> </a:t>
            </a:r>
            <a:r>
              <a:rPr lang="ru-RU" sz="2000" b="1" dirty="0" err="1"/>
              <a:t>гуртка</a:t>
            </a:r>
            <a:endParaRPr lang="ru-RU" sz="2000" b="1" dirty="0"/>
          </a:p>
          <a:p>
            <a:r>
              <a:rPr lang="ru-RU" sz="2000" b="1" dirty="0" err="1"/>
              <a:t>Сіденко</a:t>
            </a:r>
            <a:r>
              <a:rPr lang="ru-RU" sz="2000" b="1" dirty="0"/>
              <a:t> </a:t>
            </a:r>
            <a:r>
              <a:rPr lang="ru-RU" sz="2000" b="1" dirty="0" smtClean="0"/>
              <a:t>Є. В.</a:t>
            </a:r>
            <a:endParaRPr lang="ru-RU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27384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Напрямки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гуртка</a:t>
            </a:r>
            <a:r>
              <a:rPr lang="ru-RU" sz="2800" dirty="0" smtClean="0"/>
              <a:t>: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0976" y="332656"/>
            <a:ext cx="8748464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/>
              <a:t>Гурток працюватиме в напрямі </a:t>
            </a:r>
            <a:r>
              <a:rPr lang="uk-UA" sz="2000" dirty="0" smtClean="0"/>
              <a:t>освоєння його членами </a:t>
            </a:r>
            <a:r>
              <a:rPr lang="uk-UA" sz="2000" dirty="0"/>
              <a:t>сучасних підходів до вирішення проблеми геодезичного та картографічного забезпечення землеустрою. Розглядатиметься наступна тематика</a:t>
            </a:r>
            <a:r>
              <a:rPr lang="uk-UA" sz="2000" dirty="0" smtClean="0"/>
              <a:t>:</a:t>
            </a:r>
          </a:p>
          <a:p>
            <a:r>
              <a:rPr lang="uk-UA" sz="2000" dirty="0" smtClean="0"/>
              <a:t> </a:t>
            </a:r>
            <a:endParaRPr lang="ru-RU" sz="1200" dirty="0"/>
          </a:p>
          <a:p>
            <a:r>
              <a:rPr lang="uk-UA" sz="2000" dirty="0"/>
              <a:t>Картографічне моделювання стану рослинного покриву адміністративного району</a:t>
            </a:r>
            <a:r>
              <a:rPr lang="uk-UA" sz="2000" dirty="0" smtClean="0"/>
              <a:t>.</a:t>
            </a:r>
          </a:p>
          <a:p>
            <a:endParaRPr lang="ru-RU" sz="1400" dirty="0"/>
          </a:p>
          <a:p>
            <a:r>
              <a:rPr lang="uk-UA" sz="2000" dirty="0" smtClean="0"/>
              <a:t>Застосування </a:t>
            </a:r>
            <a:r>
              <a:rPr lang="uk-UA" sz="2000" dirty="0"/>
              <a:t>картографічного моделювання при дослідженні антропогенного впливу на довкілля</a:t>
            </a:r>
            <a:r>
              <a:rPr lang="uk-UA" sz="2000" dirty="0" smtClean="0"/>
              <a:t>.</a:t>
            </a:r>
          </a:p>
          <a:p>
            <a:endParaRPr lang="ru-RU" sz="1600" dirty="0"/>
          </a:p>
          <a:p>
            <a:r>
              <a:rPr lang="uk-UA" sz="2000" dirty="0" err="1"/>
              <a:t>Геоінформаційні</a:t>
            </a:r>
            <a:r>
              <a:rPr lang="uk-UA" sz="2000" dirty="0"/>
              <a:t> системи, їх програмне забезпечення: можливості застосування в землеустрої. </a:t>
            </a:r>
            <a:endParaRPr lang="uk-UA" sz="2000" dirty="0" smtClean="0"/>
          </a:p>
          <a:p>
            <a:endParaRPr lang="ru-RU" sz="1600" dirty="0"/>
          </a:p>
          <a:p>
            <a:r>
              <a:rPr lang="uk-UA" sz="2000" dirty="0" smtClean="0"/>
              <a:t>Геодезичні вишукування в складі заходів щодо формуванні сталого землекористування.</a:t>
            </a:r>
          </a:p>
          <a:p>
            <a:endParaRPr lang="ru-RU" sz="1600" dirty="0"/>
          </a:p>
          <a:p>
            <a:r>
              <a:rPr lang="uk-UA" sz="2000" dirty="0"/>
              <a:t>Використання картографічних моделей для прогнозування й охорони навколишнього природного середовища</a:t>
            </a:r>
            <a:r>
              <a:rPr lang="uk-UA" sz="2000" dirty="0" smtClean="0"/>
              <a:t>.</a:t>
            </a:r>
          </a:p>
          <a:p>
            <a:endParaRPr lang="ru-RU" sz="1600" dirty="0"/>
          </a:p>
          <a:p>
            <a:r>
              <a:rPr lang="uk-UA" sz="2000" dirty="0"/>
              <a:t>Топографо-геодезичні та картографічні вишукування в умовах ринку земель.</a:t>
            </a:r>
          </a:p>
          <a:p>
            <a:r>
              <a:rPr lang="ru-RU" sz="2000" dirty="0" err="1"/>
              <a:t>Кращі</a:t>
            </a:r>
            <a:r>
              <a:rPr lang="ru-RU" sz="2000" dirty="0"/>
              <a:t> </a:t>
            </a:r>
            <a:r>
              <a:rPr lang="ru-RU" sz="2000" dirty="0" err="1"/>
              <a:t>доповіді</a:t>
            </a:r>
            <a:r>
              <a:rPr lang="ru-RU" sz="2000" dirty="0"/>
              <a:t> </a:t>
            </a:r>
            <a:r>
              <a:rPr lang="ru-RU" sz="2000" dirty="0" err="1"/>
              <a:t>студентів</a:t>
            </a:r>
            <a:r>
              <a:rPr lang="ru-RU" sz="2000" dirty="0"/>
              <a:t>, </a:t>
            </a:r>
            <a:r>
              <a:rPr lang="ru-RU" sz="2000" dirty="0" err="1"/>
              <a:t>магістрів</a:t>
            </a:r>
            <a:r>
              <a:rPr lang="ru-RU" sz="2000" dirty="0"/>
              <a:t> </a:t>
            </a:r>
            <a:r>
              <a:rPr lang="ru-RU" sz="2000" dirty="0" err="1"/>
              <a:t>будуть</a:t>
            </a:r>
            <a:r>
              <a:rPr lang="ru-RU" sz="2000" dirty="0"/>
              <a:t> </a:t>
            </a:r>
            <a:r>
              <a:rPr lang="ru-RU" sz="2000" dirty="0" err="1"/>
              <a:t>рекомендуватися</a:t>
            </a:r>
            <a:r>
              <a:rPr lang="ru-RU" sz="2000" dirty="0"/>
              <a:t> до </a:t>
            </a:r>
            <a:r>
              <a:rPr lang="ru-RU" sz="2000" dirty="0" err="1"/>
              <a:t>опублікування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до </a:t>
            </a:r>
            <a:r>
              <a:rPr lang="ru-RU" sz="2000" dirty="0" err="1"/>
              <a:t>виступів</a:t>
            </a:r>
            <a:r>
              <a:rPr lang="ru-RU" sz="2000" dirty="0"/>
              <a:t> на </a:t>
            </a:r>
            <a:r>
              <a:rPr lang="ru-RU" sz="2000" dirty="0" err="1"/>
              <a:t>конференціях</a:t>
            </a: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886035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85072" y="116632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Мета діяльності гуртка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85072" y="471027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457200" algn="just">
              <a:spcBef>
                <a:spcPts val="100"/>
              </a:spcBef>
              <a:spcAft>
                <a:spcPts val="100"/>
              </a:spcAft>
            </a:pPr>
            <a:r>
              <a:rPr lang="ru-RU" sz="2400" dirty="0" smtClean="0"/>
              <a:t>- </a:t>
            </a:r>
            <a:r>
              <a:rPr lang="ru-RU" sz="2400" dirty="0" err="1" smtClean="0"/>
              <a:t>розкриття</a:t>
            </a:r>
            <a:r>
              <a:rPr lang="ru-RU" sz="2400" dirty="0" smtClean="0"/>
              <a:t> </a:t>
            </a:r>
            <a:r>
              <a:rPr lang="ru-RU" sz="2400" dirty="0"/>
              <a:t>та </a:t>
            </a:r>
            <a:r>
              <a:rPr lang="ru-RU" sz="2400" dirty="0" err="1"/>
              <a:t>реалізація</a:t>
            </a:r>
            <a:r>
              <a:rPr lang="ru-RU" sz="2400" dirty="0"/>
              <a:t> </a:t>
            </a:r>
            <a:r>
              <a:rPr lang="ru-RU" sz="2400" dirty="0" err="1"/>
              <a:t>наукового</a:t>
            </a:r>
            <a:r>
              <a:rPr lang="ru-RU" sz="2400" dirty="0"/>
              <a:t> та </a:t>
            </a:r>
            <a:r>
              <a:rPr lang="ru-RU" sz="2400" dirty="0" err="1"/>
              <a:t>творчого</a:t>
            </a:r>
            <a:r>
              <a:rPr lang="ru-RU" sz="2400" dirty="0"/>
              <a:t> </a:t>
            </a:r>
            <a:r>
              <a:rPr lang="ru-RU" sz="2400" dirty="0" err="1"/>
              <a:t>потенціалу</a:t>
            </a:r>
            <a:r>
              <a:rPr lang="ru-RU" sz="2400" dirty="0"/>
              <a:t>, </a:t>
            </a:r>
            <a:r>
              <a:rPr lang="ru-RU" sz="2400" dirty="0" err="1"/>
              <a:t>поглиблення</a:t>
            </a:r>
            <a:r>
              <a:rPr lang="ru-RU" sz="2400" dirty="0"/>
              <a:t> </a:t>
            </a:r>
            <a:r>
              <a:rPr lang="ru-RU" sz="2400" dirty="0" err="1"/>
              <a:t>знань</a:t>
            </a:r>
            <a:r>
              <a:rPr lang="ru-RU" sz="2400" dirty="0"/>
              <a:t> </a:t>
            </a:r>
            <a:r>
              <a:rPr lang="ru-RU" sz="2400" dirty="0" err="1" smtClean="0"/>
              <a:t>студентів</a:t>
            </a:r>
            <a:r>
              <a:rPr lang="ru-RU" sz="2400" dirty="0" smtClean="0"/>
              <a:t>.</a:t>
            </a:r>
            <a:endParaRPr lang="uk-UA" sz="2000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8721" y="1700808"/>
            <a:ext cx="8958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• </a:t>
            </a:r>
            <a:r>
              <a:rPr lang="ru-RU" sz="2400" dirty="0" err="1"/>
              <a:t>організація</a:t>
            </a:r>
            <a:r>
              <a:rPr lang="ru-RU" sz="2400" dirty="0"/>
              <a:t> </a:t>
            </a:r>
            <a:r>
              <a:rPr lang="ru-RU" sz="2400" dirty="0" err="1"/>
              <a:t>науково-дослідницької</a:t>
            </a:r>
            <a:r>
              <a:rPr lang="ru-RU" sz="2400" dirty="0"/>
              <a:t> та </a:t>
            </a:r>
            <a:r>
              <a:rPr lang="ru-RU" sz="2400" dirty="0" err="1"/>
              <a:t>винахідницької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; </a:t>
            </a:r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 err="1"/>
              <a:t>створення</a:t>
            </a:r>
            <a:r>
              <a:rPr lang="ru-RU" sz="2400" dirty="0"/>
              <a:t> </a:t>
            </a:r>
            <a:r>
              <a:rPr lang="ru-RU" sz="2400" dirty="0" err="1"/>
              <a:t>сприятливих</a:t>
            </a:r>
            <a:r>
              <a:rPr lang="ru-RU" sz="2400" dirty="0"/>
              <a:t> умов для активного </a:t>
            </a:r>
            <a:r>
              <a:rPr lang="ru-RU" sz="2400" dirty="0" err="1"/>
              <a:t>залучення</a:t>
            </a:r>
            <a:r>
              <a:rPr lang="ru-RU" sz="2400" dirty="0"/>
              <a:t> </a:t>
            </a:r>
            <a:r>
              <a:rPr lang="ru-RU" sz="2400" dirty="0" err="1"/>
              <a:t>студентів</a:t>
            </a:r>
            <a:r>
              <a:rPr lang="ru-RU" sz="2400" dirty="0"/>
              <a:t> до </a:t>
            </a:r>
            <a:r>
              <a:rPr lang="ru-RU" sz="2400" dirty="0" err="1"/>
              <a:t>наукової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; </a:t>
            </a:r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 err="1"/>
              <a:t>створення</a:t>
            </a:r>
            <a:r>
              <a:rPr lang="ru-RU" sz="2400" dirty="0"/>
              <a:t> умов для </a:t>
            </a:r>
            <a:r>
              <a:rPr lang="ru-RU" sz="2400" dirty="0" err="1"/>
              <a:t>розкриття</a:t>
            </a:r>
            <a:r>
              <a:rPr lang="ru-RU" sz="2400" dirty="0"/>
              <a:t> </a:t>
            </a:r>
            <a:r>
              <a:rPr lang="ru-RU" sz="2400" dirty="0" err="1"/>
              <a:t>наукового</a:t>
            </a:r>
            <a:r>
              <a:rPr lang="ru-RU" sz="2400" dirty="0"/>
              <a:t> та </a:t>
            </a:r>
            <a:r>
              <a:rPr lang="ru-RU" sz="2400" dirty="0" err="1"/>
              <a:t>творчого</a:t>
            </a:r>
            <a:r>
              <a:rPr lang="ru-RU" sz="2400" dirty="0"/>
              <a:t> </a:t>
            </a:r>
            <a:r>
              <a:rPr lang="ru-RU" sz="2400" dirty="0" err="1"/>
              <a:t>потенціалу</a:t>
            </a:r>
            <a:r>
              <a:rPr lang="ru-RU" sz="2400" dirty="0"/>
              <a:t> </a:t>
            </a:r>
            <a:r>
              <a:rPr lang="ru-RU" sz="2400" dirty="0" err="1"/>
              <a:t>членів</a:t>
            </a:r>
            <a:r>
              <a:rPr lang="ru-RU" sz="2400" dirty="0"/>
              <a:t>; </a:t>
            </a:r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 err="1"/>
              <a:t>залучення</a:t>
            </a:r>
            <a:r>
              <a:rPr lang="ru-RU" sz="2400" dirty="0"/>
              <a:t> до </a:t>
            </a:r>
            <a:r>
              <a:rPr lang="ru-RU" sz="2400" dirty="0" err="1"/>
              <a:t>участі</a:t>
            </a:r>
            <a:r>
              <a:rPr lang="ru-RU" sz="2400" dirty="0"/>
              <a:t> в </a:t>
            </a:r>
            <a:r>
              <a:rPr lang="ru-RU" sz="2400" dirty="0" err="1"/>
              <a:t>наукових</a:t>
            </a:r>
            <a:r>
              <a:rPr lang="ru-RU" sz="2400" dirty="0"/>
              <a:t> </a:t>
            </a:r>
            <a:r>
              <a:rPr lang="ru-RU" sz="2400" dirty="0" err="1"/>
              <a:t>конференціях</a:t>
            </a:r>
            <a:r>
              <a:rPr lang="ru-RU" sz="2400" dirty="0"/>
              <a:t>, </a:t>
            </a:r>
            <a:r>
              <a:rPr lang="ru-RU" sz="2400" dirty="0" err="1"/>
              <a:t>семінарах</a:t>
            </a:r>
            <a:r>
              <a:rPr lang="ru-RU" sz="2400" dirty="0"/>
              <a:t>, </a:t>
            </a:r>
            <a:r>
              <a:rPr lang="ru-RU" sz="2400" dirty="0" err="1"/>
              <a:t>виставках</a:t>
            </a:r>
            <a:r>
              <a:rPr lang="ru-RU" sz="2400" dirty="0"/>
              <a:t> та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науково-дослідницьких</a:t>
            </a:r>
            <a:r>
              <a:rPr lang="ru-RU" sz="2400" dirty="0"/>
              <a:t> і </a:t>
            </a:r>
            <a:r>
              <a:rPr lang="ru-RU" sz="2400" dirty="0" err="1"/>
              <a:t>просвітницьких</a:t>
            </a:r>
            <a:r>
              <a:rPr lang="ru-RU" sz="2400" dirty="0"/>
              <a:t> заходах; </a:t>
            </a:r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 err="1"/>
              <a:t>сприяння</a:t>
            </a:r>
            <a:r>
              <a:rPr lang="ru-RU" sz="2400" dirty="0"/>
              <a:t> </a:t>
            </a:r>
            <a:r>
              <a:rPr lang="ru-RU" sz="2400" dirty="0" err="1"/>
              <a:t>розширенню</a:t>
            </a:r>
            <a:r>
              <a:rPr lang="ru-RU" sz="2400" dirty="0"/>
              <a:t> </a:t>
            </a:r>
            <a:r>
              <a:rPr lang="ru-RU" sz="2400" dirty="0" err="1"/>
              <a:t>студентського</a:t>
            </a:r>
            <a:r>
              <a:rPr lang="ru-RU" sz="2400" dirty="0"/>
              <a:t> </a:t>
            </a:r>
            <a:r>
              <a:rPr lang="ru-RU" sz="2400" dirty="0" err="1"/>
              <a:t>співробітництва</a:t>
            </a:r>
            <a:r>
              <a:rPr lang="ru-RU" sz="2400" dirty="0"/>
              <a:t> у </a:t>
            </a:r>
            <a:r>
              <a:rPr lang="ru-RU" sz="2400" dirty="0" err="1"/>
              <a:t>сфері</a:t>
            </a:r>
            <a:r>
              <a:rPr lang="ru-RU" sz="2400" dirty="0"/>
              <a:t> науки та </a:t>
            </a:r>
            <a:r>
              <a:rPr lang="ru-RU" sz="2400" dirty="0" err="1"/>
              <a:t>інновацій</a:t>
            </a:r>
            <a:r>
              <a:rPr lang="ru-RU" sz="2400" dirty="0"/>
              <a:t>; </a:t>
            </a:r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 err="1"/>
              <a:t>сприяння</a:t>
            </a:r>
            <a:r>
              <a:rPr lang="ru-RU" sz="2400" dirty="0"/>
              <a:t> </a:t>
            </a:r>
            <a:r>
              <a:rPr lang="ru-RU" sz="2400" dirty="0" err="1"/>
              <a:t>всебічного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студентів</a:t>
            </a:r>
            <a:r>
              <a:rPr lang="ru-RU" sz="2400" dirty="0"/>
              <a:t> та </a:t>
            </a:r>
            <a:r>
              <a:rPr lang="ru-RU" sz="2400" dirty="0" err="1"/>
              <a:t>формуванню</a:t>
            </a:r>
            <a:r>
              <a:rPr lang="ru-RU" sz="2400" dirty="0"/>
              <a:t> </a:t>
            </a:r>
            <a:r>
              <a:rPr lang="ru-RU" sz="2400" dirty="0" err="1"/>
              <a:t>високих</a:t>
            </a:r>
            <a:r>
              <a:rPr lang="ru-RU" sz="2400" dirty="0"/>
              <a:t> </a:t>
            </a:r>
            <a:r>
              <a:rPr lang="ru-RU" sz="2400" dirty="0" err="1"/>
              <a:t>моральних</a:t>
            </a:r>
            <a:r>
              <a:rPr lang="ru-RU" sz="2400" dirty="0"/>
              <a:t> </a:t>
            </a:r>
            <a:r>
              <a:rPr lang="ru-RU" sz="2400" dirty="0" err="1"/>
              <a:t>принципів</a:t>
            </a:r>
            <a:r>
              <a:rPr lang="ru-RU" sz="2400" dirty="0"/>
              <a:t>; </a:t>
            </a:r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 err="1"/>
              <a:t>розвиток</a:t>
            </a:r>
            <a:r>
              <a:rPr lang="ru-RU" sz="2400" dirty="0"/>
              <a:t> </a:t>
            </a:r>
            <a:r>
              <a:rPr lang="ru-RU" sz="2400" dirty="0" err="1"/>
              <a:t>взаємозв'язків</a:t>
            </a:r>
            <a:r>
              <a:rPr lang="ru-RU" sz="2400" dirty="0"/>
              <a:t> з фондами, </a:t>
            </a:r>
            <a:r>
              <a:rPr lang="ru-RU" sz="2400" dirty="0" err="1"/>
              <a:t>організаціями</a:t>
            </a:r>
            <a:r>
              <a:rPr lang="ru-RU" sz="2400" dirty="0"/>
              <a:t> та </a:t>
            </a:r>
            <a:r>
              <a:rPr lang="ru-RU" sz="2400" dirty="0" err="1"/>
              <a:t>об'єднаннями</a:t>
            </a:r>
            <a:r>
              <a:rPr lang="ru-RU" sz="2400" dirty="0"/>
              <a:t> в </a:t>
            </a:r>
            <a:r>
              <a:rPr lang="ru-RU" sz="2400" dirty="0" err="1"/>
              <a:t>Україні</a:t>
            </a:r>
            <a:r>
              <a:rPr lang="ru-RU" sz="2400" dirty="0"/>
              <a:t> та за </a:t>
            </a:r>
            <a:r>
              <a:rPr lang="ru-RU" sz="2400" dirty="0" err="1"/>
              <a:t>їх</a:t>
            </a:r>
            <a:r>
              <a:rPr lang="ru-RU" sz="2400" dirty="0"/>
              <a:t> межами </a:t>
            </a:r>
            <a:r>
              <a:rPr lang="ru-RU" sz="2400" dirty="0" err="1"/>
              <a:t>тощо</a:t>
            </a:r>
            <a:r>
              <a:rPr lang="ru-RU" sz="2400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85" y="1387013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Основні завдання: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16632"/>
            <a:ext cx="914400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гуртком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/>
          </a:p>
          <a:p>
            <a:pPr algn="just"/>
            <a:r>
              <a:rPr lang="ru-RU" sz="2400" dirty="0" smtClean="0"/>
              <a:t> </a:t>
            </a:r>
            <a:r>
              <a:rPr lang="ru-RU" sz="2400" dirty="0"/>
              <a:t>У </a:t>
            </a:r>
            <a:r>
              <a:rPr lang="ru-RU" sz="2400" dirty="0" err="1"/>
              <a:t>засіданнях</a:t>
            </a:r>
            <a:r>
              <a:rPr lang="ru-RU" sz="2400" dirty="0"/>
              <a:t> </a:t>
            </a:r>
            <a:r>
              <a:rPr lang="ru-RU" sz="2400" dirty="0" err="1"/>
              <a:t>гуртка</a:t>
            </a:r>
            <a:r>
              <a:rPr lang="ru-RU" sz="2400" dirty="0"/>
              <a:t> у </a:t>
            </a:r>
            <a:r>
              <a:rPr lang="ru-RU" sz="2400" dirty="0" smtClean="0"/>
              <a:t>20</a:t>
            </a:r>
            <a:r>
              <a:rPr lang="en-US" sz="2400" dirty="0" smtClean="0"/>
              <a:t>20</a:t>
            </a:r>
            <a:r>
              <a:rPr lang="ru-RU" sz="2400" dirty="0" smtClean="0"/>
              <a:t>-202</a:t>
            </a:r>
            <a:r>
              <a:rPr lang="en-US" sz="2400" dirty="0" smtClean="0"/>
              <a:t>1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навчальному</a:t>
            </a:r>
            <a:r>
              <a:rPr lang="ru-RU" sz="2400" dirty="0" smtClean="0"/>
              <a:t> </a:t>
            </a:r>
            <a:r>
              <a:rPr lang="ru-RU" sz="2400" dirty="0" err="1"/>
              <a:t>році</a:t>
            </a:r>
            <a:r>
              <a:rPr lang="ru-RU" sz="2400" dirty="0"/>
              <a:t> </a:t>
            </a:r>
            <a:r>
              <a:rPr lang="ru-RU" sz="2400" dirty="0" smtClean="0"/>
              <a:t>проведено 7 </a:t>
            </a:r>
            <a:r>
              <a:rPr lang="ru-RU" sz="2400" dirty="0" err="1" smtClean="0"/>
              <a:t>засідань</a:t>
            </a:r>
            <a:r>
              <a:rPr lang="ru-RU" sz="2400" dirty="0" smtClean="0"/>
              <a:t>, брали </a:t>
            </a:r>
            <a:r>
              <a:rPr lang="ru-RU" sz="2400" dirty="0"/>
              <a:t>участь 40 </a:t>
            </a:r>
            <a:r>
              <a:rPr lang="ru-RU" sz="2400" dirty="0" err="1"/>
              <a:t>студентів</a:t>
            </a:r>
            <a:r>
              <a:rPr lang="ru-RU" sz="2400" dirty="0"/>
              <a:t>, з них 36 </a:t>
            </a:r>
            <a:r>
              <a:rPr lang="ru-RU" sz="2400" dirty="0" err="1"/>
              <a:t>студентів</a:t>
            </a:r>
            <a:r>
              <a:rPr lang="ru-RU" sz="2400" dirty="0"/>
              <a:t> 1 курсу, 3 студента – 2 курсу і 1 </a:t>
            </a:r>
            <a:r>
              <a:rPr lang="ru-RU" sz="2400" dirty="0" err="1"/>
              <a:t>магістр</a:t>
            </a:r>
            <a:r>
              <a:rPr lang="ru-RU" sz="2400" dirty="0" smtClean="0"/>
              <a:t>.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dirty="0" smtClean="0"/>
              <a:t>Проведені засідання дистанційно, очно (з дотриманням карантинних обмежено) та </a:t>
            </a:r>
            <a:r>
              <a:rPr lang="uk-UA" sz="2400" dirty="0" err="1" smtClean="0"/>
              <a:t>виїздне</a:t>
            </a:r>
            <a:r>
              <a:rPr lang="uk-UA" sz="2400" dirty="0" smtClean="0"/>
              <a:t> засідання у форматі геодезичного </a:t>
            </a:r>
            <a:r>
              <a:rPr lang="uk-UA" sz="2400" dirty="0" err="1" smtClean="0"/>
              <a:t>квесту</a:t>
            </a:r>
            <a:r>
              <a:rPr lang="uk-UA" sz="2400" dirty="0" smtClean="0"/>
              <a:t>. </a:t>
            </a:r>
            <a:endParaRPr lang="ru-RU" sz="2400" dirty="0" smtClean="0"/>
          </a:p>
          <a:p>
            <a:pPr algn="just"/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2238728"/>
              </p:ext>
            </p:extLst>
          </p:nvPr>
        </p:nvGraphicFramePr>
        <p:xfrm>
          <a:off x="1798502" y="404346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552" y="4653136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Дистанційні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засідання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25413" y="3729806"/>
            <a:ext cx="19249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Очні засідання з дотриманням обмежень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0215" y="5805264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Виїзне засідання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роботи студентського наукового гуртка «Геодезія» на 2019-2020 навчальний рік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05234"/>
              </p:ext>
            </p:extLst>
          </p:nvPr>
        </p:nvGraphicFramePr>
        <p:xfrm>
          <a:off x="0" y="948699"/>
          <a:ext cx="9036497" cy="5967522"/>
        </p:xfrm>
        <a:graphic>
          <a:graphicData uri="http://schemas.openxmlformats.org/drawingml/2006/table">
            <a:tbl>
              <a:tblPr/>
              <a:tblGrid>
                <a:gridCol w="467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17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№ п/</a:t>
                      </a:r>
                      <a:r>
                        <a:rPr lang="uk-UA" sz="14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Заходи 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Дата проведення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Місце проведення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Відповідальний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50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uk-UA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</a:rPr>
                        <a:t>Організаційні питання:</a:t>
                      </a:r>
                      <a:endParaRPr lang="ru-RU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</a:rPr>
                        <a:t>обговорення плану</a:t>
                      </a:r>
                      <a:endParaRPr lang="ru-RU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</a:rPr>
                        <a:t>роботи гуртка, вибір</a:t>
                      </a:r>
                      <a:endParaRPr lang="ru-RU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</a:rPr>
                        <a:t>старости гуртка</a:t>
                      </a:r>
                      <a:endParaRPr lang="ru-RU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</a:rPr>
                        <a:t>Вересень-жовтень 2020 р.</a:t>
                      </a:r>
                      <a:endParaRPr lang="uk-UA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</a:rPr>
                        <a:t>Корп 6,</a:t>
                      </a:r>
                      <a:endParaRPr lang="uk-UA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</a:rPr>
                        <a:t>ауд 10</a:t>
                      </a:r>
                      <a:endParaRPr lang="uk-UA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</a:rPr>
                        <a:t>Євсюков Т. О.</a:t>
                      </a:r>
                      <a:endParaRPr lang="uk-UA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3625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uk-UA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</a:rPr>
                        <a:t>Підготовка доповідей для виступів на засіданнях гуртка</a:t>
                      </a:r>
                      <a:endParaRPr lang="ru-RU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</a:rPr>
                        <a:t>Листопад 2020 р.</a:t>
                      </a:r>
                      <a:endParaRPr lang="uk-UA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</a:rPr>
                        <a:t>Конференція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</a:rPr>
                        <a:t>Zoom</a:t>
                      </a:r>
                      <a:endParaRPr lang="ru-RU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  <a:hlinkClick r:id="rId2"/>
                        </a:rPr>
                        <a:t>https://us04web.zoom.us/j/74436090136?pwd=YnJHc3JlL1RPSFA3WjMzWmxsSk9UUT09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Passcode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: 744 3609 0136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</a:rPr>
                        <a:t>Код доступа: 6Ls05E</a:t>
                      </a:r>
                      <a:endParaRPr lang="ru-RU" sz="14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</a:rPr>
                        <a:t>Євсюков Т. О.</a:t>
                      </a:r>
                      <a:endParaRPr lang="uk-UA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3625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uk-UA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</a:rPr>
                        <a:t>Державна геодезична мережа  при геодезичних вишукуваннях і проектуванні</a:t>
                      </a:r>
                      <a:endParaRPr lang="ru-RU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</a:rPr>
                        <a:t>Грудень 2020 р.</a:t>
                      </a:r>
                      <a:endParaRPr lang="uk-UA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</a:rPr>
                        <a:t>Конференція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</a:rPr>
                        <a:t>Zoom</a:t>
                      </a:r>
                      <a:endParaRPr lang="ru-RU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solidFill>
                            <a:srgbClr val="2C6D8D"/>
                          </a:solidFill>
                          <a:effectLst/>
                          <a:latin typeface="Times New Roman" panose="02020603050405020304" pitchFamily="18" charset="0"/>
                          <a:hlinkClick r:id="rId2"/>
                        </a:rPr>
                        <a:t>https://us04web.zoom.us/j/74436090136?pwd=YnJHc3JlL1RPSFA3WjMzWmxsSk9UUT09</a:t>
                      </a:r>
                      <a:endParaRPr lang="ru-RU" sz="14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</a:rPr>
                        <a:t>Passcode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</a:rPr>
                        <a:t>: 744 3609 0136</a:t>
                      </a:r>
                      <a:endParaRPr lang="ru-RU" sz="14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</a:rPr>
                        <a:t>Код доступа: 6Ls05E</a:t>
                      </a:r>
                      <a:endParaRPr lang="ru-RU" sz="14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</a:rPr>
                        <a:t>Сіденко Є. В.</a:t>
                      </a:r>
                      <a:endParaRPr lang="uk-UA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625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uk-UA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</a:rPr>
                        <a:t>Робота з геопорталами, збір інформації щодо геодезичних мереж</a:t>
                      </a:r>
                      <a:endParaRPr lang="ru-RU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</a:rPr>
                        <a:t>Січень-лютий</a:t>
                      </a:r>
                      <a:endParaRPr lang="uk-UA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</a:rPr>
                        <a:t>2021 р.</a:t>
                      </a:r>
                      <a:endParaRPr lang="uk-UA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</a:rPr>
                        <a:t>Корп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</a:rPr>
                        <a:t> 6,</a:t>
                      </a:r>
                      <a:endParaRPr lang="uk-UA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</a:rPr>
                        <a:t>ауд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</a:rPr>
                        <a:t> 10</a:t>
                      </a:r>
                      <a:endParaRPr lang="uk-UA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</a:rPr>
                        <a:t>Малашевська О.А.</a:t>
                      </a:r>
                      <a:endParaRPr lang="uk-UA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75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uk-UA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</a:rPr>
                        <a:t>Квест «Київ геодезичний»</a:t>
                      </a:r>
                      <a:endParaRPr lang="uk-UA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</a:rPr>
                        <a:t>Березень 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</a:rPr>
                        <a:t>2021р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uk-UA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</a:rPr>
                        <a:t>Історична частина м. Києва</a:t>
                      </a:r>
                      <a:endParaRPr lang="uk-UA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</a:rPr>
                        <a:t>Малашевська О.А.</a:t>
                      </a:r>
                      <a:endParaRPr lang="uk-UA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980569"/>
                  </a:ext>
                </a:extLst>
              </a:tr>
              <a:tr h="873625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uk-UA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</a:rPr>
                        <a:t>Проведення тахеометричного знімання в сучасних умовах</a:t>
                      </a:r>
                      <a:endParaRPr lang="ru-RU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</a:rPr>
                        <a:t>Квітень 2021 р.</a:t>
                      </a:r>
                      <a:endParaRPr lang="uk-UA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</a:rPr>
                        <a:t>Конференція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</a:rPr>
                        <a:t>Zoom</a:t>
                      </a:r>
                      <a:endParaRPr lang="ru-RU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solidFill>
                            <a:srgbClr val="2C6D8D"/>
                          </a:solidFill>
                          <a:effectLst/>
                          <a:latin typeface="Times New Roman" panose="02020603050405020304" pitchFamily="18" charset="0"/>
                          <a:hlinkClick r:id="rId2"/>
                        </a:rPr>
                        <a:t>https://us04web.zoom.us/j/74436090136?pwd=YnJHc3JlL1RPSFA3WjMzWmxsSk9UUT09</a:t>
                      </a:r>
                      <a:endParaRPr lang="ru-RU" sz="14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</a:rPr>
                        <a:t>Passcode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</a:rPr>
                        <a:t>: 744 3609 0136</a:t>
                      </a:r>
                      <a:endParaRPr lang="ru-RU" sz="14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</a:rPr>
                        <a:t>Код доступа: 6Ls05E</a:t>
                      </a:r>
                      <a:endParaRPr lang="ru-RU" sz="14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</a:rPr>
                        <a:t>Юрченко Г.В.</a:t>
                      </a:r>
                      <a:endParaRPr lang="uk-UA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323184"/>
                  </a:ext>
                </a:extLst>
              </a:tr>
              <a:tr h="968802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uk-UA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</a:rPr>
                        <a:t>Підведення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</a:rPr>
                        <a:t>підсумків</a:t>
                      </a:r>
                      <a:endParaRPr lang="ru-RU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</a:rPr>
                        <a:t>роботи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</a:rPr>
                        <a:t>наукового</a:t>
                      </a:r>
                      <a:endParaRPr lang="ru-RU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</a:rPr>
                        <a:t>геодезичного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</a:rPr>
                        <a:t>гуртка</a:t>
                      </a:r>
                      <a:endParaRPr lang="ru-RU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</a:rPr>
                        <a:t>Травень 2021 р.</a:t>
                      </a:r>
                      <a:endParaRPr lang="uk-UA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</a:rPr>
                        <a:t>Конференція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</a:rPr>
                        <a:t>Zoom</a:t>
                      </a:r>
                      <a:endParaRPr lang="ru-RU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solidFill>
                            <a:srgbClr val="2C6D8D"/>
                          </a:solidFill>
                          <a:effectLst/>
                          <a:latin typeface="Times New Roman" panose="02020603050405020304" pitchFamily="18" charset="0"/>
                          <a:hlinkClick r:id="rId2"/>
                        </a:rPr>
                        <a:t>https://us04web.zoom.us/j/74436090136?pwd=YnJHc3JlL1RPSFA3WjMzWmxsSk9UUT09</a:t>
                      </a:r>
                      <a:endParaRPr lang="ru-RU" sz="14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</a:rPr>
                        <a:t>Passcode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</a:rPr>
                        <a:t>: 744 3609 0136</a:t>
                      </a:r>
                      <a:endParaRPr lang="ru-RU" sz="14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</a:rPr>
                        <a:t>Код доступа: 6Ls05E</a:t>
                      </a:r>
                      <a:endParaRPr lang="ru-RU" sz="14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</a:rPr>
                        <a:t>Євсюков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</a:rPr>
                        <a:t> Т. О.</a:t>
                      </a:r>
                      <a:endParaRPr lang="uk-UA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27384"/>
            <a:ext cx="9144000" cy="52322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«Київ геодезичний»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62622"/>
            <a:ext cx="3219576" cy="3265126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3" cstate="print"/>
          <a:srcRect l="16965" t="22791" r="3735" b="11215"/>
          <a:stretch>
            <a:fillRect/>
          </a:stretch>
        </p:blipFill>
        <p:spPr bwMode="auto">
          <a:xfrm>
            <a:off x="539552" y="3518484"/>
            <a:ext cx="5278056" cy="316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495836"/>
            <a:ext cx="4942020" cy="4732908"/>
          </a:xfrm>
          <a:prstGeom prst="rect">
            <a:avLst/>
          </a:prstGeom>
        </p:spPr>
      </p:pic>
      <p:pic>
        <p:nvPicPr>
          <p:cNvPr id="8" name="Рисунок 7" descr="C:\Users\user\Pictures\Геод. знаки студенти\20210311_150402 (2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2669" y="4094534"/>
            <a:ext cx="3363009" cy="256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8157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27384"/>
            <a:ext cx="9144000" cy="52322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«Київ геодезичний»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96" y="1844824"/>
            <a:ext cx="4254742" cy="43615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"/>
          <a:stretch/>
        </p:blipFill>
        <p:spPr>
          <a:xfrm>
            <a:off x="38173" y="515345"/>
            <a:ext cx="3387228" cy="4236386"/>
          </a:xfrm>
          <a:prstGeom prst="rect">
            <a:avLst/>
          </a:prstGeom>
        </p:spPr>
      </p:pic>
      <p:pic>
        <p:nvPicPr>
          <p:cNvPr id="10" name="Picture 2" descr="https://nubip.edu.ua/sites/default/files/u340/ris_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8"/>
          <a:stretch/>
        </p:blipFill>
        <p:spPr bwMode="auto">
          <a:xfrm>
            <a:off x="6199617" y="753798"/>
            <a:ext cx="2736304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C:\Users\user\Pictures\Геод. знаки студенти\20210311_150417.jpg"/>
          <p:cNvPicPr/>
          <p:nvPr/>
        </p:nvPicPr>
        <p:blipFill rotWithShape="1">
          <a:blip r:embed="rId5" cstate="print"/>
          <a:srcRect l="18491" t="-828" r="-2688" b="828"/>
          <a:stretch/>
        </p:blipFill>
        <p:spPr bwMode="auto">
          <a:xfrm rot="5400000">
            <a:off x="5733742" y="3428023"/>
            <a:ext cx="3606782" cy="321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895" y="490200"/>
            <a:ext cx="2478906" cy="39662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-27384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Онлайн-зустрічі в режимі дистанційного навчання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6" y="2785763"/>
            <a:ext cx="2512170" cy="4019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163" y="2828971"/>
            <a:ext cx="2458161" cy="39330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992" y="490200"/>
            <a:ext cx="2525039" cy="40400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27384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Публікації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293" t="11523" r="18045" b="4266"/>
          <a:stretch/>
        </p:blipFill>
        <p:spPr>
          <a:xfrm>
            <a:off x="2843808" y="3173494"/>
            <a:ext cx="5073675" cy="37167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5263" t="11865" r="34737" b="11810"/>
          <a:stretch/>
        </p:blipFill>
        <p:spPr>
          <a:xfrm>
            <a:off x="30781" y="565670"/>
            <a:ext cx="2968060" cy="42475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029622" y="495837"/>
            <a:ext cx="5862858" cy="2232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Сіденко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Є. Стан і перспективи розвитку Державної геодезичної мережі в Україні. Актуальні питання використання та охорони земельних ресурсів : матеріали  </a:t>
            </a:r>
            <a:r>
              <a:rPr lang="uk-UA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Всеукр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студентської наук.-</a:t>
            </a:r>
            <a:r>
              <a:rPr lang="uk-UA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Дубляни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8 квіт. 2021 р. Львів : Львівський національний аграрний університет, 2021. с. 27-29.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Малашевська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О.А., Юрченко Г.В. Історія розвитку оціночної діяльності в Україні. </a:t>
            </a:r>
            <a:r>
              <a:rPr lang="uk-UA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Материали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 XVII </a:t>
            </a:r>
            <a:r>
              <a:rPr lang="uk-UA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Международна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научно-практическа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конференция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„Новини за </a:t>
            </a:r>
            <a:r>
              <a:rPr lang="uk-UA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напреднала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наука - 2021“, </a:t>
            </a:r>
            <a:r>
              <a:rPr lang="uk-UA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София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2021, </a:t>
            </a:r>
            <a:r>
              <a:rPr lang="uk-UA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Бял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ГРАД-БГ, 2021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564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27384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Web-сторінка </a:t>
            </a:r>
          </a:p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студентського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наукового гуртка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52736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https</a:t>
            </a:r>
            <a:r>
              <a:rPr lang="en-US" sz="2400" b="1" dirty="0"/>
              <a:t>://</a:t>
            </a:r>
            <a:r>
              <a:rPr lang="en-US" sz="2400" b="1" dirty="0" smtClean="0"/>
              <a:t>nubip.edu.ua/node/2</a:t>
            </a:r>
            <a:r>
              <a:rPr lang="uk-UA" sz="2400" b="1" dirty="0" smtClean="0"/>
              <a:t>6171</a:t>
            </a:r>
            <a:endParaRPr lang="uk-UA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42518" t="3800" r="-5" b="5901"/>
          <a:stretch/>
        </p:blipFill>
        <p:spPr>
          <a:xfrm>
            <a:off x="1691680" y="1514401"/>
            <a:ext cx="5760640" cy="50898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4947</TotalTime>
  <Words>617</Words>
  <Application>Microsoft Office PowerPoint</Application>
  <PresentationFormat>Экран (4:3)</PresentationFormat>
  <Paragraphs>117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Sasha</dc:creator>
  <cp:lastModifiedBy>Kolya</cp:lastModifiedBy>
  <cp:revision>161</cp:revision>
  <dcterms:created xsi:type="dcterms:W3CDTF">2017-03-29T09:22:52Z</dcterms:created>
  <dcterms:modified xsi:type="dcterms:W3CDTF">2021-05-07T11:14:27Z</dcterms:modified>
</cp:coreProperties>
</file>