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68" r:id="rId3"/>
    <p:sldId id="270" r:id="rId4"/>
    <p:sldId id="273" r:id="rId5"/>
    <p:sldId id="272" r:id="rId6"/>
    <p:sldId id="259" r:id="rId7"/>
    <p:sldId id="262" r:id="rId8"/>
    <p:sldId id="419" r:id="rId9"/>
    <p:sldId id="281" r:id="rId10"/>
    <p:sldId id="420" r:id="rId11"/>
    <p:sldId id="421" r:id="rId12"/>
    <p:sldId id="422" r:id="rId13"/>
    <p:sldId id="339" r:id="rId14"/>
    <p:sldId id="340" r:id="rId15"/>
    <p:sldId id="333" r:id="rId16"/>
    <p:sldId id="264" r:id="rId17"/>
    <p:sldId id="263" r:id="rId18"/>
    <p:sldId id="265" r:id="rId19"/>
    <p:sldId id="274" r:id="rId20"/>
    <p:sldId id="424" r:id="rId21"/>
    <p:sldId id="423" r:id="rId22"/>
    <p:sldId id="282" r:id="rId23"/>
    <p:sldId id="276" r:id="rId24"/>
    <p:sldId id="277" r:id="rId25"/>
    <p:sldId id="278" r:id="rId26"/>
    <p:sldId id="280" r:id="rId27"/>
    <p:sldId id="279" r:id="rId2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602" autoAdjust="0"/>
    <p:restoredTop sz="94660"/>
  </p:normalViewPr>
  <p:slideViewPr>
    <p:cSldViewPr>
      <p:cViewPr varScale="1">
        <p:scale>
          <a:sx n="69" d="100"/>
          <a:sy n="69" d="100"/>
        </p:scale>
        <p:origin x="1452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10.05.2021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‹№›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g"/><Relationship Id="rId3" Type="http://schemas.openxmlformats.org/officeDocument/2006/relationships/image" Target="../media/image26.jpg"/><Relationship Id="rId7" Type="http://schemas.openxmlformats.org/officeDocument/2006/relationships/image" Target="../media/image30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jpg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3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37.emf"/><Relationship Id="rId4" Type="http://schemas.openxmlformats.org/officeDocument/2006/relationships/oleObject" Target="../embeddings/oleObject1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jpg"/><Relationship Id="rId5" Type="http://schemas.openxmlformats.org/officeDocument/2006/relationships/image" Target="../media/image45.jpg"/><Relationship Id="rId4" Type="http://schemas.openxmlformats.org/officeDocument/2006/relationships/image" Target="../media/image44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1772816"/>
            <a:ext cx="9144000" cy="1384995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Студентський науковий гурток </a:t>
            </a:r>
          </a:p>
          <a:p>
            <a:pPr algn="ctr"/>
            <a:r>
              <a:rPr lang="uk-UA" sz="3600" b="1" dirty="0">
                <a:latin typeface="Times New Roman" pitchFamily="18" charset="0"/>
                <a:cs typeface="Times New Roman" pitchFamily="18" charset="0"/>
              </a:rPr>
              <a:t>«Геодезія» </a:t>
            </a:r>
          </a:p>
          <a:p>
            <a:pPr algn="ctr"/>
            <a:r>
              <a:rPr lang="uk-UA" sz="2400" b="1" dirty="0">
                <a:latin typeface="Times New Roman" pitchFamily="18" charset="0"/>
                <a:cs typeface="Times New Roman" pitchFamily="18" charset="0"/>
              </a:rPr>
              <a:t>2020 – 2021 навчальний рік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0" y="848906"/>
            <a:ext cx="91440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Факультет землевпорядкування</a:t>
            </a:r>
          </a:p>
          <a:p>
            <a:pPr algn="ctr"/>
            <a:r>
              <a:rPr lang="uk-UA" sz="2000" b="1" i="1" dirty="0">
                <a:latin typeface="Times New Roman" pitchFamily="18" charset="0"/>
                <a:cs typeface="Times New Roman" pitchFamily="18" charset="0"/>
              </a:rPr>
              <a:t>Кафедра геодезії та картографії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5496" y="594928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 err="1"/>
              <a:t>Керівник</a:t>
            </a:r>
            <a:r>
              <a:rPr lang="ru-RU" b="1" dirty="0"/>
              <a:t> </a:t>
            </a:r>
            <a:r>
              <a:rPr lang="ru-RU" b="1" dirty="0" err="1"/>
              <a:t>гуртка</a:t>
            </a:r>
            <a:r>
              <a:rPr lang="ru-RU" b="1" dirty="0"/>
              <a:t>: </a:t>
            </a:r>
            <a:r>
              <a:rPr lang="ru-RU" b="1" dirty="0" err="1"/>
              <a:t>к.е.н</a:t>
            </a:r>
            <a:r>
              <a:rPr lang="ru-RU" b="1" dirty="0"/>
              <a:t>, доц., </a:t>
            </a:r>
            <a:r>
              <a:rPr lang="uk-UA" b="1" dirty="0"/>
              <a:t>доцент кафедри геодезії та картографії</a:t>
            </a:r>
            <a:r>
              <a:rPr lang="ru-RU" b="1" dirty="0"/>
              <a:t>,</a:t>
            </a:r>
            <a:br>
              <a:rPr lang="ru-RU" b="1" dirty="0"/>
            </a:br>
            <a:r>
              <a:rPr lang="ru-RU" b="1" dirty="0"/>
              <a:t>Шевченко Олександр Вікторович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256584" y="5949280"/>
            <a:ext cx="377991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/>
              <a:t>Староста </a:t>
            </a:r>
            <a:r>
              <a:rPr lang="ru-RU" b="1" dirty="0" err="1"/>
              <a:t>гуртка</a:t>
            </a:r>
            <a:r>
              <a:rPr lang="ru-RU" b="1" dirty="0"/>
              <a:t>: студентка </a:t>
            </a:r>
            <a:r>
              <a:rPr lang="uk-UA" b="1" dirty="0"/>
              <a:t>3 </a:t>
            </a:r>
            <a:r>
              <a:rPr lang="ru-RU" b="1" dirty="0"/>
              <a:t>курсу</a:t>
            </a:r>
            <a:endParaRPr lang="en-US" b="1" dirty="0"/>
          </a:p>
          <a:p>
            <a:pPr algn="ctr"/>
            <a:r>
              <a:rPr lang="uk-UA" b="1" dirty="0"/>
              <a:t>факультету землевпорядкування</a:t>
            </a:r>
            <a:br>
              <a:rPr lang="ru-RU" b="1" dirty="0"/>
            </a:br>
            <a:r>
              <a:rPr lang="ru-RU" b="1" dirty="0" err="1"/>
              <a:t>Іщенко</a:t>
            </a:r>
            <a:r>
              <a:rPr lang="ru-RU" b="1" dirty="0"/>
              <a:t> </a:t>
            </a:r>
            <a:r>
              <a:rPr lang="ru-RU" b="1" dirty="0" err="1"/>
              <a:t>Надія</a:t>
            </a:r>
            <a:r>
              <a:rPr lang="ru-RU" b="1" dirty="0"/>
              <a:t> </a:t>
            </a:r>
            <a:r>
              <a:rPr lang="ru-RU" b="1" dirty="0" err="1"/>
              <a:t>Олегівна</a:t>
            </a:r>
            <a:endParaRPr lang="ru-RU" b="1" dirty="0"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4E68EFB8-AFD3-4822-9A99-23F6579B3D4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0134"/>
            <a:ext cx="5295900" cy="1123950"/>
          </a:xfrm>
          <a:prstGeom prst="rect">
            <a:avLst/>
          </a:prstGeom>
        </p:spPr>
      </p:pic>
      <p:pic>
        <p:nvPicPr>
          <p:cNvPr id="8" name="Рисунок 7" descr="Зображення, що містить особа, чоловік, костюм, краватка&#10;&#10;Автоматично згенерований опис">
            <a:extLst>
              <a:ext uri="{FF2B5EF4-FFF2-40B4-BE49-F238E27FC236}">
                <a16:creationId xmlns:a16="http://schemas.microsoft.com/office/drawing/2014/main" id="{E2BD48A9-0C6B-4B03-9212-0E23DE82DC1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700"/>
          <a:stretch/>
        </p:blipFill>
        <p:spPr>
          <a:xfrm>
            <a:off x="1202024" y="3345849"/>
            <a:ext cx="2238944" cy="2600931"/>
          </a:xfrm>
          <a:prstGeom prst="rect">
            <a:avLst/>
          </a:prstGeom>
        </p:spPr>
      </p:pic>
      <p:pic>
        <p:nvPicPr>
          <p:cNvPr id="9" name="Рисунок 8" descr="Зображення, що містить особа, одяг, жінка, стоячий&#10;&#10;Автоматично згенерований опис">
            <a:extLst>
              <a:ext uri="{FF2B5EF4-FFF2-40B4-BE49-F238E27FC236}">
                <a16:creationId xmlns:a16="http://schemas.microsoft.com/office/drawing/2014/main" id="{DD0AA2ED-0E01-4728-A6B0-1BF934B6A7E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3326056"/>
            <a:ext cx="2429086" cy="262322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6660232" y="2917439"/>
            <a:ext cx="2483768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err="1"/>
              <a:t>Ортофотоплан</a:t>
            </a:r>
            <a:r>
              <a:rPr lang="uk-UA" sz="2800" b="1" dirty="0"/>
              <a:t> 6-го навчального корпусу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altLang="ru-RU" sz="2200" b="1" i="1" dirty="0" err="1">
                <a:latin typeface="Times New Roman" pitchFamily="18" charset="0"/>
                <a:cs typeface="Times New Roman" pitchFamily="18" charset="0"/>
              </a:rPr>
              <a:t>ортофотопланів</a:t>
            </a:r>
            <a:endParaRPr lang="uk-UA" sz="2200" b="1" i="1" dirty="0"/>
          </a:p>
        </p:txBody>
      </p:sp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60A645DE-1D64-4B1B-8ECD-3B2D947CF93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776" t="13561" r="39544" b="13582"/>
          <a:stretch/>
        </p:blipFill>
        <p:spPr>
          <a:xfrm>
            <a:off x="108762" y="1109139"/>
            <a:ext cx="6551470" cy="574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3078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960764" y="970694"/>
            <a:ext cx="722247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2800" b="1" dirty="0" err="1"/>
              <a:t>Ортофотоплан</a:t>
            </a:r>
            <a:r>
              <a:rPr lang="uk-UA" sz="2800" b="1" dirty="0"/>
              <a:t> 3-го навчального корпусу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altLang="ru-RU" sz="2200" b="1" i="1" dirty="0" err="1">
                <a:latin typeface="Times New Roman" pitchFamily="18" charset="0"/>
                <a:cs typeface="Times New Roman" pitchFamily="18" charset="0"/>
              </a:rPr>
              <a:t>ортофотопланів</a:t>
            </a:r>
            <a:endParaRPr lang="uk-UA" sz="2200" b="1" i="1" dirty="0"/>
          </a:p>
        </p:txBody>
      </p:sp>
      <p:pic>
        <p:nvPicPr>
          <p:cNvPr id="2" name="Рисунок 1">
            <a:extLst>
              <a:ext uri="{FF2B5EF4-FFF2-40B4-BE49-F238E27FC236}">
                <a16:creationId xmlns:a16="http://schemas.microsoft.com/office/drawing/2014/main" id="{EDC1528F-A1B6-4274-9C99-32DBA8D7348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713" t="6580" r="16926" b="12182"/>
          <a:stretch/>
        </p:blipFill>
        <p:spPr>
          <a:xfrm>
            <a:off x="733903" y="1486630"/>
            <a:ext cx="7676193" cy="5364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99131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побудови </a:t>
            </a:r>
            <a:r>
              <a:rPr lang="en-US" sz="2200" b="1" i="1" dirty="0">
                <a:latin typeface="Times New Roman" pitchFamily="18" charset="0"/>
                <a:cs typeface="Times New Roman" pitchFamily="18" charset="0"/>
              </a:rPr>
              <a:t>3D 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модель об’єктів місцевості</a:t>
            </a:r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5F312FD3-9E22-46C3-9CB7-A7D62D2BC7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6448" y="1628800"/>
            <a:ext cx="3517552" cy="52292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5EFE5B05-08C7-4CE7-A1A2-7E3F1B371DC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785" t="9269" r="3873" b="18730"/>
          <a:stretch/>
        </p:blipFill>
        <p:spPr>
          <a:xfrm>
            <a:off x="422419" y="3928135"/>
            <a:ext cx="5112568" cy="2902365"/>
          </a:xfrm>
          <a:prstGeom prst="rect">
            <a:avLst/>
          </a:prstGeom>
        </p:spPr>
      </p:pic>
      <p:pic>
        <p:nvPicPr>
          <p:cNvPr id="4" name="Рисунок 3" descr="Зображення, що містить комп’ютер, у приміщенні, знімок екрана, ноутбук&#10;&#10;Автоматично згенерований опис">
            <a:extLst>
              <a:ext uri="{FF2B5EF4-FFF2-40B4-BE49-F238E27FC236}">
                <a16:creationId xmlns:a16="http://schemas.microsoft.com/office/drawing/2014/main" id="{D7F9874E-16FB-418F-940F-0B9F91EB154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31" t="17568" b="4840"/>
          <a:stretch/>
        </p:blipFill>
        <p:spPr>
          <a:xfrm>
            <a:off x="33791" y="1150779"/>
            <a:ext cx="6462464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37599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C:\Users\Sasha\Desktop\091.jpg">
            <a:extLst>
              <a:ext uri="{FF2B5EF4-FFF2-40B4-BE49-F238E27FC236}">
                <a16:creationId xmlns:a16="http://schemas.microsoft.com/office/drawing/2014/main" id="{BA6950C0-7F58-4CB7-B4A7-BA3ED08639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7314785-6737-493A-AAD9-16B8DD0CC4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254" y="1655192"/>
            <a:ext cx="4405746" cy="3045122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D8B3D31-B090-416C-BE34-D6C5B0BE47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81510" y="3946384"/>
            <a:ext cx="3994661" cy="2744654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3C5A72E-E9A6-4903-873C-56A06E77BAC2}"/>
              </a:ext>
            </a:extLst>
          </p:cNvPr>
          <p:cNvSpPr/>
          <p:nvPr/>
        </p:nvSpPr>
        <p:spPr>
          <a:xfrm>
            <a:off x="4889502" y="1393582"/>
            <a:ext cx="2954655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2800" b="1" dirty="0"/>
              <a:t>Цифрова модель </a:t>
            </a:r>
          </a:p>
          <a:p>
            <a:pPr algn="ctr"/>
            <a:r>
              <a:rPr lang="uk-UA" sz="2800" b="1" dirty="0"/>
              <a:t>рельєфу</a:t>
            </a:r>
          </a:p>
        </p:txBody>
      </p:sp>
      <p:sp>
        <p:nvSpPr>
          <p:cNvPr id="8" name="Прямоугольник 4">
            <a:extLst>
              <a:ext uri="{FF2B5EF4-FFF2-40B4-BE49-F238E27FC236}">
                <a16:creationId xmlns:a16="http://schemas.microsoft.com/office/drawing/2014/main" id="{BE1D613D-9256-4A74-80A5-5184C2F6FF57}"/>
              </a:ext>
            </a:extLst>
          </p:cNvPr>
          <p:cNvSpPr/>
          <p:nvPr/>
        </p:nvSpPr>
        <p:spPr>
          <a:xfrm>
            <a:off x="0" y="46215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створення цифрової моделі рельєфу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17090716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C:\Users\Sasha\Desktop\091.jpg">
            <a:extLst>
              <a:ext uri="{FF2B5EF4-FFF2-40B4-BE49-F238E27FC236}">
                <a16:creationId xmlns:a16="http://schemas.microsoft.com/office/drawing/2014/main" id="{A2EB5269-AD4B-4484-B2F3-2344DA97FE3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B832D2-6B00-4955-B5DC-63E0B9E04AF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5772" y="571532"/>
            <a:ext cx="3907157" cy="3385714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ED37640C-1501-498E-AABE-6E30822A30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2929" y="612713"/>
            <a:ext cx="3717503" cy="3344533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BACCA3F1-36DC-42B2-AC95-F11E4A02BE7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7996" y="4003963"/>
            <a:ext cx="7642436" cy="2801737"/>
          </a:xfrm>
          <a:prstGeom prst="rect">
            <a:avLst/>
          </a:prstGeom>
        </p:spPr>
      </p:pic>
      <p:sp>
        <p:nvSpPr>
          <p:cNvPr id="6" name="Прямоугольник 4">
            <a:extLst>
              <a:ext uri="{FF2B5EF4-FFF2-40B4-BE49-F238E27FC236}">
                <a16:creationId xmlns:a16="http://schemas.microsoft.com/office/drawing/2014/main" id="{AB969ADB-CA6C-4357-AC03-AA4C60FB8D0F}"/>
              </a:ext>
            </a:extLst>
          </p:cNvPr>
          <p:cNvSpPr/>
          <p:nvPr/>
        </p:nvSpPr>
        <p:spPr>
          <a:xfrm>
            <a:off x="0" y="146796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розрахунку об’ємів земляних робіт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75565540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 descr="C:\Users\Sasha\Desktop\091.jpg">
            <a:extLst>
              <a:ext uri="{FF2B5EF4-FFF2-40B4-BE49-F238E27FC236}">
                <a16:creationId xmlns:a16="http://schemas.microsoft.com/office/drawing/2014/main" id="{04C084ED-E92B-4998-9169-EC80ACBFB4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pic>
        <p:nvPicPr>
          <p:cNvPr id="9" name="Рисунок 8" descr="Зображення, що містить дерево, надворі&#10;&#10;Опис створено автоматично">
            <a:extLst>
              <a:ext uri="{FF2B5EF4-FFF2-40B4-BE49-F238E27FC236}">
                <a16:creationId xmlns:a16="http://schemas.microsoft.com/office/drawing/2014/main" id="{8ADA1727-C386-4B9E-A620-CCD53C3EA1C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75853"/>
            <a:ext cx="2927012" cy="2927012"/>
          </a:xfrm>
          <a:prstGeom prst="rect">
            <a:avLst/>
          </a:prstGeom>
        </p:spPr>
      </p:pic>
      <p:pic>
        <p:nvPicPr>
          <p:cNvPr id="11" name="Рисунок 10" descr="Зображення, що містить будівля, надворі, жовтий, небо&#10;&#10;Опис створено автоматично">
            <a:extLst>
              <a:ext uri="{FF2B5EF4-FFF2-40B4-BE49-F238E27FC236}">
                <a16:creationId xmlns:a16="http://schemas.microsoft.com/office/drawing/2014/main" id="{8E6E6977-E48F-421B-9F80-FCA3541DCA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2" y="765043"/>
            <a:ext cx="2927013" cy="2927013"/>
          </a:xfrm>
          <a:prstGeom prst="rect">
            <a:avLst/>
          </a:prstGeom>
        </p:spPr>
      </p:pic>
      <p:pic>
        <p:nvPicPr>
          <p:cNvPr id="13" name="Рисунок 12" descr="Зображення, що містить контейнер&#10;&#10;Опис створено автоматично">
            <a:extLst>
              <a:ext uri="{FF2B5EF4-FFF2-40B4-BE49-F238E27FC236}">
                <a16:creationId xmlns:a16="http://schemas.microsoft.com/office/drawing/2014/main" id="{9C0219C0-4E72-4395-BB84-EC0F81C2F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38224" y="765043"/>
            <a:ext cx="2993253" cy="2927013"/>
          </a:xfrm>
          <a:prstGeom prst="rect">
            <a:avLst/>
          </a:prstGeom>
        </p:spPr>
      </p:pic>
      <p:pic>
        <p:nvPicPr>
          <p:cNvPr id="15" name="Рисунок 14" descr="Зображення, що містить дерево, небо, надворі&#10;&#10;Опис створено автоматично">
            <a:extLst>
              <a:ext uri="{FF2B5EF4-FFF2-40B4-BE49-F238E27FC236}">
                <a16:creationId xmlns:a16="http://schemas.microsoft.com/office/drawing/2014/main" id="{E826F592-7DE2-4D4C-88F7-72728B0888B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30546"/>
            <a:ext cx="2927013" cy="2927013"/>
          </a:xfrm>
          <a:prstGeom prst="rect">
            <a:avLst/>
          </a:prstGeom>
        </p:spPr>
      </p:pic>
      <p:pic>
        <p:nvPicPr>
          <p:cNvPr id="17" name="Рисунок 16" descr="Зображення, що містить дерево, надворі&#10;&#10;Опис створено автоматично">
            <a:extLst>
              <a:ext uri="{FF2B5EF4-FFF2-40B4-BE49-F238E27FC236}">
                <a16:creationId xmlns:a16="http://schemas.microsoft.com/office/drawing/2014/main" id="{38D29BC3-BAA8-43FB-929D-4845174053E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802" y="3830546"/>
            <a:ext cx="2927014" cy="2927014"/>
          </a:xfrm>
          <a:prstGeom prst="rect">
            <a:avLst/>
          </a:prstGeom>
        </p:spPr>
      </p:pic>
      <p:pic>
        <p:nvPicPr>
          <p:cNvPr id="21" name="Рисунок 20" descr="Зображення, що містить дерево, сніг, надворі&#10;&#10;Опис створено автоматично">
            <a:extLst>
              <a:ext uri="{FF2B5EF4-FFF2-40B4-BE49-F238E27FC236}">
                <a16:creationId xmlns:a16="http://schemas.microsoft.com/office/drawing/2014/main" id="{86512AA9-87F3-494B-A2AC-68E7A77A6BE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4463" y="3830546"/>
            <a:ext cx="2927014" cy="2927014"/>
          </a:xfrm>
          <a:prstGeom prst="rect">
            <a:avLst/>
          </a:prstGeom>
        </p:spPr>
      </p:pic>
      <p:sp>
        <p:nvSpPr>
          <p:cNvPr id="10" name="Прямоугольник 4">
            <a:extLst>
              <a:ext uri="{FF2B5EF4-FFF2-40B4-BE49-F238E27FC236}">
                <a16:creationId xmlns:a16="http://schemas.microsoft.com/office/drawing/2014/main" id="{567EE268-983D-43B5-BAD0-CB734A443DC9}"/>
              </a:ext>
            </a:extLst>
          </p:cNvPr>
          <p:cNvSpPr/>
          <p:nvPr/>
        </p:nvSpPr>
        <p:spPr>
          <a:xfrm>
            <a:off x="0" y="26491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ведення термального моніторингу</a:t>
            </a:r>
            <a:endParaRPr lang="uk-UA" sz="2200" b="1" i="1" dirty="0"/>
          </a:p>
        </p:txBody>
      </p:sp>
    </p:spTree>
    <p:extLst>
      <p:ext uri="{BB962C8B-B14F-4D97-AF65-F5344CB8AC3E}">
        <p14:creationId xmlns:p14="http://schemas.microsoft.com/office/powerpoint/2010/main" val="135319508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196752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методиками математичної обробки результатів геодезичних вимірювань</a:t>
            </a:r>
            <a:endParaRPr lang="uk-UA" sz="2200" b="1" i="1" dirty="0"/>
          </a:p>
        </p:txBody>
      </p:sp>
      <p:pic>
        <p:nvPicPr>
          <p:cNvPr id="18437" name="Picture 5" descr="C:\Users\Sasha\Desktop\INeHx6I_188 (1).jpg"/>
          <p:cNvPicPr>
            <a:picLocks noChangeAspect="1" noChangeArrowheads="1"/>
          </p:cNvPicPr>
          <p:nvPr/>
        </p:nvPicPr>
        <p:blipFill>
          <a:blip r:embed="rId3" cstate="print"/>
          <a:srcRect l="12065" b="36479"/>
          <a:stretch>
            <a:fillRect/>
          </a:stretch>
        </p:blipFill>
        <p:spPr bwMode="auto">
          <a:xfrm>
            <a:off x="0" y="2564904"/>
            <a:ext cx="4457396" cy="4293096"/>
          </a:xfrm>
          <a:prstGeom prst="rect">
            <a:avLst/>
          </a:prstGeom>
          <a:noFill/>
        </p:spPr>
      </p:pic>
      <p:pic>
        <p:nvPicPr>
          <p:cNvPr id="18434" name="Picture 2" descr="D:\Саша\Кафедра\Студентський науковий гурток Геодезія\фото на парах\IMAG1760.jpg"/>
          <p:cNvPicPr>
            <a:picLocks noChangeAspect="1" noChangeArrowheads="1"/>
          </p:cNvPicPr>
          <p:nvPr/>
        </p:nvPicPr>
        <p:blipFill>
          <a:blip r:embed="rId4" cstate="print">
            <a:lum bright="20000" contrast="20000"/>
          </a:blip>
          <a:srcRect l="44018" t="3726" r="8637" b="23615"/>
          <a:stretch>
            <a:fillRect/>
          </a:stretch>
        </p:blipFill>
        <p:spPr bwMode="auto">
          <a:xfrm>
            <a:off x="1776037" y="1966193"/>
            <a:ext cx="3057649" cy="2806308"/>
          </a:xfrm>
          <a:prstGeom prst="rect">
            <a:avLst/>
          </a:prstGeom>
          <a:noFill/>
        </p:spPr>
      </p:pic>
      <p:pic>
        <p:nvPicPr>
          <p:cNvPr id="8" name="Picture 6" descr="C:\Users\Sasha\Desktop\GEValuVqB2Q.jpg"/>
          <p:cNvPicPr>
            <a:picLocks noChangeAspect="1" noChangeArrowheads="1"/>
          </p:cNvPicPr>
          <p:nvPr/>
        </p:nvPicPr>
        <p:blipFill rotWithShape="1">
          <a:blip r:embed="rId5" cstate="print"/>
          <a:srcRect l="7555" t="10200" r="21067" b="49626"/>
          <a:stretch/>
        </p:blipFill>
        <p:spPr bwMode="auto">
          <a:xfrm>
            <a:off x="5209976" y="3905672"/>
            <a:ext cx="3934024" cy="2952328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дерево, надворі, трава, небо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D7677D34-3256-4C3F-9D79-87B19378917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3" r="21651"/>
          <a:stretch/>
        </p:blipFill>
        <p:spPr>
          <a:xfrm>
            <a:off x="4904986" y="1789069"/>
            <a:ext cx="3415133" cy="2623027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освоєння технологій створення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топографо-картографічних</a:t>
            </a: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матеріалів за результатами геодезичних вимірювань</a:t>
            </a:r>
            <a:endParaRPr lang="uk-UA" sz="2200" b="1" i="1" dirty="0"/>
          </a:p>
        </p:txBody>
      </p:sp>
      <p:pic>
        <p:nvPicPr>
          <p:cNvPr id="8" name="Picture 3" descr="D:\Саша\Кафедра\Студентський науковий гурток Геодезія\Події\IMAG1758.jpg"/>
          <p:cNvPicPr>
            <a:picLocks noChangeAspect="1" noChangeArrowheads="1"/>
          </p:cNvPicPr>
          <p:nvPr/>
        </p:nvPicPr>
        <p:blipFill>
          <a:blip r:embed="rId3" cstate="print"/>
          <a:srcRect l="9033" t="11765"/>
          <a:stretch>
            <a:fillRect/>
          </a:stretch>
        </p:blipFill>
        <p:spPr bwMode="auto">
          <a:xfrm>
            <a:off x="-36512" y="2924944"/>
            <a:ext cx="5076056" cy="3403302"/>
          </a:xfrm>
          <a:prstGeom prst="rect">
            <a:avLst/>
          </a:prstGeom>
          <a:noFill/>
        </p:spPr>
      </p:pic>
      <p:graphicFrame>
        <p:nvGraphicFramePr>
          <p:cNvPr id="20483" name="Object 3"/>
          <p:cNvGraphicFramePr>
            <a:graphicFrameLocks noChangeAspect="1"/>
          </p:cNvGraphicFramePr>
          <p:nvPr/>
        </p:nvGraphicFramePr>
        <p:xfrm>
          <a:off x="5836989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4" imgW="22707483" imgH="32098946" progId="AcroExch.Document.DC">
                  <p:embed/>
                </p:oleObj>
              </mc:Choice>
              <mc:Fallback>
                <p:oleObj name="Acrobat Document" r:id="rId4" imgW="22707483" imgH="32098946" progId="AcroExch.Document.DC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36989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484" name="Object 4"/>
          <p:cNvGraphicFramePr>
            <a:graphicFrameLocks noChangeAspect="1"/>
          </p:cNvGraphicFramePr>
          <p:nvPr/>
        </p:nvGraphicFramePr>
        <p:xfrm>
          <a:off x="2987824" y="2183264"/>
          <a:ext cx="3307011" cy="467473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6" imgW="22707483" imgH="32098946" progId="AcroExch.Document.DC">
                  <p:embed/>
                </p:oleObj>
              </mc:Choice>
              <mc:Fallback>
                <p:oleObj name="Acrobat Document" r:id="rId6" imgW="22707483" imgH="32098946" progId="AcroExch.Document.DC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987824" y="2183264"/>
                        <a:ext cx="3307011" cy="467473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19399"/>
            <a:ext cx="9144000" cy="769441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оволодіння методикою виконання науково-дослідної роботи, підготовки та виголошення доповідей за результатами досліджень</a:t>
            </a:r>
            <a:endParaRPr lang="uk-UA" sz="2200" b="1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539552" y="2233750"/>
            <a:ext cx="8064896" cy="76944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342900" indent="-34290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Опубліковано </a:t>
            </a:r>
            <a:r>
              <a:rPr lang="uk-UA" sz="2200" b="1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10</a:t>
            </a:r>
            <a:r>
              <a:rPr lang="uk-UA" sz="2200" i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 тез </a:t>
            </a:r>
            <a:r>
              <a:rPr lang="uk-UA" sz="2200" i="1" dirty="0">
                <a:latin typeface="Times New Roman" pitchFamily="18" charset="0"/>
                <a:cs typeface="Times New Roman" pitchFamily="18" charset="0"/>
              </a:rPr>
              <a:t>та матеріалів доповідей членів гуртка у збірниках конференцій різних рангів;</a:t>
            </a:r>
          </a:p>
        </p:txBody>
      </p:sp>
      <p:pic>
        <p:nvPicPr>
          <p:cNvPr id="4" name="Рисунок 3" descr="Зображення, що містить у приміщенні, стеля, стіл, стін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3951A22E-8507-4868-B013-6C8FC2B4A59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053" b="10026"/>
          <a:stretch/>
        </p:blipFill>
        <p:spPr>
          <a:xfrm>
            <a:off x="54880" y="3356992"/>
            <a:ext cx="9034240" cy="3393458"/>
          </a:xfrm>
          <a:prstGeom prst="rect">
            <a:avLst/>
          </a:prstGeom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Публікації членів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154017" y="965621"/>
            <a:ext cx="5957756" cy="597381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uk-UA" sz="145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Городнича</a:t>
            </a:r>
            <a:r>
              <a:rPr lang="uk-UA" sz="14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Анастасія Валеріївна.</a:t>
            </a:r>
            <a:r>
              <a:rPr lang="uk-UA" sz="145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Аналіз та оцінка форм адміністративної звітності з кількісного обліку земель за основними якісними характеристиками корисної фінансової інформації</a:t>
            </a:r>
            <a:r>
              <a:rPr lang="uk-UA" sz="14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uk-UA" sz="14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Іщенко Надія Олегівна. </a:t>
            </a:r>
            <a:r>
              <a:rPr lang="uk-UA" sz="14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Механізм досягнення сталого розвитку. 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uk-UA" sz="14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Іщенко Надія Олегівна. </a:t>
            </a:r>
            <a:r>
              <a:rPr lang="uk-UA" sz="14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Подолання бар’єрів та викликів формування та реалізації лідерського потенціалу молоді у громадах. 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uk-UA" sz="14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Кармазіна Карина </a:t>
            </a:r>
            <a:r>
              <a:rPr lang="uk-UA" sz="145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Вячеславівна</a:t>
            </a:r>
            <a:r>
              <a:rPr lang="uk-UA" sz="14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145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Проблемні питання топографо-геодезичного забезпечення реконструкції та благоустрою паркових зон</a:t>
            </a:r>
            <a:r>
              <a:rPr lang="uk-UA" sz="14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uk-UA" sz="145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Качинська </a:t>
            </a:r>
            <a:r>
              <a:rPr lang="uk-UA" sz="14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Анна Германівна.</a:t>
            </a:r>
            <a:r>
              <a:rPr lang="uk-UA" sz="145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Стан ринку земель та його функції в Україні</a:t>
            </a:r>
            <a:r>
              <a:rPr lang="uk-UA" sz="14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uk-UA" sz="14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Лазаренко Євгеній Вікторович. </a:t>
            </a:r>
            <a:r>
              <a:rPr lang="uk-UA" sz="14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 проведення топографо-геодезичних </a:t>
            </a:r>
            <a:r>
              <a:rPr lang="uk-UA" sz="14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вишукувань</a:t>
            </a:r>
            <a:r>
              <a:rPr lang="uk-UA" sz="14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для об’єктів реконструкції та будівництва.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uk-UA" sz="145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Мензюк</a:t>
            </a:r>
            <a:r>
              <a:rPr lang="uk-UA" sz="14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Катерина Сергіївна.</a:t>
            </a:r>
            <a:r>
              <a:rPr lang="uk-UA" sz="1450" b="1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145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Економічна доцільність здійснення високоточних топографо-геодезичних робіт в сфері земельного кадастру враховуючи ринкову вартість земельної ділянки</a:t>
            </a:r>
            <a:endParaRPr lang="uk-UA" sz="145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uk-UA" sz="14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Трохимчук Андрій Анатолійович. </a:t>
            </a:r>
            <a:r>
              <a:rPr lang="uk-UA" sz="14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Особливості проведення топографо-геодезичного </a:t>
            </a:r>
            <a:r>
              <a:rPr lang="uk-UA" sz="145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забеспечення</a:t>
            </a:r>
            <a:r>
              <a:rPr lang="uk-UA" sz="14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у землеустрої.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uk-UA" sz="14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Федорченко Олег Володимирович. </a:t>
            </a:r>
            <a:r>
              <a:rPr lang="uk-UA" sz="14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Теоретичні засади оцінювання стану земель Донбасу, пошкоджених внаслідок бойових дій.</a:t>
            </a:r>
          </a:p>
          <a:p>
            <a:pPr marL="342900" lvl="0" indent="-342900" algn="just">
              <a:lnSpc>
                <a:spcPct val="115000"/>
              </a:lnSpc>
              <a:buFont typeface="+mj-lt"/>
              <a:buAutoNum type="arabicPeriod"/>
            </a:pPr>
            <a:r>
              <a:rPr lang="uk-UA" sz="1450" b="1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Ярошинський</a:t>
            </a:r>
            <a:r>
              <a:rPr lang="uk-UA" sz="145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Андрій Станіславович. </a:t>
            </a:r>
            <a:r>
              <a:rPr lang="uk-UA" sz="145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Міські ліси як об’єкт природокористування.</a:t>
            </a:r>
          </a:p>
        </p:txBody>
      </p:sp>
      <p:pic>
        <p:nvPicPr>
          <p:cNvPr id="4" name="Рисунок 3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9A6C5340-BDFE-4EE3-A81F-C6A2F58612B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0" r="218" b="320"/>
          <a:stretch/>
        </p:blipFill>
        <p:spPr>
          <a:xfrm>
            <a:off x="32227" y="951131"/>
            <a:ext cx="3089563" cy="2226518"/>
          </a:xfrm>
          <a:prstGeom prst="rect">
            <a:avLst/>
          </a:prstGeom>
        </p:spPr>
      </p:pic>
      <p:pic>
        <p:nvPicPr>
          <p:cNvPr id="7" name="Рисунок 6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B91DEB8B-5B66-4C64-9B61-D3BF17079B7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558650" y="2870328"/>
            <a:ext cx="4271317" cy="3089563"/>
          </a:xfrm>
          <a:prstGeom prst="rect">
            <a:avLst/>
          </a:prstGeom>
        </p:spPr>
      </p:pic>
      <p:pic>
        <p:nvPicPr>
          <p:cNvPr id="9" name="Рисунок 8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7FDFDA70-F611-4435-8CDE-3876CC5588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769487"/>
            <a:ext cx="2731308" cy="2048481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908720"/>
            <a:ext cx="9144000" cy="1077218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Мета студентського </a:t>
            </a:r>
          </a:p>
          <a:p>
            <a:pPr algn="ctr"/>
            <a:r>
              <a:rPr lang="uk-UA" sz="3200" b="1" dirty="0">
                <a:latin typeface="Times New Roman" pitchFamily="18" charset="0"/>
                <a:cs typeface="Times New Roman" pitchFamily="18" charset="0"/>
              </a:rPr>
              <a:t>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2708920"/>
            <a:ext cx="9144000" cy="2554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3200" dirty="0"/>
              <a:t>є допомога в оволодінні методикою й технологіями наукового-практичного і творчого потенціалу студентів факультету землевпорядкування з топографо-геодезичної діяльності.</a:t>
            </a:r>
            <a:endParaRPr lang="uk-UA" sz="2800" b="1" i="1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11512"/>
            <a:ext cx="9144000" cy="147732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Секретар гуртка, </a:t>
            </a:r>
            <a:r>
              <a:rPr lang="uk-UA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Надія Іщенко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16 квітня 2021 р. на базі Полтавського національного педагогічного університету імені В.Г. Короленка </a:t>
            </a:r>
            <a:r>
              <a:rPr lang="uk-UA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прийняла участь у ІІ етап Всеукраїнського конкурсу студентських наукових робіт з географії.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За результатами підсумкової науково-практичної конференції наукова робота </a:t>
            </a:r>
            <a:r>
              <a:rPr lang="uk-UA" sz="1800" b="1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Надії Іщенко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отримала високу оцінку і була відзначена </a:t>
            </a:r>
            <a:r>
              <a:rPr lang="uk-UA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дипломом </a:t>
            </a:r>
            <a:r>
              <a:rPr lang="en-US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III </a:t>
            </a:r>
            <a:r>
              <a:rPr lang="uk-UA" sz="1800" b="1" dirty="0">
                <a:solidFill>
                  <a:srgbClr val="FF0000"/>
                </a:solidFill>
                <a:effectLst/>
                <a:latin typeface="Arial" panose="020B0604020202020204" pitchFamily="34" charset="0"/>
              </a:rPr>
              <a:t>ступеня</a:t>
            </a:r>
            <a:r>
              <a:rPr lang="uk-UA" sz="1800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</a:t>
            </a:r>
            <a:endParaRPr lang="ru-RU" sz="2200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DA862F84-0C49-4D7C-8854-C020C20B9DB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890503"/>
            <a:ext cx="4632515" cy="260578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DD3B98FC-67FC-4D2A-AA68-D342580401E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1648" y="1917263"/>
            <a:ext cx="4632514" cy="2605789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39F29A6-CCAA-474E-8A50-61729BEC065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2353" y="4252211"/>
            <a:ext cx="4632515" cy="2605789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D5E5E41-EBD2-4728-9E29-33FA049E46E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706" y="4283934"/>
            <a:ext cx="4632514" cy="2605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396558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113877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 гуртка, </a:t>
            </a:r>
            <a:r>
              <a:rPr lang="uk-UA" sz="2200" b="1" dirty="0"/>
              <a:t>Юлія </a:t>
            </a:r>
            <a:r>
              <a:rPr lang="uk-UA" sz="2200" b="1" dirty="0" err="1"/>
              <a:t>Чіфліклій</a:t>
            </a:r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2200" dirty="0"/>
              <a:t>17-19 вересня </a:t>
            </a:r>
            <a:r>
              <a:rPr lang="uk-UA" sz="2200" dirty="0">
                <a:cs typeface="Times New Roman" pitchFamily="18" charset="0"/>
              </a:rPr>
              <a:t>2020 </a:t>
            </a:r>
            <a:r>
              <a:rPr lang="uk-UA" sz="2200" dirty="0">
                <a:solidFill>
                  <a:srgbClr val="000000"/>
                </a:solidFill>
                <a:cs typeface="Times New Roman" pitchFamily="18" charset="0"/>
              </a:rPr>
              <a:t>р. прийняла участь в </a:t>
            </a:r>
            <a:r>
              <a:rPr lang="uk-UA" sz="2200" b="1" dirty="0">
                <a:solidFill>
                  <a:srgbClr val="000000"/>
                </a:solidFill>
                <a:cs typeface="Times New Roman" pitchFamily="18" charset="0"/>
              </a:rPr>
              <a:t>міжнародної конференції-виставки </a:t>
            </a:r>
            <a:r>
              <a:rPr lang="uk-UA" sz="2200" b="1" dirty="0" err="1">
                <a:solidFill>
                  <a:srgbClr val="FF0000"/>
                </a:solidFill>
                <a:cs typeface="Times New Roman" pitchFamily="18" charset="0"/>
              </a:rPr>
              <a:t>INTERGEO</a:t>
            </a:r>
            <a:r>
              <a:rPr lang="uk-UA" sz="2200" b="1" dirty="0">
                <a:solidFill>
                  <a:srgbClr val="FF0000"/>
                </a:solidFill>
                <a:cs typeface="Times New Roman" pitchFamily="18" charset="0"/>
              </a:rPr>
              <a:t> 2019</a:t>
            </a:r>
            <a:r>
              <a:rPr lang="uk-UA" sz="2200" dirty="0">
                <a:solidFill>
                  <a:srgbClr val="000000"/>
                </a:solidFill>
                <a:cs typeface="Times New Roman" pitchFamily="18" charset="0"/>
              </a:rPr>
              <a:t>, м. </a:t>
            </a:r>
            <a:r>
              <a:rPr lang="uk-UA" sz="2200" dirty="0" err="1">
                <a:solidFill>
                  <a:srgbClr val="000000"/>
                </a:solidFill>
                <a:cs typeface="Times New Roman" pitchFamily="18" charset="0"/>
              </a:rPr>
              <a:t>Штудгарт</a:t>
            </a:r>
            <a:r>
              <a:rPr lang="uk-UA" sz="2200" dirty="0">
                <a:solidFill>
                  <a:srgbClr val="000000"/>
                </a:solidFill>
                <a:cs typeface="Times New Roman" pitchFamily="18" charset="0"/>
              </a:rPr>
              <a:t>, Німеччина</a:t>
            </a:r>
            <a:r>
              <a:rPr lang="uk-UA" sz="2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ru-RU" sz="2200" dirty="0"/>
          </a:p>
        </p:txBody>
      </p:sp>
      <p:pic>
        <p:nvPicPr>
          <p:cNvPr id="6" name="Рисунок 5" descr="Зображення, що містить знак, жінка, стоячий, тримає&#10;&#10;Автоматично згенерований опис">
            <a:extLst>
              <a:ext uri="{FF2B5EF4-FFF2-40B4-BE49-F238E27FC236}">
                <a16:creationId xmlns:a16="http://schemas.microsoft.com/office/drawing/2014/main" id="{AD1D1CC1-5462-40AC-A8B8-A5DF67093AB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5491" y="1656086"/>
            <a:ext cx="4162494" cy="5133743"/>
          </a:xfrm>
          <a:prstGeom prst="rect">
            <a:avLst/>
          </a:prstGeom>
        </p:spPr>
      </p:pic>
      <p:pic>
        <p:nvPicPr>
          <p:cNvPr id="8" name="Рисунок 7" descr="Зображення, що містить особа, у приміщенні, стоячий, чоловік&#10;&#10;Автоматично згенерований опис">
            <a:extLst>
              <a:ext uri="{FF2B5EF4-FFF2-40B4-BE49-F238E27FC236}">
                <a16:creationId xmlns:a16="http://schemas.microsoft.com/office/drawing/2014/main" id="{D3076B6F-B121-429C-A638-3CCC457F8AF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46" y="1655003"/>
            <a:ext cx="3877910" cy="51705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853119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215443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 гуртка, </a:t>
            </a:r>
            <a:r>
              <a:rPr lang="uk-UA" sz="2200" b="1" dirty="0"/>
              <a:t>Дар’я </a:t>
            </a:r>
            <a:r>
              <a:rPr lang="uk-UA" sz="2200" b="1" dirty="0" err="1"/>
              <a:t>Шишова</a:t>
            </a:r>
            <a: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2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ru-RU" sz="2200" dirty="0"/>
              <a:t>28-29 </a:t>
            </a:r>
            <a:r>
              <a:rPr lang="ru-RU" sz="2200" dirty="0" err="1"/>
              <a:t>березня</a:t>
            </a:r>
            <a:r>
              <a:rPr lang="ru-RU" sz="2200" dirty="0"/>
              <a:t> </a:t>
            </a:r>
            <a:r>
              <a:rPr lang="uk-UA" sz="2200" dirty="0">
                <a:cs typeface="Times New Roman" pitchFamily="18" charset="0"/>
              </a:rPr>
              <a:t>2019 р. прийняла участь </a:t>
            </a:r>
            <a:r>
              <a:rPr lang="uk-UA" sz="2200" dirty="0">
                <a:solidFill>
                  <a:srgbClr val="FF0000"/>
                </a:solidFill>
                <a:cs typeface="Times New Roman" pitchFamily="18" charset="0"/>
              </a:rPr>
              <a:t>в </a:t>
            </a:r>
            <a:r>
              <a:rPr lang="uk-UA" sz="2200" b="1" dirty="0">
                <a:solidFill>
                  <a:srgbClr val="FF0000"/>
                </a:solidFill>
                <a:cs typeface="Times New Roman" pitchFamily="18" charset="0"/>
              </a:rPr>
              <a:t>ІІ етапі </a:t>
            </a:r>
            <a:r>
              <a:rPr lang="ru-RU" sz="2200" b="1" dirty="0" err="1">
                <a:solidFill>
                  <a:srgbClr val="FF0000"/>
                </a:solidFill>
              </a:rPr>
              <a:t>Всеукраїнського</a:t>
            </a:r>
            <a:r>
              <a:rPr lang="ru-RU" sz="2200" b="1" dirty="0">
                <a:solidFill>
                  <a:srgbClr val="FF0000"/>
                </a:solidFill>
              </a:rPr>
              <a:t> конкурсу </a:t>
            </a:r>
            <a:r>
              <a:rPr lang="ru-RU" sz="2200" b="1" dirty="0" err="1">
                <a:solidFill>
                  <a:srgbClr val="FF0000"/>
                </a:solidFill>
              </a:rPr>
              <a:t>студентських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наукових</a:t>
            </a:r>
            <a:r>
              <a:rPr lang="ru-RU" sz="2200" b="1" dirty="0">
                <a:solidFill>
                  <a:srgbClr val="FF0000"/>
                </a:solidFill>
              </a:rPr>
              <a:t> </a:t>
            </a:r>
            <a:r>
              <a:rPr lang="ru-RU" sz="2200" b="1" dirty="0" err="1">
                <a:solidFill>
                  <a:srgbClr val="FF0000"/>
                </a:solidFill>
              </a:rPr>
              <a:t>робіт</a:t>
            </a:r>
            <a:r>
              <a:rPr lang="ru-RU" sz="2200" dirty="0"/>
              <a:t> з </a:t>
            </a:r>
            <a:r>
              <a:rPr lang="ru-RU" sz="2200" dirty="0" err="1"/>
              <a:t>природничих</a:t>
            </a:r>
            <a:r>
              <a:rPr lang="ru-RU" sz="2200" dirty="0"/>
              <a:t>, </a:t>
            </a:r>
            <a:r>
              <a:rPr lang="ru-RU" sz="2200" dirty="0" err="1"/>
              <a:t>технічних</a:t>
            </a:r>
            <a:r>
              <a:rPr lang="ru-RU" sz="2200" dirty="0"/>
              <a:t> та </a:t>
            </a:r>
            <a:r>
              <a:rPr lang="ru-RU" sz="2200" dirty="0" err="1"/>
              <a:t>гуманітарних</a:t>
            </a:r>
            <a:r>
              <a:rPr lang="ru-RU" sz="2200" dirty="0"/>
              <a:t> наук за </a:t>
            </a:r>
            <a:r>
              <a:rPr lang="ru-RU" sz="2200" dirty="0" err="1"/>
              <a:t>напрямом</a:t>
            </a:r>
            <a:r>
              <a:rPr lang="ru-RU" sz="2200" dirty="0"/>
              <a:t> </a:t>
            </a:r>
            <a:r>
              <a:rPr lang="ru-RU" sz="2200" b="1" dirty="0"/>
              <a:t>«</a:t>
            </a:r>
            <a:r>
              <a:rPr lang="ru-RU" sz="2200" b="1" dirty="0" err="1"/>
              <a:t>Геодезія</a:t>
            </a:r>
            <a:r>
              <a:rPr lang="ru-RU" sz="2200" b="1" dirty="0"/>
              <a:t> та </a:t>
            </a:r>
            <a:r>
              <a:rPr lang="ru-RU" sz="2200" b="1" dirty="0" err="1"/>
              <a:t>землеустрій</a:t>
            </a:r>
            <a:r>
              <a:rPr lang="ru-RU" sz="2200" b="1" dirty="0"/>
              <a:t>»</a:t>
            </a:r>
            <a:r>
              <a:rPr lang="uk-UA" sz="2200" b="1" dirty="0">
                <a:cs typeface="Times New Roman" pitchFamily="18" charset="0"/>
              </a:rPr>
              <a:t> </a:t>
            </a:r>
            <a:r>
              <a:rPr lang="ru-RU" sz="2200" dirty="0"/>
              <a:t>у </a:t>
            </a:r>
            <a:r>
              <a:rPr lang="ru-RU" sz="2200" dirty="0" err="1"/>
              <a:t>Львівському</a:t>
            </a:r>
            <a:r>
              <a:rPr lang="ru-RU" sz="2200" dirty="0"/>
              <a:t> </a:t>
            </a:r>
            <a:r>
              <a:rPr lang="ru-RU" sz="2200" dirty="0" err="1"/>
              <a:t>національному</a:t>
            </a:r>
            <a:r>
              <a:rPr lang="ru-RU" sz="2200" dirty="0"/>
              <a:t> аграрному </a:t>
            </a:r>
            <a:r>
              <a:rPr lang="ru-RU" sz="2200" dirty="0" err="1"/>
              <a:t>університеті</a:t>
            </a:r>
            <a:r>
              <a:rPr lang="uk-UA" sz="2200" dirty="0">
                <a:cs typeface="Times New Roman" pitchFamily="18" charset="0"/>
              </a:rPr>
              <a:t>, </a:t>
            </a:r>
            <a:r>
              <a:rPr lang="ru-RU" sz="2200" dirty="0" err="1"/>
              <a:t>отримала</a:t>
            </a:r>
            <a:r>
              <a:rPr lang="ru-RU" sz="2200" dirty="0"/>
              <a:t> </a:t>
            </a:r>
            <a:r>
              <a:rPr lang="ru-RU" sz="2200" dirty="0" err="1"/>
              <a:t>високу</a:t>
            </a:r>
            <a:r>
              <a:rPr lang="ru-RU" sz="2200" dirty="0"/>
              <a:t> </a:t>
            </a:r>
            <a:r>
              <a:rPr lang="ru-RU" sz="2200" dirty="0" err="1"/>
              <a:t>оцінку</a:t>
            </a:r>
            <a:r>
              <a:rPr lang="ru-RU" sz="2200" dirty="0"/>
              <a:t> і </a:t>
            </a:r>
            <a:r>
              <a:rPr lang="ru-RU" sz="2200" dirty="0" err="1"/>
              <a:t>була</a:t>
            </a:r>
            <a:r>
              <a:rPr lang="ru-RU" sz="2200" dirty="0"/>
              <a:t> </a:t>
            </a:r>
            <a:r>
              <a:rPr lang="ru-RU" sz="2200" dirty="0" err="1"/>
              <a:t>відзначена</a:t>
            </a:r>
            <a:r>
              <a:rPr lang="ru-RU" sz="2200" dirty="0"/>
              <a:t> дипломом </a:t>
            </a:r>
            <a:r>
              <a:rPr lang="ru-RU" sz="2200" dirty="0" err="1"/>
              <a:t>переможця</a:t>
            </a:r>
            <a:r>
              <a:rPr lang="ru-RU" sz="2200" dirty="0"/>
              <a:t> (</a:t>
            </a:r>
            <a:r>
              <a:rPr lang="ru-RU" sz="2400" b="1" dirty="0">
                <a:solidFill>
                  <a:srgbClr val="C00000"/>
                </a:solidFill>
              </a:rPr>
              <a:t>I </a:t>
            </a:r>
            <a:r>
              <a:rPr lang="ru-RU" sz="2400" b="1" dirty="0" err="1">
                <a:solidFill>
                  <a:srgbClr val="C00000"/>
                </a:solidFill>
              </a:rPr>
              <a:t>місце</a:t>
            </a:r>
            <a:r>
              <a:rPr lang="ru-RU" sz="2200" dirty="0"/>
              <a:t>).</a:t>
            </a:r>
            <a:endParaRPr lang="uk-UA" sz="2200" dirty="0">
              <a:solidFill>
                <a:srgbClr val="000000"/>
              </a:solidFill>
              <a:ea typeface="Times New Roman" panose="02020603050405020304" pitchFamily="18" charset="0"/>
              <a:cs typeface="Times New Roman" pitchFamily="18" charset="0"/>
            </a:endParaRPr>
          </a:p>
        </p:txBody>
      </p:sp>
      <p:pic>
        <p:nvPicPr>
          <p:cNvPr id="4" name="Рисунок 3" descr="Зображення, що містить текст&#10;&#10;Автоматично згенерований опис">
            <a:extLst>
              <a:ext uri="{FF2B5EF4-FFF2-40B4-BE49-F238E27FC236}">
                <a16:creationId xmlns:a16="http://schemas.microsoft.com/office/drawing/2014/main" id="{737D0717-BB34-4EB9-994D-3E91F44656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12318"/>
            <a:ext cx="3096344" cy="4212712"/>
          </a:xfrm>
          <a:prstGeom prst="rect">
            <a:avLst/>
          </a:prstGeom>
        </p:spPr>
      </p:pic>
      <p:pic>
        <p:nvPicPr>
          <p:cNvPr id="9" name="Рисунок 8" descr="Зображення, що містить особа, у приміщенні, група, сидить&#10;&#10;Автоматично згенерований опис">
            <a:extLst>
              <a:ext uri="{FF2B5EF4-FFF2-40B4-BE49-F238E27FC236}">
                <a16:creationId xmlns:a16="http://schemas.microsoft.com/office/drawing/2014/main" id="{5C54852D-BB96-4250-B6C5-743B645D67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851" b="26325"/>
          <a:stretch/>
        </p:blipFill>
        <p:spPr>
          <a:xfrm>
            <a:off x="3275856" y="2665936"/>
            <a:ext cx="5461746" cy="4003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7443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523220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Результати 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548680"/>
            <a:ext cx="9144000" cy="2062103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Члени гуртка, </a:t>
            </a:r>
            <a:r>
              <a:rPr lang="uk-UA" sz="2100" b="1" dirty="0"/>
              <a:t>Олег Федорченко</a:t>
            </a:r>
            <a:r>
              <a:rPr lang="uk-UA" sz="2100" dirty="0"/>
              <a:t>, </a:t>
            </a:r>
            <a:r>
              <a:rPr lang="uk-UA" sz="2100" b="1" dirty="0"/>
              <a:t>Юлія </a:t>
            </a:r>
            <a:r>
              <a:rPr lang="uk-UA" sz="2100" b="1" dirty="0" err="1"/>
              <a:t>Чіфліклій</a:t>
            </a:r>
            <a:r>
              <a:rPr lang="uk-UA" sz="2100" b="1" dirty="0"/>
              <a:t> </a:t>
            </a:r>
            <a:r>
              <a:rPr lang="uk-UA" sz="2100" dirty="0"/>
              <a:t>та </a:t>
            </a:r>
            <a:r>
              <a:rPr lang="uk-UA" sz="2100" b="1" dirty="0"/>
              <a:t>Дар’я </a:t>
            </a:r>
            <a:r>
              <a:rPr lang="uk-UA" sz="2100" b="1" dirty="0" err="1"/>
              <a:t>Шишова</a:t>
            </a:r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, </a:t>
            </a:r>
            <a:b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</a:br>
            <a:r>
              <a:rPr lang="uk-UA" sz="21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17-</a:t>
            </a:r>
            <a:r>
              <a:rPr lang="uk-UA" sz="2100" dirty="0">
                <a:cs typeface="Times New Roman" pitchFamily="18" charset="0"/>
              </a:rPr>
              <a:t>19 квітня 2019 р. прийняли участь в </a:t>
            </a:r>
            <a:r>
              <a:rPr lang="uk-UA" sz="2100" b="1" dirty="0">
                <a:solidFill>
                  <a:srgbClr val="C00000"/>
                </a:solidFill>
                <a:cs typeface="Times New Roman" pitchFamily="18" charset="0"/>
              </a:rPr>
              <a:t>ІІ етапі Всеукраїнської студентської олімпіади із спеціальності 193 “Землеустрій та кадастр” </a:t>
            </a:r>
            <a:r>
              <a:rPr lang="uk-UA" sz="2100" dirty="0">
                <a:cs typeface="Times New Roman" pitchFamily="18" charset="0"/>
              </a:rPr>
              <a:t>в Одеському державному аграрному університету, де зайняли </a:t>
            </a:r>
            <a:r>
              <a:rPr lang="uk-UA" sz="2100" b="1" dirty="0">
                <a:cs typeface="Times New Roman" pitchFamily="18" charset="0"/>
              </a:rPr>
              <a:t>друге місце</a:t>
            </a:r>
            <a:r>
              <a:rPr lang="uk-UA" sz="2100" dirty="0">
                <a:cs typeface="Times New Roman" pitchFamily="18" charset="0"/>
              </a:rPr>
              <a:t> в командному заліку. </a:t>
            </a:r>
            <a:r>
              <a:rPr lang="uk-UA" sz="2100" b="1" dirty="0"/>
              <a:t>Юлія </a:t>
            </a:r>
            <a:r>
              <a:rPr lang="uk-UA" sz="2100" b="1" dirty="0" err="1"/>
              <a:t>Чіфліклій</a:t>
            </a:r>
            <a:r>
              <a:rPr lang="uk-UA" sz="2100" b="1" dirty="0"/>
              <a:t> </a:t>
            </a:r>
            <a:r>
              <a:rPr lang="uk-UA" sz="2100" dirty="0"/>
              <a:t>в індивідуальній першості зайняла </a:t>
            </a:r>
            <a:r>
              <a:rPr lang="uk-UA" sz="2100" b="1" dirty="0" err="1">
                <a:solidFill>
                  <a:srgbClr val="C00000"/>
                </a:solidFill>
              </a:rPr>
              <a:t>ІІ</a:t>
            </a:r>
            <a:r>
              <a:rPr lang="uk-UA" sz="2100" b="1" dirty="0">
                <a:solidFill>
                  <a:srgbClr val="C00000"/>
                </a:solidFill>
              </a:rPr>
              <a:t> місце </a:t>
            </a:r>
            <a:r>
              <a:rPr lang="uk-UA" sz="2100" dirty="0"/>
              <a:t>і була нагороджена дипломом </a:t>
            </a:r>
            <a:r>
              <a:rPr lang="uk-UA" sz="2100" dirty="0" err="1"/>
              <a:t>ІІ</a:t>
            </a:r>
            <a:r>
              <a:rPr lang="uk-UA" sz="2100" dirty="0"/>
              <a:t>-го ступеня.</a:t>
            </a:r>
            <a:endParaRPr lang="uk-UA" sz="2100" dirty="0">
              <a:solidFill>
                <a:srgbClr val="000000"/>
              </a:solidFill>
              <a:ea typeface="Times New Roman" panose="02020603050405020304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6283356" y="3282719"/>
            <a:ext cx="2825148" cy="2554545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/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Зокрема, підготовка до конкурсного завдання з дисципліни </a:t>
            </a:r>
            <a:r>
              <a:rPr lang="uk-UA" sz="2000" b="1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“Геодезія”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 здійснювалася під час роботи студентського наукового гуртка </a:t>
            </a:r>
            <a:r>
              <a:rPr lang="uk-UA" sz="2000" dirty="0" err="1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“Геодезія”</a:t>
            </a:r>
            <a:r>
              <a:rPr lang="uk-UA" sz="2000" dirty="0">
                <a:solidFill>
                  <a:srgbClr val="000000"/>
                </a:solidFill>
                <a:ea typeface="Times New Roman" panose="02020603050405020304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Рисунок 5" descr="Зображення, що містить текст, їжа&#10;&#10;Автоматично згенерований опис">
            <a:extLst>
              <a:ext uri="{FF2B5EF4-FFF2-40B4-BE49-F238E27FC236}">
                <a16:creationId xmlns:a16="http://schemas.microsoft.com/office/drawing/2014/main" id="{ABF9D950-6DB6-4EAC-BC9B-2E6D5B7C10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48" y="2564695"/>
            <a:ext cx="3038484" cy="4275804"/>
          </a:xfrm>
          <a:prstGeom prst="rect">
            <a:avLst/>
          </a:prstGeom>
        </p:spPr>
      </p:pic>
      <p:pic>
        <p:nvPicPr>
          <p:cNvPr id="10" name="Рисунок 9" descr="Зображення, що містить підлога, у приміщенні, особа, стіна&#10;&#10;Автоматично згенерований опис">
            <a:extLst>
              <a:ext uri="{FF2B5EF4-FFF2-40B4-BE49-F238E27FC236}">
                <a16:creationId xmlns:a16="http://schemas.microsoft.com/office/drawing/2014/main" id="{97DFF031-DB0D-4061-8E34-0100942B3A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2864" y="2564694"/>
            <a:ext cx="3038484" cy="4275805"/>
          </a:xfrm>
          <a:prstGeom prst="rect">
            <a:avLst/>
          </a:prstGeom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415673"/>
            <a:ext cx="9144000" cy="489364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удосконалення роботи сучасних електронних, лазерних і супутникових приладів та технологій виконання топографо-геодезичних робіт.</a:t>
            </a:r>
          </a:p>
          <a:p>
            <a:pPr marL="360000" indent="457200" algn="just">
              <a:buFont typeface="Arial" pitchFamily="34" charset="0"/>
              <a:buChar char="•"/>
            </a:pPr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обґрунтування використання методик застосування безпілотних літальних апаратів (</a:t>
            </a:r>
            <a:r>
              <a:rPr lang="uk-UA" sz="2400" dirty="0" err="1"/>
              <a:t>БПЛА</a:t>
            </a:r>
            <a:r>
              <a:rPr lang="uk-UA" sz="2400" dirty="0"/>
              <a:t>) при створенні топографічної основи для вирішення топографо-геодезичних завдань.</a:t>
            </a:r>
          </a:p>
          <a:p>
            <a:pPr marL="360000" indent="457200" algn="just"/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Вивчення та удосконалення роботи засобів пошуку підземних комунікацій для визначення точного місцезнаходження електрокабелів, кабелів зв’язку та таких підземних комунікацій як газопроводи, тепломережі, водопроводи, каналізаційні мережі.</a:t>
            </a:r>
            <a:endParaRPr lang="uk-UA" sz="2600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Стратегія розвитку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722288"/>
            <a:ext cx="9144000" cy="415498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Опрацювання польових вимірювань в сучасному спеціалізованому програмному забезпеченні.</a:t>
            </a:r>
          </a:p>
          <a:p>
            <a:pPr marL="360000" indent="457200" algn="just">
              <a:buFont typeface="Arial" pitchFamily="34" charset="0"/>
              <a:buChar char="•"/>
            </a:pPr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Удосконалення навиків та вмінь щодо створення топографічних планів інших топографо-геодезичних матеріалів і даних у графічній та цифровій формах.</a:t>
            </a:r>
          </a:p>
          <a:p>
            <a:pPr marL="360000" indent="457200" algn="just"/>
            <a:endParaRPr lang="uk-UA" sz="2400" dirty="0"/>
          </a:p>
          <a:p>
            <a:pPr marL="360000" indent="457200" algn="just">
              <a:buFont typeface="Arial" pitchFamily="34" charset="0"/>
              <a:buChar char="•"/>
            </a:pPr>
            <a:r>
              <a:rPr lang="uk-UA" sz="2400" dirty="0"/>
              <a:t>Підготовка членами гуртка доповідей для виступів як на засіданнях гуртка, так і на наукових конференціях, а також публікація тез та статей в різних наукових виданнях.</a:t>
            </a:r>
          </a:p>
          <a:p>
            <a:pPr marL="360000" indent="457200" algn="just"/>
            <a:endParaRPr lang="uk-UA" sz="2400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Web-сторінка </a:t>
            </a:r>
          </a:p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052736"/>
            <a:ext cx="9144000" cy="1077218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algn="ctr"/>
            <a:r>
              <a:rPr lang="uk-UA" sz="2000" dirty="0"/>
              <a:t>Детальна інформація розміщена на сайті студентського наукового гуртка «Геодезія»</a:t>
            </a:r>
          </a:p>
          <a:p>
            <a:pPr algn="ctr"/>
            <a:r>
              <a:rPr lang="en-US" sz="2400" b="1" dirty="0" err="1"/>
              <a:t>https://nubip.edu.ua/node/25845</a:t>
            </a:r>
            <a:endParaRPr lang="uk-UA" sz="2400" b="1" dirty="0"/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5BADFB05-5118-43C9-987C-CC342E866F7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2255966"/>
            <a:ext cx="8696850" cy="4557789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2886035"/>
            <a:ext cx="9144000" cy="83099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4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ДЯКУЮ ЗА УВАГУ! 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2366878"/>
            <a:ext cx="9144000" cy="3231654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  <a:buNone/>
            </a:pPr>
            <a:r>
              <a:rPr lang="uk-UA" sz="3400" dirty="0"/>
              <a:t>В засіданнях гуртка у </a:t>
            </a:r>
            <a:r>
              <a:rPr lang="uk-UA" sz="3400" b="1" dirty="0"/>
              <a:t>2020-2021</a:t>
            </a:r>
            <a:r>
              <a:rPr lang="uk-UA" sz="3400" dirty="0"/>
              <a:t> навчальному році брали участь </a:t>
            </a:r>
            <a:r>
              <a:rPr lang="uk-UA" sz="3400" b="1" dirty="0"/>
              <a:t>47</a:t>
            </a:r>
            <a:r>
              <a:rPr lang="uk-UA" sz="3400" dirty="0"/>
              <a:t> членів студентського наукового гуртка, з них </a:t>
            </a:r>
            <a:r>
              <a:rPr lang="uk-UA" sz="3400" b="1" dirty="0"/>
              <a:t>10</a:t>
            </a:r>
            <a:r>
              <a:rPr lang="uk-UA" sz="3400" dirty="0"/>
              <a:t> студентів третього курсу, </a:t>
            </a:r>
            <a:r>
              <a:rPr lang="uk-UA" sz="3400" b="1" dirty="0"/>
              <a:t>7</a:t>
            </a:r>
            <a:r>
              <a:rPr lang="uk-UA" sz="3400" dirty="0"/>
              <a:t> магістрів першого року навчання та </a:t>
            </a:r>
            <a:r>
              <a:rPr lang="uk-UA" sz="3400" b="1" dirty="0"/>
              <a:t>30</a:t>
            </a:r>
            <a:r>
              <a:rPr lang="uk-UA" sz="3400" dirty="0"/>
              <a:t> магістрів другого року навчання.</a:t>
            </a:r>
            <a:endParaRPr lang="ru-RU" sz="34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0" y="53067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0" y="976314"/>
            <a:ext cx="9144000" cy="267765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marL="360000" indent="457200" algn="just">
              <a:spcBef>
                <a:spcPts val="100"/>
              </a:spcBef>
              <a:spcAft>
                <a:spcPts val="100"/>
              </a:spcAft>
            </a:pPr>
            <a:r>
              <a:rPr lang="uk-UA" sz="2800" dirty="0">
                <a:cs typeface="Times New Roman" panose="02020603050405020304" pitchFamily="18" charset="0"/>
              </a:rPr>
              <a:t>Проведено </a:t>
            </a:r>
            <a:r>
              <a:rPr lang="uk-UA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6</a:t>
            </a:r>
            <a:r>
              <a:rPr lang="uk-UA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 засідань </a:t>
            </a:r>
            <a:r>
              <a:rPr lang="uk-UA" sz="2800" dirty="0">
                <a:cs typeface="Times New Roman" panose="02020603050405020304" pitchFamily="18" charset="0"/>
              </a:rPr>
              <a:t>наукового гуртка на яких проводилися заходи відповідно до Плану роботи гуртка </a:t>
            </a:r>
            <a:r>
              <a:rPr lang="uk-UA" sz="2800" dirty="0"/>
              <a:t>на 2020-2021 навчальний рік</a:t>
            </a:r>
            <a:r>
              <a:rPr lang="uk-UA" sz="2800" dirty="0">
                <a:cs typeface="Times New Roman" panose="02020603050405020304" pitchFamily="18" charset="0"/>
              </a:rPr>
              <a:t>. Крім того, на засіданнях було заслухано </a:t>
            </a:r>
            <a:r>
              <a:rPr lang="uk-UA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10</a:t>
            </a:r>
            <a:r>
              <a:rPr lang="uk-UA" sz="2800" dirty="0">
                <a:solidFill>
                  <a:srgbClr val="C00000"/>
                </a:solidFill>
                <a:cs typeface="Times New Roman" panose="02020603050405020304" pitchFamily="18" charset="0"/>
              </a:rPr>
              <a:t> доповідей </a:t>
            </a:r>
            <a:r>
              <a:rPr lang="uk-UA" sz="2800" b="1" dirty="0">
                <a:solidFill>
                  <a:srgbClr val="C00000"/>
                </a:solidFill>
                <a:cs typeface="Times New Roman" panose="02020603050405020304" pitchFamily="18" charset="0"/>
              </a:rPr>
              <a:t>10</a:t>
            </a:r>
            <a:r>
              <a:rPr lang="uk-UA" sz="2800" dirty="0">
                <a:cs typeface="Times New Roman" panose="02020603050405020304" pitchFamily="18" charset="0"/>
              </a:rPr>
              <a:t>-и членів на різноманітні теми в розрізі Плану роботи гуртка на 2020/21 навчальний рік. </a:t>
            </a:r>
            <a:endParaRPr lang="ru-RU" sz="2800" dirty="0"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18969" y="22207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Проведення засідань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pic>
        <p:nvPicPr>
          <p:cNvPr id="3" name="Рисунок 2" descr="Зображення, що містить стеля, стіна, у приміщенні, особа&#10;&#10;Автоматично згенерований опис">
            <a:extLst>
              <a:ext uri="{FF2B5EF4-FFF2-40B4-BE49-F238E27FC236}">
                <a16:creationId xmlns:a16="http://schemas.microsoft.com/office/drawing/2014/main" id="{997E9E70-E555-43CA-A931-9FFA51A476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746"/>
          <a:stretch/>
        </p:blipFill>
        <p:spPr>
          <a:xfrm>
            <a:off x="3497049" y="3697453"/>
            <a:ext cx="5599738" cy="3118551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0" y="0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План роботи студентського наукового гуртка «Геодезія» на 2020-2021 навчальний рік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077592"/>
              </p:ext>
            </p:extLst>
          </p:nvPr>
        </p:nvGraphicFramePr>
        <p:xfrm>
          <a:off x="35496" y="1182960"/>
          <a:ext cx="9036497" cy="5486400"/>
        </p:xfrm>
        <a:graphic>
          <a:graphicData uri="http://schemas.openxmlformats.org/drawingml/2006/table">
            <a:tbl>
              <a:tblPr/>
              <a:tblGrid>
                <a:gridCol w="46754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88843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36815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1602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 dirty="0">
                          <a:latin typeface="Times New Roman"/>
                          <a:ea typeface="Calibri"/>
                          <a:cs typeface="Times New Roman"/>
                        </a:rPr>
                        <a:t>№ п/</a:t>
                      </a:r>
                      <a:r>
                        <a:rPr lang="uk-UA" sz="1800" b="1" dirty="0" err="1">
                          <a:latin typeface="Times New Roman"/>
                          <a:ea typeface="Calibri"/>
                          <a:cs typeface="Times New Roman"/>
                        </a:rPr>
                        <a:t>п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Заходи 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Дата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Місце проведення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b="1">
                          <a:latin typeface="Times New Roman"/>
                          <a:ea typeface="Calibri"/>
                          <a:cs typeface="Times New Roman"/>
                        </a:rPr>
                        <a:t>Відповідальний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47280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1.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Організаційні питання: обговорення плану роботи гуртка, старости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Вересень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2020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Корп. 6,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 err="1">
                          <a:latin typeface="Times New Roman"/>
                          <a:ea typeface="Calibri"/>
                          <a:cs typeface="Times New Roman"/>
                        </a:rPr>
                        <a:t>ауд</a:t>
                      </a: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. 10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828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2.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solidFill>
                            <a:srgbClr val="000000"/>
                          </a:solidFill>
                          <a:latin typeface="Times New Roman"/>
                          <a:ea typeface="Times New Roman"/>
                          <a:cs typeface="Times New Roman"/>
                        </a:rPr>
                        <a:t>Підготовка доповідей для виступів на засіданнях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Жовтень-грудень 2020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Дистанційно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25272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3.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підготовки публікацій до друку (за результатами проведених досліджень)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Січень-лютий 2021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Дистанційно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Усі члени гуртка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37908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4.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Знайомство з будовою та принципом роботи сучасних геодезичних приладів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Березень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2021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Дистанційно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727344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5.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Оволодіння методикою створення картографічних матеріалів (за результатами вимірювань сучасних геодезичних приладів)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Квітень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2021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Дистанційно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Шевченко О.В.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904359"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  <a:tabLst>
                          <a:tab pos="457200" algn="l"/>
                        </a:tabLst>
                      </a:pPr>
                      <a:r>
                        <a:rPr lang="uk-UA" sz="1800">
                          <a:latin typeface="Times New Roman"/>
                          <a:ea typeface="Calibri"/>
                          <a:cs typeface="Times New Roman"/>
                        </a:rPr>
                        <a:t>6.</a:t>
                      </a:r>
                      <a:endParaRPr lang="uk-UA" sz="180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Підведення підсумків роботи наукового геодезичного гуртка «Геодезія». Підготовка презентації про роботу гуртка на «Фестиваль науки»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Травень </a:t>
                      </a:r>
                    </a:p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2021 р.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kumimoji="0" lang="uk-UA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Дистанційно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  <a:spcAft>
                          <a:spcPts val="0"/>
                        </a:spcAft>
                      </a:pPr>
                      <a:r>
                        <a:rPr lang="uk-UA" sz="1800" dirty="0">
                          <a:latin typeface="Times New Roman"/>
                          <a:ea typeface="Calibri"/>
                          <a:cs typeface="Times New Roman"/>
                        </a:rPr>
                        <a:t>Шевченко О.В., Іщенко Н.</a:t>
                      </a:r>
                      <a:endParaRPr lang="uk-UA" sz="1800" dirty="0"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42749" marR="42749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1107996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освоєння будови та принципів роботи сучасних геодезичних приладів, які використовуватимуться при вирішенні завдань землекористування та будівництва</a:t>
            </a:r>
            <a:endParaRPr lang="uk-UA" sz="2200" b="1" i="1" dirty="0"/>
          </a:p>
        </p:txBody>
      </p:sp>
      <p:pic>
        <p:nvPicPr>
          <p:cNvPr id="16386" name="Picture 2" descr="D:\Саша\Кафедра\Студентський науковий гурток Геодезія\Виставка приладів (круглий стіл)\eyu97TxcgsM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2449916"/>
            <a:ext cx="4824536" cy="3211332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надворі, дерево, будівля, особа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BE915B53-4220-4AAD-9E0E-6B69C6AC5523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1" r="18105"/>
          <a:stretch/>
        </p:blipFill>
        <p:spPr>
          <a:xfrm>
            <a:off x="4365376" y="3104968"/>
            <a:ext cx="4796813" cy="3753032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0" y="1269921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топографо-геодезичних знімань</a:t>
            </a:r>
            <a:endParaRPr lang="uk-UA" sz="2200" b="1" i="1" dirty="0"/>
          </a:p>
        </p:txBody>
      </p:sp>
      <p:pic>
        <p:nvPicPr>
          <p:cNvPr id="17411" name="Picture 3" descr="D:\Саша\Кафедра\Студентський науковий гурток Геодезія\Фото практика\Новый рисунок (3).png"/>
          <p:cNvPicPr>
            <a:picLocks noChangeAspect="1" noChangeArrowheads="1"/>
          </p:cNvPicPr>
          <p:nvPr/>
        </p:nvPicPr>
        <p:blipFill>
          <a:blip r:embed="rId3" cstate="print"/>
          <a:srcRect t="14084"/>
          <a:stretch>
            <a:fillRect/>
          </a:stretch>
        </p:blipFill>
        <p:spPr bwMode="auto">
          <a:xfrm>
            <a:off x="6084168" y="1772816"/>
            <a:ext cx="3059832" cy="4831252"/>
          </a:xfrm>
          <a:prstGeom prst="rect">
            <a:avLst/>
          </a:prstGeom>
          <a:noFill/>
        </p:spPr>
      </p:pic>
      <p:pic>
        <p:nvPicPr>
          <p:cNvPr id="17412" name="Picture 4" descr="D:\Саша\Кафедра\Студентський науковий гурток Геодезія\Фото практика\Новый рисунок (4).png"/>
          <p:cNvPicPr>
            <a:picLocks noChangeAspect="1" noChangeArrowheads="1"/>
          </p:cNvPicPr>
          <p:nvPr/>
        </p:nvPicPr>
        <p:blipFill>
          <a:blip r:embed="rId4" cstate="print"/>
          <a:srcRect t="13726"/>
          <a:stretch>
            <a:fillRect/>
          </a:stretch>
        </p:blipFill>
        <p:spPr bwMode="auto">
          <a:xfrm>
            <a:off x="0" y="1832284"/>
            <a:ext cx="2987824" cy="3755795"/>
          </a:xfrm>
          <a:prstGeom prst="rect">
            <a:avLst/>
          </a:prstGeom>
          <a:noFill/>
        </p:spPr>
      </p:pic>
      <p:pic>
        <p:nvPicPr>
          <p:cNvPr id="17410" name="Picture 2" descr="D:\Саша\Кафедра\Студентський науковий гурток Геодезія\Фото практика\Новый рисунок (6).png"/>
          <p:cNvPicPr>
            <a:picLocks noChangeAspect="1" noChangeArrowheads="1"/>
          </p:cNvPicPr>
          <p:nvPr/>
        </p:nvPicPr>
        <p:blipFill>
          <a:blip r:embed="rId5" cstate="print"/>
          <a:srcRect l="9311" r="10171"/>
          <a:stretch>
            <a:fillRect/>
          </a:stretch>
        </p:blipFill>
        <p:spPr bwMode="auto">
          <a:xfrm>
            <a:off x="2919490" y="1793213"/>
            <a:ext cx="3420326" cy="2833367"/>
          </a:xfrm>
          <a:prstGeom prst="rect">
            <a:avLst/>
          </a:prstGeom>
          <a:noFill/>
        </p:spPr>
      </p:pic>
      <p:pic>
        <p:nvPicPr>
          <p:cNvPr id="4" name="Рисунок 3" descr="Зображення, що містить трава, дерево, надворі, земля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28E383AC-960B-42CA-802F-D2079AF3F0FF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0" t="20601" r="24013"/>
          <a:stretch/>
        </p:blipFill>
        <p:spPr>
          <a:xfrm>
            <a:off x="0" y="4293096"/>
            <a:ext cx="4024990" cy="2564904"/>
          </a:xfrm>
          <a:prstGeom prst="rect">
            <a:avLst/>
          </a:prstGeom>
        </p:spPr>
      </p:pic>
      <p:pic>
        <p:nvPicPr>
          <p:cNvPr id="7" name="Рисунок 6" descr="Зображення, що містить дерево, надворі, особа, земля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ED042D02-63F8-45BE-BBB3-5F2D1C2B1338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28" t="14692" r="1991"/>
          <a:stretch/>
        </p:blipFill>
        <p:spPr>
          <a:xfrm>
            <a:off x="4421370" y="4266443"/>
            <a:ext cx="4326249" cy="2611954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-787" y="1124744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проведення </a:t>
            </a:r>
            <a:r>
              <a:rPr lang="uk-UA" sz="2200" b="1" i="1" dirty="0" err="1">
                <a:latin typeface="Times New Roman" pitchFamily="18" charset="0"/>
                <a:cs typeface="Times New Roman" pitchFamily="18" charset="0"/>
              </a:rPr>
              <a:t>аерофотознімань</a:t>
            </a:r>
            <a:endParaRPr lang="uk-UA" sz="2200" b="1" i="1" dirty="0"/>
          </a:p>
        </p:txBody>
      </p:sp>
      <p:pic>
        <p:nvPicPr>
          <p:cNvPr id="9" name="Рисунок 8" descr="Зображення, що містить трава, надворі&#10;&#10;Опис створено з дуже високим рівнем достовірності">
            <a:extLst>
              <a:ext uri="{FF2B5EF4-FFF2-40B4-BE49-F238E27FC236}">
                <a16:creationId xmlns:a16="http://schemas.microsoft.com/office/drawing/2014/main" id="{417E2F8C-B916-4BE1-A950-5EA50FC0B3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2" y="1926676"/>
            <a:ext cx="4185815" cy="2790543"/>
          </a:xfrm>
          <a:prstGeom prst="rect">
            <a:avLst/>
          </a:prstGeom>
        </p:spPr>
      </p:pic>
      <p:sp>
        <p:nvSpPr>
          <p:cNvPr id="6" name="Прямокутник 5">
            <a:extLst>
              <a:ext uri="{FF2B5EF4-FFF2-40B4-BE49-F238E27FC236}">
                <a16:creationId xmlns:a16="http://schemas.microsoft.com/office/drawing/2014/main" id="{9ED2EFAA-A002-4FEE-8F6E-E165A6BBDE27}"/>
              </a:ext>
            </a:extLst>
          </p:cNvPr>
          <p:cNvSpPr/>
          <p:nvPr/>
        </p:nvSpPr>
        <p:spPr>
          <a:xfrm>
            <a:off x="672702" y="1671914"/>
            <a:ext cx="2495042" cy="95410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uk-UA" sz="2800" b="1" dirty="0" err="1"/>
              <a:t>БПЛА</a:t>
            </a:r>
            <a:endParaRPr lang="en-US" sz="2800" b="1" dirty="0"/>
          </a:p>
          <a:p>
            <a:r>
              <a:rPr lang="en-US" sz="2800" b="1" dirty="0" err="1"/>
              <a:t>DJI</a:t>
            </a:r>
            <a:r>
              <a:rPr lang="en-US" sz="2800" b="1" dirty="0"/>
              <a:t> </a:t>
            </a:r>
            <a:r>
              <a:rPr lang="en-US" sz="2800" b="1" dirty="0" err="1"/>
              <a:t>Matrice</a:t>
            </a:r>
            <a:r>
              <a:rPr lang="en-US" sz="2800" b="1" dirty="0"/>
              <a:t> 100</a:t>
            </a:r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0B3D53E9-FE26-49E0-BACB-CC19CEFC0E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912" y="2834934"/>
            <a:ext cx="5364088" cy="402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53174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Sasha\Desktop\091.jpg"/>
          <p:cNvPicPr>
            <a:picLocks noChangeAspect="1" noChangeArrowheads="1"/>
          </p:cNvPicPr>
          <p:nvPr/>
        </p:nvPicPr>
        <p:blipFill>
          <a:blip r:embed="rId2" cstate="print">
            <a:lum bright="10000"/>
          </a:blip>
          <a:srcRect/>
          <a:stretch>
            <a:fillRect/>
          </a:stretch>
        </p:blipFill>
        <p:spPr bwMode="auto">
          <a:xfrm>
            <a:off x="0" y="-27384"/>
            <a:ext cx="9144000" cy="6885384"/>
          </a:xfrm>
          <a:prstGeom prst="rect">
            <a:avLst/>
          </a:prstGeom>
          <a:noFill/>
        </p:spPr>
      </p:pic>
      <p:sp>
        <p:nvSpPr>
          <p:cNvPr id="3" name="Прямоугольник 2"/>
          <p:cNvSpPr/>
          <p:nvPr/>
        </p:nvSpPr>
        <p:spPr>
          <a:xfrm>
            <a:off x="0" y="-27384"/>
            <a:ext cx="9144000" cy="954107"/>
          </a:xfrm>
          <a:prstGeom prst="rect">
            <a:avLst/>
          </a:prstGeom>
          <a:solidFill>
            <a:schemeClr val="bg1">
              <a:alpha val="66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Основні напрямки роботи </a:t>
            </a:r>
          </a:p>
          <a:p>
            <a:pPr algn="ctr"/>
            <a:r>
              <a:rPr lang="uk-UA" sz="2800" b="1" dirty="0">
                <a:latin typeface="Times New Roman" pitchFamily="18" charset="0"/>
                <a:cs typeface="Times New Roman" pitchFamily="18" charset="0"/>
              </a:rPr>
              <a:t>студентського наукового гуртка «Геодезія»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1526" y="1057612"/>
            <a:ext cx="9144000" cy="43088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indent="457200" algn="just">
              <a:buFont typeface="Arial" pitchFamily="34" charset="0"/>
              <a:buChar char="•"/>
            </a:pPr>
            <a:r>
              <a:rPr lang="uk-UA" sz="2200" b="1" i="1" dirty="0">
                <a:latin typeface="Times New Roman" pitchFamily="18" charset="0"/>
                <a:cs typeface="Times New Roman" pitchFamily="18" charset="0"/>
              </a:rPr>
              <a:t> оволодіння навиками </a:t>
            </a:r>
            <a:r>
              <a:rPr lang="uk-UA" altLang="ru-RU" sz="2200" b="1" i="1" dirty="0">
                <a:latin typeface="Times New Roman" pitchFamily="18" charset="0"/>
                <a:cs typeface="Times New Roman" pitchFamily="18" charset="0"/>
              </a:rPr>
              <a:t>камеральної обробки знімків</a:t>
            </a:r>
            <a:endParaRPr lang="uk-UA" sz="2200" b="1" i="1" dirty="0"/>
          </a:p>
        </p:txBody>
      </p:sp>
      <p:pic>
        <p:nvPicPr>
          <p:cNvPr id="10" name="Рисунок 4">
            <a:extLst>
              <a:ext uri="{FF2B5EF4-FFF2-40B4-BE49-F238E27FC236}">
                <a16:creationId xmlns:a16="http://schemas.microsoft.com/office/drawing/2014/main" id="{8B255F38-9DF6-4C5C-B739-615FA18661A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76"/>
          <a:stretch/>
        </p:blipFill>
        <p:spPr bwMode="auto">
          <a:xfrm>
            <a:off x="75278" y="1726522"/>
            <a:ext cx="9036496" cy="4893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986001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2562</TotalTime>
  <Words>1104</Words>
  <Application>Microsoft Office PowerPoint</Application>
  <PresentationFormat>Екран (4:3)</PresentationFormat>
  <Paragraphs>132</Paragraphs>
  <Slides>27</Slides>
  <Notes>0</Notes>
  <HiddenSlides>0</HiddenSlides>
  <MMClips>0</MMClips>
  <ScaleCrop>false</ScaleCrop>
  <HeadingPairs>
    <vt:vector size="8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Вбудовані сервери OLE</vt:lpstr>
      </vt:variant>
      <vt:variant>
        <vt:i4>1</vt:i4>
      </vt:variant>
      <vt:variant>
        <vt:lpstr>Заголовки слайдів</vt:lpstr>
      </vt:variant>
      <vt:variant>
        <vt:i4>27</vt:i4>
      </vt:variant>
    </vt:vector>
  </HeadingPairs>
  <TitlesOfParts>
    <vt:vector size="32" baseType="lpstr">
      <vt:lpstr>Arial</vt:lpstr>
      <vt:lpstr>Calibri</vt:lpstr>
      <vt:lpstr>Times New Roman</vt:lpstr>
      <vt:lpstr>Тема Office</vt:lpstr>
      <vt:lpstr>Acrobat Document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Sasha</dc:creator>
  <cp:lastModifiedBy>Шевченко Олександр Вікторович</cp:lastModifiedBy>
  <cp:revision>75</cp:revision>
  <dcterms:created xsi:type="dcterms:W3CDTF">2017-03-29T09:22:52Z</dcterms:created>
  <dcterms:modified xsi:type="dcterms:W3CDTF">2021-05-10T11:30:51Z</dcterms:modified>
</cp:coreProperties>
</file>