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75" r:id="rId5"/>
    <p:sldId id="258" r:id="rId6"/>
    <p:sldId id="260" r:id="rId7"/>
    <p:sldId id="259"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23" d="100"/>
          <a:sy n="123" d="100"/>
        </p:scale>
        <p:origin x="-114" y="-33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62E32E7-7D88-4AAE-A548-B75968D55954}" type="datetimeFigureOut">
              <a:rPr lang="ru-RU" smtClean="0"/>
              <a:t>27.06.2018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A19E95B-AFD5-4D92-A12A-C566BE165C5B}" type="slidenum">
              <a:rPr lang="ru-RU" smtClean="0"/>
              <a:t>‹#›</a:t>
            </a:fld>
            <a:endParaRPr lang="ru-RU"/>
          </a:p>
        </p:txBody>
      </p:sp>
    </p:spTree>
    <p:extLst>
      <p:ext uri="{BB962C8B-B14F-4D97-AF65-F5344CB8AC3E}">
        <p14:creationId xmlns:p14="http://schemas.microsoft.com/office/powerpoint/2010/main" val="1761302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62E32E7-7D88-4AAE-A548-B75968D55954}" type="datetimeFigureOut">
              <a:rPr lang="ru-RU" smtClean="0"/>
              <a:t>27.06.2018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A19E95B-AFD5-4D92-A12A-C566BE165C5B}" type="slidenum">
              <a:rPr lang="ru-RU" smtClean="0"/>
              <a:t>‹#›</a:t>
            </a:fld>
            <a:endParaRPr lang="ru-RU"/>
          </a:p>
        </p:txBody>
      </p:sp>
    </p:spTree>
    <p:extLst>
      <p:ext uri="{BB962C8B-B14F-4D97-AF65-F5344CB8AC3E}">
        <p14:creationId xmlns:p14="http://schemas.microsoft.com/office/powerpoint/2010/main" val="3669132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62E32E7-7D88-4AAE-A548-B75968D55954}" type="datetimeFigureOut">
              <a:rPr lang="ru-RU" smtClean="0"/>
              <a:t>27.06.2018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A19E95B-AFD5-4D92-A12A-C566BE165C5B}" type="slidenum">
              <a:rPr lang="ru-RU" smtClean="0"/>
              <a:t>‹#›</a:t>
            </a:fld>
            <a:endParaRPr lang="ru-RU"/>
          </a:p>
        </p:txBody>
      </p:sp>
    </p:spTree>
    <p:extLst>
      <p:ext uri="{BB962C8B-B14F-4D97-AF65-F5344CB8AC3E}">
        <p14:creationId xmlns:p14="http://schemas.microsoft.com/office/powerpoint/2010/main" val="1868196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62E32E7-7D88-4AAE-A548-B75968D55954}" type="datetimeFigureOut">
              <a:rPr lang="ru-RU" smtClean="0"/>
              <a:t>27.06.2018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A19E95B-AFD5-4D92-A12A-C566BE165C5B}" type="slidenum">
              <a:rPr lang="ru-RU" smtClean="0"/>
              <a:t>‹#›</a:t>
            </a:fld>
            <a:endParaRPr lang="ru-RU"/>
          </a:p>
        </p:txBody>
      </p:sp>
    </p:spTree>
    <p:extLst>
      <p:ext uri="{BB962C8B-B14F-4D97-AF65-F5344CB8AC3E}">
        <p14:creationId xmlns:p14="http://schemas.microsoft.com/office/powerpoint/2010/main" val="3432743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62E32E7-7D88-4AAE-A548-B75968D55954}" type="datetimeFigureOut">
              <a:rPr lang="ru-RU" smtClean="0"/>
              <a:t>27.06.2018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A19E95B-AFD5-4D92-A12A-C566BE165C5B}" type="slidenum">
              <a:rPr lang="ru-RU" smtClean="0"/>
              <a:t>‹#›</a:t>
            </a:fld>
            <a:endParaRPr lang="ru-RU"/>
          </a:p>
        </p:txBody>
      </p:sp>
    </p:spTree>
    <p:extLst>
      <p:ext uri="{BB962C8B-B14F-4D97-AF65-F5344CB8AC3E}">
        <p14:creationId xmlns:p14="http://schemas.microsoft.com/office/powerpoint/2010/main" val="3044407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62E32E7-7D88-4AAE-A548-B75968D55954}" type="datetimeFigureOut">
              <a:rPr lang="ru-RU" smtClean="0"/>
              <a:t>27.06.2018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A19E95B-AFD5-4D92-A12A-C566BE165C5B}" type="slidenum">
              <a:rPr lang="ru-RU" smtClean="0"/>
              <a:t>‹#›</a:t>
            </a:fld>
            <a:endParaRPr lang="ru-RU"/>
          </a:p>
        </p:txBody>
      </p:sp>
    </p:spTree>
    <p:extLst>
      <p:ext uri="{BB962C8B-B14F-4D97-AF65-F5344CB8AC3E}">
        <p14:creationId xmlns:p14="http://schemas.microsoft.com/office/powerpoint/2010/main" val="476542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62E32E7-7D88-4AAE-A548-B75968D55954}" type="datetimeFigureOut">
              <a:rPr lang="ru-RU" smtClean="0"/>
              <a:t>27.06.2018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A19E95B-AFD5-4D92-A12A-C566BE165C5B}" type="slidenum">
              <a:rPr lang="ru-RU" smtClean="0"/>
              <a:t>‹#›</a:t>
            </a:fld>
            <a:endParaRPr lang="ru-RU"/>
          </a:p>
        </p:txBody>
      </p:sp>
    </p:spTree>
    <p:extLst>
      <p:ext uri="{BB962C8B-B14F-4D97-AF65-F5344CB8AC3E}">
        <p14:creationId xmlns:p14="http://schemas.microsoft.com/office/powerpoint/2010/main" val="677532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62E32E7-7D88-4AAE-A548-B75968D55954}" type="datetimeFigureOut">
              <a:rPr lang="ru-RU" smtClean="0"/>
              <a:t>27.06.2018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A19E95B-AFD5-4D92-A12A-C566BE165C5B}" type="slidenum">
              <a:rPr lang="ru-RU" smtClean="0"/>
              <a:t>‹#›</a:t>
            </a:fld>
            <a:endParaRPr lang="ru-RU"/>
          </a:p>
        </p:txBody>
      </p:sp>
    </p:spTree>
    <p:extLst>
      <p:ext uri="{BB962C8B-B14F-4D97-AF65-F5344CB8AC3E}">
        <p14:creationId xmlns:p14="http://schemas.microsoft.com/office/powerpoint/2010/main" val="588724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62E32E7-7D88-4AAE-A548-B75968D55954}" type="datetimeFigureOut">
              <a:rPr lang="ru-RU" smtClean="0"/>
              <a:t>27.06.2018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A19E95B-AFD5-4D92-A12A-C566BE165C5B}" type="slidenum">
              <a:rPr lang="ru-RU" smtClean="0"/>
              <a:t>‹#›</a:t>
            </a:fld>
            <a:endParaRPr lang="ru-RU"/>
          </a:p>
        </p:txBody>
      </p:sp>
    </p:spTree>
    <p:extLst>
      <p:ext uri="{BB962C8B-B14F-4D97-AF65-F5344CB8AC3E}">
        <p14:creationId xmlns:p14="http://schemas.microsoft.com/office/powerpoint/2010/main" val="3801369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62E32E7-7D88-4AAE-A548-B75968D55954}" type="datetimeFigureOut">
              <a:rPr lang="ru-RU" smtClean="0"/>
              <a:t>27.06.2018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A19E95B-AFD5-4D92-A12A-C566BE165C5B}" type="slidenum">
              <a:rPr lang="ru-RU" smtClean="0"/>
              <a:t>‹#›</a:t>
            </a:fld>
            <a:endParaRPr lang="ru-RU"/>
          </a:p>
        </p:txBody>
      </p:sp>
    </p:spTree>
    <p:extLst>
      <p:ext uri="{BB962C8B-B14F-4D97-AF65-F5344CB8AC3E}">
        <p14:creationId xmlns:p14="http://schemas.microsoft.com/office/powerpoint/2010/main" val="1382369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62E32E7-7D88-4AAE-A548-B75968D55954}" type="datetimeFigureOut">
              <a:rPr lang="ru-RU" smtClean="0"/>
              <a:t>27.06.2018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A19E95B-AFD5-4D92-A12A-C566BE165C5B}" type="slidenum">
              <a:rPr lang="ru-RU" smtClean="0"/>
              <a:t>‹#›</a:t>
            </a:fld>
            <a:endParaRPr lang="ru-RU"/>
          </a:p>
        </p:txBody>
      </p:sp>
    </p:spTree>
    <p:extLst>
      <p:ext uri="{BB962C8B-B14F-4D97-AF65-F5344CB8AC3E}">
        <p14:creationId xmlns:p14="http://schemas.microsoft.com/office/powerpoint/2010/main" val="2003092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E32E7-7D88-4AAE-A548-B75968D55954}" type="datetimeFigureOut">
              <a:rPr lang="ru-RU" smtClean="0"/>
              <a:t>27.06.2018</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19E95B-AFD5-4D92-A12A-C566BE165C5B}" type="slidenum">
              <a:rPr lang="ru-RU" smtClean="0"/>
              <a:t>‹#›</a:t>
            </a:fld>
            <a:endParaRPr lang="ru-RU"/>
          </a:p>
        </p:txBody>
      </p:sp>
    </p:spTree>
    <p:extLst>
      <p:ext uri="{BB962C8B-B14F-4D97-AF65-F5344CB8AC3E}">
        <p14:creationId xmlns:p14="http://schemas.microsoft.com/office/powerpoint/2010/main" val="3445971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r>
              <a:rPr lang="uk-UA" sz="66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Хімія – це не лише теорія, а й практика!</a:t>
            </a:r>
            <a:endParaRPr lang="ru-RU"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3331636"/>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6000" b="-6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070429" y="128133"/>
            <a:ext cx="10149114" cy="4351338"/>
          </a:xfrm>
        </p:spPr>
        <p:txBody>
          <a:bodyPr>
            <a:normAutofit/>
          </a:bodyPr>
          <a:lstStyle/>
          <a:p>
            <a:pPr marL="0" indent="0">
              <a:buNone/>
            </a:pPr>
            <a:r>
              <a:rPr lang="uk-UA" sz="3200" dirty="0" smtClean="0"/>
              <a:t>На заняттях ми виконували реакції на відкриття катіонів, реакції визначення та методи розділення їх, специфічні реакції на той чи інший катіон. Проводили реакції визначення та розділенням аніонів, аналіз невідомої речовини. </a:t>
            </a:r>
            <a:endParaRPr lang="ru-RU" sz="3200" dirty="0"/>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7272" y="2303802"/>
            <a:ext cx="5757334" cy="4318001"/>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l="18913" t="13748" r="15140" b="12332"/>
          <a:stretch/>
        </p:blipFill>
        <p:spPr>
          <a:xfrm>
            <a:off x="410154" y="2374652"/>
            <a:ext cx="5052055" cy="42471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5738195"/>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6000" b="-6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765629" y="591911"/>
            <a:ext cx="10515600" cy="4351338"/>
          </a:xfrm>
        </p:spPr>
        <p:txBody>
          <a:bodyPr/>
          <a:lstStyle/>
          <a:p>
            <a:pPr marL="0" indent="0">
              <a:buNone/>
            </a:pPr>
            <a:r>
              <a:rPr lang="uk-UA" dirty="0" smtClean="0"/>
              <a:t>Навчилися експериментальним основам хімічного аналізу. Дізналися про основні поняття методу гравіметрії та принципи гетерогенної рівноваги. </a:t>
            </a:r>
            <a:endParaRPr lang="ru-RU" dirty="0" smtClean="0"/>
          </a:p>
          <a:p>
            <a:pPr marL="0" indent="0">
              <a:buNone/>
            </a:pPr>
            <a:endParaRPr lang="ru-RU" dirty="0"/>
          </a:p>
        </p:txBody>
      </p:sp>
      <p:pic>
        <p:nvPicPr>
          <p:cNvPr id="2" name="Рисунок 1"/>
          <p:cNvPicPr>
            <a:picLocks noChangeAspect="1"/>
          </p:cNvPicPr>
          <p:nvPr/>
        </p:nvPicPr>
        <p:blipFill rotWithShape="1">
          <a:blip r:embed="rId3">
            <a:extLst>
              <a:ext uri="{28A0092B-C50C-407E-A947-70E740481C1C}">
                <a14:useLocalDpi xmlns:a14="http://schemas.microsoft.com/office/drawing/2010/main" val="0"/>
              </a:ext>
            </a:extLst>
          </a:blip>
          <a:srcRect b="11958"/>
          <a:stretch/>
        </p:blipFill>
        <p:spPr>
          <a:xfrm>
            <a:off x="7016659" y="1549401"/>
            <a:ext cx="4522199" cy="5308599"/>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rotWithShape="1">
          <a:blip r:embed="rId4">
            <a:extLst>
              <a:ext uri="{28A0092B-C50C-407E-A947-70E740481C1C}">
                <a14:useLocalDpi xmlns:a14="http://schemas.microsoft.com/office/drawing/2010/main" val="0"/>
              </a:ext>
            </a:extLst>
          </a:blip>
          <a:srcRect t="27725"/>
          <a:stretch/>
        </p:blipFill>
        <p:spPr>
          <a:xfrm>
            <a:off x="765629" y="1930400"/>
            <a:ext cx="4902516" cy="4724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4275764"/>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6000" b="-6000"/>
          </a:stretch>
        </a:blipFill>
        <a:effectLst/>
      </p:bgPr>
    </p:bg>
    <p:spTree>
      <p:nvGrpSpPr>
        <p:cNvPr id="1" name=""/>
        <p:cNvGrpSpPr/>
        <p:nvPr/>
      </p:nvGrpSpPr>
      <p:grpSpPr>
        <a:xfrm>
          <a:off x="0" y="0"/>
          <a:ext cx="0" cy="0"/>
          <a:chOff x="0" y="0"/>
          <a:chExt cx="0" cy="0"/>
        </a:xfrm>
      </p:grpSpPr>
      <p:pic>
        <p:nvPicPr>
          <p:cNvPr id="2" name="Объект 1"/>
          <p:cNvPicPr>
            <a:picLocks noGrp="1" noChangeAspect="1"/>
          </p:cNvPicPr>
          <p:nvPr>
            <p:ph idx="1"/>
          </p:nvPr>
        </p:nvPicPr>
        <p:blipFill>
          <a:blip r:embed="rId3"/>
          <a:stretch>
            <a:fillRect/>
          </a:stretch>
        </p:blipFill>
        <p:spPr>
          <a:xfrm>
            <a:off x="601192" y="1074057"/>
            <a:ext cx="4225340" cy="5638800"/>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rotWithShape="1">
          <a:blip r:embed="rId4"/>
          <a:srcRect t="15664" b="15770"/>
          <a:stretch/>
        </p:blipFill>
        <p:spPr>
          <a:xfrm>
            <a:off x="5898906" y="1131869"/>
            <a:ext cx="6043286" cy="5523175"/>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333828" y="130629"/>
            <a:ext cx="11292115" cy="954107"/>
          </a:xfrm>
          <a:prstGeom prst="rect">
            <a:avLst/>
          </a:prstGeom>
          <a:noFill/>
        </p:spPr>
        <p:txBody>
          <a:bodyPr wrap="square" rtlCol="0">
            <a:spAutoFit/>
          </a:bodyPr>
          <a:lstStyle/>
          <a:p>
            <a:r>
              <a:rPr lang="uk-UA" sz="2800" dirty="0" smtClean="0">
                <a:cs typeface="Times New Roman" panose="02020603050405020304" pitchFamily="18" charset="0"/>
              </a:rPr>
              <a:t>Виконували експериментальні задачі визначення вмісту барію у технічному хлориді барію </a:t>
            </a:r>
            <a:endParaRPr lang="ru-RU" sz="2800" dirty="0">
              <a:cs typeface="Times New Roman" panose="02020603050405020304" pitchFamily="18" charset="0"/>
            </a:endParaRPr>
          </a:p>
        </p:txBody>
      </p:sp>
    </p:spTree>
    <p:extLst>
      <p:ext uri="{BB962C8B-B14F-4D97-AF65-F5344CB8AC3E}">
        <p14:creationId xmlns:p14="http://schemas.microsoft.com/office/powerpoint/2010/main" val="661395070"/>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6000" b="-6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968828" y="330654"/>
            <a:ext cx="10515600" cy="4351338"/>
          </a:xfrm>
        </p:spPr>
        <p:txBody>
          <a:bodyPr/>
          <a:lstStyle/>
          <a:p>
            <a:pPr marL="0" indent="0">
              <a:buNone/>
            </a:pPr>
            <a:r>
              <a:rPr lang="uk-UA" dirty="0" smtClean="0"/>
              <a:t>Дізналися про титрометричний аналіз та метод </a:t>
            </a:r>
            <a:r>
              <a:rPr lang="uk-UA" dirty="0" err="1" smtClean="0"/>
              <a:t>редоксметрії</a:t>
            </a:r>
            <a:r>
              <a:rPr lang="uk-UA" dirty="0" smtClean="0"/>
              <a:t> у кількісному аналізі. </a:t>
            </a:r>
            <a:endParaRPr lang="ru-RU" dirty="0"/>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l="27651" b="29147"/>
          <a:stretch/>
        </p:blipFill>
        <p:spPr>
          <a:xfrm>
            <a:off x="3817257" y="1132114"/>
            <a:ext cx="7525831" cy="5522686"/>
          </a:xfrm>
          <a:prstGeom prst="rect">
            <a:avLst/>
          </a:prstGeom>
        </p:spPr>
      </p:pic>
    </p:spTree>
    <p:extLst>
      <p:ext uri="{BB962C8B-B14F-4D97-AF65-F5344CB8AC3E}">
        <p14:creationId xmlns:p14="http://schemas.microsoft.com/office/powerpoint/2010/main" val="4282244319"/>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6000" b="-6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533400" y="1253331"/>
            <a:ext cx="5431971" cy="4351338"/>
          </a:xfrm>
        </p:spPr>
        <p:txBody>
          <a:bodyPr/>
          <a:lstStyle/>
          <a:p>
            <a:pPr marL="0" indent="0" algn="ctr">
              <a:buNone/>
            </a:pPr>
            <a:r>
              <a:rPr lang="ru-RU" sz="3200" dirty="0" err="1" smtClean="0"/>
              <a:t>Навчилися</a:t>
            </a:r>
            <a:r>
              <a:rPr lang="ru-RU" sz="3200" dirty="0" smtClean="0"/>
              <a:t> </a:t>
            </a:r>
            <a:r>
              <a:rPr lang="ru-RU" sz="3200" dirty="0" err="1" smtClean="0"/>
              <a:t>проводити</a:t>
            </a:r>
            <a:r>
              <a:rPr lang="ru-RU" sz="3200" dirty="0" smtClean="0"/>
              <a:t> </a:t>
            </a:r>
            <a:r>
              <a:rPr lang="ru-RU" sz="3200" dirty="0" err="1" smtClean="0"/>
              <a:t>вимірювання</a:t>
            </a:r>
            <a:r>
              <a:rPr lang="ru-RU" sz="3200" dirty="0" smtClean="0"/>
              <a:t> методом </a:t>
            </a:r>
            <a:r>
              <a:rPr lang="ru-RU" sz="3200" dirty="0" err="1" smtClean="0"/>
              <a:t>перманганометрії</a:t>
            </a:r>
            <a:r>
              <a:rPr lang="ru-RU" sz="3200" dirty="0" smtClean="0"/>
              <a:t> і </a:t>
            </a:r>
            <a:r>
              <a:rPr lang="ru-RU" sz="3200" dirty="0" err="1" smtClean="0"/>
              <a:t>йодометрії</a:t>
            </a:r>
            <a:r>
              <a:rPr lang="ru-RU" sz="3200" dirty="0" smtClean="0"/>
              <a:t>  та </a:t>
            </a:r>
            <a:r>
              <a:rPr lang="ru-RU" sz="3200" dirty="0" err="1" smtClean="0"/>
              <a:t>виконували</a:t>
            </a:r>
            <a:r>
              <a:rPr lang="ru-RU" sz="3200" dirty="0" smtClean="0"/>
              <a:t> </a:t>
            </a:r>
            <a:r>
              <a:rPr lang="ru-RU" sz="3200" dirty="0" err="1" smtClean="0"/>
              <a:t>експериментальні</a:t>
            </a:r>
            <a:r>
              <a:rPr lang="ru-RU" sz="3200" dirty="0" smtClean="0"/>
              <a:t> </a:t>
            </a:r>
            <a:r>
              <a:rPr lang="ru-RU" sz="3200" dirty="0" err="1" smtClean="0"/>
              <a:t>контрольні</a:t>
            </a:r>
            <a:r>
              <a:rPr lang="ru-RU" sz="3200" dirty="0" smtClean="0"/>
              <a:t> </a:t>
            </a:r>
            <a:r>
              <a:rPr lang="ru-RU" sz="3200" dirty="0" err="1" smtClean="0"/>
              <a:t>вимірювання</a:t>
            </a:r>
            <a:r>
              <a:rPr lang="ru-RU" sz="3200" dirty="0" smtClean="0"/>
              <a:t> </a:t>
            </a:r>
            <a:r>
              <a:rPr lang="ru-RU" sz="3200" dirty="0" err="1" smtClean="0"/>
              <a:t>цим</a:t>
            </a:r>
            <a:r>
              <a:rPr lang="ru-RU" sz="3200" dirty="0" smtClean="0"/>
              <a:t> методом. На </a:t>
            </a:r>
            <a:r>
              <a:rPr lang="ru-RU" sz="3200" dirty="0" err="1" smtClean="0"/>
              <a:t>практиці</a:t>
            </a:r>
            <a:r>
              <a:rPr lang="ru-RU" sz="3200" dirty="0" smtClean="0"/>
              <a:t> </a:t>
            </a:r>
            <a:r>
              <a:rPr lang="ru-RU" sz="3200" dirty="0" err="1" smtClean="0"/>
              <a:t>вимірювали</a:t>
            </a:r>
            <a:r>
              <a:rPr lang="ru-RU" sz="3200" dirty="0" smtClean="0"/>
              <a:t> </a:t>
            </a:r>
            <a:r>
              <a:rPr lang="ru-RU" sz="3200" dirty="0" err="1" smtClean="0"/>
              <a:t>процентний</a:t>
            </a:r>
            <a:r>
              <a:rPr lang="ru-RU" sz="3200" dirty="0" smtClean="0"/>
              <a:t> </a:t>
            </a:r>
            <a:r>
              <a:rPr lang="ru-RU" sz="3200" dirty="0" err="1" smtClean="0"/>
              <a:t>вміст</a:t>
            </a:r>
            <a:r>
              <a:rPr lang="ru-RU" sz="3200" dirty="0" smtClean="0"/>
              <a:t> </a:t>
            </a:r>
            <a:r>
              <a:rPr lang="ru-RU" sz="3200" dirty="0" err="1" smtClean="0"/>
              <a:t>заліза</a:t>
            </a:r>
            <a:r>
              <a:rPr lang="ru-RU" sz="3200" dirty="0" smtClean="0"/>
              <a:t> у </a:t>
            </a:r>
            <a:r>
              <a:rPr lang="ru-RU" sz="3200" dirty="0" err="1" smtClean="0"/>
              <a:t>солі</a:t>
            </a:r>
            <a:r>
              <a:rPr lang="ru-RU" sz="3200" dirty="0" smtClean="0"/>
              <a:t> Мора. </a:t>
            </a:r>
          </a:p>
          <a:p>
            <a:endParaRPr lang="ru-RU" dirty="0"/>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9186" y="275771"/>
            <a:ext cx="4729843" cy="63064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79591623"/>
      </p:ext>
    </p:extLst>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6000" b="-6000"/>
          </a:stretch>
        </a:blipFill>
        <a:effectLst/>
      </p:bgPr>
    </p:bg>
    <p:spTree>
      <p:nvGrpSpPr>
        <p:cNvPr id="1" name=""/>
        <p:cNvGrpSpPr/>
        <p:nvPr/>
      </p:nvGrpSpPr>
      <p:grpSpPr>
        <a:xfrm>
          <a:off x="0" y="0"/>
          <a:ext cx="0" cy="0"/>
          <a:chOff x="0" y="0"/>
          <a:chExt cx="0" cy="0"/>
        </a:xfrm>
      </p:grpSpPr>
      <p:pic>
        <p:nvPicPr>
          <p:cNvPr id="2" name="Объект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92133" y="350364"/>
            <a:ext cx="4708781" cy="6278376"/>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7107" y="223858"/>
            <a:ext cx="4803662" cy="64048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8830684"/>
      </p:ext>
    </p:extLst>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6000" b="-6000"/>
          </a:stretch>
        </a:blipFill>
        <a:effectLst/>
      </p:bgPr>
    </p:bg>
    <p:spTree>
      <p:nvGrpSpPr>
        <p:cNvPr id="1" name=""/>
        <p:cNvGrpSpPr/>
        <p:nvPr/>
      </p:nvGrpSpPr>
      <p:grpSpPr>
        <a:xfrm>
          <a:off x="0" y="0"/>
          <a:ext cx="0" cy="0"/>
          <a:chOff x="0" y="0"/>
          <a:chExt cx="0" cy="0"/>
        </a:xfrm>
      </p:grpSpPr>
      <p:pic>
        <p:nvPicPr>
          <p:cNvPr id="2" name="Объект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3162" y="115168"/>
            <a:ext cx="4926495" cy="6568661"/>
          </a:xfr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7905" y="115167"/>
            <a:ext cx="4926496" cy="6568661"/>
          </a:xfrm>
          <a:prstGeom prst="rect">
            <a:avLst/>
          </a:prstGeom>
        </p:spPr>
      </p:pic>
    </p:spTree>
    <p:extLst>
      <p:ext uri="{BB962C8B-B14F-4D97-AF65-F5344CB8AC3E}">
        <p14:creationId xmlns:p14="http://schemas.microsoft.com/office/powerpoint/2010/main" val="3912722169"/>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6000" b="-6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722085" y="882196"/>
            <a:ext cx="4822372" cy="4351338"/>
          </a:xfrm>
        </p:spPr>
        <p:txBody>
          <a:bodyPr>
            <a:normAutofit/>
          </a:bodyPr>
          <a:lstStyle/>
          <a:p>
            <a:pPr marL="0" indent="0" algn="ctr">
              <a:buNone/>
            </a:pPr>
            <a:r>
              <a:rPr lang="uk-UA" sz="4000" dirty="0" smtClean="0"/>
              <a:t>Дізналися про метод комплексометрії у кількісному аналізі та як робити вимірювання методом </a:t>
            </a:r>
            <a:r>
              <a:rPr lang="uk-UA" sz="4000" dirty="0" err="1" smtClean="0"/>
              <a:t>трилонометрії</a:t>
            </a:r>
            <a:r>
              <a:rPr lang="uk-UA" sz="4000" dirty="0"/>
              <a:t>.</a:t>
            </a:r>
            <a:endParaRPr lang="ru-RU" sz="4000" dirty="0"/>
          </a:p>
        </p:txBody>
      </p:sp>
      <p:pic>
        <p:nvPicPr>
          <p:cNvPr id="2" name="Рисунок 1"/>
          <p:cNvPicPr>
            <a:picLocks noChangeAspect="1"/>
          </p:cNvPicPr>
          <p:nvPr/>
        </p:nvPicPr>
        <p:blipFill rotWithShape="1">
          <a:blip r:embed="rId3">
            <a:extLst>
              <a:ext uri="{28A0092B-C50C-407E-A947-70E740481C1C}">
                <a14:useLocalDpi xmlns:a14="http://schemas.microsoft.com/office/drawing/2010/main" val="0"/>
              </a:ext>
            </a:extLst>
          </a:blip>
          <a:srcRect r="5459"/>
          <a:stretch/>
        </p:blipFill>
        <p:spPr>
          <a:xfrm>
            <a:off x="6569528" y="229053"/>
            <a:ext cx="4461329" cy="6291943"/>
          </a:xfrm>
          <a:prstGeom prst="rect">
            <a:avLst/>
          </a:prstGeom>
        </p:spPr>
      </p:pic>
    </p:spTree>
    <p:extLst>
      <p:ext uri="{BB962C8B-B14F-4D97-AF65-F5344CB8AC3E}">
        <p14:creationId xmlns:p14="http://schemas.microsoft.com/office/powerpoint/2010/main" val="3400657321"/>
      </p:ext>
    </p:extLst>
  </p:cSld>
  <p:clrMapOvr>
    <a:masterClrMapping/>
  </p:clrMapOvr>
  <p:transition spd="slow">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6000" b="-6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286658" y="391886"/>
            <a:ext cx="10515600" cy="4351338"/>
          </a:xfrm>
        </p:spPr>
        <p:txBody>
          <a:bodyPr/>
          <a:lstStyle/>
          <a:p>
            <a:pPr marL="0" indent="0">
              <a:buNone/>
            </a:pPr>
            <a:r>
              <a:rPr lang="uk-UA" dirty="0" smtClean="0"/>
              <a:t>Окрім курсу аналітичної хімії, ми також  мали спецпрактикум, кінцевим результатом якого було написання курсової роботи. На спецпрактикумі ми закріпили свої знання, кожен практично навчився встановлювати хімічний склад і молекулярну формули невідомої речовини. </a:t>
            </a:r>
            <a:endParaRPr lang="ru-RU" dirty="0"/>
          </a:p>
        </p:txBody>
      </p:sp>
      <p:pic>
        <p:nvPicPr>
          <p:cNvPr id="2" name="Рисунок 1"/>
          <p:cNvPicPr>
            <a:picLocks noChangeAspect="1"/>
          </p:cNvPicPr>
          <p:nvPr/>
        </p:nvPicPr>
        <p:blipFill rotWithShape="1">
          <a:blip r:embed="rId3">
            <a:extLst>
              <a:ext uri="{28A0092B-C50C-407E-A947-70E740481C1C}">
                <a14:useLocalDpi xmlns:a14="http://schemas.microsoft.com/office/drawing/2010/main" val="0"/>
              </a:ext>
            </a:extLst>
          </a:blip>
          <a:srcRect b="27958"/>
          <a:stretch/>
        </p:blipFill>
        <p:spPr>
          <a:xfrm>
            <a:off x="6328230" y="2133601"/>
            <a:ext cx="4790622" cy="4601658"/>
          </a:xfrm>
          <a:prstGeom prst="rect">
            <a:avLst/>
          </a:prstGeom>
        </p:spPr>
      </p:pic>
      <p:pic>
        <p:nvPicPr>
          <p:cNvPr id="4" name="Рисунок 3"/>
          <p:cNvPicPr>
            <a:picLocks noChangeAspect="1"/>
          </p:cNvPicPr>
          <p:nvPr/>
        </p:nvPicPr>
        <p:blipFill rotWithShape="1">
          <a:blip r:embed="rId4">
            <a:extLst>
              <a:ext uri="{28A0092B-C50C-407E-A947-70E740481C1C}">
                <a14:useLocalDpi xmlns:a14="http://schemas.microsoft.com/office/drawing/2010/main" val="0"/>
              </a:ext>
            </a:extLst>
          </a:blip>
          <a:srcRect t="6619" b="16259"/>
          <a:stretch/>
        </p:blipFill>
        <p:spPr>
          <a:xfrm>
            <a:off x="603251" y="2627086"/>
            <a:ext cx="4114487" cy="4230914"/>
          </a:xfrm>
          <a:prstGeom prst="rect">
            <a:avLst/>
          </a:prstGeom>
        </p:spPr>
      </p:pic>
    </p:spTree>
    <p:extLst>
      <p:ext uri="{BB962C8B-B14F-4D97-AF65-F5344CB8AC3E}">
        <p14:creationId xmlns:p14="http://schemas.microsoft.com/office/powerpoint/2010/main" val="1286313345"/>
      </p:ext>
    </p:extLst>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6000" b="-6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693057" y="285977"/>
            <a:ext cx="10515600" cy="4351338"/>
          </a:xfrm>
        </p:spPr>
        <p:txBody>
          <a:bodyPr/>
          <a:lstStyle/>
          <a:p>
            <a:pPr marL="0" indent="0">
              <a:buNone/>
            </a:pPr>
            <a:r>
              <a:rPr lang="uk-UA" dirty="0" smtClean="0"/>
              <a:t>Отже, практичні заняття з аналітичної хімії допомогли мені краще  вивчити цей розділ хімії, оскільки тільки теоретично я не змогла б вивчити усе вище перераховане. Тепер я з гордістю можу сказати, що для мене цей курс пройшов недаремно, і за </a:t>
            </a:r>
            <a:r>
              <a:rPr lang="uk-UA" dirty="0" err="1" smtClean="0"/>
              <a:t>плечима</a:t>
            </a:r>
            <a:r>
              <a:rPr lang="uk-UA" dirty="0" smtClean="0"/>
              <a:t> залишився чималий багаж знань з аналітичної хімії.</a:t>
            </a:r>
            <a:endParaRPr lang="ru-RU" dirty="0"/>
          </a:p>
        </p:txBody>
      </p:sp>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l="-11" t="-4292" r="11" b="54161"/>
          <a:stretch/>
        </p:blipFill>
        <p:spPr>
          <a:xfrm>
            <a:off x="1037799" y="2627087"/>
            <a:ext cx="10693161" cy="4020456"/>
          </a:xfrm>
          <a:prstGeom prst="rect">
            <a:avLst/>
          </a:prstGeom>
        </p:spPr>
      </p:pic>
    </p:spTree>
    <p:extLst>
      <p:ext uri="{BB962C8B-B14F-4D97-AF65-F5344CB8AC3E}">
        <p14:creationId xmlns:p14="http://schemas.microsoft.com/office/powerpoint/2010/main" val="2724939368"/>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6000" b="-6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6197600" y="827313"/>
            <a:ext cx="5863771" cy="4891315"/>
          </a:xfrm>
        </p:spPr>
        <p:txBody>
          <a:bodyPr>
            <a:normAutofit lnSpcReduction="10000"/>
          </a:bodyPr>
          <a:lstStyle/>
          <a:p>
            <a:pPr marL="0" indent="0">
              <a:buNone/>
            </a:pPr>
            <a:r>
              <a:rPr lang="ru-RU" dirty="0" smtClean="0"/>
              <a:t> </a:t>
            </a:r>
            <a:r>
              <a:rPr lang="ru-RU" sz="3200" dirty="0" smtClean="0"/>
              <a:t>В наш час </a:t>
            </a:r>
            <a:r>
              <a:rPr lang="ru-RU" sz="3200" dirty="0" err="1"/>
              <a:t>а</a:t>
            </a:r>
            <a:r>
              <a:rPr lang="ru-RU" sz="3200" dirty="0" err="1" smtClean="0"/>
              <a:t>налітична</a:t>
            </a:r>
            <a:r>
              <a:rPr lang="ru-RU" sz="3200" dirty="0" smtClean="0"/>
              <a:t> </a:t>
            </a:r>
            <a:r>
              <a:rPr lang="ru-RU" sz="3200" dirty="0" err="1" smtClean="0"/>
              <a:t>хімія</a:t>
            </a:r>
            <a:r>
              <a:rPr lang="ru-RU" sz="3200" dirty="0" smtClean="0"/>
              <a:t> </a:t>
            </a:r>
            <a:r>
              <a:rPr lang="ru-RU" sz="3200" dirty="0" err="1" smtClean="0"/>
              <a:t>серед</a:t>
            </a:r>
            <a:r>
              <a:rPr lang="ru-RU" sz="3200" dirty="0" smtClean="0"/>
              <a:t> </a:t>
            </a:r>
            <a:r>
              <a:rPr lang="ru-RU" sz="3200" dirty="0" err="1" smtClean="0"/>
              <a:t>хімічних</a:t>
            </a:r>
            <a:r>
              <a:rPr lang="ru-RU" sz="3200" dirty="0" smtClean="0"/>
              <a:t> наук </a:t>
            </a:r>
            <a:r>
              <a:rPr lang="ru-RU" sz="3200" dirty="0" err="1" smtClean="0"/>
              <a:t>посідає</a:t>
            </a:r>
            <a:r>
              <a:rPr lang="ru-RU" sz="3200" dirty="0" smtClean="0"/>
              <a:t> </a:t>
            </a:r>
            <a:r>
              <a:rPr lang="ru-RU" sz="3200" dirty="0" err="1" smtClean="0"/>
              <a:t>одне</a:t>
            </a:r>
            <a:r>
              <a:rPr lang="ru-RU" sz="3200" dirty="0" smtClean="0"/>
              <a:t> з </a:t>
            </a:r>
            <a:r>
              <a:rPr lang="ru-RU" sz="3200" dirty="0" err="1" smtClean="0"/>
              <a:t>визначних</a:t>
            </a:r>
            <a:r>
              <a:rPr lang="ru-RU" sz="3200" dirty="0" smtClean="0"/>
              <a:t> </a:t>
            </a:r>
            <a:r>
              <a:rPr lang="ru-RU" sz="3200" dirty="0" err="1" smtClean="0"/>
              <a:t>місць</a:t>
            </a:r>
            <a:r>
              <a:rPr lang="ru-RU" sz="3200" dirty="0" smtClean="0"/>
              <a:t>. Вона стала фундаментальною наукою, яка створила основу для </a:t>
            </a:r>
            <a:r>
              <a:rPr lang="ru-RU" sz="3200" dirty="0" err="1" smtClean="0"/>
              <a:t>прикладних</a:t>
            </a:r>
            <a:r>
              <a:rPr lang="ru-RU" sz="3200" dirty="0" smtClean="0"/>
              <a:t> </a:t>
            </a:r>
            <a:r>
              <a:rPr lang="ru-RU" sz="3200" dirty="0" err="1" smtClean="0"/>
              <a:t>видів</a:t>
            </a:r>
            <a:r>
              <a:rPr lang="ru-RU" sz="3200" dirty="0" smtClean="0"/>
              <a:t> </a:t>
            </a:r>
            <a:r>
              <a:rPr lang="ru-RU" sz="3200" dirty="0" err="1" smtClean="0"/>
              <a:t>хімічного</a:t>
            </a:r>
            <a:r>
              <a:rPr lang="ru-RU" sz="3200" dirty="0" smtClean="0"/>
              <a:t> </a:t>
            </a:r>
            <a:r>
              <a:rPr lang="ru-RU" sz="3200" dirty="0" err="1" smtClean="0"/>
              <a:t>аналізу</a:t>
            </a:r>
            <a:r>
              <a:rPr lang="ru-RU" sz="3200" dirty="0" smtClean="0"/>
              <a:t>: </a:t>
            </a:r>
            <a:r>
              <a:rPr lang="ru-RU" sz="3200" dirty="0" err="1" smtClean="0"/>
              <a:t>технічного</a:t>
            </a:r>
            <a:r>
              <a:rPr lang="ru-RU" sz="3200" dirty="0" smtClean="0"/>
              <a:t>, </a:t>
            </a:r>
            <a:r>
              <a:rPr lang="ru-RU" sz="3200" dirty="0" err="1" smtClean="0"/>
              <a:t>харчового</a:t>
            </a:r>
            <a:r>
              <a:rPr lang="ru-RU" sz="3200" dirty="0" smtClean="0"/>
              <a:t>, </a:t>
            </a:r>
            <a:r>
              <a:rPr lang="ru-RU" sz="3200" dirty="0" err="1" smtClean="0"/>
              <a:t>сільськогосподарського</a:t>
            </a:r>
            <a:r>
              <a:rPr lang="ru-RU" sz="3200" dirty="0" smtClean="0"/>
              <a:t>, </a:t>
            </a:r>
            <a:r>
              <a:rPr lang="ru-RU" sz="3200" dirty="0" err="1" smtClean="0"/>
              <a:t>біохімічного</a:t>
            </a:r>
            <a:r>
              <a:rPr lang="ru-RU" sz="3200" dirty="0" smtClean="0"/>
              <a:t>, </a:t>
            </a:r>
            <a:r>
              <a:rPr lang="ru-RU" sz="3200" dirty="0" err="1" smtClean="0"/>
              <a:t>фармацевтичного</a:t>
            </a:r>
            <a:r>
              <a:rPr lang="ru-RU" sz="3200" dirty="0" smtClean="0"/>
              <a:t>, </a:t>
            </a:r>
            <a:r>
              <a:rPr lang="ru-RU" sz="3200" dirty="0" err="1" smtClean="0"/>
              <a:t>токсикологічного</a:t>
            </a:r>
            <a:r>
              <a:rPr lang="ru-RU" sz="3200" dirty="0" smtClean="0"/>
              <a:t>, </a:t>
            </a:r>
            <a:r>
              <a:rPr lang="ru-RU" sz="3200" dirty="0" err="1" smtClean="0"/>
              <a:t>санітарно</a:t>
            </a:r>
            <a:r>
              <a:rPr lang="ru-RU" sz="3200" dirty="0" smtClean="0"/>
              <a:t> – </a:t>
            </a:r>
            <a:r>
              <a:rPr lang="ru-RU" sz="3200" dirty="0" err="1" smtClean="0"/>
              <a:t>хімічного</a:t>
            </a:r>
            <a:r>
              <a:rPr lang="ru-RU" sz="3200" dirty="0" smtClean="0"/>
              <a:t> і </a:t>
            </a:r>
            <a:r>
              <a:rPr lang="ru-RU" sz="3200" dirty="0" err="1" smtClean="0"/>
              <a:t>ін</a:t>
            </a:r>
            <a:r>
              <a:rPr lang="ru-RU" sz="3200" dirty="0" smtClean="0"/>
              <a:t>.  </a:t>
            </a:r>
            <a:endParaRPr lang="ru-RU" sz="3200" b="1" dirty="0" smtClean="0"/>
          </a:p>
        </p:txBody>
      </p:sp>
      <p:pic>
        <p:nvPicPr>
          <p:cNvPr id="4" name="Рисунок 3"/>
          <p:cNvPicPr>
            <a:picLocks noChangeAspect="1"/>
          </p:cNvPicPr>
          <p:nvPr/>
        </p:nvPicPr>
        <p:blipFill rotWithShape="1">
          <a:blip r:embed="rId3">
            <a:extLst>
              <a:ext uri="{BEBA8EAE-BF5A-486C-A8C5-ECC9F3942E4B}">
                <a14:imgProps xmlns:a14="http://schemas.microsoft.com/office/drawing/2010/main">
                  <a14:imgLayer r:embed="rId4">
                    <a14:imgEffect>
                      <a14:saturation sat="138000"/>
                    </a14:imgEffect>
                    <a14:imgEffect>
                      <a14:brightnessContrast contrast="-20000"/>
                    </a14:imgEffect>
                  </a14:imgLayer>
                </a14:imgProps>
              </a:ext>
              <a:ext uri="{28A0092B-C50C-407E-A947-70E740481C1C}">
                <a14:useLocalDpi xmlns:a14="http://schemas.microsoft.com/office/drawing/2010/main" val="0"/>
              </a:ext>
            </a:extLst>
          </a:blip>
          <a:srcRect t="23492"/>
          <a:stretch/>
        </p:blipFill>
        <p:spPr>
          <a:xfrm>
            <a:off x="650422" y="827314"/>
            <a:ext cx="5143500" cy="5246914"/>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26517983"/>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6000" b="-6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649514" y="809624"/>
            <a:ext cx="6259285" cy="4691290"/>
          </a:xfrm>
        </p:spPr>
        <p:txBody>
          <a:bodyPr>
            <a:normAutofit/>
          </a:bodyPr>
          <a:lstStyle/>
          <a:p>
            <a:pPr marL="0" indent="0">
              <a:buNone/>
            </a:pPr>
            <a:r>
              <a:rPr lang="ru-RU" sz="3600" dirty="0" smtClean="0"/>
              <a:t>Особливо </a:t>
            </a:r>
            <a:r>
              <a:rPr lang="ru-RU" sz="3600" dirty="0" err="1" smtClean="0"/>
              <a:t>значну</a:t>
            </a:r>
            <a:r>
              <a:rPr lang="ru-RU" sz="3600" dirty="0" smtClean="0"/>
              <a:t> роль вона </a:t>
            </a:r>
            <a:r>
              <a:rPr lang="ru-RU" sz="3600" dirty="0" err="1" smtClean="0"/>
              <a:t>грає</a:t>
            </a:r>
            <a:r>
              <a:rPr lang="ru-RU" sz="3600" dirty="0" smtClean="0"/>
              <a:t> в </a:t>
            </a:r>
            <a:r>
              <a:rPr lang="ru-RU" sz="3600" dirty="0" err="1" smtClean="0"/>
              <a:t>професії</a:t>
            </a:r>
            <a:r>
              <a:rPr lang="ru-RU" sz="3600" dirty="0" smtClean="0"/>
              <a:t> </a:t>
            </a:r>
            <a:r>
              <a:rPr lang="ru-RU" sz="3600" dirty="0" err="1" smtClean="0"/>
              <a:t>еколога</a:t>
            </a:r>
            <a:r>
              <a:rPr lang="ru-RU" sz="3600" dirty="0" smtClean="0"/>
              <a:t>. </a:t>
            </a:r>
          </a:p>
          <a:p>
            <a:pPr marL="0" indent="0">
              <a:buNone/>
            </a:pPr>
            <a:r>
              <a:rPr lang="ru-RU" sz="3600" dirty="0" smtClean="0"/>
              <a:t>На </a:t>
            </a:r>
            <a:r>
              <a:rPr lang="ru-RU" sz="3600" dirty="0" err="1" smtClean="0"/>
              <a:t>сьогоднішний</a:t>
            </a:r>
            <a:r>
              <a:rPr lang="ru-RU" sz="3600" dirty="0" smtClean="0"/>
              <a:t> день </a:t>
            </a:r>
            <a:r>
              <a:rPr lang="ru-RU" sz="3600" dirty="0" err="1" smtClean="0"/>
              <a:t>важко</a:t>
            </a:r>
            <a:r>
              <a:rPr lang="ru-RU" sz="3600" dirty="0" smtClean="0"/>
              <a:t> </a:t>
            </a:r>
            <a:r>
              <a:rPr lang="ru-RU" sz="3600" dirty="0" err="1" smtClean="0"/>
              <a:t>знайти</a:t>
            </a:r>
            <a:r>
              <a:rPr lang="ru-RU" sz="3600" dirty="0" smtClean="0"/>
              <a:t> </a:t>
            </a:r>
            <a:r>
              <a:rPr lang="ru-RU" sz="3600" dirty="0" err="1" smtClean="0"/>
              <a:t>університет</a:t>
            </a:r>
            <a:r>
              <a:rPr lang="ru-RU" sz="3600" dirty="0" smtClean="0"/>
              <a:t>, де </a:t>
            </a:r>
            <a:r>
              <a:rPr lang="ru-RU" sz="3600" dirty="0" err="1" smtClean="0"/>
              <a:t>цю</a:t>
            </a:r>
            <a:r>
              <a:rPr lang="ru-RU" sz="3600" dirty="0" smtClean="0"/>
              <a:t> </a:t>
            </a:r>
            <a:r>
              <a:rPr lang="ru-RU" sz="3600" dirty="0" err="1" smtClean="0"/>
              <a:t>дисципліну</a:t>
            </a:r>
            <a:r>
              <a:rPr lang="ru-RU" sz="3600" dirty="0" smtClean="0"/>
              <a:t> </a:t>
            </a:r>
            <a:r>
              <a:rPr lang="ru-RU" sz="3600" dirty="0" err="1" smtClean="0"/>
              <a:t>викладають</a:t>
            </a:r>
            <a:r>
              <a:rPr lang="ru-RU" sz="3600" dirty="0" smtClean="0"/>
              <a:t> не </a:t>
            </a:r>
            <a:r>
              <a:rPr lang="ru-RU" sz="3600" dirty="0" err="1" smtClean="0"/>
              <a:t>тільки</a:t>
            </a:r>
            <a:r>
              <a:rPr lang="ru-RU" sz="3600" dirty="0" smtClean="0"/>
              <a:t> за книжками і  </a:t>
            </a:r>
            <a:r>
              <a:rPr lang="ru-RU" sz="3600" dirty="0" err="1" smtClean="0"/>
              <a:t>написаними</a:t>
            </a:r>
            <a:r>
              <a:rPr lang="ru-RU" sz="3600" dirty="0" smtClean="0"/>
              <a:t> </a:t>
            </a:r>
            <a:r>
              <a:rPr lang="ru-RU" sz="3600" dirty="0" err="1" smtClean="0"/>
              <a:t>реакціями</a:t>
            </a:r>
            <a:r>
              <a:rPr lang="ru-RU" sz="3600" dirty="0" smtClean="0"/>
              <a:t> в </a:t>
            </a:r>
            <a:r>
              <a:rPr lang="ru-RU" sz="3600" dirty="0" err="1" smtClean="0"/>
              <a:t>зошиті</a:t>
            </a:r>
            <a:r>
              <a:rPr lang="ru-RU" sz="3600" dirty="0" smtClean="0"/>
              <a:t>, а й на </a:t>
            </a:r>
            <a:r>
              <a:rPr lang="ru-RU" sz="3600" dirty="0" err="1" smtClean="0"/>
              <a:t>практиці</a:t>
            </a:r>
            <a:r>
              <a:rPr lang="ru-RU" sz="3600" dirty="0" smtClean="0"/>
              <a:t>!</a:t>
            </a:r>
          </a:p>
          <a:p>
            <a:pPr marL="0" indent="0">
              <a:buNone/>
            </a:pPr>
            <a:endParaRPr lang="ru-RU"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9429" y="435428"/>
            <a:ext cx="4562928" cy="60839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9701336"/>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6000" b="-6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478971" y="824140"/>
            <a:ext cx="5646057" cy="4351338"/>
          </a:xfrm>
        </p:spPr>
        <p:txBody>
          <a:bodyPr>
            <a:noAutofit/>
          </a:bodyPr>
          <a:lstStyle/>
          <a:p>
            <a:pPr marL="0" indent="0">
              <a:buNone/>
            </a:pPr>
            <a:r>
              <a:rPr lang="uk-UA" sz="3200" dirty="0" smtClean="0"/>
              <a:t>Суттєвою різницею нашого університету і університету закордоном є саме те, що там ми вивчали тільки теорію, а тут окрім неї у нас було чимало практичних занять. Всі практичні заняття були дуже цікавими, вони в подальшому вплинули на наші знання з аналітичної хімії. </a:t>
            </a:r>
            <a:endParaRPr lang="ru-RU" sz="3200" dirty="0"/>
          </a:p>
        </p:txBody>
      </p:sp>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t="24762"/>
          <a:stretch/>
        </p:blipFill>
        <p:spPr>
          <a:xfrm>
            <a:off x="6125028" y="504826"/>
            <a:ext cx="5941786" cy="59606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8223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5000"/>
            <a:lum/>
          </a:blip>
          <a:srcRect/>
          <a:stretch>
            <a:fillRect t="-6000" b="-6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272143" y="1186996"/>
            <a:ext cx="5417456" cy="4351338"/>
          </a:xfrm>
        </p:spPr>
        <p:txBody>
          <a:bodyPr/>
          <a:lstStyle/>
          <a:p>
            <a:pPr marL="0" indent="0" algn="ctr">
              <a:buNone/>
            </a:pPr>
            <a:r>
              <a:rPr lang="uk-UA" dirty="0" smtClean="0"/>
              <a:t>В Національному Університеті Біоресурсів і </a:t>
            </a:r>
            <a:r>
              <a:rPr lang="uk-UA" dirty="0" err="1" smtClean="0"/>
              <a:t>Природокористуванння</a:t>
            </a:r>
            <a:r>
              <a:rPr lang="uk-UA" dirty="0" smtClean="0"/>
              <a:t> України, на </a:t>
            </a:r>
            <a:r>
              <a:rPr lang="uk-UA" u="sng" dirty="0" smtClean="0"/>
              <a:t>кафедрі </a:t>
            </a:r>
            <a:r>
              <a:rPr lang="ru-RU" u="sng" dirty="0" err="1" smtClean="0"/>
              <a:t>аналітичної</a:t>
            </a:r>
            <a:r>
              <a:rPr lang="ru-RU" u="sng" dirty="0" smtClean="0"/>
              <a:t> </a:t>
            </a:r>
            <a:r>
              <a:rPr lang="ru-RU" u="sng" dirty="0"/>
              <a:t>і </a:t>
            </a:r>
            <a:r>
              <a:rPr lang="ru-RU" u="sng" dirty="0" err="1"/>
              <a:t>біонеорганічної</a:t>
            </a:r>
            <a:r>
              <a:rPr lang="ru-RU" u="sng" dirty="0"/>
              <a:t> </a:t>
            </a:r>
            <a:r>
              <a:rPr lang="ru-RU" u="sng" dirty="0" err="1"/>
              <a:t>хімії</a:t>
            </a:r>
            <a:r>
              <a:rPr lang="ru-RU" u="sng" dirty="0"/>
              <a:t> та </a:t>
            </a:r>
            <a:r>
              <a:rPr lang="ru-RU" u="sng" dirty="0" err="1"/>
              <a:t>якості</a:t>
            </a:r>
            <a:r>
              <a:rPr lang="ru-RU" u="sng" dirty="0"/>
              <a:t> </a:t>
            </a:r>
            <a:r>
              <a:rPr lang="ru-RU" u="sng" dirty="0" smtClean="0"/>
              <a:t>води </a:t>
            </a:r>
            <a:r>
              <a:rPr lang="ru-RU" dirty="0" err="1" smtClean="0"/>
              <a:t>студенти</a:t>
            </a:r>
            <a:r>
              <a:rPr lang="ru-RU" dirty="0" smtClean="0"/>
              <a:t> </a:t>
            </a:r>
            <a:r>
              <a:rPr lang="ru-RU" dirty="0" err="1" smtClean="0"/>
              <a:t>мають</a:t>
            </a:r>
            <a:r>
              <a:rPr lang="ru-RU" dirty="0" smtClean="0"/>
              <a:t> </a:t>
            </a:r>
            <a:r>
              <a:rPr lang="ru-RU" dirty="0" err="1" smtClean="0"/>
              <a:t>таку</a:t>
            </a:r>
            <a:r>
              <a:rPr lang="ru-RU" dirty="0" smtClean="0"/>
              <a:t> </a:t>
            </a:r>
            <a:r>
              <a:rPr lang="ru-RU" dirty="0" err="1" smtClean="0"/>
              <a:t>можливість</a:t>
            </a:r>
            <a:r>
              <a:rPr lang="ru-RU" dirty="0" smtClean="0"/>
              <a:t>, вони </a:t>
            </a:r>
            <a:r>
              <a:rPr lang="ru-RU" dirty="0" err="1" smtClean="0"/>
              <a:t>вивчають</a:t>
            </a:r>
            <a:r>
              <a:rPr lang="ru-RU" dirty="0" smtClean="0"/>
              <a:t> </a:t>
            </a:r>
            <a:r>
              <a:rPr lang="ru-RU" dirty="0" err="1" smtClean="0"/>
              <a:t>хімі</a:t>
            </a:r>
            <a:r>
              <a:rPr lang="ru-RU" dirty="0" err="1"/>
              <a:t>ю</a:t>
            </a:r>
            <a:r>
              <a:rPr lang="ru-RU" dirty="0" smtClean="0"/>
              <a:t> не </a:t>
            </a:r>
            <a:r>
              <a:rPr lang="ru-RU" dirty="0" err="1" smtClean="0"/>
              <a:t>тільки</a:t>
            </a:r>
            <a:r>
              <a:rPr lang="ru-RU" dirty="0" smtClean="0"/>
              <a:t> на </a:t>
            </a:r>
            <a:r>
              <a:rPr lang="ru-RU" dirty="0" err="1" smtClean="0"/>
              <a:t>теорії</a:t>
            </a:r>
            <a:r>
              <a:rPr lang="ru-RU" dirty="0" smtClean="0"/>
              <a:t>!</a:t>
            </a:r>
            <a:endParaRPr lang="ru-RU" dirty="0"/>
          </a:p>
          <a:p>
            <a:pPr marL="0" indent="0">
              <a:buNone/>
            </a:pPr>
            <a:endParaRPr lang="ru-RU" dirty="0"/>
          </a:p>
        </p:txBody>
      </p:sp>
      <p:pic>
        <p:nvPicPr>
          <p:cNvPr id="4" name="Рисунок 3"/>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688365" y="374196"/>
            <a:ext cx="4786653" cy="6382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96453317"/>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6000" b="-6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359229" y="459240"/>
            <a:ext cx="5272314" cy="5839959"/>
          </a:xfrm>
        </p:spPr>
        <p:txBody>
          <a:bodyPr>
            <a:normAutofit fontScale="85000" lnSpcReduction="10000"/>
          </a:bodyPr>
          <a:lstStyle/>
          <a:p>
            <a:pPr marL="0" indent="0">
              <a:buNone/>
            </a:pPr>
            <a:r>
              <a:rPr lang="uk-UA" sz="3900" dirty="0" smtClean="0"/>
              <a:t>Завдяки колективу кафедри, які мають високу кваліфікацію, студенти отримують гарну базу знань з теорії  та з практики. У нас не буває такого, що викладач показує реакцію одну на всіх, кожен робить сам, кожен може впевнитись у правильності того чи іншого написаного рівняння на практиці. </a:t>
            </a:r>
          </a:p>
          <a:p>
            <a:pPr marL="0" indent="0">
              <a:buNone/>
            </a:pPr>
            <a:endParaRPr lang="uk-UA" dirty="0"/>
          </a:p>
          <a:p>
            <a:pPr marL="0" indent="0">
              <a:buNone/>
            </a:pPr>
            <a:r>
              <a:rPr lang="uk-UA" dirty="0" smtClean="0"/>
              <a:t> </a:t>
            </a:r>
            <a:endParaRPr lang="ru-RU" dirty="0"/>
          </a:p>
        </p:txBody>
      </p:sp>
      <p:pic>
        <p:nvPicPr>
          <p:cNvPr id="4" name="Рисунок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82" t="9686" r="-282" b="563"/>
          <a:stretch/>
        </p:blipFill>
        <p:spPr>
          <a:xfrm>
            <a:off x="6008915" y="219473"/>
            <a:ext cx="5619750" cy="63194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83515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6000" b="-6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373742" y="606426"/>
            <a:ext cx="6665686" cy="5576660"/>
          </a:xfrm>
        </p:spPr>
        <p:txBody>
          <a:bodyPr/>
          <a:lstStyle/>
          <a:p>
            <a:pPr marL="0" indent="0">
              <a:buNone/>
            </a:pPr>
            <a:r>
              <a:rPr lang="uk-UA" dirty="0" smtClean="0"/>
              <a:t>Кожного заняття студенти, які мають заняття аналітичної хімії проводять десятки аналітичних реакцій в день. Вони на своєму досвіді можуть побачити і зрозуміти, чому, наприклад , якщо до розчину солі калію додати </a:t>
            </a:r>
            <a:r>
              <a:rPr lang="uk-UA" dirty="0" err="1" smtClean="0"/>
              <a:t>гексанітрокобальтат</a:t>
            </a:r>
            <a:r>
              <a:rPr lang="uk-UA" dirty="0" smtClean="0"/>
              <a:t> </a:t>
            </a:r>
            <a:r>
              <a:rPr lang="uk-UA" dirty="0" err="1" smtClean="0"/>
              <a:t>натрія</a:t>
            </a:r>
            <a:r>
              <a:rPr lang="uk-UA" dirty="0" smtClean="0"/>
              <a:t> утвориться жовтий кристалічний осад, а при добавлянні до розчину солі заліза(</a:t>
            </a:r>
            <a:r>
              <a:rPr lang="pl-PL" dirty="0" smtClean="0"/>
              <a:t>II</a:t>
            </a:r>
            <a:r>
              <a:rPr lang="uk-UA" dirty="0" smtClean="0"/>
              <a:t>) </a:t>
            </a:r>
            <a:r>
              <a:rPr lang="uk-UA" dirty="0" err="1" smtClean="0"/>
              <a:t>гексаціаноферат</a:t>
            </a:r>
            <a:r>
              <a:rPr lang="uk-UA" dirty="0" smtClean="0"/>
              <a:t> калію утвориться синій осад. </a:t>
            </a:r>
            <a:endParaRPr lang="ru-RU"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542" y="330654"/>
            <a:ext cx="4759437" cy="63459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9494213"/>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6000" b="-6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489857" y="519339"/>
            <a:ext cx="5417458" cy="4351338"/>
          </a:xfrm>
        </p:spPr>
        <p:txBody>
          <a:bodyPr>
            <a:noAutofit/>
          </a:bodyPr>
          <a:lstStyle/>
          <a:p>
            <a:pPr marL="0" indent="0">
              <a:buNone/>
            </a:pPr>
            <a:r>
              <a:rPr lang="uk-UA" dirty="0" smtClean="0"/>
              <a:t>В наш час чимало екологів, які не є професіоналами своєї справи, які не вміють користуватися хімічним посудом, реактивами,  та й взагалі, не знають що це таке. Вони не вміють виконувати елементарні досліди, не знають як проводити кількісний та якісний аналіз, вони «екологи теорії», які на практиці нічого не вміють. Все це через недостатній рівень підготовки в університеті, недостатню кількість практичних занять. </a:t>
            </a:r>
            <a:endParaRPr lang="ru-RU" dirty="0"/>
          </a:p>
        </p:txBody>
      </p:sp>
      <p:pic>
        <p:nvPicPr>
          <p:cNvPr id="2" name="Рисунок 1"/>
          <p:cNvPicPr>
            <a:picLocks noChangeAspect="1"/>
          </p:cNvPicPr>
          <p:nvPr/>
        </p:nvPicPr>
        <p:blipFill rotWithShape="1">
          <a:blip r:embed="rId3">
            <a:extLst>
              <a:ext uri="{28A0092B-C50C-407E-A947-70E740481C1C}">
                <a14:useLocalDpi xmlns:a14="http://schemas.microsoft.com/office/drawing/2010/main" val="0"/>
              </a:ext>
            </a:extLst>
          </a:blip>
          <a:srcRect l="25974" r="19192"/>
          <a:stretch/>
        </p:blipFill>
        <p:spPr>
          <a:xfrm>
            <a:off x="6444342" y="892401"/>
            <a:ext cx="5515429" cy="53828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8881281"/>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6000" b="-6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489856" y="824139"/>
            <a:ext cx="5214258" cy="2223861"/>
          </a:xfrm>
        </p:spPr>
        <p:txBody>
          <a:bodyPr>
            <a:noAutofit/>
          </a:bodyPr>
          <a:lstStyle/>
          <a:p>
            <a:pPr marL="0" indent="0">
              <a:buNone/>
            </a:pPr>
            <a:r>
              <a:rPr lang="ru-RU" sz="3200" dirty="0" err="1" smtClean="0"/>
              <a:t>Завдяки</a:t>
            </a:r>
            <a:r>
              <a:rPr lang="ru-RU" sz="3200" dirty="0" smtClean="0"/>
              <a:t> </a:t>
            </a:r>
            <a:r>
              <a:rPr lang="uk-UA" sz="3200" dirty="0" smtClean="0"/>
              <a:t>обладнаним</a:t>
            </a:r>
            <a:r>
              <a:rPr lang="ru-RU" sz="3200" dirty="0" smtClean="0"/>
              <a:t> </a:t>
            </a:r>
            <a:r>
              <a:rPr lang="ru-RU" sz="3200" dirty="0" err="1" smtClean="0"/>
              <a:t>лаборат</a:t>
            </a:r>
            <a:r>
              <a:rPr lang="uk-UA" sz="3200" dirty="0" err="1" smtClean="0"/>
              <a:t>оріям</a:t>
            </a:r>
            <a:r>
              <a:rPr lang="uk-UA" sz="3200" dirty="0" smtClean="0"/>
              <a:t> , викладачам та лаборантам, нас не спіткає шлях недосвідчених на практиці екологів. На заняттях ми практично познайомилися  з методами якісного та кількісного аналізу, познайомилися з обладнаннями, реактивами, їх назвою та правильністю застосування. </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508" y="417739"/>
            <a:ext cx="4675415" cy="62338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77911282"/>
      </p:ext>
    </p:extLst>
  </p:cSld>
  <p:clrMapOvr>
    <a:masterClrMapping/>
  </p:clrMapOvr>
  <p:transition spd="slow">
    <p:randomBar dir="vert"/>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604</TotalTime>
  <Words>597</Words>
  <Application>Microsoft Office PowerPoint</Application>
  <PresentationFormat>Произвольный</PresentationFormat>
  <Paragraphs>20</Paragraphs>
  <Slides>19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Тема Office</vt:lpstr>
      <vt:lpstr>Хімія – це не лише теорія, а й практика!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Хімія на практиці – це круто!</dc:title>
  <dc:creator>Ганна</dc:creator>
  <cp:lastModifiedBy>Kopilevich</cp:lastModifiedBy>
  <cp:revision>25</cp:revision>
  <dcterms:created xsi:type="dcterms:W3CDTF">2018-06-25T16:32:01Z</dcterms:created>
  <dcterms:modified xsi:type="dcterms:W3CDTF">2018-06-27T09:29:01Z</dcterms:modified>
</cp:coreProperties>
</file>