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57" r:id="rId5"/>
    <p:sldId id="258" r:id="rId6"/>
    <p:sldId id="259" r:id="rId7"/>
    <p:sldId id="261" r:id="rId8"/>
    <p:sldId id="262" r:id="rId9"/>
    <p:sldId id="263" r:id="rId10"/>
    <p:sldId id="260" r:id="rId11"/>
    <p:sldId id="287" r:id="rId12"/>
    <p:sldId id="288" r:id="rId13"/>
    <p:sldId id="291" r:id="rId14"/>
    <p:sldId id="292" r:id="rId15"/>
    <p:sldId id="293" r:id="rId16"/>
    <p:sldId id="294" r:id="rId17"/>
    <p:sldId id="269" r:id="rId18"/>
    <p:sldId id="270" r:id="rId19"/>
    <p:sldId id="271" r:id="rId20"/>
    <p:sldId id="272" r:id="rId21"/>
    <p:sldId id="273" r:id="rId22"/>
    <p:sldId id="275" r:id="rId23"/>
    <p:sldId id="274" r:id="rId24"/>
    <p:sldId id="295" r:id="rId2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E171933-4619-4E11-9A3F-F7608DF75F80}" styleName="Помірний стиль 1 –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EDE505-2F3A-41E4-924C-A2243133A86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DAA878F9-19A5-4072-BC79-1AC852EA0B88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uk-UA" dirty="0">
              <a:solidFill>
                <a:srgbClr val="002060"/>
              </a:solidFill>
            </a:rPr>
            <a:t>Рух автомобіля відбувається по рівній, горизонтальній поверхні. Опір на гаку не враховується. Дані припущення прийнято виходячи з чинних нормативних документів щодо оцінки стійкості автомобіля;</a:t>
          </a:r>
        </a:p>
      </dgm:t>
    </dgm:pt>
    <dgm:pt modelId="{8B5D08CE-2445-41AE-BC8F-73FA64077423}" type="parTrans" cxnId="{24E86C4B-F9AD-4ECC-AF1A-F9C9B0F8A499}">
      <dgm:prSet/>
      <dgm:spPr/>
      <dgm:t>
        <a:bodyPr/>
        <a:lstStyle/>
        <a:p>
          <a:endParaRPr lang="uk-UA"/>
        </a:p>
      </dgm:t>
    </dgm:pt>
    <dgm:pt modelId="{7896BBD4-21EB-44D1-B969-FF6D81B6834E}" type="sibTrans" cxnId="{24E86C4B-F9AD-4ECC-AF1A-F9C9B0F8A499}">
      <dgm:prSet/>
      <dgm:spPr/>
      <dgm:t>
        <a:bodyPr/>
        <a:lstStyle/>
        <a:p>
          <a:endParaRPr lang="uk-UA"/>
        </a:p>
      </dgm:t>
    </dgm:pt>
    <dgm:pt modelId="{2D5C3B5E-082A-4B57-AAE4-B8D955A312C4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just" rtl="0"/>
          <a:r>
            <a:rPr lang="uk-UA" sz="1000" dirty="0">
              <a:solidFill>
                <a:schemeClr val="accent1">
                  <a:lumMod val="50000"/>
                </a:schemeClr>
              </a:solidFill>
              <a:effectLst/>
            </a:rPr>
            <a:t>Оскільки криволінійний рух автомобіля відбувається з невеликими швидкостями, впливом аеродинамічних сил нехтуємо.</a:t>
          </a:r>
        </a:p>
      </dgm:t>
    </dgm:pt>
    <dgm:pt modelId="{E21DCEDF-9A0B-4D33-A9A2-F961189DB5A1}" type="parTrans" cxnId="{60D39071-3D35-4EAE-ACAE-575A484AC8A3}">
      <dgm:prSet/>
      <dgm:spPr/>
      <dgm:t>
        <a:bodyPr/>
        <a:lstStyle/>
        <a:p>
          <a:endParaRPr lang="uk-UA"/>
        </a:p>
      </dgm:t>
    </dgm:pt>
    <dgm:pt modelId="{1CFD6729-9C52-412B-8529-3D515BAD5D2B}" type="sibTrans" cxnId="{60D39071-3D35-4EAE-ACAE-575A484AC8A3}">
      <dgm:prSet/>
      <dgm:spPr/>
      <dgm:t>
        <a:bodyPr/>
        <a:lstStyle/>
        <a:p>
          <a:endParaRPr lang="uk-UA"/>
        </a:p>
      </dgm:t>
    </dgm:pt>
    <dgm:pt modelId="{5A546661-489C-4693-A2F4-59481314A349}" type="pres">
      <dgm:prSet presAssocID="{93EDE505-2F3A-41E4-924C-A2243133A86C}" presName="CompostProcess" presStyleCnt="0">
        <dgm:presLayoutVars>
          <dgm:dir/>
          <dgm:resizeHandles val="exact"/>
        </dgm:presLayoutVars>
      </dgm:prSet>
      <dgm:spPr/>
    </dgm:pt>
    <dgm:pt modelId="{9ED793C5-CEBA-46D8-B6CC-B94350F83CD9}" type="pres">
      <dgm:prSet presAssocID="{93EDE505-2F3A-41E4-924C-A2243133A86C}" presName="arrow" presStyleLbl="bgShp" presStyleIdx="0" presStyleCnt="1"/>
      <dgm:spPr>
        <a:solidFill>
          <a:srgbClr val="008080"/>
        </a:solidFill>
      </dgm:spPr>
    </dgm:pt>
    <dgm:pt modelId="{65C49E3E-1B54-42A3-BC0C-7F0C8C8EBCB7}" type="pres">
      <dgm:prSet presAssocID="{93EDE505-2F3A-41E4-924C-A2243133A86C}" presName="linearProcess" presStyleCnt="0"/>
      <dgm:spPr/>
    </dgm:pt>
    <dgm:pt modelId="{C13B3C7A-74D3-4FB4-A532-40B3678A9664}" type="pres">
      <dgm:prSet presAssocID="{DAA878F9-19A5-4072-BC79-1AC852EA0B88}" presName="textNode" presStyleLbl="node1" presStyleIdx="0" presStyleCnt="2">
        <dgm:presLayoutVars>
          <dgm:bulletEnabled val="1"/>
        </dgm:presLayoutVars>
      </dgm:prSet>
      <dgm:spPr/>
    </dgm:pt>
    <dgm:pt modelId="{07B71D4B-6BA8-4663-A159-3F0A35DC6369}" type="pres">
      <dgm:prSet presAssocID="{7896BBD4-21EB-44D1-B969-FF6D81B6834E}" presName="sibTrans" presStyleCnt="0"/>
      <dgm:spPr/>
    </dgm:pt>
    <dgm:pt modelId="{45417C28-5476-4C29-9F84-71C8002E6DC1}" type="pres">
      <dgm:prSet presAssocID="{2D5C3B5E-082A-4B57-AAE4-B8D955A312C4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B49D5631-DC43-40B9-ADF5-A5CFB87F183B}" type="presOf" srcId="{93EDE505-2F3A-41E4-924C-A2243133A86C}" destId="{5A546661-489C-4693-A2F4-59481314A349}" srcOrd="0" destOrd="0" presId="urn:microsoft.com/office/officeart/2005/8/layout/hProcess9"/>
    <dgm:cxn modelId="{24E86C4B-F9AD-4ECC-AF1A-F9C9B0F8A499}" srcId="{93EDE505-2F3A-41E4-924C-A2243133A86C}" destId="{DAA878F9-19A5-4072-BC79-1AC852EA0B88}" srcOrd="0" destOrd="0" parTransId="{8B5D08CE-2445-41AE-BC8F-73FA64077423}" sibTransId="{7896BBD4-21EB-44D1-B969-FF6D81B6834E}"/>
    <dgm:cxn modelId="{60D39071-3D35-4EAE-ACAE-575A484AC8A3}" srcId="{93EDE505-2F3A-41E4-924C-A2243133A86C}" destId="{2D5C3B5E-082A-4B57-AAE4-B8D955A312C4}" srcOrd="1" destOrd="0" parTransId="{E21DCEDF-9A0B-4D33-A9A2-F961189DB5A1}" sibTransId="{1CFD6729-9C52-412B-8529-3D515BAD5D2B}"/>
    <dgm:cxn modelId="{B446E851-770C-49F3-BA73-70EDBA1E9A6F}" type="presOf" srcId="{DAA878F9-19A5-4072-BC79-1AC852EA0B88}" destId="{C13B3C7A-74D3-4FB4-A532-40B3678A9664}" srcOrd="0" destOrd="0" presId="urn:microsoft.com/office/officeart/2005/8/layout/hProcess9"/>
    <dgm:cxn modelId="{1BDD6753-5202-42B3-AFE3-2C64E2287BA0}" type="presOf" srcId="{2D5C3B5E-082A-4B57-AAE4-B8D955A312C4}" destId="{45417C28-5476-4C29-9F84-71C8002E6DC1}" srcOrd="0" destOrd="0" presId="urn:microsoft.com/office/officeart/2005/8/layout/hProcess9"/>
    <dgm:cxn modelId="{05211BB3-1A8F-4069-A341-A95BFCE7401D}" type="presParOf" srcId="{5A546661-489C-4693-A2F4-59481314A349}" destId="{9ED793C5-CEBA-46D8-B6CC-B94350F83CD9}" srcOrd="0" destOrd="0" presId="urn:microsoft.com/office/officeart/2005/8/layout/hProcess9"/>
    <dgm:cxn modelId="{D579B1C9-62BE-446B-9866-6756B7177D5B}" type="presParOf" srcId="{5A546661-489C-4693-A2F4-59481314A349}" destId="{65C49E3E-1B54-42A3-BC0C-7F0C8C8EBCB7}" srcOrd="1" destOrd="0" presId="urn:microsoft.com/office/officeart/2005/8/layout/hProcess9"/>
    <dgm:cxn modelId="{107BF334-84D0-4B07-8153-84F174942D28}" type="presParOf" srcId="{65C49E3E-1B54-42A3-BC0C-7F0C8C8EBCB7}" destId="{C13B3C7A-74D3-4FB4-A532-40B3678A9664}" srcOrd="0" destOrd="0" presId="urn:microsoft.com/office/officeart/2005/8/layout/hProcess9"/>
    <dgm:cxn modelId="{BFEF05C1-5B50-4309-AA09-914741B297EE}" type="presParOf" srcId="{65C49E3E-1B54-42A3-BC0C-7F0C8C8EBCB7}" destId="{07B71D4B-6BA8-4663-A159-3F0A35DC6369}" srcOrd="1" destOrd="0" presId="urn:microsoft.com/office/officeart/2005/8/layout/hProcess9"/>
    <dgm:cxn modelId="{128410D7-5C0C-4A95-BBEE-B458C476A56C}" type="presParOf" srcId="{65C49E3E-1B54-42A3-BC0C-7F0C8C8EBCB7}" destId="{45417C28-5476-4C29-9F84-71C8002E6DC1}" srcOrd="2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D793C5-CEBA-46D8-B6CC-B94350F83CD9}">
      <dsp:nvSpPr>
        <dsp:cNvPr id="0" name=""/>
        <dsp:cNvSpPr/>
      </dsp:nvSpPr>
      <dsp:spPr>
        <a:xfrm>
          <a:off x="457199" y="0"/>
          <a:ext cx="5181600" cy="2031325"/>
        </a:xfrm>
        <a:prstGeom prst="rightArrow">
          <a:avLst/>
        </a:prstGeom>
        <a:solidFill>
          <a:srgbClr val="00808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B3C7A-74D3-4FB4-A532-40B3678A9664}">
      <dsp:nvSpPr>
        <dsp:cNvPr id="0" name=""/>
        <dsp:cNvSpPr/>
      </dsp:nvSpPr>
      <dsp:spPr>
        <a:xfrm>
          <a:off x="611460" y="609397"/>
          <a:ext cx="2362200" cy="81253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900" kern="1200" dirty="0">
              <a:solidFill>
                <a:srgbClr val="002060"/>
              </a:solidFill>
            </a:rPr>
            <a:t>Рух автомобіля відбувається по рівній, горизонтальній поверхні. Опір на гаку не враховується. Дані припущення прийнято виходячи з чинних нормативних документів щодо оцінки стійкості автомобіля;</a:t>
          </a:r>
        </a:p>
      </dsp:txBody>
      <dsp:txXfrm>
        <a:off x="651124" y="649061"/>
        <a:ext cx="2282872" cy="733202"/>
      </dsp:txXfrm>
    </dsp:sp>
    <dsp:sp modelId="{45417C28-5476-4C29-9F84-71C8002E6DC1}">
      <dsp:nvSpPr>
        <dsp:cNvPr id="0" name=""/>
        <dsp:cNvSpPr/>
      </dsp:nvSpPr>
      <dsp:spPr>
        <a:xfrm>
          <a:off x="3122339" y="609397"/>
          <a:ext cx="2362200" cy="81253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just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kern="1200" dirty="0">
              <a:solidFill>
                <a:schemeClr val="accent1">
                  <a:lumMod val="50000"/>
                </a:schemeClr>
              </a:solidFill>
              <a:effectLst/>
            </a:rPr>
            <a:t>Оскільки криволінійний рух автомобіля відбувається з невеликими швидкостями, впливом аеродинамічних сил нехтуємо.</a:t>
          </a:r>
        </a:p>
      </dsp:txBody>
      <dsp:txXfrm>
        <a:off x="3162003" y="649061"/>
        <a:ext cx="2282872" cy="7332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79F55-69BE-460B-C73F-FCE198BAF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E097789-1E28-64CB-EF75-F650863E7C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6FACD09-B98D-5B7D-D235-596EBD03A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AEB0-0486-47B5-A4E2-D83D78898633}" type="datetimeFigureOut">
              <a:rPr lang="uk-UA" smtClean="0"/>
              <a:t>05.05.2022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E244BC-9D9B-AEF4-3BD3-CFA710245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2214670-8C97-DFE6-7B0D-A7FCB5C6D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D751-8A2A-44B7-B33F-2D0CA8F9DD2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5186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FF3ECE-29B6-D4BA-A724-96D810A03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431B2C3-45D5-2D17-FB6C-C2B06F4660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BC1313-9FFB-1336-3586-0D36A01EE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AEB0-0486-47B5-A4E2-D83D78898633}" type="datetimeFigureOut">
              <a:rPr lang="uk-UA" smtClean="0"/>
              <a:t>05.05.2022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0760EF5-0731-A0FE-728E-89F50C9C5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4B5FA9-2F6A-59D6-3381-242F401B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D751-8A2A-44B7-B33F-2D0CA8F9DD2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4563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C9E09F-880D-95C5-FFC1-179A2200A2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3E69CED-EF2F-F941-0D92-2ED703F30C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37474FE-B7A2-4DA1-D019-8DB6E126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AEB0-0486-47B5-A4E2-D83D78898633}" type="datetimeFigureOut">
              <a:rPr lang="uk-UA" smtClean="0"/>
              <a:t>05.05.2022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5A4956C-5CC1-ACC7-FF22-AA22599CA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345E1C6-B3CB-BE71-5D3C-5EF7C65E0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D751-8A2A-44B7-B33F-2D0CA8F9DD2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8328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7A0673-8805-89C1-661A-B6ED86119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13051FE-8262-E2AD-35E4-F604B4301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3455271-ECAB-D7A4-E5E2-8EB639C0C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AEB0-0486-47B5-A4E2-D83D78898633}" type="datetimeFigureOut">
              <a:rPr lang="uk-UA" smtClean="0"/>
              <a:t>05.05.2022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7877F25-E1E7-C509-6E0B-ED0B6DFA2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AA838A0-62E6-D199-5FF5-71043F70A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D751-8A2A-44B7-B33F-2D0CA8F9DD2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5466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509F15-13C4-3662-651B-5C592C7AD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396A6F-06C2-6954-45FA-46D602A50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A657F43-30BA-6AC1-E3A4-51EDC476E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AEB0-0486-47B5-A4E2-D83D78898633}" type="datetimeFigureOut">
              <a:rPr lang="uk-UA" smtClean="0"/>
              <a:t>05.05.2022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7947115-0E89-9E5F-CF02-1CD1DAC16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974D6AE-EB76-2AAE-44A1-DCE9C0F0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D751-8A2A-44B7-B33F-2D0CA8F9DD2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4822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1CAE5-AD1C-FE4F-8E1E-35FF89200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BA8D43F-D8C3-5E04-7EEB-7011F0EF0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E3B3D93-F841-B8BF-D5C9-78D658563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4C60CE6-B78C-1DA5-EFE4-F1E427C45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AEB0-0486-47B5-A4E2-D83D78898633}" type="datetimeFigureOut">
              <a:rPr lang="uk-UA" smtClean="0"/>
              <a:t>05.05.2022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328A359-EA09-8E0C-FCEE-4BCDEC16A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80EFB0-E09D-4142-0F2B-C62C203B0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D751-8A2A-44B7-B33F-2D0CA8F9DD2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9489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E3CC5A-CEBB-132B-DC21-41C0DFB48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7BD9D22-A31D-284A-5A28-1A5816941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9E557B6-32AC-E4FA-8E42-5E2F2A6B6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2226E57-9712-1B20-0158-983591B58F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EE07A7E-C500-2FEF-E30A-12E62703C7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9DE95D1-484E-A623-9AEF-6C5FC335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AEB0-0486-47B5-A4E2-D83D78898633}" type="datetimeFigureOut">
              <a:rPr lang="uk-UA" smtClean="0"/>
              <a:t>05.05.2022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C05B744-0F2B-273D-BB19-ECFEBC801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EAA0D958-A07E-6901-E91A-289F93938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D751-8A2A-44B7-B33F-2D0CA8F9DD2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9771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85470D-21F4-4ABF-D898-ACA94CB05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2B94652-AB07-5A07-ACDD-47E58A627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AEB0-0486-47B5-A4E2-D83D78898633}" type="datetimeFigureOut">
              <a:rPr lang="uk-UA" smtClean="0"/>
              <a:t>05.05.2022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6D31E3C-2382-71C0-0545-357CD9D32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F7F7125-7236-E99C-36A8-54036D48A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D751-8A2A-44B7-B33F-2D0CA8F9DD2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0578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F2516B8-D67B-2FEA-ADA2-8C6106DF4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AEB0-0486-47B5-A4E2-D83D78898633}" type="datetimeFigureOut">
              <a:rPr lang="uk-UA" smtClean="0"/>
              <a:t>05.05.2022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B547B20-420D-4CD4-E98D-95F3E0EC6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0823A16-D025-9C39-413C-EB4666D08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D751-8A2A-44B7-B33F-2D0CA8F9DD2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6991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1436D3-29ED-24C0-10D9-F7E3C7C02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7DD5DE-F60A-59F3-5883-5003BB6BC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40D8844-8302-399E-ACA6-9D5B9446C6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FDF241C-7F71-7A3E-194B-FC712BD6A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AEB0-0486-47B5-A4E2-D83D78898633}" type="datetimeFigureOut">
              <a:rPr lang="uk-UA" smtClean="0"/>
              <a:t>05.05.2022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8475AF-ED9A-447D-F3E9-DA8AB83EB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1FBDB5C-DF1A-7607-3638-3DFC36E4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D751-8A2A-44B7-B33F-2D0CA8F9DD2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3167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2F619E-A766-86FC-D4AB-BD3F956C4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ABC5079-533F-CBD1-79BA-61C1770DD7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81CC798-351F-5CE2-98F8-9951F5C68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40D8E92-7FA5-5E31-F731-12AE57B2A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AEB0-0486-47B5-A4E2-D83D78898633}" type="datetimeFigureOut">
              <a:rPr lang="uk-UA" smtClean="0"/>
              <a:t>05.05.2022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1C9A3E5-0F1A-63EE-BCB4-28588627A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EB7CCD6-C457-9821-99A6-7510B9E65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D751-8A2A-44B7-B33F-2D0CA8F9DD2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5146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90C351C-9BED-E1C3-3997-5F866619D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09591E4-564D-6B9F-4C8E-C582A0EBA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26EC86B-0424-FB00-B2B7-CF983B794B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7AEB0-0486-47B5-A4E2-D83D78898633}" type="datetimeFigureOut">
              <a:rPr lang="uk-UA" smtClean="0"/>
              <a:t>05.05.2022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154ADE-80A0-997A-CD01-30B95228A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5197E73-C94D-11B1-1F7E-D0A7FF927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8D751-8A2A-44B7-B33F-2D0CA8F9DD2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182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hyperlink" Target="#page10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7579CC9-AB46-6FA1-E682-CC61193F4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7419" y="3821275"/>
            <a:ext cx="6379534" cy="456184"/>
          </a:xfrm>
        </p:spPr>
        <p:txBody>
          <a:bodyPr>
            <a:normAutofit/>
          </a:bodyPr>
          <a:lstStyle/>
          <a:p>
            <a:pPr algn="l"/>
            <a:r>
              <a:rPr lang="uk-UA" sz="2000" b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Староста гуртка: </a:t>
            </a:r>
            <a:r>
              <a:rPr lang="en-US" sz="2000" b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Іванов Богдан Олександрович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 descr="Зображення, що містить транспорт&#10;&#10;Автоматично згенерований опис">
            <a:extLst>
              <a:ext uri="{FF2B5EF4-FFF2-40B4-BE49-F238E27FC236}">
                <a16:creationId xmlns:a16="http://schemas.microsoft.com/office/drawing/2014/main" id="{57C3849B-DE7A-8215-9C11-2537CFB5A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52" y="3600318"/>
            <a:ext cx="3578188" cy="31434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57387C-9134-238B-B9B4-A2E54A06DBC4}"/>
              </a:ext>
            </a:extLst>
          </p:cNvPr>
          <p:cNvSpPr txBox="1"/>
          <p:nvPr/>
        </p:nvSpPr>
        <p:spPr>
          <a:xfrm>
            <a:off x="1423783" y="433122"/>
            <a:ext cx="637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ХІ ФЕСТИВАЛЬ СТУДЕНТСЬКОЇ НАУКИ – 2022</a:t>
            </a:r>
            <a:endParaRPr lang="uk-UA" dirty="0">
              <a:solidFill>
                <a:schemeClr val="accent1"/>
              </a:solidFill>
            </a:endParaRPr>
          </a:p>
        </p:txBody>
      </p:sp>
      <p:pic>
        <p:nvPicPr>
          <p:cNvPr id="11" name="Picture 3" descr="C:\Users\Ivan\Desktop\NUBIP_LOGO_NEW_2018.png">
            <a:extLst>
              <a:ext uri="{FF2B5EF4-FFF2-40B4-BE49-F238E27FC236}">
                <a16:creationId xmlns:a16="http://schemas.microsoft.com/office/drawing/2014/main" id="{60B32AEF-85B7-1FFE-D70C-CDADB802E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15" y="1327726"/>
            <a:ext cx="1871662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CA8E5B-727B-FB22-4F9F-3FDAC6677373}"/>
              </a:ext>
            </a:extLst>
          </p:cNvPr>
          <p:cNvSpPr txBox="1"/>
          <p:nvPr/>
        </p:nvSpPr>
        <p:spPr>
          <a:xfrm>
            <a:off x="6389773" y="1063469"/>
            <a:ext cx="4371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 err="1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НАУКОВИЙ</a:t>
            </a:r>
            <a:r>
              <a:rPr lang="ru-RU" sz="2400" b="1" i="1" dirty="0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ГУРТОК</a:t>
            </a:r>
            <a:r>
              <a:rPr lang="ru-RU" sz="2400" b="1" i="1" dirty="0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br>
              <a:rPr lang="ru-RU" sz="2400" b="1" i="1" dirty="0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  <a:cs typeface="+mn-cs"/>
              </a:rPr>
            </a:br>
            <a:endParaRPr lang="uk-UA" sz="2400" b="1" dirty="0">
              <a:ln w="11430"/>
              <a:solidFill>
                <a:srgbClr val="FF66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6" name="Рисунок 5" descr="Зображення, що містить двигун, кілька&#10;&#10;Автоматично згенерований опис">
            <a:extLst>
              <a:ext uri="{FF2B5EF4-FFF2-40B4-BE49-F238E27FC236}">
                <a16:creationId xmlns:a16="http://schemas.microsoft.com/office/drawing/2014/main" id="{25B00020-949D-E98A-D9D5-FD000B232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82342" y="3250709"/>
            <a:ext cx="4074064" cy="3055548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DF28AB5D-71AC-8493-2129-AB4F78831EE8}"/>
              </a:ext>
            </a:extLst>
          </p:cNvPr>
          <p:cNvSpPr txBox="1">
            <a:spLocks/>
          </p:cNvSpPr>
          <p:nvPr/>
        </p:nvSpPr>
        <p:spPr>
          <a:xfrm>
            <a:off x="4613550" y="1744359"/>
            <a:ext cx="7678882" cy="1683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3600" b="1" dirty="0" err="1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Обгрунтування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методів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діагностування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і </a:t>
            </a:r>
            <a:r>
              <a:rPr lang="ru-RU" sz="3600" b="1" dirty="0" err="1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прогнозування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технічного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стану машин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en-US" sz="3600" b="1" dirty="0">
              <a:ln w="1143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9154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8ACDD0-D3CF-BC15-8321-1A406DE7F01F}"/>
              </a:ext>
            </a:extLst>
          </p:cNvPr>
          <p:cNvSpPr txBox="1"/>
          <p:nvPr/>
        </p:nvSpPr>
        <p:spPr>
          <a:xfrm>
            <a:off x="4603468" y="4741948"/>
            <a:ext cx="682952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baseline="30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НАШЕ</a:t>
            </a:r>
            <a:r>
              <a:rPr lang="en-US" sz="4000" kern="1200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000" kern="1200" baseline="30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СЬОГОДЕННЯ</a:t>
            </a:r>
            <a:endParaRPr lang="en-US" sz="4000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 descr="Зображення, що містить особа, двигун&#10;&#10;Автоматично згенерований опис">
            <a:extLst>
              <a:ext uri="{FF2B5EF4-FFF2-40B4-BE49-F238E27FC236}">
                <a16:creationId xmlns:a16="http://schemas.microsoft.com/office/drawing/2014/main" id="{60C83369-8BF1-A2A8-EF29-4A464A3B0E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8" b="-3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13" name="Рисунок 12" descr="Зображення, що містить надворі, небо, земля, вантажівка&#10;&#10;Автоматично згенерований опис">
            <a:extLst>
              <a:ext uri="{FF2B5EF4-FFF2-40B4-BE49-F238E27FC236}">
                <a16:creationId xmlns:a16="http://schemas.microsoft.com/office/drawing/2014/main" id="{0CB2E7A8-08C9-CEE5-AB6D-00E2810E36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5" r="1" b="20213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11" name="Рисунок 10" descr="Зображення, що містить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B0D8B924-843C-4282-0A3C-9EC68EEF49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7" r="1" b="23726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7" name="Рисунок 6" descr="Зображення, що містить надворі, небо, трава, поле&#10;&#10;Автоматично згенерований опис">
            <a:extLst>
              <a:ext uri="{FF2B5EF4-FFF2-40B4-BE49-F238E27FC236}">
                <a16:creationId xmlns:a16="http://schemas.microsoft.com/office/drawing/2014/main" id="{4E78CAAA-BC95-C2F7-478C-3D6508B337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9" r="14525" b="-3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15" name="Рисунок 14" descr="Зображення, що містить небо, надворі, трава, земля&#10;&#10;Автоматично згенерований опис">
            <a:extLst>
              <a:ext uri="{FF2B5EF4-FFF2-40B4-BE49-F238E27FC236}">
                <a16:creationId xmlns:a16="http://schemas.microsoft.com/office/drawing/2014/main" id="{EA5420A1-7CBB-0E07-2CCD-5B95F434FA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6" r="1" b="4041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295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57E5B77-B46F-4C51-99A3-5E9109E39A8E}"/>
              </a:ext>
            </a:extLst>
          </p:cNvPr>
          <p:cNvSpPr txBox="1"/>
          <p:nvPr/>
        </p:nvSpPr>
        <p:spPr>
          <a:xfrm>
            <a:off x="1724481" y="99829"/>
            <a:ext cx="8640960" cy="53553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uk-UA" sz="3200" b="1" kern="1200" baseline="30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Наукові тематичні дослідження гуртківців за 2020-2021 </a:t>
            </a:r>
            <a:r>
              <a:rPr lang="uk-UA" sz="3200" b="1" kern="1200" baseline="300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н.р</a:t>
            </a:r>
            <a:r>
              <a:rPr lang="uk-UA" sz="3200" b="1" kern="1200" baseline="30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endParaRPr lang="en-US" sz="3200" b="1" kern="1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5FB13C-66B9-4FDF-BD35-8363C0A36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957" y="3418995"/>
            <a:ext cx="3102503" cy="21294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312002-7338-41A1-BB22-83DF912B5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656" y="3276857"/>
            <a:ext cx="2822063" cy="22154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09692C-1DC7-44A0-B28D-432F82DA8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498" y="3319859"/>
            <a:ext cx="3102502" cy="21294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33B6A7-CF41-4262-BDD5-271E36000E6B}"/>
              </a:ext>
            </a:extLst>
          </p:cNvPr>
          <p:cNvSpPr txBox="1"/>
          <p:nvPr/>
        </p:nvSpPr>
        <p:spPr>
          <a:xfrm>
            <a:off x="1775520" y="5557844"/>
            <a:ext cx="864096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а – цементно-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бетонне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; б – асфальт у поганому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стані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; в –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бруківка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 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1 –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автомобіль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 без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пасажирів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, 2 –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автомобіль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 з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пасажирами</a:t>
            </a:r>
            <a:endParaRPr lang="ru-RU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NewRomanPSMT"/>
            </a:endParaRP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Рисунок 1 –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Залежність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розсіюваної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 амортизаторами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енергії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від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 типу</a:t>
            </a:r>
          </a:p>
          <a:p>
            <a:pPr algn="ctr"/>
            <a:r>
              <a:rPr lang="uk-UA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дорожнього покриття</a:t>
            </a:r>
            <a:endParaRPr lang="uk-UA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630B0262-918F-4E31-8DA2-1D1E864927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32256" y="763500"/>
            <a:ext cx="4563745" cy="2255520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5F386E-5A84-430C-BC7D-091B806D72EC}"/>
              </a:ext>
            </a:extLst>
          </p:cNvPr>
          <p:cNvSpPr txBox="1"/>
          <p:nvPr/>
        </p:nvSpPr>
        <p:spPr>
          <a:xfrm>
            <a:off x="3288207" y="2767964"/>
            <a:ext cx="5652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Схема системи рекуперації гальмівних сил для автомобіля</a:t>
            </a:r>
            <a:endParaRPr lang="uk-UA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FB7F8C-6893-461C-99BD-9E5593A97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4112" y="865883"/>
            <a:ext cx="3102502" cy="200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20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C3B545-C1D1-48DB-82DE-D0AD60E9B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5" r="3842"/>
          <a:stretch/>
        </p:blipFill>
        <p:spPr>
          <a:xfrm>
            <a:off x="1535661" y="67758"/>
            <a:ext cx="5625596" cy="40944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F3363D-B0C9-4056-A499-EA91DB025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359" y="67758"/>
            <a:ext cx="2604206" cy="33612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9E1AC1-9026-41C0-807C-E6D23A3FA527}"/>
              </a:ext>
            </a:extLst>
          </p:cNvPr>
          <p:cNvSpPr txBox="1"/>
          <p:nvPr/>
        </p:nvSpPr>
        <p:spPr>
          <a:xfrm>
            <a:off x="7480183" y="3466296"/>
            <a:ext cx="2880319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пасивна підвіска типу МАКФЕРСОН</a:t>
            </a:r>
            <a:endParaRPr lang="uk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301ACB-0DE4-4914-999A-7465D7CCE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505" y="4669509"/>
            <a:ext cx="2070745" cy="20919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5143B0-78CF-4FE3-A6B7-872911E43A52}"/>
              </a:ext>
            </a:extLst>
          </p:cNvPr>
          <p:cNvSpPr txBox="1"/>
          <p:nvPr/>
        </p:nvSpPr>
        <p:spPr>
          <a:xfrm>
            <a:off x="3170342" y="5978469"/>
            <a:ext cx="2954772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Передня стійка </a:t>
            </a:r>
            <a:r>
              <a:rPr lang="uk-UA" sz="1600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Magneti</a:t>
            </a:r>
            <a:r>
              <a:rPr lang="uk-UA" sz="1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Mаrelli</a:t>
            </a:r>
            <a:r>
              <a:rPr lang="uk-UA" sz="1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SDC</a:t>
            </a:r>
            <a:r>
              <a:rPr lang="uk-UA" sz="1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з амортизатором з електромагнітними клапанам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C9B90D5-B8F1-45B0-98F5-64C65EC7E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8200" y="4303218"/>
            <a:ext cx="2880319" cy="20907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8304DA-EC69-4DA5-A9B9-EDC1ACC4F584}"/>
              </a:ext>
            </a:extLst>
          </p:cNvPr>
          <p:cNvSpPr txBox="1"/>
          <p:nvPr/>
        </p:nvSpPr>
        <p:spPr>
          <a:xfrm>
            <a:off x="1524000" y="4149080"/>
            <a:ext cx="60126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" algn="ctr"/>
            <a:r>
              <a:rPr lang="uk-UA" sz="1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а – пасивна підвіска; б – </a:t>
            </a:r>
            <a:r>
              <a:rPr lang="uk-UA" sz="1400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напівактивна</a:t>
            </a:r>
            <a:r>
              <a:rPr lang="uk-UA" sz="1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підвіска, в – активна паралель на підвіска, г– активна послідовна підвіска, д – електромагнітна підвіска </a:t>
            </a:r>
          </a:p>
          <a:p>
            <a:pPr marR="749300" algn="ctr">
              <a:tabLst>
                <a:tab pos="839470" algn="l"/>
              </a:tabLst>
            </a:pPr>
            <a:r>
              <a:rPr lang="uk-UA" sz="1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Рисунок Схематичне зображення </a:t>
            </a:r>
            <a:r>
              <a:rPr lang="uk-UA" sz="1400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двохмасової</a:t>
            </a:r>
            <a:r>
              <a:rPr lang="uk-UA" sz="1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системи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36F77B-92E6-46C6-A218-036597D359A0}"/>
              </a:ext>
            </a:extLst>
          </p:cNvPr>
          <p:cNvSpPr txBox="1"/>
          <p:nvPr/>
        </p:nvSpPr>
        <p:spPr>
          <a:xfrm>
            <a:off x="7917506" y="5687948"/>
            <a:ext cx="2502024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5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Передня стійка </a:t>
            </a:r>
            <a:r>
              <a:rPr lang="uk-UA" sz="1500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BWIgroup</a:t>
            </a:r>
            <a:r>
              <a:rPr lang="uk-UA" sz="15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з амортизатором </a:t>
            </a:r>
            <a:r>
              <a:rPr lang="uk-UA" sz="1500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MagneRide</a:t>
            </a:r>
            <a:r>
              <a:rPr lang="uk-UA" sz="15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uk-UA" sz="1500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магнітореологічною</a:t>
            </a:r>
            <a:r>
              <a:rPr lang="uk-UA" sz="15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рідиною</a:t>
            </a:r>
            <a:endParaRPr lang="uk-UA" sz="15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5252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11560839-755F-4107-9588-221DE8AC7D67}"/>
              </a:ext>
            </a:extLst>
          </p:cNvPr>
          <p:cNvGraphicFramePr>
            <a:graphicFrameLocks/>
          </p:cNvGraphicFramePr>
          <p:nvPr/>
        </p:nvGraphicFramePr>
        <p:xfrm>
          <a:off x="2766879" y="483221"/>
          <a:ext cx="6658242" cy="165723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{00A15C55-8517-42AA-B614-E9B94910E393}</a:tableStyleId>
              </a:tblPr>
              <a:tblGrid>
                <a:gridCol w="15658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0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1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7494">
                <a:tc>
                  <a:txBody>
                    <a:bodyPr/>
                    <a:lstStyle/>
                    <a:p>
                      <a:pPr marL="105410" marR="88265" indent="271145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Складові</a:t>
                      </a:r>
                      <a:r>
                        <a:rPr lang="uk-UA" sz="1400" spc="5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профілю</a:t>
                      </a:r>
                      <a:r>
                        <a:rPr lang="uk-UA" sz="1400" spc="-4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дороги</a:t>
                      </a:r>
                      <a:endParaRPr lang="uk-UA" sz="11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59690" algn="ctr">
                        <a:lnSpc>
                          <a:spcPts val="1595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2060"/>
                          </a:solidFill>
                          <a:effectLst/>
                        </a:rPr>
                        <a:t>Довжина</a:t>
                      </a:r>
                      <a:r>
                        <a:rPr lang="uk-UA" sz="1400" spc="-25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uk-UA" sz="1400" dirty="0" err="1">
                          <a:solidFill>
                            <a:srgbClr val="002060"/>
                          </a:solidFill>
                          <a:effectLst/>
                        </a:rPr>
                        <a:t>нерівностей</a:t>
                      </a:r>
                      <a:endParaRPr lang="uk-UA" sz="11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32410" marR="226060" algn="ctr">
                        <a:lnSpc>
                          <a:spcPts val="1595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Характер</a:t>
                      </a:r>
                      <a:r>
                        <a:rPr lang="uk-UA" sz="1400" spc="-1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впливу</a:t>
                      </a:r>
                      <a:r>
                        <a:rPr lang="uk-UA" sz="1400" spc="-15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на</a:t>
                      </a:r>
                      <a:r>
                        <a:rPr lang="uk-UA" sz="1400" spc="-15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автомобіль</a:t>
                      </a:r>
                      <a:endParaRPr lang="uk-UA" sz="11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151765" marR="144780" algn="ctr">
                        <a:lnSpc>
                          <a:spcPts val="159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Макропрофіль</a:t>
                      </a:r>
                      <a:endParaRPr lang="uk-UA" sz="11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59055" algn="ctr">
                        <a:lnSpc>
                          <a:spcPts val="159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більше</a:t>
                      </a:r>
                      <a:r>
                        <a:rPr lang="uk-UA" sz="1400" spc="325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100 м</a:t>
                      </a:r>
                      <a:endParaRPr lang="uk-UA" sz="11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32410" marR="224790" algn="ctr">
                        <a:lnSpc>
                          <a:spcPts val="159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2060"/>
                          </a:solidFill>
                          <a:effectLst/>
                        </a:rPr>
                        <a:t>Зміна</a:t>
                      </a:r>
                      <a:r>
                        <a:rPr lang="uk-UA" sz="1400" spc="-2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uk-UA" sz="1400" dirty="0">
                          <a:solidFill>
                            <a:srgbClr val="002060"/>
                          </a:solidFill>
                          <a:effectLst/>
                        </a:rPr>
                        <a:t>режиму</a:t>
                      </a:r>
                      <a:r>
                        <a:rPr lang="uk-UA" sz="1400" spc="-1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uk-UA" sz="1400" dirty="0">
                          <a:solidFill>
                            <a:srgbClr val="002060"/>
                          </a:solidFill>
                          <a:effectLst/>
                        </a:rPr>
                        <a:t>роботи</a:t>
                      </a:r>
                      <a:r>
                        <a:rPr lang="uk-UA" sz="1400" spc="-15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uk-UA" sz="1400" dirty="0">
                          <a:solidFill>
                            <a:srgbClr val="002060"/>
                          </a:solidFill>
                          <a:effectLst/>
                        </a:rPr>
                        <a:t>двигуна</a:t>
                      </a:r>
                      <a:endParaRPr lang="uk-UA" sz="11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151765" marR="144145" algn="ctr">
                        <a:lnSpc>
                          <a:spcPts val="1595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Мікропрофіль</a:t>
                      </a:r>
                      <a:endParaRPr lang="uk-UA" sz="11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040" marR="59690" algn="ctr">
                        <a:lnSpc>
                          <a:spcPts val="1595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0,1</a:t>
                      </a:r>
                      <a:r>
                        <a:rPr lang="uk-UA" sz="1400" spc="-1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–</a:t>
                      </a:r>
                      <a:r>
                        <a:rPr lang="uk-UA" sz="1400" spc="-5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100</a:t>
                      </a:r>
                      <a:r>
                        <a:rPr lang="uk-UA" sz="1400" spc="-1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м</a:t>
                      </a:r>
                      <a:endParaRPr lang="uk-UA" sz="11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31140" marR="226060" algn="ctr">
                        <a:lnSpc>
                          <a:spcPts val="1595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Помітні</a:t>
                      </a:r>
                      <a:r>
                        <a:rPr lang="uk-UA" sz="1400" spc="-25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коливання</a:t>
                      </a:r>
                      <a:r>
                        <a:rPr lang="uk-UA" sz="1400" spc="-2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підвіски</a:t>
                      </a:r>
                      <a:endParaRPr lang="uk-UA" sz="11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665">
                <a:tc>
                  <a:txBody>
                    <a:bodyPr/>
                    <a:lstStyle/>
                    <a:p>
                      <a:pPr marL="151765" marR="143510" algn="ctr">
                        <a:lnSpc>
                          <a:spcPts val="159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2060"/>
                          </a:solidFill>
                          <a:effectLst/>
                        </a:rPr>
                        <a:t>Шорсткості</a:t>
                      </a:r>
                      <a:endParaRPr lang="uk-UA" sz="11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59690" algn="ctr">
                        <a:lnSpc>
                          <a:spcPts val="159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менш</a:t>
                      </a:r>
                      <a:r>
                        <a:rPr lang="uk-UA" sz="1400" spc="-15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0,1 м</a:t>
                      </a:r>
                      <a:endParaRPr lang="uk-UA" sz="11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32410" marR="226060" algn="ctr">
                        <a:lnSpc>
                          <a:spcPts val="159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2060"/>
                          </a:solidFill>
                          <a:effectLst/>
                        </a:rPr>
                        <a:t>Впливають</a:t>
                      </a:r>
                      <a:r>
                        <a:rPr lang="uk-UA" sz="1400" spc="-2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uk-UA" sz="1400" dirty="0">
                          <a:solidFill>
                            <a:srgbClr val="002060"/>
                          </a:solidFill>
                          <a:effectLst/>
                        </a:rPr>
                        <a:t>на</a:t>
                      </a:r>
                      <a:r>
                        <a:rPr lang="uk-UA" sz="1400" spc="-2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uk-UA" sz="1400" dirty="0">
                          <a:solidFill>
                            <a:srgbClr val="002060"/>
                          </a:solidFill>
                          <a:effectLst/>
                        </a:rPr>
                        <a:t>роботу</a:t>
                      </a:r>
                      <a:r>
                        <a:rPr lang="uk-UA" sz="1400" spc="-15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uk-UA" sz="1400" dirty="0">
                          <a:solidFill>
                            <a:srgbClr val="002060"/>
                          </a:solidFill>
                          <a:effectLst/>
                        </a:rPr>
                        <a:t>шин</a:t>
                      </a:r>
                      <a:endParaRPr lang="uk-UA" sz="11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D125735-082A-4FCC-B9FE-6A9F73F684EA}"/>
              </a:ext>
            </a:extLst>
          </p:cNvPr>
          <p:cNvSpPr txBox="1">
            <a:spLocks/>
          </p:cNvSpPr>
          <p:nvPr/>
        </p:nvSpPr>
        <p:spPr>
          <a:xfrm>
            <a:off x="2251484" y="76838"/>
            <a:ext cx="7365504" cy="52231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Складові профілю дороги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F129B4C-109D-4588-86B1-D5631DD20C24}"/>
              </a:ext>
            </a:extLst>
          </p:cNvPr>
          <p:cNvSpPr txBox="1">
            <a:spLocks/>
          </p:cNvSpPr>
          <p:nvPr/>
        </p:nvSpPr>
        <p:spPr>
          <a:xfrm>
            <a:off x="2383145" y="1871277"/>
            <a:ext cx="7041976" cy="990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/>
              <a:t>	</a:t>
            </a:r>
            <a:br>
              <a:rPr lang="ru-RU" sz="1800" dirty="0"/>
            </a:br>
            <a:r>
              <a:rPr lang="ru-RU" sz="1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Графік</a:t>
            </a:r>
            <a: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звязку</a:t>
            </a:r>
            <a: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коефіцієнту</a:t>
            </a:r>
            <a: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затухання</a:t>
            </a:r>
            <a: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коливань</a:t>
            </a:r>
            <a: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частотою для </a:t>
            </a:r>
            <a:r>
              <a:rPr lang="ru-RU" sz="1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швидкостей</a:t>
            </a:r>
            <a: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руху 10-25 м</a:t>
            </a:r>
            <a:r>
              <a:rPr lang="en-US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uk-UA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903AB49-8155-41D3-BDB7-A2CCB61AF3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72"/>
          <a:stretch/>
        </p:blipFill>
        <p:spPr bwMode="auto">
          <a:xfrm>
            <a:off x="3070187" y="2725792"/>
            <a:ext cx="2949782" cy="207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9446B1-ABD8-49CB-8736-4D2C0654A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970" y="4596410"/>
            <a:ext cx="2822765" cy="21778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079580-3B53-4741-9CB5-47C427B0F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153" y="2546842"/>
            <a:ext cx="2811431" cy="21221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A0B4EC-9BFE-4056-9A02-7373AB08B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3145" y="4853831"/>
            <a:ext cx="2423344" cy="187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22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77DEEFD-F9EF-4C27-9F1E-39E179393A97}"/>
              </a:ext>
            </a:extLst>
          </p:cNvPr>
          <p:cNvSpPr txBox="1"/>
          <p:nvPr/>
        </p:nvSpPr>
        <p:spPr>
          <a:xfrm>
            <a:off x="2135560" y="116633"/>
            <a:ext cx="792088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</a:rPr>
              <a:t>РОЗРОБКА ТА ЕКСПЕРИМЕНТАЛЬНІ ДОСЛІДЖЕННЯ ПРОТОТИПУ ЕЛЕКТРОМАГНІТНОГО АМОРТИЗАТОРА</a:t>
            </a:r>
            <a:endParaRPr lang="uk-UA" b="1" dirty="0">
              <a:latin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0AE0A-39BC-4AF4-B11F-246CC85CE67C}"/>
              </a:ext>
            </a:extLst>
          </p:cNvPr>
          <p:cNvSpPr txBox="1"/>
          <p:nvPr/>
        </p:nvSpPr>
        <p:spPr>
          <a:xfrm>
            <a:off x="1991544" y="246343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Електромагнітний амортизатор</a:t>
            </a:r>
            <a:endParaRPr lang="uk-UA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D4A36C-5DF9-462A-8FC3-247C5D586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130" y="950610"/>
            <a:ext cx="5063687" cy="141223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DA01E02-9840-46C7-AD85-A46088E586F3}"/>
              </a:ext>
            </a:extLst>
          </p:cNvPr>
          <p:cNvSpPr txBox="1"/>
          <p:nvPr/>
        </p:nvSpPr>
        <p:spPr>
          <a:xfrm>
            <a:off x="6888089" y="908720"/>
            <a:ext cx="377991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ЕМА вміщує шток 1, запірні гайки 2, шайби 3, полюсні наконечники 4, </a:t>
            </a:r>
            <a:r>
              <a:rPr lang="uk-UA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кондуктивні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короткозамкнені кільця 5, пази для фазної обмотки 6, фазні обмотки 7, втулка з фторопласту-4 8, </a:t>
            </a:r>
            <a:r>
              <a:rPr lang="uk-UA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квазі-Халбах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магнітна збірка 9, ізоляційний стакан 10.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A67C8A6-8BCB-453C-AAAB-E451B74D9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578" y="3068960"/>
            <a:ext cx="4497972" cy="2447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DF77080-F418-49DC-B5D6-B12B470EA9DF}"/>
              </a:ext>
            </a:extLst>
          </p:cNvPr>
          <p:cNvSpPr txBox="1"/>
          <p:nvPr/>
        </p:nvSpPr>
        <p:spPr>
          <a:xfrm>
            <a:off x="1803735" y="5788855"/>
            <a:ext cx="4587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Експериментальний  прототип ЕМА</a:t>
            </a:r>
            <a:endParaRPr lang="uk-UA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8E7A5C1-75F7-497E-AC14-ABAC1DD90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025" y="2964389"/>
            <a:ext cx="4076241" cy="3145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47AFDC9-B7F2-4AE4-9CB9-5EFF9336BCE0}"/>
              </a:ext>
            </a:extLst>
          </p:cNvPr>
          <p:cNvSpPr txBox="1"/>
          <p:nvPr/>
        </p:nvSpPr>
        <p:spPr>
          <a:xfrm>
            <a:off x="5951984" y="6197508"/>
            <a:ext cx="4587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5400" algn="ctr"/>
            <a:r>
              <a:rPr lang="uk-UA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Cхема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випробувальної установки</a:t>
            </a:r>
          </a:p>
        </p:txBody>
      </p:sp>
    </p:spTree>
    <p:extLst>
      <p:ext uri="{BB962C8B-B14F-4D97-AF65-F5344CB8AC3E}">
        <p14:creationId xmlns:p14="http://schemas.microsoft.com/office/powerpoint/2010/main" val="2644033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6C8704-7BFD-4874-823B-D67EA2E3F050}"/>
              </a:ext>
            </a:extLst>
          </p:cNvPr>
          <p:cNvSpPr txBox="1"/>
          <p:nvPr/>
        </p:nvSpPr>
        <p:spPr>
          <a:xfrm>
            <a:off x="1631504" y="18006"/>
            <a:ext cx="5166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Варіанти конструкцій </a:t>
            </a:r>
            <a:r>
              <a:rPr lang="uk-UA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ЦЛМ</a:t>
            </a:r>
            <a:r>
              <a:rPr lang="uk-UA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(циліндрична лінійна машина) з внутрішнім розташуванням магнітів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F8042E2-B8BE-4325-AA47-AB4AF9CD6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86"/>
          <a:stretch/>
        </p:blipFill>
        <p:spPr bwMode="auto">
          <a:xfrm>
            <a:off x="2063552" y="764705"/>
            <a:ext cx="3312368" cy="2417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55FC223-CFAF-4F7B-B067-58DA51EA7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836713"/>
            <a:ext cx="2324869" cy="291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7F25A5-65EE-4A5F-BDD1-793964B5A7BB}"/>
              </a:ext>
            </a:extLst>
          </p:cNvPr>
          <p:cNvSpPr txBox="1"/>
          <p:nvPr/>
        </p:nvSpPr>
        <p:spPr>
          <a:xfrm>
            <a:off x="6830601" y="122563"/>
            <a:ext cx="36541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Варіанти конструкцій </a:t>
            </a:r>
            <a:r>
              <a:rPr lang="uk-UA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ЦЛМ</a:t>
            </a:r>
            <a:r>
              <a:rPr lang="uk-UA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із зовнішнім розташуванням магнітів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0F2BB4D-B237-4D52-86FC-D89068C66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4077072"/>
            <a:ext cx="610311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0F3369-15BC-449A-AE2F-FF9F8DE4B609}"/>
              </a:ext>
            </a:extLst>
          </p:cNvPr>
          <p:cNvSpPr txBox="1"/>
          <p:nvPr/>
        </p:nvSpPr>
        <p:spPr>
          <a:xfrm>
            <a:off x="3621195" y="350545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Магнітна структура масиву </a:t>
            </a:r>
            <a:r>
              <a:rPr lang="uk-UA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Халбаха</a:t>
            </a:r>
            <a:endParaRPr lang="uk-UA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9349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1F5B793C-B88E-4F15-B7E9-C1510DC54721}"/>
              </a:ext>
            </a:extLst>
          </p:cNvPr>
          <p:cNvGraphicFramePr>
            <a:graphicFrameLocks/>
          </p:cNvGraphicFramePr>
          <p:nvPr/>
        </p:nvGraphicFramePr>
        <p:xfrm>
          <a:off x="1729254" y="387332"/>
          <a:ext cx="5040560" cy="355051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360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76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7509">
                <a:tc>
                  <a:txBody>
                    <a:bodyPr/>
                    <a:lstStyle/>
                    <a:p>
                      <a:pPr marL="0" marR="13246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</a:rPr>
                        <a:t>Назва</a:t>
                      </a:r>
                      <a:r>
                        <a:rPr lang="uk-UA" sz="1200" spc="-25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</a:rPr>
                        <a:t>параметру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470" marR="67945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Позначення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325" marR="508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uk-UA" sz="1200" spc="-15">
                          <a:effectLst/>
                          <a:latin typeface="Times New Roman"/>
                          <a:ea typeface="Times New Roman"/>
                        </a:rPr>
                        <a:t>Значення,</a:t>
                      </a:r>
                      <a:r>
                        <a:rPr lang="uk-UA" sz="1200" spc="-8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 spc="-10">
                          <a:effectLst/>
                          <a:latin typeface="Times New Roman"/>
                          <a:ea typeface="Times New Roman"/>
                        </a:rPr>
                        <a:t>мм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462">
                <a:tc>
                  <a:txBody>
                    <a:bodyPr/>
                    <a:lstStyle/>
                    <a:p>
                      <a:pPr marL="67945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Довжина</a:t>
                      </a:r>
                      <a:r>
                        <a:rPr lang="uk-UA" sz="1200" spc="-2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робочої</a:t>
                      </a:r>
                      <a:r>
                        <a:rPr lang="uk-UA" sz="1200" spc="-2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частини</a:t>
                      </a:r>
                      <a:r>
                        <a:rPr lang="uk-UA" sz="1200" spc="-1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штоку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 marR="67945" 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La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5245" marR="5080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336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46">
                <a:tc>
                  <a:txBody>
                    <a:bodyPr/>
                    <a:lstStyle/>
                    <a:p>
                      <a:pPr marL="67945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Вписаний</a:t>
                      </a:r>
                      <a:r>
                        <a:rPr lang="uk-UA" sz="1200" spc="-3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діаметр</a:t>
                      </a:r>
                      <a:r>
                        <a:rPr lang="uk-UA" sz="1200" spc="-25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шестигранного</a:t>
                      </a:r>
                      <a:r>
                        <a:rPr lang="uk-UA" sz="1200" spc="-25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штоку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marR="67945" algn="ctr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</a:rPr>
                        <a:t>d1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 marR="508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17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884">
                <a:tc>
                  <a:txBody>
                    <a:bodyPr/>
                    <a:lstStyle/>
                    <a:p>
                      <a:pPr marL="67945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Вписаний</a:t>
                      </a:r>
                      <a:r>
                        <a:rPr lang="uk-UA" sz="1200" spc="-25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зовнішній</a:t>
                      </a:r>
                      <a:r>
                        <a:rPr lang="uk-UA" sz="1200" spc="-3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діаметр</a:t>
                      </a:r>
                      <a:r>
                        <a:rPr lang="uk-UA" sz="1200" spc="-3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шестигранного</a:t>
                      </a:r>
                      <a:r>
                        <a:rPr lang="uk-UA" sz="1200" spc="-3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зубу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67945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d2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marR="5080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26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462">
                <a:tc>
                  <a:txBody>
                    <a:bodyPr/>
                    <a:lstStyle/>
                    <a:p>
                      <a:pPr marL="67945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Висота</a:t>
                      </a:r>
                      <a:r>
                        <a:rPr lang="uk-UA" sz="1200" spc="-25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зубу</a:t>
                      </a:r>
                      <a:r>
                        <a:rPr lang="uk-UA" sz="1200" spc="-2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по</a:t>
                      </a:r>
                      <a:r>
                        <a:rPr lang="uk-UA" sz="1200" spc="-2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вписаній</a:t>
                      </a:r>
                      <a:r>
                        <a:rPr lang="uk-UA" sz="1200" spc="-25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окружності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2230" marR="67945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200" spc="55">
                          <a:effectLst/>
                          <a:latin typeface="Times New Roman"/>
                          <a:ea typeface="Times New Roman"/>
                        </a:rPr>
                        <a:t>ht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5245" marR="5080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</a:rPr>
                        <a:t>4,5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462">
                <a:tc>
                  <a:txBody>
                    <a:bodyPr/>
                    <a:lstStyle/>
                    <a:p>
                      <a:pPr marL="67945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Товщина</a:t>
                      </a:r>
                      <a:r>
                        <a:rPr lang="uk-UA" sz="1200" spc="-15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зубу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7945" 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st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5245" marR="5080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</a:rPr>
                        <a:t>3,8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462">
                <a:tc>
                  <a:txBody>
                    <a:bodyPr/>
                    <a:lstStyle/>
                    <a:p>
                      <a:pPr marL="67945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</a:rPr>
                        <a:t>Висота</a:t>
                      </a:r>
                      <a:r>
                        <a:rPr lang="uk-UA" sz="1200" spc="-3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 dirty="0" err="1">
                          <a:effectLst/>
                          <a:latin typeface="Times New Roman"/>
                          <a:ea typeface="Times New Roman"/>
                        </a:rPr>
                        <a:t>кондуктивного</a:t>
                      </a:r>
                      <a:r>
                        <a:rPr lang="uk-UA" sz="1200" spc="-3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</a:rPr>
                        <a:t>кільця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5405" marR="67945" 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hc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5245" marR="5080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</a:rPr>
                        <a:t>5,5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057">
                <a:tc>
                  <a:txBody>
                    <a:bodyPr/>
                    <a:lstStyle/>
                    <a:p>
                      <a:pPr marL="67945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Товщина</a:t>
                      </a:r>
                      <a:r>
                        <a:rPr lang="uk-UA" sz="1200" spc="-25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шини</a:t>
                      </a:r>
                      <a:r>
                        <a:rPr lang="uk-UA" sz="1200" spc="-3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кондуктивного</a:t>
                      </a:r>
                      <a:r>
                        <a:rPr lang="uk-UA" sz="1200" spc="-25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кільця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67945" 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  <a:latin typeface="Times New Roman"/>
                          <a:ea typeface="Times New Roman"/>
                        </a:rPr>
                        <a:t>sc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5245" marR="50800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</a:rPr>
                        <a:t>0,3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8462">
                <a:tc>
                  <a:txBody>
                    <a:bodyPr/>
                    <a:lstStyle/>
                    <a:p>
                      <a:pPr marL="67945">
                        <a:spcBef>
                          <a:spcPts val="105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Діаметр</a:t>
                      </a:r>
                      <a:r>
                        <a:rPr lang="uk-UA" sz="1200" spc="-15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проводу</a:t>
                      </a:r>
                      <a:r>
                        <a:rPr lang="uk-UA" sz="1200" spc="-15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фазної</a:t>
                      </a:r>
                      <a:r>
                        <a:rPr lang="uk-UA" sz="1200" spc="-2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обмотки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4450" marR="67945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df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5245" marR="50800" algn="ctr">
                        <a:spcBef>
                          <a:spcPts val="105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</a:rPr>
                        <a:t>0,25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8462">
                <a:tc>
                  <a:txBody>
                    <a:bodyPr/>
                    <a:lstStyle/>
                    <a:p>
                      <a:pPr marL="67945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Довжина</a:t>
                      </a:r>
                      <a:r>
                        <a:rPr lang="uk-UA" sz="1200" spc="-3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магнітної</a:t>
                      </a:r>
                      <a:r>
                        <a:rPr lang="uk-UA" sz="1200" spc="-3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частини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67945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LM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5245" marR="5080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</a:rPr>
                        <a:t>196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4BC8F87-7377-4449-B14E-3E0173246BB1}"/>
              </a:ext>
            </a:extLst>
          </p:cNvPr>
          <p:cNvSpPr txBox="1"/>
          <p:nvPr/>
        </p:nvSpPr>
        <p:spPr>
          <a:xfrm>
            <a:off x="2323380" y="5120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Конструктивні параметр  ЕМА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3918E78-7D70-4365-90CF-C184491B4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686" y="301298"/>
            <a:ext cx="3594060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4DBB8C-3B5C-4F07-A8CF-F31D10C8B1A5}"/>
              </a:ext>
            </a:extLst>
          </p:cNvPr>
          <p:cNvSpPr txBox="1"/>
          <p:nvPr/>
        </p:nvSpPr>
        <p:spPr>
          <a:xfrm>
            <a:off x="7486712" y="1844824"/>
            <a:ext cx="2358008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Алгоритм роботи електромагнітного амортизатора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17E5D6-6707-4EB0-AABC-E8DBE0C74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937843"/>
            <a:ext cx="4572000" cy="278118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A2E57F8-4A3B-919C-E5EE-9630121C6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839" y="4039637"/>
            <a:ext cx="3905451" cy="25775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08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 Тема 1 БУДОВА БРОНЕТРАНСПОРТЕРА Заняття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1" y="1532377"/>
            <a:ext cx="5745701" cy="4387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Правила дорожнього руху України (ПДР 2021) онлайн на сайті green-way.com.u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505" y="0"/>
            <a:ext cx="5611495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AAEC7F-C2AE-42E1-A1E4-A219F2DCC928}"/>
              </a:ext>
            </a:extLst>
          </p:cNvPr>
          <p:cNvSpPr txBox="1"/>
          <p:nvPr/>
        </p:nvSpPr>
        <p:spPr>
          <a:xfrm>
            <a:off x="85724" y="-47970"/>
            <a:ext cx="6743701" cy="813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310"/>
              </a:lnSpc>
            </a:pPr>
            <a:r>
              <a:rPr lang="uk-UA" sz="1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uk-UA" sz="14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ідравлічн</a:t>
            </a:r>
            <a:r>
              <a:rPr lang="uk-UA" sz="1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рульов</a:t>
            </a:r>
            <a:r>
              <a:rPr lang="uk-UA" sz="1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підсилювачі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автомобілів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АПК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1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1800" b="1" strike="noStrike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ЗАВДАННЯ ДОСЛІДЖЕННЯ</a:t>
            </a:r>
            <a:endParaRPr lang="uk-UA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Види рульових механізмів. Рульовий механізм: опис, види, призначення,  принцип роботи, пристрій. Активна рульова система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307" y="3065585"/>
            <a:ext cx="2033954" cy="3619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8695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utre 3"/>
          <p:cNvPicPr/>
          <p:nvPr/>
        </p:nvPicPr>
        <p:blipFill rotWithShape="1">
          <a:blip r:embed="rId2"/>
          <a:srcRect l="13027" r="14176"/>
          <a:stretch/>
        </p:blipFill>
        <p:spPr bwMode="auto">
          <a:xfrm>
            <a:off x="747345" y="288208"/>
            <a:ext cx="4343400" cy="31076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5507" y="3395898"/>
            <a:ext cx="48064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1 - кермовий механізм, розподільний пристрій, та силовий циліндр в одному агрегаті; 2 - оливний насос; 3 - радіатор охолодження.</a:t>
            </a:r>
          </a:p>
          <a:p>
            <a:pPr algn="ctr"/>
            <a:r>
              <a:rPr lang="uk-UA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Рис. Компонувальні схеми кермових підсилювачів MAN, IVECO</a:t>
            </a:r>
          </a:p>
        </p:txBody>
      </p:sp>
      <p:pic>
        <p:nvPicPr>
          <p:cNvPr id="4" name="Picutre 4"/>
          <p:cNvPicPr/>
          <p:nvPr/>
        </p:nvPicPr>
        <p:blipFill>
          <a:blip r:embed="rId3"/>
          <a:stretch/>
        </p:blipFill>
        <p:spPr>
          <a:xfrm>
            <a:off x="6448865" y="180193"/>
            <a:ext cx="4968240" cy="29806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95291" y="3194299"/>
            <a:ext cx="54746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1 - розподільний пристрій і силовий циліндр; 2 - кермовий механізм; 3 - оливний насос.</a:t>
            </a:r>
          </a:p>
          <a:p>
            <a:pPr algn="ctr"/>
            <a:r>
              <a:rPr lang="uk-UA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Рис.  Компонувальні схеми кермових підсилювачів MAN</a:t>
            </a:r>
          </a:p>
        </p:txBody>
      </p:sp>
      <p:pic>
        <p:nvPicPr>
          <p:cNvPr id="6" name="Picutre 5"/>
          <p:cNvPicPr/>
          <p:nvPr/>
        </p:nvPicPr>
        <p:blipFill>
          <a:blip r:embed="rId4"/>
          <a:stretch/>
        </p:blipFill>
        <p:spPr>
          <a:xfrm>
            <a:off x="3399922" y="4545210"/>
            <a:ext cx="3684905" cy="211201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084827" y="5372452"/>
            <a:ext cx="46176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силовий циліндр, 2 - кермовий механізм та розподільний пристрій, 3 - масляний насос</a:t>
            </a:r>
          </a:p>
          <a:p>
            <a:pPr algn="ctr"/>
            <a:r>
              <a:rPr lang="uk-UA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Рис.  Компонувальні схеми кермових підсилювачів </a:t>
            </a:r>
            <a:r>
              <a:rPr lang="uk-UA" sz="1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КАМаз</a:t>
            </a:r>
            <a:endParaRPr lang="uk-UA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8904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9292" y="151620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Ефективність</a:t>
            </a:r>
            <a:r>
              <a:rPr lang="ru-RU" sz="16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дії</a:t>
            </a:r>
            <a:r>
              <a:rPr lang="ru-RU" sz="16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підсилювача</a:t>
            </a:r>
            <a:r>
              <a:rPr lang="ru-RU" sz="16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оцінюється</a:t>
            </a:r>
            <a:r>
              <a:rPr lang="ru-RU" sz="16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показником</a:t>
            </a:r>
            <a:r>
              <a:rPr lang="ru-RU" sz="16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ефективності</a:t>
            </a:r>
            <a:endParaRPr lang="uk-UA" sz="16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113439" y="668161"/>
                <a:ext cx="921983" cy="609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i="1">
                          <a:latin typeface="Cambria Math" panose="02040503050406030204" pitchFamily="18" charset="0"/>
                        </a:rPr>
                        <m:t>Е=</m:t>
                      </m:r>
                      <m:f>
                        <m:fPr>
                          <m:ctrlPr>
                            <a:rPr lang="uk-UA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uk-U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i="1">
                                  <a:latin typeface="Cambria Math" panose="02040503050406030204" pitchFamily="18" charset="0"/>
                                </a:rPr>
                                <m:t>Р</m:t>
                              </m:r>
                            </m:e>
                            <m:sub>
                              <m:r>
                                <a:rPr lang="uk-UA" i="1">
                                  <a:latin typeface="Cambria Math" panose="02040503050406030204" pitchFamily="18" charset="0"/>
                                </a:rPr>
                                <m:t>К</m:t>
                              </m:r>
                            </m:sub>
                          </m:sSub>
                        </m:num>
                        <m:den>
                          <m:r>
                            <a:rPr lang="uk-UA" i="1">
                              <a:latin typeface="Cambria Math" panose="02040503050406030204" pitchFamily="18" charset="0"/>
                            </a:rPr>
                            <m:t>Р</m:t>
                          </m:r>
                        </m:den>
                      </m:f>
                    </m:oMath>
                  </m:oMathPara>
                </a14:m>
                <a:endParaRPr lang="uk-UA" dirty="0"/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39" y="668161"/>
                <a:ext cx="921983" cy="60907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/>
          <p:cNvSpPr/>
          <p:nvPr/>
        </p:nvSpPr>
        <p:spPr>
          <a:xfrm>
            <a:off x="1035422" y="603368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 Е – ефективність дії;</a:t>
            </a:r>
          </a:p>
          <a:p>
            <a:r>
              <a:rPr lang="uk-UA" sz="1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Рк</a:t>
            </a:r>
            <a:r>
              <a:rPr lang="uk-UA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зусилля, що додається до кермового колеса без підсилювача, Н;</a:t>
            </a:r>
          </a:p>
          <a:p>
            <a:r>
              <a:rPr lang="uk-UA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 - зусилля, що додається до кермового колеса з підсилювачем, Н.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061" y="1637921"/>
            <a:ext cx="1095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 = </a:t>
            </a:r>
            <a:r>
              <a:rPr lang="ru-RU" dirty="0" err="1"/>
              <a:t>Рк-Ру</a:t>
            </a:r>
            <a:r>
              <a:rPr lang="ru-RU" dirty="0"/>
              <a:t>,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77682" y="1637921"/>
            <a:ext cx="44820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 </a:t>
            </a:r>
            <a:r>
              <a:rPr lang="uk-UA" sz="1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</a:t>
            </a:r>
            <a:r>
              <a:rPr lang="uk-UA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зусилля, наведене до обода рульового колеса Н.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44883C-4232-43F7-BB7F-10415A1758FA}"/>
              </a:ext>
            </a:extLst>
          </p:cNvPr>
          <p:cNvSpPr txBox="1"/>
          <p:nvPr/>
        </p:nvSpPr>
        <p:spPr>
          <a:xfrm>
            <a:off x="8991053" y="557202"/>
            <a:ext cx="30837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824865" algn="l"/>
              </a:tabLst>
            </a:pPr>
            <a:r>
              <a:rPr lang="uk-UA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Р- тиск в силовому циліндрі при малому опорі коліс повороту, Н; </a:t>
            </a:r>
            <a:r>
              <a:rPr lang="uk-UA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</a:t>
            </a:r>
            <a:r>
              <a:rPr lang="uk-UA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показник ефективності при малому опорі коліс повороту; АС - показник ефективності в момент включення підсилювача.</a:t>
            </a:r>
          </a:p>
          <a:p>
            <a:pPr algn="ctr"/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Зміна тиску і ефективності дії підсилювача в залежності від опору керованих коліс повороту</a:t>
            </a:r>
            <a:endParaRPr lang="uk-UA" sz="1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трелка влево 8"/>
          <p:cNvSpPr/>
          <p:nvPr/>
        </p:nvSpPr>
        <p:spPr>
          <a:xfrm>
            <a:off x="8733429" y="1148862"/>
            <a:ext cx="257624" cy="3634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99292" y="2828255"/>
            <a:ext cx="7966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механічній системі </a:t>
            </a:r>
            <a:r>
              <a:rPr lang="uk-UA" sz="16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гідропідсилювача</a:t>
            </a:r>
            <a:r>
              <a:rPr lang="uk-UA" sz="16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рульового управління прийняті такі припущення та обмеження:</a:t>
            </a:r>
          </a:p>
        </p:txBody>
      </p:sp>
      <p:graphicFrame>
        <p:nvGraphicFramePr>
          <p:cNvPr id="12" name="Схема 11"/>
          <p:cNvGraphicFramePr/>
          <p:nvPr/>
        </p:nvGraphicFramePr>
        <p:xfrm>
          <a:off x="113439" y="3075363"/>
          <a:ext cx="6096000" cy="2031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7" name="Группа 16"/>
          <p:cNvGrpSpPr/>
          <p:nvPr/>
        </p:nvGrpSpPr>
        <p:grpSpPr>
          <a:xfrm>
            <a:off x="7666489" y="2508738"/>
            <a:ext cx="4278922" cy="3719121"/>
            <a:chOff x="3739662" y="1330569"/>
            <a:chExt cx="5416720" cy="4791783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3739662" y="1330569"/>
              <a:ext cx="5416720" cy="4791783"/>
              <a:chOff x="3035617" y="735647"/>
              <a:chExt cx="6120765" cy="5386705"/>
            </a:xfrm>
          </p:grpSpPr>
          <p:pic>
            <p:nvPicPr>
              <p:cNvPr id="13" name="Рисунок 1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35617" y="735647"/>
                <a:ext cx="6120765" cy="5386705"/>
              </a:xfrm>
              <a:prstGeom prst="rect">
                <a:avLst/>
              </a:prstGeom>
            </p:spPr>
          </p:pic>
          <p:sp>
            <p:nvSpPr>
              <p:cNvPr id="14" name="Овал 13"/>
              <p:cNvSpPr/>
              <p:nvPr/>
            </p:nvSpPr>
            <p:spPr>
              <a:xfrm>
                <a:off x="3247292" y="2661138"/>
                <a:ext cx="586154" cy="32824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805354" y="2989385"/>
              <a:ext cx="762000" cy="442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ДВЗ</a:t>
              </a:r>
            </a:p>
          </p:txBody>
        </p:sp>
      </p:grpSp>
      <p:pic>
        <p:nvPicPr>
          <p:cNvPr id="7" name="Picture 11">
            <a:extLst>
              <a:ext uri="{FF2B5EF4-FFF2-40B4-BE49-F238E27FC236}">
                <a16:creationId xmlns:a16="http://schemas.microsoft.com/office/drawing/2014/main" id="{A7262DD5-E540-4AB4-BF58-5A428EFC834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63914" y="151620"/>
            <a:ext cx="2469515" cy="2710494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718467" y="5117013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1600" dirty="0">
                <a:solidFill>
                  <a:srgbClr val="002060"/>
                </a:solidFill>
              </a:rPr>
              <a:t>ДВЗ – двигун; Н - насос, ПР - пристрій розподільне,</a:t>
            </a:r>
            <a:br>
              <a:rPr lang="uk-UA" sz="1600" dirty="0">
                <a:solidFill>
                  <a:srgbClr val="002060"/>
                </a:solidFill>
              </a:rPr>
            </a:br>
            <a:r>
              <a:rPr lang="uk-UA" sz="1600" dirty="0">
                <a:solidFill>
                  <a:srgbClr val="002060"/>
                </a:solidFill>
              </a:rPr>
              <a:t>СЦП - силовий циліндр права порожнина; СЦЛ - циліндр ліва порожнина; С – опір з боку коліс; Р - радіатор - пристрій підвищення ефективності охолодження рідини </a:t>
            </a:r>
            <a:r>
              <a:rPr lang="uk-UA" sz="1600" dirty="0" err="1">
                <a:solidFill>
                  <a:srgbClr val="002060"/>
                </a:solidFill>
              </a:rPr>
              <a:t>гідропідсилювача</a:t>
            </a:r>
            <a:r>
              <a:rPr lang="uk-UA" sz="1600" dirty="0">
                <a:solidFill>
                  <a:srgbClr val="002060"/>
                </a:solidFill>
              </a:rPr>
              <a:t> керма;</a:t>
            </a:r>
          </a:p>
          <a:p>
            <a:pPr algn="ctr"/>
            <a:r>
              <a:rPr lang="uk-UA" sz="1600" dirty="0">
                <a:solidFill>
                  <a:srgbClr val="002060"/>
                </a:solidFill>
              </a:rPr>
              <a:t>Ф – фільтр; ОБ - оливний бачок</a:t>
            </a:r>
          </a:p>
        </p:txBody>
      </p:sp>
      <p:sp>
        <p:nvSpPr>
          <p:cNvPr id="19" name="Стрелка вправо 18"/>
          <p:cNvSpPr/>
          <p:nvPr/>
        </p:nvSpPr>
        <p:spPr>
          <a:xfrm rot="19117824">
            <a:off x="7418607" y="4792188"/>
            <a:ext cx="791718" cy="422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Прямоугольник 19"/>
          <p:cNvSpPr/>
          <p:nvPr/>
        </p:nvSpPr>
        <p:spPr>
          <a:xfrm>
            <a:off x="8054258" y="6227859"/>
            <a:ext cx="39401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Розрахункова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схема </a:t>
            </a:r>
            <a:r>
              <a:rPr lang="ru-RU" sz="1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гідравлічного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кермового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підсилювача</a:t>
            </a:r>
            <a:endParaRPr lang="uk-UA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9835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27535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1D73DD-160B-4885-A9CF-94EADD70D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4360" y="73152"/>
            <a:ext cx="1178966" cy="232963"/>
            <a:chOff x="7763256" y="73152"/>
            <a:chExt cx="1178966" cy="232963"/>
          </a:xfrm>
        </p:grpSpPr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163DBB78-4E4E-4B2A-B257-CD3C2408A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DD0F509B-05E7-42D0-9A4A-9BBA9ABA4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FF4A0A03-6FCB-47AB-A889-ABEAF35DE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8A6A27D1-12E0-4FAD-8C16-8A32A4EF2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90BF3193-B4B0-4FDB-9734-8C9FABA532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AB0CFE0F-0383-4629-9009-F66B040A1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5C7EB065-8792-4BDB-9863-6F1BAA3C4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45ACE59D-97B6-4DD1-BB37-12C292F183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5F2AAD78-5862-44FE-AB92-AF713D5F1F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C9BF96B3-92E5-4693-B918-69EDD8FD7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5B9B69C3-A82A-4F4F-A3C4-9D2B5AFAD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ED3C38D4-9B11-4F5F-A279-1A30E0CFB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3100DDA4-8F42-4CB2-8921-3894F7BA05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A5936488-9C8D-40DA-BB04-6850F2235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1B9028EA-A394-4A9A-865A-E02D2D9AF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3E802313-55B4-481A-BFD3-000851BC8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708829DB-C817-49E6-9A68-CA180E94F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F6D48ED4-3DDF-47BF-87FA-07B83FD95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4796464F-801F-4ACF-8CA7-B166D8E42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EFBA0710-DB96-4132-8292-1ECBDADD7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28F78CB9-1C34-154B-DC6A-8967A5EBE4FF}"/>
              </a:ext>
            </a:extLst>
          </p:cNvPr>
          <p:cNvSpPr txBox="1">
            <a:spLocks noChangeArrowheads="1"/>
          </p:cNvSpPr>
          <p:nvPr/>
        </p:nvSpPr>
        <p:spPr>
          <a:xfrm>
            <a:off x="303973" y="1188451"/>
            <a:ext cx="3806811" cy="33592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гуртка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полягає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вивченні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сучасних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методів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діагностування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прогнозування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багатокритеріальної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оцінки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вибору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рішень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щодо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технічного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стану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машин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Рисунок 3" descr="Зображення, що містить особа, одяг, двигун&#10;&#10;Автоматично згенерований опис">
            <a:extLst>
              <a:ext uri="{FF2B5EF4-FFF2-40B4-BE49-F238E27FC236}">
                <a16:creationId xmlns:a16="http://schemas.microsoft.com/office/drawing/2014/main" id="{95EC3F8F-F9D6-0DD9-FF7A-12C6B9906C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1" r="1" b="7373"/>
          <a:stretch/>
        </p:blipFill>
        <p:spPr>
          <a:xfrm rot="5400000">
            <a:off x="3461421" y="1536553"/>
            <a:ext cx="5577118" cy="3566160"/>
          </a:xfrm>
          <a:prstGeom prst="rect">
            <a:avLst/>
          </a:prstGeom>
        </p:spPr>
      </p:pic>
      <p:pic>
        <p:nvPicPr>
          <p:cNvPr id="6" name="Рисунок 5" descr="Зображення, що містить надворі, особа&#10;&#10;Автоматично згенерований опис">
            <a:extLst>
              <a:ext uri="{FF2B5EF4-FFF2-40B4-BE49-F238E27FC236}">
                <a16:creationId xmlns:a16="http://schemas.microsoft.com/office/drawing/2014/main" id="{B91377C1-FA38-BA38-F1D0-16F49E171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744"/>
          <a:stretch/>
        </p:blipFill>
        <p:spPr>
          <a:xfrm rot="5400000">
            <a:off x="7315565" y="1536553"/>
            <a:ext cx="5577118" cy="356616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0780F8-A504-3FD3-5D76-C3DFD5707ABD}"/>
              </a:ext>
            </a:extLst>
          </p:cNvPr>
          <p:cNvSpPr txBox="1"/>
          <p:nvPr/>
        </p:nvSpPr>
        <p:spPr>
          <a:xfrm>
            <a:off x="-3048" y="61081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rgbClr val="E81E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Наша сторінка на сайті: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https://nubip.edu.ua/node/25191</a:t>
            </a:r>
            <a:endParaRPr lang="uk-U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41" name="Рисунок 40" descr="Зображення, що містить особа&#10;&#10;Автоматично згенерований опис">
            <a:extLst>
              <a:ext uri="{FF2B5EF4-FFF2-40B4-BE49-F238E27FC236}">
                <a16:creationId xmlns:a16="http://schemas.microsoft.com/office/drawing/2014/main" id="{4B3ECB8E-D9E2-7DA8-4EC2-34D3D9FCC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408" y="4036595"/>
            <a:ext cx="2602670" cy="260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34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69477" y="104728"/>
            <a:ext cx="82413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ЗАЛЕЖНІСТЬ МОМЕНТУ ОПОРУ КЕРОВАНИХ КОЛІС ВІД ДОРОЖНІХ УМОВ</a:t>
            </a:r>
            <a:endParaRPr lang="uk-UA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910861" y="844060"/>
          <a:ext cx="8358553" cy="471016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682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2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34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32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77987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Дорожні умови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Коефіцієнт опору коченню, </a:t>
                      </a:r>
                      <a:r>
                        <a:rPr lang="en-US" sz="1400">
                          <a:solidFill>
                            <a:srgbClr val="002060"/>
                          </a:solidFill>
                          <a:effectLst/>
                        </a:rPr>
                        <a:t>f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Коефіцієнт зчеплення, φ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Момент опору керованих коліс автомобіля KAMAZ-65207-87 (S5)  при швидкості 30 км/год, радіусі повороту 11 метрів, </a:t>
                      </a:r>
                      <a:b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М</a:t>
                      </a:r>
                      <a:r>
                        <a:rPr lang="uk-UA" sz="1400" baseline="-25000">
                          <a:solidFill>
                            <a:srgbClr val="002060"/>
                          </a:solidFill>
                          <a:effectLst/>
                        </a:rPr>
                        <a:t>Σ</a:t>
                      </a: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 (Н*м)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Момент опору керованих коліс автомобіля KAMAZ-65207-87 (S5), </a:t>
                      </a:r>
                      <a:b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М</a:t>
                      </a:r>
                      <a:r>
                        <a:rPr lang="uk-UA" sz="1400" baseline="-25000">
                          <a:solidFill>
                            <a:srgbClr val="002060"/>
                          </a:solidFill>
                          <a:effectLst/>
                        </a:rPr>
                        <a:t>Σ</a:t>
                      </a: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 (Н * м)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497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Асфальтобетон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0,012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0,9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5830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5789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184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Гравій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0,02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0,65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4686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4365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060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Грунтова суха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0,025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0,7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5130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4756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497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solidFill>
                            <a:srgbClr val="002060"/>
                          </a:solidFill>
                          <a:effectLst/>
                        </a:rPr>
                        <a:t>Грунтова</a:t>
                      </a:r>
                      <a:r>
                        <a:rPr lang="uk-UA" sz="1400" dirty="0">
                          <a:solidFill>
                            <a:srgbClr val="002060"/>
                          </a:solidFill>
                          <a:effectLst/>
                        </a:rPr>
                        <a:t> мокра</a:t>
                      </a:r>
                      <a:endParaRPr lang="uk-UA" sz="14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0,05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0,55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5179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4229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184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Пісок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0,1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0,19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8300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2803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9497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Ущільнений сніг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0,03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0,2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/>
                        </a:rPr>
                        <a:t>3297</a:t>
                      </a:r>
                      <a:endParaRPr lang="uk-UA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2060"/>
                          </a:solidFill>
                          <a:effectLst/>
                        </a:rPr>
                        <a:t>2049</a:t>
                      </a:r>
                      <a:endParaRPr lang="uk-UA" sz="14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5617" marR="5617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5666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9">
            <a:extLst>
              <a:ext uri="{FF2B5EF4-FFF2-40B4-BE49-F238E27FC236}">
                <a16:creationId xmlns:a16="http://schemas.microsoft.com/office/drawing/2014/main" id="{11D103D3-082A-4BCB-9EC6-CD27CB46A0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4" y="437227"/>
            <a:ext cx="4544885" cy="2495288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79A502-8383-4E7E-AA73-EA3F596C2170}"/>
              </a:ext>
            </a:extLst>
          </p:cNvPr>
          <p:cNvSpPr txBox="1"/>
          <p:nvPr/>
        </p:nvSpPr>
        <p:spPr>
          <a:xfrm>
            <a:off x="179515" y="3090750"/>
            <a:ext cx="4173092" cy="58535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4605" algn="ctr">
              <a:lnSpc>
                <a:spcPct val="89000"/>
              </a:lnSpc>
            </a:pPr>
            <a:r>
              <a:rPr lang="uk-UA" sz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1 - 1 передача, 2 - 2 передача, 3 - 3 передача, 4 - 4 передача, 5 - 5 передача, 6 - опір руху по асфальту</a:t>
            </a:r>
          </a:p>
          <a:p>
            <a:pPr indent="14605" algn="ctr">
              <a:lnSpc>
                <a:spcPct val="89000"/>
              </a:lnSpc>
            </a:pPr>
            <a:r>
              <a:rPr lang="uk-UA" sz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Динамічна характеристика автомобіля при русі по асфальту</a:t>
            </a:r>
          </a:p>
        </p:txBody>
      </p:sp>
      <p:pic>
        <p:nvPicPr>
          <p:cNvPr id="20" name="Picture 40">
            <a:extLst>
              <a:ext uri="{FF2B5EF4-FFF2-40B4-BE49-F238E27FC236}">
                <a16:creationId xmlns:a16="http://schemas.microsoft.com/office/drawing/2014/main" id="{3DA93806-8158-4E96-9F27-C3DE5D76C8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7088" y="3676103"/>
            <a:ext cx="4548553" cy="2632448"/>
          </a:xfrm>
          <a:prstGeom prst="rect">
            <a:avLst/>
          </a:prstGeom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9505C2B-1104-4961-9819-7238D479B4BF}"/>
              </a:ext>
            </a:extLst>
          </p:cNvPr>
          <p:cNvSpPr txBox="1"/>
          <p:nvPr/>
        </p:nvSpPr>
        <p:spPr>
          <a:xfrm>
            <a:off x="4049096" y="6181581"/>
            <a:ext cx="4422053" cy="63094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4605" algn="ctr">
              <a:lnSpc>
                <a:spcPts val="1440"/>
              </a:lnSpc>
            </a:pPr>
            <a:r>
              <a:rPr lang="uk-UA" sz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1 - 1 передача, 2 - 2 передача, 3 - 3 передача, 4 - 4 передача, 5 - 5 передача, 6 - опір руху по гравію</a:t>
            </a:r>
          </a:p>
          <a:p>
            <a:pPr algn="ctr">
              <a:lnSpc>
                <a:spcPts val="1440"/>
              </a:lnSpc>
            </a:pPr>
            <a:r>
              <a:rPr lang="uk-UA" sz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Динамічна характеристика автомобіля при русі по гравію</a:t>
            </a:r>
            <a:endParaRPr lang="uk-UA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5" name="Picture 49">
            <a:extLst>
              <a:ext uri="{FF2B5EF4-FFF2-40B4-BE49-F238E27FC236}">
                <a16:creationId xmlns:a16="http://schemas.microsoft.com/office/drawing/2014/main" id="{2116D8A7-D5B4-4659-A1D3-83ED1BB1F0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2800" y="155854"/>
            <a:ext cx="4714095" cy="3520249"/>
          </a:xfrm>
          <a:prstGeom prst="rect">
            <a:avLst/>
          </a:prstGeom>
          <a:noFill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1C9D3A6-F72D-4663-A625-A8A801125A77}"/>
              </a:ext>
            </a:extLst>
          </p:cNvPr>
          <p:cNvSpPr txBox="1"/>
          <p:nvPr/>
        </p:nvSpPr>
        <p:spPr>
          <a:xfrm>
            <a:off x="8874370" y="3791998"/>
            <a:ext cx="300252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1 - поворот на піску, 2 - поворот на асфальті, 3 - поворот на </a:t>
            </a:r>
            <a:r>
              <a:rPr lang="uk-UA" sz="1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грунті</a:t>
            </a:r>
            <a:endParaRPr lang="uk-UA" sz="1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ctr"/>
            <a:r>
              <a:rPr lang="uk-UA" sz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Залежність зміни температури робочої рідини гідравлічного рульового підсилювача в залежності від часу і режимів його роботи</a:t>
            </a:r>
          </a:p>
        </p:txBody>
      </p:sp>
      <p:pic>
        <p:nvPicPr>
          <p:cNvPr id="21" name="Рисунок 20" descr="Зображення, що містить текст&#10;&#10;Автоматично згенерований опис"/>
          <p:cNvPicPr/>
          <p:nvPr/>
        </p:nvPicPr>
        <p:blipFill>
          <a:blip r:embed="rId5"/>
          <a:stretch>
            <a:fillRect/>
          </a:stretch>
        </p:blipFill>
        <p:spPr>
          <a:xfrm>
            <a:off x="5192351" y="647736"/>
            <a:ext cx="1352550" cy="47942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2E23410-A6A2-A51E-E5CF-986B239E88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4" b="9615"/>
          <a:stretch/>
        </p:blipFill>
        <p:spPr bwMode="auto">
          <a:xfrm>
            <a:off x="315104" y="4431068"/>
            <a:ext cx="2874018" cy="198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201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маз 65207-85002-87 зерновоз S5 (Евро-5) - КамАЗ 65207, 2018 - Зерновозы и  сельхозники в Москв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68" y="257956"/>
            <a:ext cx="5251450" cy="29483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70802" y="3206315"/>
            <a:ext cx="49045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Загальний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вигляд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випробуваного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автомобіля KAMAZ-65207-87 (S5)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BBC5A1-78C3-48F4-A965-5F734B33E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798" y="129002"/>
            <a:ext cx="2231339" cy="19848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A92AD7-EE33-4F12-81A1-F9019937E96E}"/>
              </a:ext>
            </a:extLst>
          </p:cNvPr>
          <p:cNvSpPr txBox="1"/>
          <p:nvPr/>
        </p:nvSpPr>
        <p:spPr>
          <a:xfrm>
            <a:off x="9530863" y="270564"/>
            <a:ext cx="19040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Контрольно-вимірювальний комплекс</a:t>
            </a:r>
            <a:endParaRPr lang="uk-UA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6052111" y="2599791"/>
          <a:ext cx="5949315" cy="12528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9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2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7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03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4840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Тип датчика</a:t>
                      </a:r>
                      <a:endParaRPr lang="uk-UA" sz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Тип входу</a:t>
                      </a:r>
                      <a:endParaRPr lang="uk-UA" sz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Діапазон вимірювань</a:t>
                      </a:r>
                      <a:endParaRPr lang="uk-UA" sz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Роздільна здатність</a:t>
                      </a:r>
                      <a:endParaRPr lang="uk-UA" sz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0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ТСМ 100М </a:t>
                      </a:r>
                      <a:endParaRPr lang="uk-UA" sz="12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W100=1,426 </a:t>
                      </a:r>
                      <a:endParaRPr lang="uk-UA" sz="12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  <a:cs typeface="Calibr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ТС</a:t>
                      </a:r>
                      <a:endParaRPr lang="uk-UA" sz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-50...+200 °С</a:t>
                      </a:r>
                      <a:endParaRPr lang="uk-UA" sz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0,1 °С</a:t>
                      </a:r>
                      <a:endParaRPr lang="uk-UA" sz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131079" y="2169489"/>
            <a:ext cx="4196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Характеристика </a:t>
            </a:r>
            <a:r>
              <a:rPr lang="ru-RU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вимірювальних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датчиків</a:t>
            </a:r>
            <a:endParaRPr lang="uk-UA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utre 30" descr="Зображення, що містить у приміщенні, двигун, брудний&#10;&#10;Автоматично згенерований опис"/>
          <p:cNvPicPr/>
          <p:nvPr/>
        </p:nvPicPr>
        <p:blipFill>
          <a:blip r:embed="rId4"/>
          <a:stretch/>
        </p:blipFill>
        <p:spPr>
          <a:xfrm>
            <a:off x="504825" y="4072994"/>
            <a:ext cx="2625237" cy="188232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4122" y="6096781"/>
            <a:ext cx="33996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/>
              <a:t>Місце</a:t>
            </a:r>
            <a:r>
              <a:rPr lang="ru-RU" sz="1400" dirty="0"/>
              <a:t> </a:t>
            </a:r>
            <a:r>
              <a:rPr lang="ru-RU" sz="1400" dirty="0" err="1"/>
              <a:t>підключення</a:t>
            </a:r>
            <a:r>
              <a:rPr lang="ru-RU" sz="1400" dirty="0"/>
              <a:t> </a:t>
            </a:r>
            <a:r>
              <a:rPr lang="ru-RU" sz="1400" dirty="0" err="1"/>
              <a:t>термопари</a:t>
            </a:r>
            <a:r>
              <a:rPr lang="ru-RU" sz="1400" dirty="0"/>
              <a:t> до трубопроводу оливного насосу</a:t>
            </a:r>
            <a:endParaRPr lang="uk-UA" sz="1400" dirty="0"/>
          </a:p>
        </p:txBody>
      </p:sp>
      <p:pic>
        <p:nvPicPr>
          <p:cNvPr id="13" name="Picutre 31" descr="Зображення, що містить двигун&#10;&#10;Автоматично згенерований опис"/>
          <p:cNvPicPr/>
          <p:nvPr/>
        </p:nvPicPr>
        <p:blipFill>
          <a:blip r:embed="rId5"/>
          <a:stretch/>
        </p:blipFill>
        <p:spPr>
          <a:xfrm>
            <a:off x="4126598" y="4021697"/>
            <a:ext cx="3004481" cy="205803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280293" y="6119233"/>
            <a:ext cx="457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solidFill>
                  <a:srgbClr val="002060"/>
                </a:solidFill>
              </a:rPr>
              <a:t>Місця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під’єднання</a:t>
            </a:r>
            <a:r>
              <a:rPr lang="ru-RU" sz="1600" dirty="0">
                <a:solidFill>
                  <a:srgbClr val="002060"/>
                </a:solidFill>
              </a:rPr>
              <a:t> термопар №2 та №3 до </a:t>
            </a:r>
            <a:r>
              <a:rPr lang="ru-RU" sz="1600" dirty="0" err="1">
                <a:solidFill>
                  <a:srgbClr val="002060"/>
                </a:solidFill>
              </a:rPr>
              <a:t>трубопроводів</a:t>
            </a:r>
            <a:r>
              <a:rPr lang="ru-RU" sz="1600" dirty="0">
                <a:solidFill>
                  <a:srgbClr val="002060"/>
                </a:solidFill>
              </a:rPr>
              <a:t> силового </a:t>
            </a:r>
            <a:r>
              <a:rPr lang="ru-RU" sz="1600" dirty="0" err="1">
                <a:solidFill>
                  <a:srgbClr val="002060"/>
                </a:solidFill>
              </a:rPr>
              <a:t>циліндра</a:t>
            </a:r>
            <a:endParaRPr lang="uk-UA" sz="1600" dirty="0">
              <a:solidFill>
                <a:srgbClr val="002060"/>
              </a:solidFill>
            </a:endParaRPr>
          </a:p>
        </p:txBody>
      </p:sp>
      <p:pic>
        <p:nvPicPr>
          <p:cNvPr id="15" name="Picutre 32" descr="Зображення, що містить двигун, брудний, панель керування&#10;&#10;Автоматично згенерований опис"/>
          <p:cNvPicPr/>
          <p:nvPr/>
        </p:nvPicPr>
        <p:blipFill>
          <a:blip r:embed="rId6"/>
          <a:stretch/>
        </p:blipFill>
        <p:spPr>
          <a:xfrm>
            <a:off x="8179903" y="3941368"/>
            <a:ext cx="3255010" cy="221869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852293" y="6181912"/>
            <a:ext cx="41265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 вимірювання температури робочої рідини у бачку насосу</a:t>
            </a:r>
          </a:p>
        </p:txBody>
      </p:sp>
    </p:spTree>
    <p:extLst>
      <p:ext uri="{BB962C8B-B14F-4D97-AF65-F5344CB8AC3E}">
        <p14:creationId xmlns:p14="http://schemas.microsoft.com/office/powerpoint/2010/main" val="2774482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341BF5B-4CD4-4211-B452-3154E59D8C12}"/>
              </a:ext>
            </a:extLst>
          </p:cNvPr>
          <p:cNvSpPr/>
          <p:nvPr/>
        </p:nvSpPr>
        <p:spPr>
          <a:xfrm>
            <a:off x="4572001" y="6488114"/>
            <a:ext cx="6011863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b="1" dirty="0">
                <a:solidFill>
                  <a:srgbClr val="E81E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сторінка на сайті: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https://nubip.edu.ua/node/25191</a:t>
            </a:r>
            <a:endParaRPr lang="uk-U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13561ADD-A54C-C44E-DDFF-FBB45D82B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0400" y="22021800"/>
            <a:ext cx="40005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1E75755-64D7-B98C-DBB7-94D911B6821D}"/>
              </a:ext>
            </a:extLst>
          </p:cNvPr>
          <p:cNvSpPr/>
          <p:nvPr/>
        </p:nvSpPr>
        <p:spPr>
          <a:xfrm>
            <a:off x="4572000" y="533400"/>
            <a:ext cx="4110038" cy="554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на </a:t>
            </a:r>
            <a:r>
              <a:rPr lang="uk-UA" sz="3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3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3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sz="3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000" b="1" dirty="0">
              <a:solidFill>
                <a:srgbClr val="002060"/>
              </a:solidFill>
            </a:endParaRPr>
          </a:p>
        </p:txBody>
      </p:sp>
      <p:grpSp>
        <p:nvGrpSpPr>
          <p:cNvPr id="21509" name="Group 7">
            <a:extLst>
              <a:ext uri="{FF2B5EF4-FFF2-40B4-BE49-F238E27FC236}">
                <a16:creationId xmlns:a16="http://schemas.microsoft.com/office/drawing/2014/main" id="{483F34D0-7B53-2BB5-4EE3-1CDB293714CD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1219201"/>
            <a:ext cx="6997700" cy="555625"/>
            <a:chOff x="1248" y="2030"/>
            <a:chExt cx="4408" cy="350"/>
          </a:xfrm>
        </p:grpSpPr>
        <p:sp>
          <p:nvSpPr>
            <p:cNvPr id="21535" name="Line 8">
              <a:extLst>
                <a:ext uri="{FF2B5EF4-FFF2-40B4-BE49-F238E27FC236}">
                  <a16:creationId xmlns:a16="http://schemas.microsoft.com/office/drawing/2014/main" id="{CA039C28-5E9A-0A47-6610-0FD609A74EBD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1536" name="Rectangle 9">
              <a:extLst>
                <a:ext uri="{FF2B5EF4-FFF2-40B4-BE49-F238E27FC236}">
                  <a16:creationId xmlns:a16="http://schemas.microsoft.com/office/drawing/2014/main" id="{5251F92F-2D23-900C-BD5F-77DAC6C8854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475E0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  <a:contourClr>
                <a:srgbClr val="99CC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uk-UA" altLang="uk-UA" sz="1800">
                <a:solidFill>
                  <a:schemeClr val="bg1"/>
                </a:solidFill>
              </a:endParaRPr>
            </a:p>
          </p:txBody>
        </p:sp>
        <p:sp>
          <p:nvSpPr>
            <p:cNvPr id="15" name="Text Box 10">
              <a:extLst>
                <a:ext uri="{FF2B5EF4-FFF2-40B4-BE49-F238E27FC236}">
                  <a16:creationId xmlns:a16="http://schemas.microsoft.com/office/drawing/2014/main" id="{CEB2F670-9E5F-A15B-30A2-1B54D3E9FDF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83" y="2128"/>
              <a:ext cx="3973" cy="252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just">
                <a:defRPr/>
              </a:pP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Проводити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тематичні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засідання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гуртка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тричі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на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місяць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uk-UA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38" name="Text Box 11">
              <a:extLst>
                <a:ext uri="{FF2B5EF4-FFF2-40B4-BE49-F238E27FC236}">
                  <a16:creationId xmlns:a16="http://schemas.microsoft.com/office/drawing/2014/main" id="{C7946E50-0283-7A05-E1E6-BD22D4F0109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uk-UA" sz="2400" b="1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510" name="Group 12">
            <a:extLst>
              <a:ext uri="{FF2B5EF4-FFF2-40B4-BE49-F238E27FC236}">
                <a16:creationId xmlns:a16="http://schemas.microsoft.com/office/drawing/2014/main" id="{9A31C99F-9CE0-22DA-99B2-CD8522E440C6}"/>
              </a:ext>
            </a:extLst>
          </p:cNvPr>
          <p:cNvGrpSpPr>
            <a:grpSpLocks/>
          </p:cNvGrpSpPr>
          <p:nvPr/>
        </p:nvGrpSpPr>
        <p:grpSpPr bwMode="auto">
          <a:xfrm>
            <a:off x="3322638" y="1981201"/>
            <a:ext cx="7295802" cy="708025"/>
            <a:chOff x="1248" y="2576"/>
            <a:chExt cx="4642" cy="446"/>
          </a:xfrm>
        </p:grpSpPr>
        <p:sp>
          <p:nvSpPr>
            <p:cNvPr id="21531" name="Line 13">
              <a:extLst>
                <a:ext uri="{FF2B5EF4-FFF2-40B4-BE49-F238E27FC236}">
                  <a16:creationId xmlns:a16="http://schemas.microsoft.com/office/drawing/2014/main" id="{B032C0B1-2703-F8A0-2A8E-15003B7A6F3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1532" name="Rectangle 14">
              <a:extLst>
                <a:ext uri="{FF2B5EF4-FFF2-40B4-BE49-F238E27FC236}">
                  <a16:creationId xmlns:a16="http://schemas.microsoft.com/office/drawing/2014/main" id="{E1C3C7AE-50C9-A6A6-B7B9-6E44F69D75F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2F47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  <a:contourClr>
                <a:srgbClr val="0066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uk-UA" altLang="uk-UA" sz="1800">
                <a:solidFill>
                  <a:schemeClr val="bg1"/>
                </a:solidFill>
              </a:endParaRPr>
            </a:p>
          </p:txBody>
        </p:sp>
        <p:sp>
          <p:nvSpPr>
            <p:cNvPr id="20" name="Text Box 15">
              <a:extLst>
                <a:ext uri="{FF2B5EF4-FFF2-40B4-BE49-F238E27FC236}">
                  <a16:creationId xmlns:a16="http://schemas.microsoft.com/office/drawing/2014/main" id="{788D5861-4DC2-C16E-F488-E61E6B295D4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11" y="2576"/>
              <a:ext cx="4279" cy="446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just">
                <a:defRPr/>
              </a:pP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Приймати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участь у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Міжнародних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та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Всеукраїнських</a:t>
              </a:r>
              <a:b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виставках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і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конференціях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тому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що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це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ЦІКАВО і КОРИСНО!</a:t>
              </a:r>
              <a:endParaRPr lang="uk-UA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34" name="Text Box 16">
              <a:extLst>
                <a:ext uri="{FF2B5EF4-FFF2-40B4-BE49-F238E27FC236}">
                  <a16:creationId xmlns:a16="http://schemas.microsoft.com/office/drawing/2014/main" id="{11556460-61CE-F0F7-1D9F-4098A43E4AC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654"/>
              <a:ext cx="2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uk-UA" sz="2400" b="1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1511" name="Group 17">
            <a:extLst>
              <a:ext uri="{FF2B5EF4-FFF2-40B4-BE49-F238E27FC236}">
                <a16:creationId xmlns:a16="http://schemas.microsoft.com/office/drawing/2014/main" id="{3010EB48-F12B-B806-581F-A9F5C08FF7FD}"/>
              </a:ext>
            </a:extLst>
          </p:cNvPr>
          <p:cNvGrpSpPr>
            <a:grpSpLocks/>
          </p:cNvGrpSpPr>
          <p:nvPr/>
        </p:nvGrpSpPr>
        <p:grpSpPr bwMode="auto">
          <a:xfrm>
            <a:off x="3306764" y="2895601"/>
            <a:ext cx="5913437" cy="708025"/>
            <a:chOff x="1248" y="3166"/>
            <a:chExt cx="3725" cy="446"/>
          </a:xfrm>
        </p:grpSpPr>
        <p:sp>
          <p:nvSpPr>
            <p:cNvPr id="21527" name="Line 18">
              <a:extLst>
                <a:ext uri="{FF2B5EF4-FFF2-40B4-BE49-F238E27FC236}">
                  <a16:creationId xmlns:a16="http://schemas.microsoft.com/office/drawing/2014/main" id="{EDE29A6E-7E2A-E16C-044D-ECAB52ACBCC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1528" name="Rectangle 19">
              <a:extLst>
                <a:ext uri="{FF2B5EF4-FFF2-40B4-BE49-F238E27FC236}">
                  <a16:creationId xmlns:a16="http://schemas.microsoft.com/office/drawing/2014/main" id="{FB81FFBC-A50B-BE02-A2FB-E2D72793D43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764718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  <a:contourClr>
                <a:srgbClr val="FF9933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uk-UA" altLang="uk-UA" sz="1800">
                <a:solidFill>
                  <a:schemeClr val="bg1"/>
                </a:solidFill>
              </a:endParaRPr>
            </a:p>
          </p:txBody>
        </p:sp>
        <p:sp>
          <p:nvSpPr>
            <p:cNvPr id="25" name="Text Box 20">
              <a:extLst>
                <a:ext uri="{FF2B5EF4-FFF2-40B4-BE49-F238E27FC236}">
                  <a16:creationId xmlns:a16="http://schemas.microsoft.com/office/drawing/2014/main" id="{CB7C547E-213B-70AC-49E7-D6E549CE2DC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76" y="3166"/>
              <a:ext cx="3297" cy="446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just">
                <a:defRPr/>
              </a:pP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Приймати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участь у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Всеукраїнських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конкурсах</a:t>
              </a:r>
              <a:b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студентських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наукових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робіт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та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олімпіадах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uk-UA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30" name="Text Box 21">
              <a:extLst>
                <a:ext uri="{FF2B5EF4-FFF2-40B4-BE49-F238E27FC236}">
                  <a16:creationId xmlns:a16="http://schemas.microsoft.com/office/drawing/2014/main" id="{DD65D7E6-75B4-CD91-B032-0E83DE30AA1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uk-UA" sz="2400" b="1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1512" name="Group 2">
            <a:extLst>
              <a:ext uri="{FF2B5EF4-FFF2-40B4-BE49-F238E27FC236}">
                <a16:creationId xmlns:a16="http://schemas.microsoft.com/office/drawing/2014/main" id="{BC8A27BD-275D-B50E-9F7A-488DB848E744}"/>
              </a:ext>
            </a:extLst>
          </p:cNvPr>
          <p:cNvGrpSpPr>
            <a:grpSpLocks/>
          </p:cNvGrpSpPr>
          <p:nvPr/>
        </p:nvGrpSpPr>
        <p:grpSpPr bwMode="auto">
          <a:xfrm>
            <a:off x="3289301" y="3846514"/>
            <a:ext cx="6746875" cy="555625"/>
            <a:chOff x="1248" y="1440"/>
            <a:chExt cx="4250" cy="350"/>
          </a:xfrm>
        </p:grpSpPr>
        <p:sp>
          <p:nvSpPr>
            <p:cNvPr id="21523" name="Line 3">
              <a:extLst>
                <a:ext uri="{FF2B5EF4-FFF2-40B4-BE49-F238E27FC236}">
                  <a16:creationId xmlns:a16="http://schemas.microsoft.com/office/drawing/2014/main" id="{2F549BEF-9F57-305E-0139-6EAE3D11569F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1524" name="Rectangle 4">
              <a:extLst>
                <a:ext uri="{FF2B5EF4-FFF2-40B4-BE49-F238E27FC236}">
                  <a16:creationId xmlns:a16="http://schemas.microsoft.com/office/drawing/2014/main" id="{E2C5E980-95B4-ADB6-553C-69702A79791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76393B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  <a:contourClr>
                <a:srgbClr val="FF7C8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uk-UA" altLang="uk-UA" sz="1800">
                <a:solidFill>
                  <a:schemeClr val="bg1"/>
                </a:solidFill>
              </a:endParaRPr>
            </a:p>
          </p:txBody>
        </p:sp>
        <p:sp>
          <p:nvSpPr>
            <p:cNvPr id="30" name="Text Box 5">
              <a:extLst>
                <a:ext uri="{FF2B5EF4-FFF2-40B4-BE49-F238E27FC236}">
                  <a16:creationId xmlns:a16="http://schemas.microsoft.com/office/drawing/2014/main" id="{7258C9A7-B1C0-0A48-7483-CEFAF6534DC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76" y="1473"/>
              <a:ext cx="3822" cy="252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Публікуватись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у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фахових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та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міжнародних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виданнях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uk-UA" sz="2000" dirty="0"/>
            </a:p>
          </p:txBody>
        </p:sp>
        <p:sp>
          <p:nvSpPr>
            <p:cNvPr id="21526" name="Text Box 6">
              <a:extLst>
                <a:ext uri="{FF2B5EF4-FFF2-40B4-BE49-F238E27FC236}">
                  <a16:creationId xmlns:a16="http://schemas.microsoft.com/office/drawing/2014/main" id="{1FDD4105-D705-4543-7E92-4EC4B75182A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14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uk-UA" sz="2400" b="1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513" name="Group 22">
            <a:extLst>
              <a:ext uri="{FF2B5EF4-FFF2-40B4-BE49-F238E27FC236}">
                <a16:creationId xmlns:a16="http://schemas.microsoft.com/office/drawing/2014/main" id="{D0003742-E57A-9325-823F-CBEF97E31D17}"/>
              </a:ext>
            </a:extLst>
          </p:cNvPr>
          <p:cNvGrpSpPr>
            <a:grpSpLocks/>
          </p:cNvGrpSpPr>
          <p:nvPr/>
        </p:nvGrpSpPr>
        <p:grpSpPr bwMode="auto">
          <a:xfrm>
            <a:off x="3325814" y="4702176"/>
            <a:ext cx="5589587" cy="555625"/>
            <a:chOff x="1248" y="3230"/>
            <a:chExt cx="3521" cy="350"/>
          </a:xfrm>
        </p:grpSpPr>
        <p:sp>
          <p:nvSpPr>
            <p:cNvPr id="21519" name="Line 23">
              <a:extLst>
                <a:ext uri="{FF2B5EF4-FFF2-40B4-BE49-F238E27FC236}">
                  <a16:creationId xmlns:a16="http://schemas.microsoft.com/office/drawing/2014/main" id="{3CFDB59A-855F-8F89-7F0A-7A5CD365106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1520" name="Rectangle 24">
              <a:extLst>
                <a:ext uri="{FF2B5EF4-FFF2-40B4-BE49-F238E27FC236}">
                  <a16:creationId xmlns:a16="http://schemas.microsoft.com/office/drawing/2014/main" id="{8DB7F780-21A6-0E35-4088-32F795A15DB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470047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  <a:contourClr>
                <a:srgbClr val="9900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uk-UA" altLang="uk-UA" sz="1800">
                <a:solidFill>
                  <a:schemeClr val="bg1"/>
                </a:solidFill>
              </a:endParaRPr>
            </a:p>
          </p:txBody>
        </p:sp>
        <p:sp>
          <p:nvSpPr>
            <p:cNvPr id="35" name="Text Box 25">
              <a:extLst>
                <a:ext uri="{FF2B5EF4-FFF2-40B4-BE49-F238E27FC236}">
                  <a16:creationId xmlns:a16="http://schemas.microsoft.com/office/drawing/2014/main" id="{C912234E-F3AA-4046-B943-B507008EEEE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65" y="3263"/>
              <a:ext cx="3104" cy="252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just">
                <a:defRPr/>
              </a:pP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Заохочення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студентів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до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наукового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гуртка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uk-UA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22" name="Text Box 26">
              <a:extLst>
                <a:ext uri="{FF2B5EF4-FFF2-40B4-BE49-F238E27FC236}">
                  <a16:creationId xmlns:a16="http://schemas.microsoft.com/office/drawing/2014/main" id="{5C9511C4-F5F4-1000-CD16-72DC3ED7F53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uk-UA" sz="2400" b="1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21514" name="Group 22">
            <a:extLst>
              <a:ext uri="{FF2B5EF4-FFF2-40B4-BE49-F238E27FC236}">
                <a16:creationId xmlns:a16="http://schemas.microsoft.com/office/drawing/2014/main" id="{DE1167D5-F808-3C9B-F846-E498218F0979}"/>
              </a:ext>
            </a:extLst>
          </p:cNvPr>
          <p:cNvGrpSpPr>
            <a:grpSpLocks/>
          </p:cNvGrpSpPr>
          <p:nvPr/>
        </p:nvGrpSpPr>
        <p:grpSpPr bwMode="auto">
          <a:xfrm>
            <a:off x="3352801" y="5562601"/>
            <a:ext cx="6145213" cy="708025"/>
            <a:chOff x="1248" y="3135"/>
            <a:chExt cx="3871" cy="446"/>
          </a:xfrm>
        </p:grpSpPr>
        <p:sp>
          <p:nvSpPr>
            <p:cNvPr id="21515" name="Line 23">
              <a:extLst>
                <a:ext uri="{FF2B5EF4-FFF2-40B4-BE49-F238E27FC236}">
                  <a16:creationId xmlns:a16="http://schemas.microsoft.com/office/drawing/2014/main" id="{62CC5D41-E672-77B7-E3A8-B27507363079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1516" name="Rectangle 24">
              <a:extLst>
                <a:ext uri="{FF2B5EF4-FFF2-40B4-BE49-F238E27FC236}">
                  <a16:creationId xmlns:a16="http://schemas.microsoft.com/office/drawing/2014/main" id="{726C5079-1C5F-DDE5-9118-5C17F91F8F0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  <a:contourClr>
                <a:srgbClr val="FFFF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uk-UA" altLang="uk-UA" sz="1800">
                <a:solidFill>
                  <a:schemeClr val="bg1"/>
                </a:solidFill>
              </a:endParaRPr>
            </a:p>
          </p:txBody>
        </p:sp>
        <p:sp>
          <p:nvSpPr>
            <p:cNvPr id="40" name="Text Box 25">
              <a:extLst>
                <a:ext uri="{FF2B5EF4-FFF2-40B4-BE49-F238E27FC236}">
                  <a16:creationId xmlns:a16="http://schemas.microsoft.com/office/drawing/2014/main" id="{E3C792CF-D11C-0C11-FB31-1C358F40C3F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42" y="3135"/>
              <a:ext cx="3377" cy="446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just">
                <a:defRPr/>
              </a:pP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Тема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вивчення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аналіз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uk-UA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методів діагностування</a:t>
              </a:r>
              <a:br>
                <a:rPr lang="uk-UA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uk-UA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і прогнозування технічного стану машин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uk-UA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18" name="Text Box 26">
              <a:extLst>
                <a:ext uri="{FF2B5EF4-FFF2-40B4-BE49-F238E27FC236}">
                  <a16:creationId xmlns:a16="http://schemas.microsoft.com/office/drawing/2014/main" id="{116EB307-6D68-A9F8-C0CA-733E3C590D1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uk-UA" sz="2400" b="1">
                  <a:solidFill>
                    <a:schemeClr val="bg1"/>
                  </a:solidFill>
                </a:rPr>
                <a:t>6</a:t>
              </a:r>
              <a:endParaRPr lang="en-US" altLang="uk-UA" sz="2400" b="1">
                <a:solidFill>
                  <a:schemeClr val="bg1"/>
                </a:solidFill>
              </a:endParaRPr>
            </a:p>
          </p:txBody>
        </p:sp>
      </p:grpSp>
      <p:pic>
        <p:nvPicPr>
          <p:cNvPr id="4" name="Рисунок 3" descr="Зображення, що містить текст, надворі&#10;&#10;Автоматично згенерований опис">
            <a:extLst>
              <a:ext uri="{FF2B5EF4-FFF2-40B4-BE49-F238E27FC236}">
                <a16:creationId xmlns:a16="http://schemas.microsoft.com/office/drawing/2014/main" id="{9C4D47E5-2A6B-B650-40A6-1E7F19397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4204" y="2582210"/>
            <a:ext cx="3951288" cy="296346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CE8528-0BD2-5BD8-3075-58268C693ED8}"/>
              </a:ext>
            </a:extLst>
          </p:cNvPr>
          <p:cNvSpPr txBox="1"/>
          <p:nvPr/>
        </p:nvSpPr>
        <p:spPr>
          <a:xfrm>
            <a:off x="3574256" y="2380612"/>
            <a:ext cx="4738688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  <a:t>Дякую за увагу!</a:t>
            </a:r>
          </a:p>
        </p:txBody>
      </p:sp>
      <p:pic>
        <p:nvPicPr>
          <p:cNvPr id="4" name="Рисунок 3" descr="Зображення, що містить особа, автомат&#10;&#10;Автоматично згенерований опис">
            <a:extLst>
              <a:ext uri="{FF2B5EF4-FFF2-40B4-BE49-F238E27FC236}">
                <a16:creationId xmlns:a16="http://schemas.microsoft.com/office/drawing/2014/main" id="{344FA60D-C8F1-E4F5-4C0B-6DA2F436F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856" y="3601811"/>
            <a:ext cx="4572000" cy="2571750"/>
          </a:xfrm>
          <a:prstGeom prst="rect">
            <a:avLst/>
          </a:prstGeom>
        </p:spPr>
      </p:pic>
      <p:pic>
        <p:nvPicPr>
          <p:cNvPr id="6" name="Рисунок 5" descr="Зображення, що містить текст, картинка&#10;&#10;Автоматично згенерований опис">
            <a:extLst>
              <a:ext uri="{FF2B5EF4-FFF2-40B4-BE49-F238E27FC236}">
                <a16:creationId xmlns:a16="http://schemas.microsoft.com/office/drawing/2014/main" id="{5F492D6F-9C57-A556-50E3-1982C3B92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4" y="281553"/>
            <a:ext cx="2801031" cy="292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47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id="{24D629B7-7C92-FFE2-3C0A-090CA74B30E2}"/>
              </a:ext>
            </a:extLst>
          </p:cNvPr>
          <p:cNvSpPr txBox="1">
            <a:spLocks/>
          </p:cNvSpPr>
          <p:nvPr/>
        </p:nvSpPr>
        <p:spPr>
          <a:xfrm>
            <a:off x="5524442" y="687696"/>
            <a:ext cx="5622925" cy="330200"/>
          </a:xfrm>
          <a:prstGeom prst="rect">
            <a:avLst/>
          </a:prstGeom>
          <a:ln w="12700" cap="flat" cmpd="sng" algn="ctr">
            <a:solidFill>
              <a:srgbClr val="7030A0"/>
            </a:solidFill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200" b="1" i="1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Оновлений склад гуртка – 2020-2021 </a:t>
            </a:r>
            <a:r>
              <a:rPr lang="uk-UA" sz="2200" b="1" i="1" dirty="0" err="1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н.р</a:t>
            </a:r>
            <a:r>
              <a:rPr lang="uk-UA" sz="2200" b="1" i="1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200" b="1" i="1" dirty="0">
              <a:ln w="12700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C719164-FE9B-6768-3954-6B5E8607C7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880177"/>
              </p:ext>
            </p:extLst>
          </p:nvPr>
        </p:nvGraphicFramePr>
        <p:xfrm>
          <a:off x="3655777" y="1434171"/>
          <a:ext cx="8342314" cy="3989658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677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5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11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3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08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 п/</a:t>
                      </a:r>
                      <a:r>
                        <a:rPr lang="uk-UA" sz="160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Прізвище, ім’я, по-батькові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Факультет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Курс, група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1.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Іванов Богдан</a:t>
                      </a:r>
                      <a:r>
                        <a:rPr lang="uk-UA" sz="1600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(староста)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АІ-1802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2.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Бондар Данило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АІ-1802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3.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Мисюк</a:t>
                      </a: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Іван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АІ-1901 ст.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87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4.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Глоба Володимир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АІ-1802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47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5.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Коваль Євгеній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Магістр АТ-2006м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6.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Яремчук Тетяна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Магістр АІ-2103д</a:t>
                      </a: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7.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Бондарчук Влад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Магістр АТ-2006м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8.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Василенко Артем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ТТ-1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9.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Біла Яна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Магістр АТ-2006м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10.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Вержанський</a:t>
                      </a: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Костянтин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Магістр АТ-2006м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11.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Кочелаба</a:t>
                      </a:r>
                      <a:r>
                        <a:rPr lang="uk-UA" sz="1600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Владислав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Магістр АТ-2006м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12.</a:t>
                      </a: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Мовчан Михайло</a:t>
                      </a: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ТТ-1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2680225318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85FB22-AC67-577F-7AB2-5EA7D8329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62" y="477276"/>
            <a:ext cx="3162100" cy="42161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CF69E7-3B14-1D89-28CA-8858779CF2B3}"/>
              </a:ext>
            </a:extLst>
          </p:cNvPr>
          <p:cNvSpPr txBox="1"/>
          <p:nvPr/>
        </p:nvSpPr>
        <p:spPr>
          <a:xfrm>
            <a:off x="389715" y="4962164"/>
            <a:ext cx="2642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b="1" i="1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Богдан ІВАНОВ – староста наукового  гуртка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23901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71F5AA-B462-682C-4A25-B3204B9C732F}"/>
              </a:ext>
            </a:extLst>
          </p:cNvPr>
          <p:cNvSpPr txBox="1"/>
          <p:nvPr/>
        </p:nvSpPr>
        <p:spPr>
          <a:xfrm>
            <a:off x="545025" y="5220998"/>
            <a:ext cx="10906008" cy="1115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Сучасне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обладнання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для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реалізації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методів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діагностування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і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прогнозування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технічного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стану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машин</a:t>
            </a:r>
            <a:endParaRPr lang="en-US" sz="2800" b="0" i="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 descr="Зображення, що містить особа, надворі, чоловік&#10;&#10;Автоматично згенерований опис">
            <a:extLst>
              <a:ext uri="{FF2B5EF4-FFF2-40B4-BE49-F238E27FC236}">
                <a16:creationId xmlns:a16="http://schemas.microsoft.com/office/drawing/2014/main" id="{BEE8801A-5A08-9C1B-12AB-C748939587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60" y="1424757"/>
            <a:ext cx="3774916" cy="28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G_239538454">
            <a:hlinkClick r:id="" action="ppaction://media"/>
            <a:extLst>
              <a:ext uri="{FF2B5EF4-FFF2-40B4-BE49-F238E27FC236}">
                <a16:creationId xmlns:a16="http://schemas.microsoft.com/office/drawing/2014/main" id="{C570C752-6E55-BC13-F519-01B3542858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2665" y="476573"/>
            <a:ext cx="2355030" cy="41867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0F7C69-F1BF-2EC4-63DC-EE92663C2C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47981" y="727989"/>
            <a:ext cx="3774916" cy="28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880EF2-DF79-4D9D-8F11-E91D48C79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AC5A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58A048D-49D0-B340-AC19-58BA40069919}"/>
              </a:ext>
            </a:extLst>
          </p:cNvPr>
          <p:cNvSpPr txBox="1"/>
          <p:nvPr/>
        </p:nvSpPr>
        <p:spPr>
          <a:xfrm>
            <a:off x="1928836" y="152255"/>
            <a:ext cx="28738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Відео-огляд обладнання</a:t>
            </a:r>
            <a:endParaRPr lang="uk-UA" dirty="0">
              <a:solidFill>
                <a:srgbClr val="C00000"/>
              </a:solidFill>
            </a:endParaRPr>
          </a:p>
        </p:txBody>
      </p:sp>
      <p:sp>
        <p:nvSpPr>
          <p:cNvPr id="12" name="Стрілка: вправо 11">
            <a:extLst>
              <a:ext uri="{FF2B5EF4-FFF2-40B4-BE49-F238E27FC236}">
                <a16:creationId xmlns:a16="http://schemas.microsoft.com/office/drawing/2014/main" id="{044A69DB-C24E-D0AE-F766-6D0D12842B64}"/>
              </a:ext>
            </a:extLst>
          </p:cNvPr>
          <p:cNvSpPr/>
          <p:nvPr/>
        </p:nvSpPr>
        <p:spPr>
          <a:xfrm rot="1922145">
            <a:off x="4126615" y="557981"/>
            <a:ext cx="790025" cy="3742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738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D215A8-017B-B01F-1A8E-1D8432DD9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999" y="1300842"/>
            <a:ext cx="3184071" cy="56605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852BBE-098B-A622-0298-BDD83ED41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367" y="1404257"/>
            <a:ext cx="3067730" cy="54537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4E89AE-482E-233B-40E8-E93CB0FC7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644" y="1796142"/>
            <a:ext cx="2779939" cy="49421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FBE7DC-E7BC-1AB4-3F6C-3587CB9957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2" t="48095" b="14127"/>
          <a:stretch/>
        </p:blipFill>
        <p:spPr>
          <a:xfrm>
            <a:off x="38101" y="315686"/>
            <a:ext cx="2015898" cy="25908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319DD0-D049-E23D-C460-9BE147E48C4E}"/>
              </a:ext>
            </a:extLst>
          </p:cNvPr>
          <p:cNvSpPr txBox="1"/>
          <p:nvPr/>
        </p:nvSpPr>
        <p:spPr>
          <a:xfrm>
            <a:off x="2754085" y="444438"/>
            <a:ext cx="7846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Онлайн зустріч членів гуртка січень 2022 рік</a:t>
            </a:r>
          </a:p>
        </p:txBody>
      </p:sp>
    </p:spTree>
    <p:extLst>
      <p:ext uri="{BB962C8B-B14F-4D97-AF65-F5344CB8AC3E}">
        <p14:creationId xmlns:p14="http://schemas.microsoft.com/office/powerpoint/2010/main" val="2625047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у приміщенні, фотоапарат, проектор&#10;&#10;Автоматично згенерований опис">
            <a:extLst>
              <a:ext uri="{FF2B5EF4-FFF2-40B4-BE49-F238E27FC236}">
                <a16:creationId xmlns:a16="http://schemas.microsoft.com/office/drawing/2014/main" id="{340B30F9-781B-93DD-345F-0AC2C536B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42" y="1089551"/>
            <a:ext cx="6125430" cy="34390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B67A14-3B91-E1D1-1132-F0199CAC9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1948"/>
            <a:ext cx="6125430" cy="343900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A1882D-D1F5-B517-2802-EFBD07F17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28" y="3211187"/>
            <a:ext cx="6125430" cy="3439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104D53-E9B0-3886-F3C4-2D7245A46D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931" y="3273138"/>
            <a:ext cx="6125430" cy="3439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9D3423-234B-F4D7-2278-73CF2E755D5B}"/>
              </a:ext>
            </a:extLst>
          </p:cNvPr>
          <p:cNvSpPr txBox="1"/>
          <p:nvPr/>
        </p:nvSpPr>
        <p:spPr>
          <a:xfrm>
            <a:off x="189075" y="171971"/>
            <a:ext cx="7783286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доповіді гуртківців щодо вивчення сучасних методів діагностування та прогнозування багатокритеріальної оцінки і вибору рішень щодо технічного стану машин.</a:t>
            </a:r>
          </a:p>
        </p:txBody>
      </p:sp>
    </p:spTree>
    <p:extLst>
      <p:ext uri="{BB962C8B-B14F-4D97-AF65-F5344CB8AC3E}">
        <p14:creationId xmlns:p14="http://schemas.microsoft.com/office/powerpoint/2010/main" val="2832286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82422B-C43D-8CC7-56BA-FC87176DAC3C}"/>
              </a:ext>
            </a:extLst>
          </p:cNvPr>
          <p:cNvSpPr txBox="1"/>
          <p:nvPr/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Публікаційна активність студентів</a:t>
            </a:r>
            <a:r>
              <a:rPr lang="en-US" sz="44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F79BD2-E0D5-947A-54B3-2C0647851DD4}"/>
              </a:ext>
            </a:extLst>
          </p:cNvPr>
          <p:cNvSpPr txBox="1"/>
          <p:nvPr/>
        </p:nvSpPr>
        <p:spPr>
          <a:xfrm>
            <a:off x="4447308" y="591344"/>
            <a:ext cx="6906491" cy="5585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>
                <a:effectLst/>
              </a:rPr>
              <a:t>Іванов Б. О.</a:t>
            </a:r>
            <a:r>
              <a:rPr lang="en-US" sz="1400">
                <a:effectLst/>
              </a:rPr>
              <a:t> Аналіз небезпек вторинного використання відпрацьованих LI-ION акумуляторних батарей</a:t>
            </a:r>
            <a:r>
              <a:rPr lang="en-US" sz="1400"/>
              <a:t> </a:t>
            </a:r>
            <a:r>
              <a:rPr lang="en-US" sz="1400">
                <a:effectLst/>
              </a:rPr>
              <a:t>електромобілів. Збірник тез доповідей І Міжнародної науково-практичної конференції «OSHAgro – 2021». 30 вересня 2021 року. МОН України, Національний університет біоресурсів і природокористування України, Науково-виробничий журнал «Охорона праці», Державна служба України з питань праці, Європейське співтовариство з охорони праці. Київ. 2021. С. 114-116</a:t>
            </a:r>
            <a:r>
              <a:rPr lang="en-US" sz="1400"/>
              <a:t> </a:t>
            </a: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i="1">
              <a:effectLst/>
            </a:endParaRP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effectLst/>
              </a:rPr>
              <a:t>Іванов Б. О. Тітова Л. Л. Діагностичні експертні системи. Збірник тез доповідей І Міжнародної науково-практичної конференції «OSHAgro – 2021». 30 вересня 2021 року. МОН України, Національний університет біоресурсів і природокористування України, Науково-виробничий журнал «Охорона праці», Державна служба України з питань праці, Європейське співтовариство з охорони праці. Київ. 2021. С. 114-116</a:t>
            </a:r>
            <a:endParaRPr lang="en-US" sz="1400"/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 Бондарчук В. І., Тітова Л. Л. УМОВИ ЗАСТОСУВАННЯ АВТОМОБІЛІВ АГРОПРОМИСЛОВОГО КОМПЛЕКСУ Збірник тез доповідей І Міжнародної науково-практичної конференції «OSHAgro – 2021». 30 вересня 2021 року. МОН України, Національний університет біоресурсів і природокористування України, Науково-виробничий журнал «Охорона праці», Державна служба України з питань праці, Європейське співтовариство з охорони праці. Київ. 2021. С. 46-48</a:t>
            </a:r>
            <a:r>
              <a:rPr lang="en-US" sz="1400">
                <a:effectLst/>
              </a:rPr>
              <a:t> </a:t>
            </a:r>
            <a:endParaRPr lang="en-US" sz="1400"/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>
              <a:effectLst/>
            </a:endParaRP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effectLst/>
              </a:rPr>
              <a:t>Вержанський К. В., Бондар Д. С., Тітова Л. Л ЕКОЛОГІЧНІ ПАРАМЕТРИ ВІДРЕМОНТОВАНИХ АВТОМОБІЛІВ АПК Збірник тез доповідей І Міжнародної науково-практичної конференції «OSHAgro – 2021». 30 вересня 2021 року. МОН України, Національний університет біоресурсів і природокористування України, Науково-виробничий журнал «Охорона праці», Державна служба України з питань праці, Європейське співтовариство з охорони праці. Київ. 2021. С. 48-50</a:t>
            </a:r>
          </a:p>
        </p:txBody>
      </p:sp>
    </p:spTree>
    <p:extLst>
      <p:ext uri="{BB962C8B-B14F-4D97-AF65-F5344CB8AC3E}">
        <p14:creationId xmlns:p14="http://schemas.microsoft.com/office/powerpoint/2010/main" val="1324885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FA97D4-3B53-8D82-7EB9-BED519A7C0A2}"/>
              </a:ext>
            </a:extLst>
          </p:cNvPr>
          <p:cNvSpPr txBox="1"/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/>
              <a:t>5. Гальчинський Б.О., Тітова Л. Л. ВІДНОВЛЮЮЧИХ ТЕХНОЛОГІЙ З ВИКОРИСТАННЯМ ЕНЕРГІЇ ЕЛЕКТРОМАГНІТНИХ ПОЛІВ АВТОМОБІЛІВ АПК Збірник тез доповідей І Міжнародної науково-практичної конференції «OSHAgro – 2021». 30 вересня 2021 року. МОН України, Національний університет біоресурсів і природокористування України, Науково-виробничий журнал «Охорона праці», Державна служба України з питань праці, Європейське співтовариство з охорони праці. Київ. 2021. С. 52-54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/>
              <a:t> 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/>
              <a:t>6. Kuzmin A., Titova L. FAULTS AND FAILURES OF ELECTROMAGNETIC INJECTORS Збірник тез доповідей І Міжнародної науково-практичної конференції «OSHAgro – 2021». 30 вересня 2021 року. МОН України, Національний університет біоресурсів і природокористування України, Науково-виробничий журнал «Охорона праці», Державна служба України з питань праці, Європейське співтовариство з охорони праці. Київ. 2021. С. 55-56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/>
              <a:t> 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/>
              <a:t>7. Марченко Б. О., Тітова Л. Л. ВПЛИВ РОБОТИ ДИЗЕЛЬНОГО ДВИГУНА АВТОМОБІЛІВ АПК НА ЗАБРУДНЕННЯ НАВКОЛИШНЬОГО СЕРЕДОВИЩА Збірник тез доповідей І Міжнародної науково-практичної конференції «OSHAgro – 2021». 30 вересня 2021 року. МОН України, Національний університет біоресурсів і природокористування України, Науково-виробничий журнал «Охорона праці», Державна служба України з питань праці, Європейське співтовариство з охорони праці. Київ. 2021. С. 55-57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/>
              <a:t> 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/>
              <a:t>8. Смиковський М. С., Тітова Л. Л. ВПЛИВ КУТІВ УСТАНОВКИ КОЛІС НА ЗНОШУВАННЯ ШИН АВТОМОБІЛІВ АПК Збірник тез доповідей І Міжнародної науково-практичної конференції «OSHAgro – 2021». 30 вересня 2021 року. МОН України, Національний університет біоресурсів і природокористування України, Науково-виробничий журнал «Охорона праці», Державна служба України з питань праці, Європейське співтовариство з охорони праці. Київ. 2021. С. 57-59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75761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FAAA59-7670-6E14-D5E4-E2F6C48CC68A}"/>
              </a:ext>
            </a:extLst>
          </p:cNvPr>
          <p:cNvSpPr txBox="1"/>
          <p:nvPr/>
        </p:nvSpPr>
        <p:spPr>
          <a:xfrm>
            <a:off x="1120690" y="59134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9.  </a:t>
            </a:r>
            <a:r>
              <a:rPr lang="en-US" sz="1600" dirty="0" err="1"/>
              <a:t>Біла</a:t>
            </a:r>
            <a:r>
              <a:rPr lang="en-US" sz="1600" dirty="0"/>
              <a:t> Я. Ю., </a:t>
            </a:r>
            <a:r>
              <a:rPr lang="en-US" sz="1600" dirty="0" err="1"/>
              <a:t>Тітова</a:t>
            </a:r>
            <a:r>
              <a:rPr lang="en-US" sz="1600" dirty="0"/>
              <a:t> Л. Л. </a:t>
            </a:r>
            <a:r>
              <a:rPr lang="en-US" sz="1600" dirty="0" err="1"/>
              <a:t>ІСТОРІЯ</a:t>
            </a:r>
            <a:r>
              <a:rPr lang="en-US" sz="1600" dirty="0"/>
              <a:t> </a:t>
            </a:r>
            <a:r>
              <a:rPr lang="en-US" sz="1600" dirty="0" err="1"/>
              <a:t>ДОСЛІДЖЕНЬ</a:t>
            </a:r>
            <a:r>
              <a:rPr lang="en-US" sz="1600" dirty="0"/>
              <a:t> І </a:t>
            </a:r>
            <a:r>
              <a:rPr lang="en-US" sz="1600" dirty="0" err="1"/>
              <a:t>ЗАСТОСУВАННЯ</a:t>
            </a:r>
            <a:r>
              <a:rPr lang="en-US" sz="1600" dirty="0"/>
              <a:t> </a:t>
            </a:r>
            <a:r>
              <a:rPr lang="en-US" sz="1600" dirty="0" err="1"/>
              <a:t>АЛЬТЕРНАТИВНОГО</a:t>
            </a:r>
            <a:r>
              <a:rPr lang="en-US" sz="1600" dirty="0"/>
              <a:t> </a:t>
            </a:r>
            <a:r>
              <a:rPr lang="en-US" sz="1600" dirty="0" err="1"/>
              <a:t>БІОПАЛИВА</a:t>
            </a:r>
            <a:r>
              <a:rPr lang="en-US" sz="1600" dirty="0"/>
              <a:t> </a:t>
            </a:r>
            <a:r>
              <a:rPr lang="en-US" sz="1600" dirty="0" err="1"/>
              <a:t>НА</a:t>
            </a:r>
            <a:r>
              <a:rPr lang="en-US" sz="1600" dirty="0"/>
              <a:t> </a:t>
            </a:r>
            <a:r>
              <a:rPr lang="en-US" sz="1600" dirty="0" err="1"/>
              <a:t>АВТОМОБІЛЬНОМУ</a:t>
            </a:r>
            <a:r>
              <a:rPr lang="en-US" sz="1600" dirty="0"/>
              <a:t> </a:t>
            </a:r>
            <a:r>
              <a:rPr lang="en-US" sz="1600" dirty="0" err="1"/>
              <a:t>ТРАНСПОРТІ</a:t>
            </a:r>
            <a:r>
              <a:rPr lang="en-US" sz="1600" dirty="0"/>
              <a:t> </a:t>
            </a:r>
            <a:r>
              <a:rPr lang="en-US" sz="1600" dirty="0" err="1"/>
              <a:t>Збірник</a:t>
            </a:r>
            <a:r>
              <a:rPr lang="en-US" sz="1600" dirty="0"/>
              <a:t> </a:t>
            </a:r>
            <a:r>
              <a:rPr lang="en-US" sz="1600" dirty="0" err="1"/>
              <a:t>тез</a:t>
            </a:r>
            <a:r>
              <a:rPr lang="en-US" sz="1600" dirty="0"/>
              <a:t> </a:t>
            </a:r>
            <a:r>
              <a:rPr lang="en-US" sz="1600" dirty="0" err="1"/>
              <a:t>доповідей</a:t>
            </a:r>
            <a:r>
              <a:rPr lang="en-US" sz="1600" dirty="0"/>
              <a:t> І </a:t>
            </a:r>
            <a:r>
              <a:rPr lang="en-US" sz="1600" dirty="0" err="1"/>
              <a:t>Міжнародної</a:t>
            </a:r>
            <a:r>
              <a:rPr lang="en-US" sz="1600" dirty="0"/>
              <a:t> </a:t>
            </a:r>
            <a:r>
              <a:rPr lang="en-US" sz="1600" dirty="0" err="1"/>
              <a:t>науково-практичної</a:t>
            </a:r>
            <a:r>
              <a:rPr lang="en-US" sz="1600" dirty="0"/>
              <a:t> </a:t>
            </a:r>
            <a:r>
              <a:rPr lang="en-US" sz="1600" dirty="0" err="1"/>
              <a:t>конференції</a:t>
            </a:r>
            <a:r>
              <a:rPr lang="en-US" sz="1600" dirty="0"/>
              <a:t> «</a:t>
            </a:r>
            <a:r>
              <a:rPr lang="en-US" sz="1600" dirty="0" err="1"/>
              <a:t>OSHAgro</a:t>
            </a:r>
            <a:r>
              <a:rPr lang="en-US" sz="1600" dirty="0"/>
              <a:t> – 2021». 30 </a:t>
            </a:r>
            <a:r>
              <a:rPr lang="en-US" sz="1600" dirty="0" err="1"/>
              <a:t>вересня</a:t>
            </a:r>
            <a:r>
              <a:rPr lang="en-US" sz="1600" dirty="0"/>
              <a:t> 2021 </a:t>
            </a:r>
            <a:r>
              <a:rPr lang="en-US" sz="1600" dirty="0" err="1"/>
              <a:t>року</a:t>
            </a:r>
            <a:r>
              <a:rPr lang="en-US" sz="1600" dirty="0"/>
              <a:t>. </a:t>
            </a:r>
            <a:r>
              <a:rPr lang="en-US" sz="1600" dirty="0" err="1"/>
              <a:t>МОН</a:t>
            </a:r>
            <a:r>
              <a:rPr lang="en-US" sz="1600" dirty="0"/>
              <a:t> </a:t>
            </a:r>
            <a:r>
              <a:rPr lang="en-US" sz="1600" dirty="0" err="1"/>
              <a:t>України</a:t>
            </a:r>
            <a:r>
              <a:rPr lang="en-US" sz="1600" dirty="0"/>
              <a:t>, </a:t>
            </a:r>
            <a:r>
              <a:rPr lang="en-US" sz="1600" dirty="0" err="1"/>
              <a:t>Національний</a:t>
            </a:r>
            <a:r>
              <a:rPr lang="en-US" sz="1600" dirty="0"/>
              <a:t> </a:t>
            </a:r>
            <a:r>
              <a:rPr lang="en-US" sz="1600" dirty="0" err="1"/>
              <a:t>університет</a:t>
            </a:r>
            <a:r>
              <a:rPr lang="en-US" sz="1600" dirty="0"/>
              <a:t> </a:t>
            </a:r>
            <a:r>
              <a:rPr lang="en-US" sz="1600" dirty="0" err="1"/>
              <a:t>біоресурсів</a:t>
            </a:r>
            <a:r>
              <a:rPr lang="en-US" sz="1600" dirty="0"/>
              <a:t> і </a:t>
            </a:r>
            <a:r>
              <a:rPr lang="en-US" sz="1600" dirty="0" err="1"/>
              <a:t>природокористування</a:t>
            </a:r>
            <a:r>
              <a:rPr lang="en-US" sz="1600" dirty="0"/>
              <a:t> </a:t>
            </a:r>
            <a:r>
              <a:rPr lang="en-US" sz="1600" dirty="0" err="1"/>
              <a:t>України</a:t>
            </a:r>
            <a:r>
              <a:rPr lang="en-US" sz="1600" dirty="0"/>
              <a:t>, </a:t>
            </a:r>
            <a:r>
              <a:rPr lang="en-US" sz="1600" dirty="0" err="1"/>
              <a:t>Науково-виробничий</a:t>
            </a:r>
            <a:r>
              <a:rPr lang="en-US" sz="1600" dirty="0"/>
              <a:t> </a:t>
            </a:r>
            <a:r>
              <a:rPr lang="en-US" sz="1600" dirty="0" err="1"/>
              <a:t>журнал</a:t>
            </a:r>
            <a:r>
              <a:rPr lang="en-US" sz="1600" dirty="0"/>
              <a:t> «</a:t>
            </a:r>
            <a:r>
              <a:rPr lang="en-US" sz="1600" dirty="0" err="1"/>
              <a:t>Охорона</a:t>
            </a:r>
            <a:r>
              <a:rPr lang="en-US" sz="1600" dirty="0"/>
              <a:t> </a:t>
            </a:r>
            <a:r>
              <a:rPr lang="en-US" sz="1600" dirty="0" err="1"/>
              <a:t>праці</a:t>
            </a:r>
            <a:r>
              <a:rPr lang="en-US" sz="1600" dirty="0"/>
              <a:t>», </a:t>
            </a:r>
            <a:r>
              <a:rPr lang="en-US" sz="1600" dirty="0" err="1"/>
              <a:t>Державна</a:t>
            </a:r>
            <a:r>
              <a:rPr lang="en-US" sz="1600" dirty="0"/>
              <a:t> </a:t>
            </a:r>
            <a:r>
              <a:rPr lang="en-US" sz="1600" dirty="0" err="1"/>
              <a:t>служба</a:t>
            </a:r>
            <a:r>
              <a:rPr lang="en-US" sz="1600" dirty="0"/>
              <a:t> </a:t>
            </a:r>
            <a:r>
              <a:rPr lang="en-US" sz="1600" dirty="0" err="1"/>
              <a:t>України</a:t>
            </a:r>
            <a:r>
              <a:rPr lang="en-US" sz="1600" dirty="0"/>
              <a:t> з </a:t>
            </a:r>
            <a:r>
              <a:rPr lang="en-US" sz="1600" dirty="0" err="1"/>
              <a:t>питань</a:t>
            </a:r>
            <a:r>
              <a:rPr lang="en-US" sz="1600" dirty="0"/>
              <a:t> </a:t>
            </a:r>
            <a:r>
              <a:rPr lang="en-US" sz="1600" dirty="0" err="1"/>
              <a:t>праці</a:t>
            </a:r>
            <a:r>
              <a:rPr lang="en-US" sz="1600" dirty="0"/>
              <a:t>, </a:t>
            </a:r>
            <a:r>
              <a:rPr lang="en-US" sz="1600" dirty="0" err="1"/>
              <a:t>Європейське</a:t>
            </a:r>
            <a:r>
              <a:rPr lang="en-US" sz="1600" dirty="0"/>
              <a:t> </a:t>
            </a:r>
            <a:r>
              <a:rPr lang="en-US" sz="1600" dirty="0" err="1"/>
              <a:t>співтовариство</a:t>
            </a:r>
            <a:r>
              <a:rPr lang="en-US" sz="1600" dirty="0"/>
              <a:t> з </a:t>
            </a:r>
            <a:r>
              <a:rPr lang="en-US" sz="1600" dirty="0" err="1"/>
              <a:t>охорони</a:t>
            </a:r>
            <a:r>
              <a:rPr lang="en-US" sz="1600" dirty="0"/>
              <a:t> </a:t>
            </a:r>
            <a:r>
              <a:rPr lang="en-US" sz="1600" dirty="0" err="1"/>
              <a:t>праці</a:t>
            </a:r>
            <a:r>
              <a:rPr lang="en-US" sz="1600" dirty="0"/>
              <a:t>. </a:t>
            </a:r>
            <a:r>
              <a:rPr lang="en-US" sz="1600" dirty="0" err="1"/>
              <a:t>Київ</a:t>
            </a:r>
            <a:r>
              <a:rPr lang="en-US" sz="1600" dirty="0"/>
              <a:t>. 2021. С. 59-61</a:t>
            </a:r>
          </a:p>
          <a:p>
            <a:pPr marL="4572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 </a:t>
            </a:r>
          </a:p>
          <a:p>
            <a:pPr lvl="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10.  </a:t>
            </a:r>
            <a:r>
              <a:rPr lang="en-US" sz="1600" dirty="0" err="1"/>
              <a:t>Коваль</a:t>
            </a:r>
            <a:r>
              <a:rPr lang="en-US" sz="1600" dirty="0"/>
              <a:t> Є. О., </a:t>
            </a:r>
            <a:r>
              <a:rPr lang="en-US" sz="1600" dirty="0" err="1"/>
              <a:t>Тітова</a:t>
            </a:r>
            <a:r>
              <a:rPr lang="en-US" sz="1600" dirty="0"/>
              <a:t> Л. Л. </a:t>
            </a:r>
            <a:r>
              <a:rPr lang="en-US" sz="1600" dirty="0" err="1"/>
              <a:t>ЗАГАЛЬНА</a:t>
            </a:r>
            <a:r>
              <a:rPr lang="en-US" sz="1600" dirty="0"/>
              <a:t> </a:t>
            </a:r>
            <a:r>
              <a:rPr lang="en-US" sz="1600" dirty="0" err="1"/>
              <a:t>БЕЗПЕКА</a:t>
            </a:r>
            <a:r>
              <a:rPr lang="en-US" sz="1600" dirty="0"/>
              <a:t> </a:t>
            </a:r>
            <a:r>
              <a:rPr lang="en-US" sz="1600" dirty="0" err="1"/>
              <a:t>ДОРОЖНЬОГО</a:t>
            </a:r>
            <a:r>
              <a:rPr lang="en-US" sz="1600" dirty="0"/>
              <a:t> </a:t>
            </a:r>
            <a:r>
              <a:rPr lang="en-US" sz="1600" dirty="0" err="1"/>
              <a:t>РУХУ</a:t>
            </a:r>
            <a:r>
              <a:rPr lang="en-US" sz="1600" dirty="0"/>
              <a:t> В </a:t>
            </a:r>
            <a:r>
              <a:rPr lang="en-US" sz="1600" dirty="0" err="1"/>
              <a:t>УКРАЇНІ</a:t>
            </a:r>
            <a:r>
              <a:rPr lang="en-US" sz="1600" dirty="0"/>
              <a:t> </a:t>
            </a:r>
            <a:r>
              <a:rPr lang="en-US" sz="1600" dirty="0" err="1"/>
              <a:t>ПРИ</a:t>
            </a:r>
            <a:r>
              <a:rPr lang="en-US" sz="1600" dirty="0"/>
              <a:t> </a:t>
            </a:r>
            <a:r>
              <a:rPr lang="en-US" sz="1600" dirty="0" err="1"/>
              <a:t>ПЕРЕВЕЗЕННІ</a:t>
            </a:r>
            <a:r>
              <a:rPr lang="en-US" sz="1600" dirty="0"/>
              <a:t> </a:t>
            </a:r>
            <a:r>
              <a:rPr lang="en-US" sz="1600" dirty="0" err="1"/>
              <a:t>СІЛЬСЬКОГОСПОДАРСЬКОЇ</a:t>
            </a:r>
            <a:r>
              <a:rPr lang="en-US" sz="1600" dirty="0"/>
              <a:t> </a:t>
            </a:r>
            <a:r>
              <a:rPr lang="en-US" sz="1600" dirty="0" err="1"/>
              <a:t>ПРОДУКЦІЇ</a:t>
            </a:r>
            <a:r>
              <a:rPr lang="en-US" sz="1600" dirty="0"/>
              <a:t> </a:t>
            </a:r>
            <a:r>
              <a:rPr lang="en-US" sz="1600" dirty="0" err="1"/>
              <a:t>АВТОТРАНСПОРТНИМИ</a:t>
            </a:r>
            <a:r>
              <a:rPr lang="en-US" sz="1600" dirty="0"/>
              <a:t> </a:t>
            </a:r>
            <a:r>
              <a:rPr lang="en-US" sz="1600" dirty="0" err="1"/>
              <a:t>ЗАСОБАМИ</a:t>
            </a:r>
            <a:r>
              <a:rPr lang="en-US" sz="1600" dirty="0"/>
              <a:t> </a:t>
            </a:r>
            <a:r>
              <a:rPr lang="en-US" sz="1600" dirty="0" err="1"/>
              <a:t>Збірник</a:t>
            </a:r>
            <a:r>
              <a:rPr lang="en-US" sz="1600" dirty="0"/>
              <a:t> </a:t>
            </a:r>
            <a:r>
              <a:rPr lang="en-US" sz="1600" dirty="0" err="1"/>
              <a:t>тез</a:t>
            </a:r>
            <a:r>
              <a:rPr lang="en-US" sz="1600" dirty="0"/>
              <a:t> </a:t>
            </a:r>
            <a:r>
              <a:rPr lang="en-US" sz="1600" dirty="0" err="1"/>
              <a:t>доповідей</a:t>
            </a:r>
            <a:r>
              <a:rPr lang="en-US" sz="1600" dirty="0"/>
              <a:t> І </a:t>
            </a:r>
            <a:r>
              <a:rPr lang="en-US" sz="1600" dirty="0" err="1"/>
              <a:t>Міжнародної</a:t>
            </a:r>
            <a:r>
              <a:rPr lang="en-US" sz="1600" dirty="0"/>
              <a:t> </a:t>
            </a:r>
            <a:r>
              <a:rPr lang="en-US" sz="1600" dirty="0" err="1"/>
              <a:t>науково-практичної</a:t>
            </a:r>
            <a:r>
              <a:rPr lang="en-US" sz="1600" dirty="0"/>
              <a:t> </a:t>
            </a:r>
            <a:r>
              <a:rPr lang="en-US" sz="1600" dirty="0" err="1"/>
              <a:t>конференції</a:t>
            </a:r>
            <a:r>
              <a:rPr lang="en-US" sz="1600" dirty="0"/>
              <a:t> «</a:t>
            </a:r>
            <a:r>
              <a:rPr lang="en-US" sz="1600" dirty="0" err="1"/>
              <a:t>OSHAgro</a:t>
            </a:r>
            <a:r>
              <a:rPr lang="en-US" sz="1600" dirty="0"/>
              <a:t> – 2021». 30 </a:t>
            </a:r>
            <a:r>
              <a:rPr lang="en-US" sz="1600" dirty="0" err="1"/>
              <a:t>вересня</a:t>
            </a:r>
            <a:r>
              <a:rPr lang="en-US" sz="1600" dirty="0"/>
              <a:t> 2021 </a:t>
            </a:r>
            <a:r>
              <a:rPr lang="en-US" sz="1600" dirty="0" err="1"/>
              <a:t>року</a:t>
            </a:r>
            <a:r>
              <a:rPr lang="en-US" sz="1600" dirty="0"/>
              <a:t>. </a:t>
            </a:r>
            <a:r>
              <a:rPr lang="en-US" sz="1600" dirty="0" err="1"/>
              <a:t>МОН</a:t>
            </a:r>
            <a:r>
              <a:rPr lang="en-US" sz="1600" dirty="0"/>
              <a:t> </a:t>
            </a:r>
            <a:r>
              <a:rPr lang="en-US" sz="1600" dirty="0" err="1"/>
              <a:t>України</a:t>
            </a:r>
            <a:r>
              <a:rPr lang="en-US" sz="1600" dirty="0"/>
              <a:t>, </a:t>
            </a:r>
            <a:r>
              <a:rPr lang="en-US" sz="1600" dirty="0" err="1"/>
              <a:t>Національний</a:t>
            </a:r>
            <a:r>
              <a:rPr lang="en-US" sz="1600" dirty="0"/>
              <a:t> </a:t>
            </a:r>
            <a:r>
              <a:rPr lang="en-US" sz="1600" dirty="0" err="1"/>
              <a:t>університет</a:t>
            </a:r>
            <a:r>
              <a:rPr lang="en-US" sz="1600" dirty="0"/>
              <a:t> </a:t>
            </a:r>
            <a:r>
              <a:rPr lang="en-US" sz="1600" dirty="0" err="1"/>
              <a:t>біоресурсів</a:t>
            </a:r>
            <a:r>
              <a:rPr lang="en-US" sz="1600" dirty="0"/>
              <a:t> і </a:t>
            </a:r>
            <a:r>
              <a:rPr lang="en-US" sz="1600" dirty="0" err="1"/>
              <a:t>природокористування</a:t>
            </a:r>
            <a:r>
              <a:rPr lang="en-US" sz="1600" dirty="0"/>
              <a:t> </a:t>
            </a:r>
            <a:r>
              <a:rPr lang="en-US" sz="1600" dirty="0" err="1"/>
              <a:t>України</a:t>
            </a:r>
            <a:r>
              <a:rPr lang="en-US" sz="1600" dirty="0"/>
              <a:t>, </a:t>
            </a:r>
            <a:r>
              <a:rPr lang="en-US" sz="1600" dirty="0" err="1"/>
              <a:t>Науково-виробничий</a:t>
            </a:r>
            <a:r>
              <a:rPr lang="en-US" sz="1600" dirty="0"/>
              <a:t> </a:t>
            </a:r>
            <a:r>
              <a:rPr lang="en-US" sz="1600" dirty="0" err="1"/>
              <a:t>журнал</a:t>
            </a:r>
            <a:r>
              <a:rPr lang="en-US" sz="1600" dirty="0"/>
              <a:t> «</a:t>
            </a:r>
            <a:r>
              <a:rPr lang="en-US" sz="1600" dirty="0" err="1"/>
              <a:t>Охорона</a:t>
            </a:r>
            <a:r>
              <a:rPr lang="en-US" sz="1600" dirty="0"/>
              <a:t> </a:t>
            </a:r>
            <a:r>
              <a:rPr lang="en-US" sz="1600" dirty="0" err="1"/>
              <a:t>праці</a:t>
            </a:r>
            <a:r>
              <a:rPr lang="en-US" sz="1600" dirty="0"/>
              <a:t>», </a:t>
            </a:r>
            <a:r>
              <a:rPr lang="en-US" sz="1600" dirty="0" err="1"/>
              <a:t>Державна</a:t>
            </a:r>
            <a:r>
              <a:rPr lang="en-US" sz="1600" dirty="0"/>
              <a:t> </a:t>
            </a:r>
            <a:r>
              <a:rPr lang="en-US" sz="1600" dirty="0" err="1"/>
              <a:t>служба</a:t>
            </a:r>
            <a:r>
              <a:rPr lang="en-US" sz="1600" dirty="0"/>
              <a:t> </a:t>
            </a:r>
            <a:r>
              <a:rPr lang="en-US" sz="1600" dirty="0" err="1"/>
              <a:t>України</a:t>
            </a:r>
            <a:r>
              <a:rPr lang="en-US" sz="1600" dirty="0"/>
              <a:t> з </a:t>
            </a:r>
            <a:r>
              <a:rPr lang="en-US" sz="1600" dirty="0" err="1"/>
              <a:t>питань</a:t>
            </a:r>
            <a:r>
              <a:rPr lang="en-US" sz="1600" dirty="0"/>
              <a:t> </a:t>
            </a:r>
            <a:r>
              <a:rPr lang="en-US" sz="1600" dirty="0" err="1"/>
              <a:t>праці</a:t>
            </a:r>
            <a:r>
              <a:rPr lang="en-US" sz="1600" dirty="0"/>
              <a:t>, </a:t>
            </a:r>
            <a:r>
              <a:rPr lang="en-US" sz="1600" dirty="0" err="1"/>
              <a:t>Європейське</a:t>
            </a:r>
            <a:r>
              <a:rPr lang="en-US" sz="1600" dirty="0"/>
              <a:t> </a:t>
            </a:r>
            <a:r>
              <a:rPr lang="en-US" sz="1600" dirty="0" err="1"/>
              <a:t>співтовариство</a:t>
            </a:r>
            <a:r>
              <a:rPr lang="en-US" sz="1600" dirty="0"/>
              <a:t> з </a:t>
            </a:r>
            <a:r>
              <a:rPr lang="en-US" sz="1600" dirty="0" err="1"/>
              <a:t>охорони</a:t>
            </a:r>
            <a:r>
              <a:rPr lang="en-US" sz="1600" dirty="0"/>
              <a:t> </a:t>
            </a:r>
            <a:r>
              <a:rPr lang="en-US" sz="1600" dirty="0" err="1"/>
              <a:t>праці</a:t>
            </a:r>
            <a:r>
              <a:rPr lang="en-US" sz="1600" dirty="0"/>
              <a:t>. </a:t>
            </a:r>
            <a:r>
              <a:rPr lang="en-US" sz="1600" dirty="0" err="1"/>
              <a:t>Київ</a:t>
            </a:r>
            <a:r>
              <a:rPr lang="en-US" sz="1600" dirty="0"/>
              <a:t>. 2021. С. 62-63</a:t>
            </a:r>
          </a:p>
          <a:p>
            <a:pPr marL="4572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 </a:t>
            </a:r>
          </a:p>
          <a:p>
            <a:pPr lvl="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11.  </a:t>
            </a:r>
            <a:r>
              <a:rPr lang="en-US" sz="1600" dirty="0" err="1"/>
              <a:t>Кочелаба</a:t>
            </a:r>
            <a:r>
              <a:rPr lang="en-US" sz="1600" dirty="0"/>
              <a:t> В. О. </a:t>
            </a:r>
            <a:r>
              <a:rPr lang="en-US" sz="1600" dirty="0" err="1"/>
              <a:t>ВИДИ</a:t>
            </a:r>
            <a:r>
              <a:rPr lang="en-US" sz="1600" dirty="0"/>
              <a:t> </a:t>
            </a:r>
            <a:r>
              <a:rPr lang="en-US" sz="1600" dirty="0" err="1"/>
              <a:t>АЛЬТЕРНАТИВНИХ</a:t>
            </a:r>
            <a:r>
              <a:rPr lang="en-US" sz="1600" dirty="0"/>
              <a:t> </a:t>
            </a:r>
            <a:r>
              <a:rPr lang="en-US" sz="1600" dirty="0" err="1"/>
              <a:t>ПАЛИВ</a:t>
            </a:r>
            <a:r>
              <a:rPr lang="en-US" sz="1600" dirty="0"/>
              <a:t> </a:t>
            </a:r>
            <a:r>
              <a:rPr lang="en-US" sz="1600" dirty="0" err="1"/>
              <a:t>ТА</a:t>
            </a:r>
            <a:r>
              <a:rPr lang="en-US" sz="1600" dirty="0"/>
              <a:t> </a:t>
            </a:r>
            <a:r>
              <a:rPr lang="en-US" sz="1600" dirty="0" err="1"/>
              <a:t>ОСОБЛИВОСТІ</a:t>
            </a:r>
            <a:r>
              <a:rPr lang="en-US" sz="1600" dirty="0"/>
              <a:t> </a:t>
            </a:r>
            <a:r>
              <a:rPr lang="en-US" sz="1600" dirty="0" err="1"/>
              <a:t>ЇХ</a:t>
            </a:r>
            <a:r>
              <a:rPr lang="en-US" sz="1600" dirty="0"/>
              <a:t> </a:t>
            </a:r>
            <a:r>
              <a:rPr lang="en-US" sz="1600" dirty="0" err="1"/>
              <a:t>ЗАСТОСУВАННЯ</a:t>
            </a:r>
            <a:r>
              <a:rPr lang="en-US" sz="1600" dirty="0"/>
              <a:t> </a:t>
            </a:r>
            <a:r>
              <a:rPr lang="en-US" sz="1600" dirty="0" err="1"/>
              <a:t>Збірник</a:t>
            </a:r>
            <a:r>
              <a:rPr lang="en-US" sz="1600" dirty="0"/>
              <a:t> </a:t>
            </a:r>
            <a:r>
              <a:rPr lang="en-US" sz="1600" dirty="0" err="1"/>
              <a:t>тез</a:t>
            </a:r>
            <a:r>
              <a:rPr lang="en-US" sz="1600" dirty="0"/>
              <a:t> </a:t>
            </a:r>
            <a:r>
              <a:rPr lang="en-US" sz="1600" dirty="0" err="1"/>
              <a:t>доповідей</a:t>
            </a:r>
            <a:r>
              <a:rPr lang="en-US" sz="1600" dirty="0"/>
              <a:t> І </a:t>
            </a:r>
            <a:r>
              <a:rPr lang="en-US" sz="1600" dirty="0" err="1"/>
              <a:t>Міжнародної</a:t>
            </a:r>
            <a:r>
              <a:rPr lang="en-US" sz="1600" dirty="0"/>
              <a:t> </a:t>
            </a:r>
            <a:r>
              <a:rPr lang="en-US" sz="1600" dirty="0" err="1"/>
              <a:t>науково-практичної</a:t>
            </a:r>
            <a:r>
              <a:rPr lang="en-US" sz="1600" dirty="0"/>
              <a:t> </a:t>
            </a:r>
            <a:r>
              <a:rPr lang="en-US" sz="1600" dirty="0" err="1"/>
              <a:t>конференції</a:t>
            </a:r>
            <a:r>
              <a:rPr lang="en-US" sz="1600" dirty="0"/>
              <a:t> «</a:t>
            </a:r>
            <a:r>
              <a:rPr lang="en-US" sz="1600" dirty="0" err="1"/>
              <a:t>OSHAgro</a:t>
            </a:r>
            <a:r>
              <a:rPr lang="en-US" sz="1600" dirty="0"/>
              <a:t> – 2021». 30 </a:t>
            </a:r>
            <a:r>
              <a:rPr lang="en-US" sz="1600" dirty="0" err="1"/>
              <a:t>вересня</a:t>
            </a:r>
            <a:r>
              <a:rPr lang="en-US" sz="1600" dirty="0"/>
              <a:t> 2021 </a:t>
            </a:r>
            <a:r>
              <a:rPr lang="en-US" sz="1600" dirty="0" err="1"/>
              <a:t>року</a:t>
            </a:r>
            <a:r>
              <a:rPr lang="en-US" sz="1600" dirty="0"/>
              <a:t>. </a:t>
            </a:r>
            <a:r>
              <a:rPr lang="en-US" sz="1600" dirty="0" err="1"/>
              <a:t>МОН</a:t>
            </a:r>
            <a:r>
              <a:rPr lang="en-US" sz="1600" dirty="0"/>
              <a:t> </a:t>
            </a:r>
            <a:r>
              <a:rPr lang="en-US" sz="1600" dirty="0" err="1"/>
              <a:t>України</a:t>
            </a:r>
            <a:r>
              <a:rPr lang="en-US" sz="1600" dirty="0"/>
              <a:t>, </a:t>
            </a:r>
            <a:r>
              <a:rPr lang="en-US" sz="1600" dirty="0" err="1"/>
              <a:t>Національний</a:t>
            </a:r>
            <a:r>
              <a:rPr lang="en-US" sz="1600" dirty="0"/>
              <a:t> </a:t>
            </a:r>
            <a:r>
              <a:rPr lang="en-US" sz="1600" dirty="0" err="1"/>
              <a:t>університет</a:t>
            </a:r>
            <a:r>
              <a:rPr lang="en-US" sz="1600" dirty="0"/>
              <a:t> </a:t>
            </a:r>
            <a:r>
              <a:rPr lang="en-US" sz="1600" dirty="0" err="1"/>
              <a:t>біоресурсів</a:t>
            </a:r>
            <a:r>
              <a:rPr lang="en-US" sz="1600" dirty="0"/>
              <a:t> і </a:t>
            </a:r>
            <a:r>
              <a:rPr lang="en-US" sz="1600" dirty="0" err="1"/>
              <a:t>природокористування</a:t>
            </a:r>
            <a:r>
              <a:rPr lang="en-US" sz="1600" dirty="0"/>
              <a:t> </a:t>
            </a:r>
            <a:r>
              <a:rPr lang="en-US" sz="1600" dirty="0" err="1"/>
              <a:t>України</a:t>
            </a:r>
            <a:r>
              <a:rPr lang="en-US" sz="1600" dirty="0"/>
              <a:t>, </a:t>
            </a:r>
            <a:r>
              <a:rPr lang="en-US" sz="1600" dirty="0" err="1"/>
              <a:t>Науково-виробничий</a:t>
            </a:r>
            <a:r>
              <a:rPr lang="en-US" sz="1600" dirty="0"/>
              <a:t> </a:t>
            </a:r>
            <a:r>
              <a:rPr lang="en-US" sz="1600" dirty="0" err="1"/>
              <a:t>журнал</a:t>
            </a:r>
            <a:r>
              <a:rPr lang="en-US" sz="1600" dirty="0"/>
              <a:t> «</a:t>
            </a:r>
            <a:r>
              <a:rPr lang="en-US" sz="1600" dirty="0" err="1"/>
              <a:t>Охорона</a:t>
            </a:r>
            <a:r>
              <a:rPr lang="en-US" sz="1600" dirty="0"/>
              <a:t> </a:t>
            </a:r>
            <a:r>
              <a:rPr lang="en-US" sz="1600" dirty="0" err="1"/>
              <a:t>праці</a:t>
            </a:r>
            <a:r>
              <a:rPr lang="en-US" sz="1600" dirty="0"/>
              <a:t>», </a:t>
            </a:r>
            <a:r>
              <a:rPr lang="en-US" sz="1600" dirty="0" err="1"/>
              <a:t>Державна</a:t>
            </a:r>
            <a:r>
              <a:rPr lang="en-US" sz="1600" dirty="0"/>
              <a:t> </a:t>
            </a:r>
            <a:r>
              <a:rPr lang="en-US" sz="1600" dirty="0" err="1"/>
              <a:t>служба</a:t>
            </a:r>
            <a:r>
              <a:rPr lang="en-US" sz="1600" dirty="0"/>
              <a:t> </a:t>
            </a:r>
            <a:r>
              <a:rPr lang="en-US" sz="1600" dirty="0" err="1"/>
              <a:t>України</a:t>
            </a:r>
            <a:r>
              <a:rPr lang="en-US" sz="1600" dirty="0"/>
              <a:t> з </a:t>
            </a:r>
            <a:r>
              <a:rPr lang="en-US" sz="1600" dirty="0" err="1"/>
              <a:t>питань</a:t>
            </a:r>
            <a:r>
              <a:rPr lang="en-US" sz="1600" dirty="0"/>
              <a:t> </a:t>
            </a:r>
            <a:r>
              <a:rPr lang="en-US" sz="1600" dirty="0" err="1"/>
              <a:t>праці</a:t>
            </a:r>
            <a:r>
              <a:rPr lang="en-US" sz="1600" dirty="0"/>
              <a:t>, </a:t>
            </a:r>
            <a:r>
              <a:rPr lang="en-US" sz="1600" dirty="0" err="1"/>
              <a:t>Європейське</a:t>
            </a:r>
            <a:r>
              <a:rPr lang="en-US" sz="1600" dirty="0"/>
              <a:t> </a:t>
            </a:r>
            <a:r>
              <a:rPr lang="en-US" sz="1600" dirty="0" err="1"/>
              <a:t>співтовариство</a:t>
            </a:r>
            <a:r>
              <a:rPr lang="en-US" sz="1600" dirty="0"/>
              <a:t> з </a:t>
            </a:r>
            <a:r>
              <a:rPr lang="en-US" sz="1600" dirty="0" err="1"/>
              <a:t>охорони</a:t>
            </a:r>
            <a:r>
              <a:rPr lang="en-US" sz="1600" dirty="0"/>
              <a:t> </a:t>
            </a:r>
            <a:r>
              <a:rPr lang="en-US" sz="1600" dirty="0" err="1"/>
              <a:t>праці</a:t>
            </a:r>
            <a:r>
              <a:rPr lang="en-US" sz="1600" dirty="0"/>
              <a:t>. </a:t>
            </a:r>
            <a:r>
              <a:rPr lang="en-US" sz="1600" dirty="0" err="1"/>
              <a:t>Київ</a:t>
            </a:r>
            <a:r>
              <a:rPr lang="en-US" sz="1600" dirty="0"/>
              <a:t>. 2021. С. 63-64</a:t>
            </a:r>
          </a:p>
          <a:p>
            <a:pPr marL="4572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 </a:t>
            </a:r>
          </a:p>
          <a:p>
            <a:pPr lvl="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12.  </a:t>
            </a:r>
            <a:r>
              <a:rPr lang="en-US" sz="1600" dirty="0" err="1"/>
              <a:t>Хвостенко</a:t>
            </a:r>
            <a:r>
              <a:rPr lang="en-US" sz="1600" dirty="0"/>
              <a:t> Е. О., </a:t>
            </a:r>
            <a:r>
              <a:rPr lang="en-US" sz="1600" dirty="0" err="1"/>
              <a:t>Глоба</a:t>
            </a:r>
            <a:r>
              <a:rPr lang="en-US" sz="1600" dirty="0"/>
              <a:t> В. Є., </a:t>
            </a:r>
            <a:r>
              <a:rPr lang="en-US" sz="1600" dirty="0" err="1"/>
              <a:t>Тітова</a:t>
            </a:r>
            <a:r>
              <a:rPr lang="en-US" sz="1600" dirty="0"/>
              <a:t> Л. Л. </a:t>
            </a:r>
            <a:r>
              <a:rPr lang="en-US" sz="1600" dirty="0" err="1"/>
              <a:t>АНАЛІЗ</a:t>
            </a:r>
            <a:r>
              <a:rPr lang="en-US" sz="1600" dirty="0"/>
              <a:t> </a:t>
            </a:r>
            <a:r>
              <a:rPr lang="en-US" sz="1600" dirty="0" err="1"/>
              <a:t>ВТРАТ</a:t>
            </a:r>
            <a:r>
              <a:rPr lang="en-US" sz="1600" dirty="0"/>
              <a:t> </a:t>
            </a:r>
            <a:r>
              <a:rPr lang="en-US" sz="1600" dirty="0" err="1"/>
              <a:t>ЕНЕРГІЇ</a:t>
            </a:r>
            <a:r>
              <a:rPr lang="en-US" sz="1600" dirty="0"/>
              <a:t> В </a:t>
            </a:r>
            <a:r>
              <a:rPr lang="en-US" sz="1600" dirty="0" err="1"/>
              <a:t>ПРИВОДІ</a:t>
            </a:r>
            <a:r>
              <a:rPr lang="en-US" sz="1600" dirty="0"/>
              <a:t> </a:t>
            </a:r>
            <a:r>
              <a:rPr lang="en-US" sz="1600" dirty="0" err="1"/>
              <a:t>АВТОМОБІЛЯ</a:t>
            </a:r>
            <a:r>
              <a:rPr lang="en-US" sz="1600" dirty="0"/>
              <a:t> </a:t>
            </a:r>
            <a:r>
              <a:rPr lang="en-US" sz="1600" dirty="0" err="1"/>
              <a:t>ЗА</a:t>
            </a:r>
            <a:r>
              <a:rPr lang="en-US" sz="1600" dirty="0"/>
              <a:t> </a:t>
            </a:r>
            <a:r>
              <a:rPr lang="en-US" sz="1600" dirty="0" err="1"/>
              <a:t>РАХУНОК</a:t>
            </a:r>
            <a:r>
              <a:rPr lang="en-US" sz="1600" dirty="0"/>
              <a:t> </a:t>
            </a:r>
            <a:r>
              <a:rPr lang="en-US" sz="1600" dirty="0" err="1"/>
              <a:t>НЕРІВНОМІРНОСТІ</a:t>
            </a:r>
            <a:r>
              <a:rPr lang="en-US" sz="1600" dirty="0"/>
              <a:t> </a:t>
            </a:r>
            <a:r>
              <a:rPr lang="en-US" sz="1600" dirty="0" err="1"/>
              <a:t>ХОДУ</a:t>
            </a:r>
            <a:r>
              <a:rPr lang="en-US" sz="1600" dirty="0"/>
              <a:t> </a:t>
            </a:r>
            <a:r>
              <a:rPr lang="en-US" sz="1600" dirty="0" err="1"/>
              <a:t>ДВИГУНА</a:t>
            </a:r>
            <a:r>
              <a:rPr lang="en-US" sz="1600" dirty="0"/>
              <a:t> </a:t>
            </a:r>
            <a:r>
              <a:rPr lang="en-US" sz="1600" dirty="0" err="1"/>
              <a:t>Збірник</a:t>
            </a:r>
            <a:r>
              <a:rPr lang="en-US" sz="1600" dirty="0"/>
              <a:t> </a:t>
            </a:r>
            <a:r>
              <a:rPr lang="en-US" sz="1600" dirty="0" err="1"/>
              <a:t>тез</a:t>
            </a:r>
            <a:r>
              <a:rPr lang="en-US" sz="1600" dirty="0"/>
              <a:t> </a:t>
            </a:r>
            <a:r>
              <a:rPr lang="en-US" sz="1600" dirty="0" err="1"/>
              <a:t>доповідей</a:t>
            </a:r>
            <a:r>
              <a:rPr lang="en-US" sz="1600" dirty="0"/>
              <a:t> І </a:t>
            </a:r>
            <a:r>
              <a:rPr lang="en-US" sz="1600" dirty="0" err="1"/>
              <a:t>Міжнародної</a:t>
            </a:r>
            <a:r>
              <a:rPr lang="en-US" sz="1600" dirty="0"/>
              <a:t> </a:t>
            </a:r>
            <a:r>
              <a:rPr lang="en-US" sz="1600" dirty="0" err="1"/>
              <a:t>науково-практичної</a:t>
            </a:r>
            <a:r>
              <a:rPr lang="en-US" sz="1600" dirty="0"/>
              <a:t> </a:t>
            </a:r>
            <a:r>
              <a:rPr lang="en-US" sz="1600" dirty="0" err="1"/>
              <a:t>конференції</a:t>
            </a:r>
            <a:r>
              <a:rPr lang="en-US" sz="1600" dirty="0"/>
              <a:t> «</a:t>
            </a:r>
            <a:r>
              <a:rPr lang="en-US" sz="1600" dirty="0" err="1"/>
              <a:t>OSHAgro</a:t>
            </a:r>
            <a:r>
              <a:rPr lang="en-US" sz="1600" dirty="0"/>
              <a:t> – 2021». 30 </a:t>
            </a:r>
            <a:r>
              <a:rPr lang="en-US" sz="1600" dirty="0" err="1"/>
              <a:t>вересня</a:t>
            </a:r>
            <a:r>
              <a:rPr lang="en-US" sz="1600" dirty="0"/>
              <a:t> 2021 </a:t>
            </a:r>
            <a:r>
              <a:rPr lang="en-US" sz="1600" dirty="0" err="1"/>
              <a:t>року</a:t>
            </a:r>
            <a:r>
              <a:rPr lang="en-US" sz="1600" dirty="0"/>
              <a:t>. </a:t>
            </a:r>
            <a:r>
              <a:rPr lang="en-US" sz="1600" dirty="0" err="1"/>
              <a:t>МОН</a:t>
            </a:r>
            <a:r>
              <a:rPr lang="en-US" sz="1600" dirty="0"/>
              <a:t> </a:t>
            </a:r>
            <a:r>
              <a:rPr lang="en-US" sz="1600" dirty="0" err="1"/>
              <a:t>України</a:t>
            </a:r>
            <a:r>
              <a:rPr lang="en-US" sz="1600" dirty="0"/>
              <a:t>, </a:t>
            </a:r>
            <a:r>
              <a:rPr lang="en-US" sz="1600" dirty="0" err="1"/>
              <a:t>Національний</a:t>
            </a:r>
            <a:r>
              <a:rPr lang="en-US" sz="1600" dirty="0"/>
              <a:t> </a:t>
            </a:r>
            <a:r>
              <a:rPr lang="en-US" sz="1600" dirty="0" err="1"/>
              <a:t>університет</a:t>
            </a:r>
            <a:r>
              <a:rPr lang="en-US" sz="1600" dirty="0"/>
              <a:t> </a:t>
            </a:r>
            <a:r>
              <a:rPr lang="en-US" sz="1600" dirty="0" err="1"/>
              <a:t>біоресурсів</a:t>
            </a:r>
            <a:r>
              <a:rPr lang="en-US" sz="1600" dirty="0"/>
              <a:t> і </a:t>
            </a:r>
            <a:r>
              <a:rPr lang="en-US" sz="1600" dirty="0" err="1"/>
              <a:t>природокористування</a:t>
            </a:r>
            <a:r>
              <a:rPr lang="en-US" sz="1600" dirty="0"/>
              <a:t> </a:t>
            </a:r>
            <a:r>
              <a:rPr lang="en-US" sz="1600" dirty="0" err="1"/>
              <a:t>України</a:t>
            </a:r>
            <a:r>
              <a:rPr lang="en-US" sz="1600" dirty="0"/>
              <a:t>, </a:t>
            </a:r>
            <a:r>
              <a:rPr lang="en-US" sz="1600" dirty="0" err="1"/>
              <a:t>Науково-виробничий</a:t>
            </a:r>
            <a:r>
              <a:rPr lang="en-US" sz="1600" dirty="0"/>
              <a:t> </a:t>
            </a:r>
            <a:r>
              <a:rPr lang="en-US" sz="1600" dirty="0" err="1"/>
              <a:t>журнал</a:t>
            </a:r>
            <a:r>
              <a:rPr lang="en-US" sz="1600" dirty="0"/>
              <a:t> «</a:t>
            </a:r>
            <a:r>
              <a:rPr lang="en-US" sz="1600" dirty="0" err="1"/>
              <a:t>Охорона</a:t>
            </a:r>
            <a:r>
              <a:rPr lang="en-US" sz="1600" dirty="0"/>
              <a:t> </a:t>
            </a:r>
            <a:r>
              <a:rPr lang="en-US" sz="1600" dirty="0" err="1"/>
              <a:t>праці</a:t>
            </a:r>
            <a:r>
              <a:rPr lang="en-US" sz="1600" dirty="0"/>
              <a:t>», </a:t>
            </a:r>
            <a:r>
              <a:rPr lang="en-US" sz="1600" dirty="0" err="1"/>
              <a:t>Державна</a:t>
            </a:r>
            <a:r>
              <a:rPr lang="en-US" sz="1600" dirty="0"/>
              <a:t> </a:t>
            </a:r>
            <a:r>
              <a:rPr lang="en-US" sz="1600" dirty="0" err="1"/>
              <a:t>служба</a:t>
            </a:r>
            <a:r>
              <a:rPr lang="en-US" sz="1600" dirty="0"/>
              <a:t> </a:t>
            </a:r>
            <a:r>
              <a:rPr lang="en-US" sz="1600" dirty="0" err="1"/>
              <a:t>України</a:t>
            </a:r>
            <a:r>
              <a:rPr lang="en-US" sz="1600" dirty="0"/>
              <a:t> з </a:t>
            </a:r>
            <a:r>
              <a:rPr lang="en-US" sz="1600" dirty="0" err="1"/>
              <a:t>питань</a:t>
            </a:r>
            <a:r>
              <a:rPr lang="en-US" sz="1600" dirty="0"/>
              <a:t> </a:t>
            </a:r>
            <a:r>
              <a:rPr lang="en-US" sz="1600" dirty="0" err="1"/>
              <a:t>праці</a:t>
            </a:r>
            <a:r>
              <a:rPr lang="en-US" sz="1600" dirty="0"/>
              <a:t>, </a:t>
            </a:r>
            <a:r>
              <a:rPr lang="en-US" sz="1600" dirty="0" err="1"/>
              <a:t>Європейське</a:t>
            </a:r>
            <a:r>
              <a:rPr lang="en-US" sz="1600" dirty="0"/>
              <a:t> </a:t>
            </a:r>
            <a:r>
              <a:rPr lang="en-US" sz="1600" dirty="0" err="1"/>
              <a:t>співтовариство</a:t>
            </a:r>
            <a:r>
              <a:rPr lang="en-US" sz="1600" dirty="0"/>
              <a:t> з </a:t>
            </a:r>
            <a:r>
              <a:rPr lang="en-US" sz="1600" dirty="0" err="1"/>
              <a:t>охорони</a:t>
            </a:r>
            <a:r>
              <a:rPr lang="en-US" sz="1600" dirty="0"/>
              <a:t> </a:t>
            </a:r>
            <a:r>
              <a:rPr lang="en-US" sz="1600" dirty="0" err="1"/>
              <a:t>праці</a:t>
            </a:r>
            <a:r>
              <a:rPr lang="en-US" sz="1600" dirty="0"/>
              <a:t>. </a:t>
            </a:r>
            <a:r>
              <a:rPr lang="en-US" sz="1600" dirty="0" err="1"/>
              <a:t>Київ</a:t>
            </a:r>
            <a:r>
              <a:rPr lang="en-US" sz="1600" dirty="0"/>
              <a:t>. 2021. С. 166-168</a:t>
            </a:r>
          </a:p>
        </p:txBody>
      </p:sp>
    </p:spTree>
    <p:extLst>
      <p:ext uri="{BB962C8B-B14F-4D97-AF65-F5344CB8AC3E}">
        <p14:creationId xmlns:p14="http://schemas.microsoft.com/office/powerpoint/2010/main" val="20360236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2095</Words>
  <Application>Microsoft Office PowerPoint</Application>
  <PresentationFormat>Широкий екран</PresentationFormat>
  <Paragraphs>250</Paragraphs>
  <Slides>24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24</vt:i4>
      </vt:variant>
    </vt:vector>
  </HeadingPairs>
  <TitlesOfParts>
    <vt:vector size="33" baseType="lpstr">
      <vt:lpstr>Batang</vt:lpstr>
      <vt:lpstr>Arial</vt:lpstr>
      <vt:lpstr>Calibri</vt:lpstr>
      <vt:lpstr>Calibri Light</vt:lpstr>
      <vt:lpstr>Cambria Math</vt:lpstr>
      <vt:lpstr>Monotype Corsiva</vt:lpstr>
      <vt:lpstr>Times New Roman</vt:lpstr>
      <vt:lpstr>TimesNewRomanPSMT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Liudmyla Titova</dc:creator>
  <cp:lastModifiedBy>Liudmyla Titova</cp:lastModifiedBy>
  <cp:revision>9</cp:revision>
  <dcterms:created xsi:type="dcterms:W3CDTF">2022-05-03T10:21:55Z</dcterms:created>
  <dcterms:modified xsi:type="dcterms:W3CDTF">2022-05-05T19:28:05Z</dcterms:modified>
</cp:coreProperties>
</file>