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74" r:id="rId25"/>
    <p:sldId id="275" r:id="rId26"/>
    <p:sldId id="260" r:id="rId27"/>
    <p:sldId id="276" r:id="rId28"/>
    <p:sldId id="277" r:id="rId29"/>
    <p:sldId id="278" r:id="rId30"/>
    <p:sldId id="293" r:id="rId31"/>
    <p:sldId id="294" r:id="rId32"/>
    <p:sldId id="284" r:id="rId33"/>
    <p:sldId id="279" r:id="rId34"/>
    <p:sldId id="283" r:id="rId35"/>
    <p:sldId id="280" r:id="rId36"/>
    <p:sldId id="282" r:id="rId37"/>
    <p:sldId id="281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55" autoAdjust="0"/>
    <p:restoredTop sz="94660"/>
  </p:normalViewPr>
  <p:slideViewPr>
    <p:cSldViewPr snapToGrid="0">
      <p:cViewPr varScale="1">
        <p:scale>
          <a:sx n="87" d="100"/>
          <a:sy n="87" d="100"/>
        </p:scale>
        <p:origin x="7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01978" y="4220888"/>
            <a:ext cx="7766936" cy="1646302"/>
          </a:xfrm>
        </p:spPr>
        <p:txBody>
          <a:bodyPr/>
          <a:lstStyle/>
          <a:p>
            <a:pPr algn="ctr"/>
            <a:r>
              <a:rPr lang="uk-UA" sz="3200" b="1" dirty="0" smtClean="0"/>
              <a:t>ЗВІТ</a:t>
            </a:r>
            <a:r>
              <a:rPr lang="uk-UA" sz="3200" dirty="0"/>
              <a:t/>
            </a:r>
            <a:br>
              <a:rPr lang="uk-UA" sz="3200" dirty="0"/>
            </a:br>
            <a:r>
              <a:rPr lang="uk-UA" sz="3200" b="1" dirty="0"/>
              <a:t>про роботу наукового гуртка </a:t>
            </a:r>
            <a:r>
              <a:rPr lang="uk-UA" sz="3200" dirty="0"/>
              <a:t/>
            </a:r>
            <a:br>
              <a:rPr lang="uk-UA" sz="3200" dirty="0"/>
            </a:br>
            <a:r>
              <a:rPr lang="uk-UA" sz="3200" b="1" dirty="0"/>
              <a:t>«</a:t>
            </a:r>
            <a:r>
              <a:rPr lang="la-Latn" sz="3200" b="1" dirty="0"/>
              <a:t>Entomologist</a:t>
            </a:r>
            <a:r>
              <a:rPr lang="uk-UA" sz="3200" b="1" dirty="0"/>
              <a:t>»</a:t>
            </a:r>
            <a:r>
              <a:rPr lang="uk-UA" sz="3200" dirty="0"/>
              <a:t/>
            </a:r>
            <a:br>
              <a:rPr lang="uk-UA" sz="3200" dirty="0"/>
            </a:br>
            <a:r>
              <a:rPr lang="uk-UA" sz="3200" b="1" dirty="0"/>
              <a:t>за 2021-2022 </a:t>
            </a:r>
            <a:r>
              <a:rPr lang="uk-UA" sz="3200" b="1" dirty="0" err="1"/>
              <a:t>н.р</a:t>
            </a:r>
            <a:r>
              <a:rPr lang="uk-UA" sz="3200" b="1" dirty="0"/>
              <a:t>.</a:t>
            </a:r>
            <a:r>
              <a:rPr lang="uk-UA" dirty="0"/>
              <a:t/>
            </a:r>
            <a:br>
              <a:rPr lang="uk-UA" dirty="0"/>
            </a:br>
            <a:r>
              <a:rPr lang="ru-RU" dirty="0"/>
              <a:t> 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2366382" y="4833031"/>
            <a:ext cx="9531834" cy="2471153"/>
          </a:xfrm>
        </p:spPr>
        <p:txBody>
          <a:bodyPr>
            <a:normAutofit/>
          </a:bodyPr>
          <a:lstStyle/>
          <a:p>
            <a:r>
              <a:rPr lang="ru-RU" dirty="0" err="1" smtClean="0"/>
              <a:t>Керівник</a:t>
            </a:r>
            <a:r>
              <a:rPr lang="ru-RU" dirty="0" smtClean="0"/>
              <a:t> </a:t>
            </a:r>
            <a:r>
              <a:rPr lang="ru-RU" dirty="0" err="1" smtClean="0"/>
              <a:t>наукового</a:t>
            </a:r>
            <a:r>
              <a:rPr lang="ru-RU" dirty="0" smtClean="0"/>
              <a:t> </a:t>
            </a:r>
            <a:r>
              <a:rPr lang="ru-RU" dirty="0" err="1" smtClean="0"/>
              <a:t>гуртка</a:t>
            </a:r>
            <a:r>
              <a:rPr lang="ru-RU" dirty="0" smtClean="0"/>
              <a:t> :</a:t>
            </a:r>
          </a:p>
          <a:p>
            <a:r>
              <a:rPr lang="ru-RU" dirty="0" err="1" smtClean="0"/>
              <a:t>Яковлєв</a:t>
            </a:r>
            <a:r>
              <a:rPr lang="ru-RU" dirty="0" smtClean="0"/>
              <a:t> Р.В.</a:t>
            </a:r>
          </a:p>
          <a:p>
            <a:r>
              <a:rPr lang="uk-UA" dirty="0" smtClean="0"/>
              <a:t>Староста наукового гуртка:</a:t>
            </a:r>
          </a:p>
          <a:p>
            <a:r>
              <a:rPr lang="uk-UA" dirty="0" smtClean="0"/>
              <a:t>Логвиненко О.С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20891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3093" y="1953658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Під час дистанційного навчання 1 семестру, юні </a:t>
            </a:r>
            <a:r>
              <a:rPr lang="uk-UA" dirty="0" err="1"/>
              <a:t>ентомологісти</a:t>
            </a:r>
            <a:r>
              <a:rPr lang="uk-UA" dirty="0"/>
              <a:t> збирали комах, щоб під час очного навчання могли самостійно сформувати ентомологічну колекцію.</a:t>
            </a:r>
            <a:br>
              <a:rPr lang="uk-UA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0474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520" y="188346"/>
            <a:ext cx="5016981" cy="655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4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722" y="320699"/>
            <a:ext cx="4745985" cy="632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78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436" y="207026"/>
            <a:ext cx="4905605" cy="654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60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892" y="341523"/>
            <a:ext cx="4709709" cy="627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066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92" y="354069"/>
            <a:ext cx="4712695" cy="62835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539" y="354069"/>
            <a:ext cx="4713842" cy="628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36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352" y="231043"/>
            <a:ext cx="4970218" cy="662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547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631" y="256739"/>
            <a:ext cx="4833441" cy="645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90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865" y="418640"/>
            <a:ext cx="3260830" cy="57970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9236" y="418639"/>
            <a:ext cx="3260830" cy="579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27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806" y="815248"/>
            <a:ext cx="5729780" cy="579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205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i="1" dirty="0"/>
              <a:t>Наукова спрямованість гуртка</a:t>
            </a:r>
            <a:r>
              <a:rPr lang="uk-UA" dirty="0"/>
              <a:t>: діяльність наукового гуртка спрямована на ознайомлення із сучасною класифікацією комах та їх положенням у системі живої природи, роль комах в природі та їх значення у житті людини. Одним із найголовніших завдань гуртка є вивчення та ознайомлення з морфологією комах, здійснення їх систематизації та оформлення ентомологічної колекції.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20703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741" y="242371"/>
            <a:ext cx="4868484" cy="65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588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721" y="374573"/>
            <a:ext cx="4740232" cy="633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76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394" y="694061"/>
            <a:ext cx="3110218" cy="55292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009" y="690716"/>
            <a:ext cx="4149465" cy="553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34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890" y="166625"/>
            <a:ext cx="4894591" cy="652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10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6313" y="2383315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Було організовано перегляд науково-популярного фільму про дивовижний світ комах, цікаві факти та задачі ентомології. Після фільму проведено його обговорення.</a:t>
            </a:r>
            <a:br>
              <a:rPr lang="uk-UA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549747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1022" cy="690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28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3551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1059" y="2713822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uk-UA" dirty="0" smtClean="0"/>
              <a:t>  </a:t>
            </a:r>
            <a:r>
              <a:rPr lang="uk-UA" dirty="0"/>
              <a:t>Відслідковується весняна </a:t>
            </a:r>
            <a:r>
              <a:rPr lang="uk-UA" dirty="0" err="1"/>
              <a:t>реактивація</a:t>
            </a:r>
            <a:r>
              <a:rPr lang="uk-UA" dirty="0"/>
              <a:t> комах, на присадибних ділянках. </a:t>
            </a:r>
          </a:p>
        </p:txBody>
      </p:sp>
    </p:spTree>
    <p:extLst>
      <p:ext uri="{BB962C8B-B14F-4D97-AF65-F5344CB8AC3E}">
        <p14:creationId xmlns:p14="http://schemas.microsoft.com/office/powerpoint/2010/main" val="1770186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29" y="416826"/>
            <a:ext cx="4637403" cy="61767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092" y="416825"/>
            <a:ext cx="4548033" cy="609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9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150" y="104883"/>
            <a:ext cx="4954315" cy="659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13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4274" y="2790939"/>
            <a:ext cx="8596668" cy="1320800"/>
          </a:xfrm>
        </p:spPr>
        <p:txBody>
          <a:bodyPr/>
          <a:lstStyle/>
          <a:p>
            <a:r>
              <a:rPr lang="uk-UA" b="1" i="1" dirty="0"/>
              <a:t>Заходи проведені </a:t>
            </a:r>
            <a:r>
              <a:rPr lang="uk-UA" b="1" i="1" dirty="0" smtClean="0"/>
              <a:t>гуртком.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260494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688" y="270933"/>
            <a:ext cx="6063197" cy="634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24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311" y="124177"/>
            <a:ext cx="5583975" cy="644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406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6771" y="2544896"/>
            <a:ext cx="8635024" cy="1842265"/>
          </a:xfrm>
        </p:spPr>
        <p:txBody>
          <a:bodyPr>
            <a:normAutofit/>
          </a:bodyPr>
          <a:lstStyle/>
          <a:p>
            <a:pPr algn="ctr"/>
            <a:r>
              <a:rPr lang="uk-UA" sz="2000" dirty="0" smtClean="0"/>
              <a:t>Прийняли  </a:t>
            </a:r>
            <a:r>
              <a:rPr lang="uk-UA" sz="2000" dirty="0"/>
              <a:t>участь у X Міжнародній науково-практичній конференції молодих вчених і спеціалістів "СЕЛЕКЦІЯ, ГЕНЕТИКА ТА ТЕХНОЛОГІЇ ВИРОЩУВАННЯ СІЛЬСЬКОГОСПОДАРСЬКИХ КУЛЬТУР", яка відбулася 29 квітня 2022 р. в режимі онлайн.</a:t>
            </a:r>
          </a:p>
        </p:txBody>
      </p:sp>
    </p:spTree>
    <p:extLst>
      <p:ext uri="{BB962C8B-B14F-4D97-AF65-F5344CB8AC3E}">
        <p14:creationId xmlns:p14="http://schemas.microsoft.com/office/powerpoint/2010/main" val="9988383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/>
              <a:t>Досягнуті результати роботи гуртка: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uk-UA" dirty="0"/>
              <a:t>1. Залучення абітурієнтів до вступу на факультет </a:t>
            </a:r>
            <a:r>
              <a:rPr lang="uk-UA" dirty="0" err="1"/>
              <a:t>ФЗРБтаЕ</a:t>
            </a:r>
            <a:r>
              <a:rPr lang="uk-UA" dirty="0"/>
              <a:t> завдяки соціальним мережам і відео-ролику щодо діяльності гуртка  в тік-</a:t>
            </a:r>
            <a:r>
              <a:rPr lang="uk-UA" dirty="0" err="1"/>
              <a:t>ток</a:t>
            </a:r>
            <a:r>
              <a:rPr lang="uk-UA" dirty="0"/>
              <a:t>.</a:t>
            </a:r>
          </a:p>
          <a:p>
            <a:r>
              <a:rPr lang="uk-UA" dirty="0"/>
              <a:t>2. </a:t>
            </a:r>
            <a:r>
              <a:rPr lang="ru-RU" dirty="0" err="1"/>
              <a:t>Оволодіння</a:t>
            </a:r>
            <a:r>
              <a:rPr lang="ru-RU" dirty="0"/>
              <a:t> методами </a:t>
            </a:r>
            <a:r>
              <a:rPr lang="ru-RU" dirty="0" err="1"/>
              <a:t>знаходження</a:t>
            </a:r>
            <a:r>
              <a:rPr lang="ru-RU" dirty="0"/>
              <a:t> </a:t>
            </a:r>
            <a:r>
              <a:rPr lang="ru-RU" dirty="0" err="1"/>
              <a:t>ентомофагів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збирання</a:t>
            </a:r>
            <a:r>
              <a:rPr lang="ru-RU" dirty="0"/>
              <a:t>, </a:t>
            </a:r>
            <a:r>
              <a:rPr lang="ru-RU" dirty="0" err="1"/>
              <a:t>розведення</a:t>
            </a:r>
            <a:r>
              <a:rPr lang="ru-RU" dirty="0"/>
              <a:t> та </a:t>
            </a:r>
            <a:r>
              <a:rPr lang="ru-RU" dirty="0" err="1"/>
              <a:t>використання</a:t>
            </a:r>
            <a:r>
              <a:rPr lang="ru-RU" dirty="0"/>
              <a:t> для </a:t>
            </a:r>
            <a:r>
              <a:rPr lang="ru-RU" dirty="0" err="1"/>
              <a:t>регуляції</a:t>
            </a:r>
            <a:r>
              <a:rPr lang="ru-RU" dirty="0"/>
              <a:t> </a:t>
            </a:r>
            <a:r>
              <a:rPr lang="ru-RU" dirty="0" err="1"/>
              <a:t>чисельності</a:t>
            </a:r>
            <a:r>
              <a:rPr lang="ru-RU" dirty="0"/>
              <a:t> </a:t>
            </a:r>
            <a:r>
              <a:rPr lang="ru-RU" dirty="0" err="1"/>
              <a:t>шкідливих</a:t>
            </a:r>
            <a:r>
              <a:rPr lang="ru-RU" dirty="0"/>
              <a:t> комах.</a:t>
            </a:r>
            <a:endParaRPr lang="uk-UA" dirty="0"/>
          </a:p>
          <a:p>
            <a:r>
              <a:rPr lang="uk-UA" dirty="0"/>
              <a:t>3. Освоєння студентами </a:t>
            </a:r>
            <a:r>
              <a:rPr lang="uk-UA" dirty="0" err="1"/>
              <a:t>методик</a:t>
            </a:r>
            <a:r>
              <a:rPr lang="uk-UA" dirty="0"/>
              <a:t>, за якими відбувається препарування комах.</a:t>
            </a:r>
          </a:p>
          <a:p>
            <a:r>
              <a:rPr lang="uk-UA" dirty="0"/>
              <a:t>4. Проведення фенологічних спостережень за комахами. Розпізнавання органів комах на таблицях, у колекціях. Догляд комах в лабораторних умовах.</a:t>
            </a:r>
          </a:p>
          <a:p>
            <a:r>
              <a:rPr lang="uk-UA" dirty="0"/>
              <a:t>5. Гуртківці провели обстеження кущів смородини, місць скупчення брунькових довгоносиків на дикорослих рослинах, а отже найближчим часом слід очікувати їх появу на рослинах смородини.</a:t>
            </a:r>
          </a:p>
          <a:p>
            <a:r>
              <a:rPr lang="uk-UA" dirty="0"/>
              <a:t>6. Створення спільної ентомологічної колекції.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404584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7498" y="2901108"/>
            <a:ext cx="8596668" cy="1320800"/>
          </a:xfrm>
        </p:spPr>
        <p:txBody>
          <a:bodyPr/>
          <a:lstStyle/>
          <a:p>
            <a:pPr algn="ctr"/>
            <a:r>
              <a:rPr lang="uk-UA" dirty="0" smtClean="0"/>
              <a:t>Ентомологічні колекції виготовлені гуртківцями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584058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341083" y="-1123721"/>
            <a:ext cx="6841476" cy="912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747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990" y="1046603"/>
            <a:ext cx="7542370" cy="566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373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9874" y="3011277"/>
            <a:ext cx="8596668" cy="1320800"/>
          </a:xfrm>
        </p:spPr>
        <p:txBody>
          <a:bodyPr/>
          <a:lstStyle/>
          <a:p>
            <a:pPr algn="ctr"/>
            <a:r>
              <a:rPr lang="uk-UA" dirty="0" smtClean="0"/>
              <a:t>Дякую за увагу!)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35781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6823" y="226213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 </a:t>
            </a:r>
            <a:r>
              <a:rPr lang="uk-UA" dirty="0"/>
              <a:t>Протягом  2021-2022 </a:t>
            </a:r>
            <a:r>
              <a:rPr lang="uk-UA" dirty="0" err="1"/>
              <a:t>н.р</a:t>
            </a:r>
            <a:r>
              <a:rPr lang="uk-UA" dirty="0"/>
              <a:t>. проведено 15 онлайн-засідань гуртка.</a:t>
            </a:r>
            <a:br>
              <a:rPr lang="uk-UA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59317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61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5126" y="226213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Під </a:t>
            </a:r>
            <a:r>
              <a:rPr lang="uk-UA" dirty="0"/>
              <a:t>час очного відвідування гуртка, студенти були ознайомленні з сучасною морфологією визначення комах та їх положенням у системі живої природи. </a:t>
            </a:r>
            <a:br>
              <a:rPr lang="uk-UA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47941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25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268" y="0"/>
            <a:ext cx="5147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316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36" y="177799"/>
            <a:ext cx="4844897" cy="645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08123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74</TotalTime>
  <Words>335</Words>
  <Application>Microsoft Office PowerPoint</Application>
  <PresentationFormat>Широкий екран</PresentationFormat>
  <Paragraphs>22</Paragraphs>
  <Slides>37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37</vt:i4>
      </vt:variant>
    </vt:vector>
  </HeadingPairs>
  <TitlesOfParts>
    <vt:vector size="41" baseType="lpstr">
      <vt:lpstr>Arial</vt:lpstr>
      <vt:lpstr>Trebuchet MS</vt:lpstr>
      <vt:lpstr>Wingdings 3</vt:lpstr>
      <vt:lpstr>Грань</vt:lpstr>
      <vt:lpstr>ЗВІТ про роботу наукового гуртка  «Entomologist» за 2021-2022 н.р.   </vt:lpstr>
      <vt:lpstr>Презентація PowerPoint</vt:lpstr>
      <vt:lpstr>Заходи проведені гуртком. </vt:lpstr>
      <vt:lpstr> Протягом  2021-2022 н.р. проведено 15 онлайн-засідань гуртка. </vt:lpstr>
      <vt:lpstr>Презентація PowerPoint</vt:lpstr>
      <vt:lpstr>Під час очного відвідування гуртка, студенти були ознайомленні з сучасною морфологією визначення комах та їх положенням у системі живої природи.  </vt:lpstr>
      <vt:lpstr>Презентація PowerPoint</vt:lpstr>
      <vt:lpstr>Презентація PowerPoint</vt:lpstr>
      <vt:lpstr>Презентація PowerPoint</vt:lpstr>
      <vt:lpstr>Під час дистанційного навчання 1 семестру, юні ентомологісти збирали комах, щоб під час очного навчання могли самостійно сформувати ентомологічну колекцію.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Було організовано перегляд науково-популярного фільму про дивовижний світ комах, цікаві факти та задачі ентомології. Після фільму проведено його обговорення. </vt:lpstr>
      <vt:lpstr>Презентація PowerPoint</vt:lpstr>
      <vt:lpstr>Презентація PowerPoint</vt:lpstr>
      <vt:lpstr>  Відслідковується весняна реактивація комах, на присадибних ділянках. </vt:lpstr>
      <vt:lpstr>Презентація PowerPoint</vt:lpstr>
      <vt:lpstr>Презентація PowerPoint</vt:lpstr>
      <vt:lpstr>Презентація PowerPoint</vt:lpstr>
      <vt:lpstr>Презентація PowerPoint</vt:lpstr>
      <vt:lpstr>Прийняли  участь у X Міжнародній науково-практичній конференції молодих вчених і спеціалістів "СЕЛЕКЦІЯ, ГЕНЕТИКА ТА ТЕХНОЛОГІЇ ВИРОЩУВАННЯ СІЛЬСЬКОГОСПОДАРСЬКИХ КУЛЬТУР", яка відбулася 29 квітня 2022 р. в режимі онлайн.</vt:lpstr>
      <vt:lpstr>Досягнуті результати роботи гуртка: </vt:lpstr>
      <vt:lpstr>Ентомологічні колекції виготовлені гуртківцями </vt:lpstr>
      <vt:lpstr>Презентація PowerPoint</vt:lpstr>
      <vt:lpstr>Презентація PowerPoint</vt:lpstr>
      <vt:lpstr>Дякую за увагу!)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про роботу наукового гуртка  «Entomologist» за 2021-2022 н.р.</dc:title>
  <dc:creator>Home</dc:creator>
  <cp:lastModifiedBy>Home</cp:lastModifiedBy>
  <cp:revision>10</cp:revision>
  <dcterms:created xsi:type="dcterms:W3CDTF">2022-04-27T10:52:59Z</dcterms:created>
  <dcterms:modified xsi:type="dcterms:W3CDTF">2022-04-30T17:37:16Z</dcterms:modified>
</cp:coreProperties>
</file>