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9" r:id="rId3"/>
    <p:sldId id="264" r:id="rId4"/>
    <p:sldId id="262" r:id="rId5"/>
    <p:sldId id="261" r:id="rId6"/>
    <p:sldId id="268" r:id="rId7"/>
    <p:sldId id="270" r:id="rId8"/>
    <p:sldId id="271" r:id="rId9"/>
    <p:sldId id="260" r:id="rId10"/>
    <p:sldId id="266" r:id="rId11"/>
    <p:sldId id="259" r:id="rId12"/>
    <p:sldId id="263" r:id="rId13"/>
    <p:sldId id="276" r:id="rId14"/>
    <p:sldId id="277" r:id="rId15"/>
    <p:sldId id="275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50" d="100"/>
          <a:sy n="50" d="100"/>
        </p:scale>
        <p:origin x="43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B26BE-CF95-4FD3-B863-215E92A7344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0ACCDE5-26E1-4F61-9967-3F7A3ECC4ED1}">
      <dgm:prSet/>
      <dgm:spPr/>
      <dgm:t>
        <a:bodyPr/>
        <a:lstStyle/>
        <a:p>
          <a:r>
            <a:rPr lang="uk-UA" b="1">
              <a:solidFill>
                <a:schemeClr val="tx1"/>
              </a:solidFill>
            </a:rPr>
            <a:t>Мета діяльності гуртка</a:t>
          </a:r>
          <a:r>
            <a:rPr lang="uk-UA">
              <a:solidFill>
                <a:schemeClr val="tx1"/>
              </a:solidFill>
            </a:rPr>
            <a:t> – створення умов для розвитку науково-дослідницької діяльності у галузі моніторингу довкілля шляхом формування навичок проведення наукових досліджень, опису отриманих результатів та формування наукових праць (тез, статей, тощо).</a:t>
          </a:r>
          <a:endParaRPr lang="en-US">
            <a:solidFill>
              <a:schemeClr val="tx1"/>
            </a:solidFill>
          </a:endParaRPr>
        </a:p>
      </dgm:t>
    </dgm:pt>
    <dgm:pt modelId="{60F9FBA2-C847-443A-91A7-B0937501D978}" type="parTrans" cxnId="{58C72B30-142D-4A8D-ACF2-33DB7937CE7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32C20A-4E17-488E-8C1E-242E06CE197F}" type="sibTrans" cxnId="{58C72B30-142D-4A8D-ACF2-33DB7937CE7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9C082AF-5AE4-4A30-B287-8E2EDA6645D2}">
      <dgm:prSet/>
      <dgm:spPr/>
      <dgm:t>
        <a:bodyPr/>
        <a:lstStyle/>
        <a:p>
          <a:r>
            <a:rPr lang="uk-UA" b="1">
              <a:solidFill>
                <a:schemeClr val="tx1"/>
              </a:solidFill>
            </a:rPr>
            <a:t>Науковий напрямок діяльності гуртка </a:t>
          </a:r>
          <a:r>
            <a:rPr lang="uk-UA">
              <a:solidFill>
                <a:schemeClr val="tx1"/>
              </a:solidFill>
            </a:rPr>
            <a:t>– ведення моніторингових досліджень якості навколишнього природного середовища (моніторинг стану атмосферного повітря, ґрунтового моніторингу, біотичного моніторингу, тощо).</a:t>
          </a:r>
          <a:endParaRPr lang="en-US">
            <a:solidFill>
              <a:schemeClr val="tx1"/>
            </a:solidFill>
          </a:endParaRPr>
        </a:p>
      </dgm:t>
    </dgm:pt>
    <dgm:pt modelId="{A9747CAF-41AD-4C98-8957-93EC058DAA02}" type="parTrans" cxnId="{112BFC3B-D954-489D-8494-2626CA3ADB1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2B4981E-E5AF-4328-B6CA-7B08136F533C}" type="sibTrans" cxnId="{112BFC3B-D954-489D-8494-2626CA3ADB1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C501319-2AFD-4486-B894-64ECC8CC6EF3}" type="pres">
      <dgm:prSet presAssocID="{641B26BE-CF95-4FD3-B863-215E92A73440}" presName="diagram" presStyleCnt="0">
        <dgm:presLayoutVars>
          <dgm:dir/>
          <dgm:resizeHandles val="exact"/>
        </dgm:presLayoutVars>
      </dgm:prSet>
      <dgm:spPr/>
    </dgm:pt>
    <dgm:pt modelId="{D1B66C9B-55BF-4EBE-8D53-4003BA0F7353}" type="pres">
      <dgm:prSet presAssocID="{80ACCDE5-26E1-4F61-9967-3F7A3ECC4ED1}" presName="node" presStyleLbl="node1" presStyleIdx="0" presStyleCnt="2">
        <dgm:presLayoutVars>
          <dgm:bulletEnabled val="1"/>
        </dgm:presLayoutVars>
      </dgm:prSet>
      <dgm:spPr/>
    </dgm:pt>
    <dgm:pt modelId="{CDF9FCDE-5DF1-4E92-8F5D-7CF91284D293}" type="pres">
      <dgm:prSet presAssocID="{4432C20A-4E17-488E-8C1E-242E06CE197F}" presName="sibTrans" presStyleCnt="0"/>
      <dgm:spPr/>
    </dgm:pt>
    <dgm:pt modelId="{65886819-DB27-47C5-860B-992970DA1CD1}" type="pres">
      <dgm:prSet presAssocID="{49C082AF-5AE4-4A30-B287-8E2EDA6645D2}" presName="node" presStyleLbl="node1" presStyleIdx="1" presStyleCnt="2">
        <dgm:presLayoutVars>
          <dgm:bulletEnabled val="1"/>
        </dgm:presLayoutVars>
      </dgm:prSet>
      <dgm:spPr/>
    </dgm:pt>
  </dgm:ptLst>
  <dgm:cxnLst>
    <dgm:cxn modelId="{E88AFF11-442A-4AAA-B8D0-AB5143917538}" type="presOf" srcId="{641B26BE-CF95-4FD3-B863-215E92A73440}" destId="{7C501319-2AFD-4486-B894-64ECC8CC6EF3}" srcOrd="0" destOrd="0" presId="urn:microsoft.com/office/officeart/2005/8/layout/default"/>
    <dgm:cxn modelId="{42435623-1CE3-458A-BBEA-ADB0A4966E49}" type="presOf" srcId="{49C082AF-5AE4-4A30-B287-8E2EDA6645D2}" destId="{65886819-DB27-47C5-860B-992970DA1CD1}" srcOrd="0" destOrd="0" presId="urn:microsoft.com/office/officeart/2005/8/layout/default"/>
    <dgm:cxn modelId="{58C72B30-142D-4A8D-ACF2-33DB7937CE7A}" srcId="{641B26BE-CF95-4FD3-B863-215E92A73440}" destId="{80ACCDE5-26E1-4F61-9967-3F7A3ECC4ED1}" srcOrd="0" destOrd="0" parTransId="{60F9FBA2-C847-443A-91A7-B0937501D978}" sibTransId="{4432C20A-4E17-488E-8C1E-242E06CE197F}"/>
    <dgm:cxn modelId="{112BFC3B-D954-489D-8494-2626CA3ADB13}" srcId="{641B26BE-CF95-4FD3-B863-215E92A73440}" destId="{49C082AF-5AE4-4A30-B287-8E2EDA6645D2}" srcOrd="1" destOrd="0" parTransId="{A9747CAF-41AD-4C98-8957-93EC058DAA02}" sibTransId="{22B4981E-E5AF-4328-B6CA-7B08136F533C}"/>
    <dgm:cxn modelId="{EF15AE9B-96D1-46F6-80D5-B3823725CF8F}" type="presOf" srcId="{80ACCDE5-26E1-4F61-9967-3F7A3ECC4ED1}" destId="{D1B66C9B-55BF-4EBE-8D53-4003BA0F7353}" srcOrd="0" destOrd="0" presId="urn:microsoft.com/office/officeart/2005/8/layout/default"/>
    <dgm:cxn modelId="{261D932D-FF09-43EE-95CB-38A4CBC2B8E3}" type="presParOf" srcId="{7C501319-2AFD-4486-B894-64ECC8CC6EF3}" destId="{D1B66C9B-55BF-4EBE-8D53-4003BA0F7353}" srcOrd="0" destOrd="0" presId="urn:microsoft.com/office/officeart/2005/8/layout/default"/>
    <dgm:cxn modelId="{9E321167-990F-4F70-92AC-7D4C6A099888}" type="presParOf" srcId="{7C501319-2AFD-4486-B894-64ECC8CC6EF3}" destId="{CDF9FCDE-5DF1-4E92-8F5D-7CF91284D293}" srcOrd="1" destOrd="0" presId="urn:microsoft.com/office/officeart/2005/8/layout/default"/>
    <dgm:cxn modelId="{C02323F1-C837-47D4-A784-16FB6D930348}" type="presParOf" srcId="{7C501319-2AFD-4486-B894-64ECC8CC6EF3}" destId="{65886819-DB27-47C5-860B-992970DA1CD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8306D3-3470-4781-A6CF-2170E0ADD34A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32C80AD-D5EF-42DA-99B9-C5BCFE7ADE3C}">
      <dgm:prSet/>
      <dgm:spPr/>
      <dgm:t>
        <a:bodyPr/>
        <a:lstStyle/>
        <a:p>
          <a:pPr algn="just"/>
          <a:r>
            <a:rPr lang="uk-UA">
              <a:solidFill>
                <a:schemeClr val="tx1"/>
              </a:solidFill>
              <a:latin typeface="Bookman Old Style" panose="02050604050505020204" pitchFamily="18" charset="0"/>
            </a:rPr>
            <a:t>• створення умов для підвищення творчої активності студентів, розвитку їхніх здібностей та нахилів до самостійної дослідницької діяльності;</a:t>
          </a:r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4188CA0-2FE0-496A-99F6-2B5C9553FF53}" type="parTrans" cxnId="{7E3921C7-81F3-4B36-A981-EBA2C9D761D8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D11D96F-83A5-48A0-868F-403E1D8479B6}" type="sibTrans" cxnId="{7E3921C7-81F3-4B36-A981-EBA2C9D761D8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D4E3F2A4-5D09-49DA-927D-24823E2D4B33}">
      <dgm:prSet/>
      <dgm:spPr/>
      <dgm:t>
        <a:bodyPr/>
        <a:lstStyle/>
        <a:p>
          <a:pPr algn="just"/>
          <a:r>
            <a:rPr lang="uk-UA" dirty="0">
              <a:solidFill>
                <a:schemeClr val="tx1"/>
              </a:solidFill>
              <a:latin typeface="Bookman Old Style" panose="02050604050505020204" pitchFamily="18" charset="0"/>
            </a:rPr>
            <a:t>• поглиблення знань як з профільних дисциплін, використання методик ведення наукових досліджень;</a:t>
          </a:r>
          <a:endParaRPr lang="en-US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C58A0FD-5634-41AD-ACBE-7209221AD3C8}" type="parTrans" cxnId="{ABE205B5-578D-4D66-BA44-BFC4059F9AE1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5D7195E-1249-4E4D-A114-CEC9CEECF35F}" type="sibTrans" cxnId="{ABE205B5-578D-4D66-BA44-BFC4059F9AE1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CD360E3-13AB-4264-94D4-AA6513A7E18D}">
      <dgm:prSet/>
      <dgm:spPr/>
      <dgm:t>
        <a:bodyPr/>
        <a:lstStyle/>
        <a:p>
          <a:pPr algn="just"/>
          <a:r>
            <a:rPr lang="uk-UA">
              <a:solidFill>
                <a:schemeClr val="tx1"/>
              </a:solidFill>
              <a:latin typeface="Bookman Old Style" panose="02050604050505020204" pitchFamily="18" charset="0"/>
            </a:rPr>
            <a:t>• удосконалення вміння використовувати наукову, науково-популярну, довідкову та періодичну літературу, словники, як у процесі освіти, так і у своїй майбутній професійній діяльності;</a:t>
          </a:r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34F29FC-B3FD-4A62-A74E-96073F4A61A2}" type="parTrans" cxnId="{75B19EBB-1533-438E-8310-60CC13CDBE2C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5CB56CD-3B0D-4919-AA55-E18D08F5A201}" type="sibTrans" cxnId="{75B19EBB-1533-438E-8310-60CC13CDBE2C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D558F693-66D4-439E-BD97-9546B27AD19F}">
      <dgm:prSet/>
      <dgm:spPr/>
      <dgm:t>
        <a:bodyPr/>
        <a:lstStyle/>
        <a:p>
          <a:pPr algn="just"/>
          <a:r>
            <a:rPr lang="uk-UA">
              <a:solidFill>
                <a:schemeClr val="tx1"/>
              </a:solidFill>
              <a:latin typeface="Bookman Old Style" panose="02050604050505020204" pitchFamily="18" charset="0"/>
            </a:rPr>
            <a:t>• організація науково-дослідницької роботи та захист наукових робіт на студентських конференціях різних рівнів;</a:t>
          </a:r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796C0F6-AC96-4229-9D21-54F4FECF848E}" type="parTrans" cxnId="{C0F9EE97-EFAF-41E0-8785-450308C55DA4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153CA17-40DC-422C-8B1F-AE8B5112DE2D}" type="sibTrans" cxnId="{C0F9EE97-EFAF-41E0-8785-450308C55DA4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65F8570-42CD-4284-ADE4-A246E6474450}">
      <dgm:prSet/>
      <dgm:spPr/>
      <dgm:t>
        <a:bodyPr/>
        <a:lstStyle/>
        <a:p>
          <a:pPr algn="just"/>
          <a:r>
            <a:rPr lang="uk-UA">
              <a:solidFill>
                <a:schemeClr val="tx1"/>
              </a:solidFill>
              <a:latin typeface="Bookman Old Style" panose="02050604050505020204" pitchFamily="18" charset="0"/>
            </a:rPr>
            <a:t>• оволодіння студентами вмінням красномовно й переконливо викладати свої думки та відстоювати свої погляди перед аудиторією.</a:t>
          </a:r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F025FB8-D8A4-4007-B5A4-02478886BACA}" type="parTrans" cxnId="{A6EC57E8-78DA-4601-8671-5DE960C115C3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80CC69D-ED2A-44D2-9F84-CE4FF8DD916D}" type="sibTrans" cxnId="{A6EC57E8-78DA-4601-8671-5DE960C115C3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31BF935D-7234-4596-AAFB-76FDAF505497}" type="pres">
      <dgm:prSet presAssocID="{378306D3-3470-4781-A6CF-2170E0ADD34A}" presName="linear" presStyleCnt="0">
        <dgm:presLayoutVars>
          <dgm:animLvl val="lvl"/>
          <dgm:resizeHandles val="exact"/>
        </dgm:presLayoutVars>
      </dgm:prSet>
      <dgm:spPr/>
    </dgm:pt>
    <dgm:pt modelId="{6226544D-BB21-49CB-B01E-9E686C010625}" type="pres">
      <dgm:prSet presAssocID="{232C80AD-D5EF-42DA-99B9-C5BCFE7ADE3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24CF792-BB63-4AF2-9A4D-CE3C806902ED}" type="pres">
      <dgm:prSet presAssocID="{7D11D96F-83A5-48A0-868F-403E1D8479B6}" presName="spacer" presStyleCnt="0"/>
      <dgm:spPr/>
    </dgm:pt>
    <dgm:pt modelId="{EE53FD78-D478-4BBE-B1FB-F697ED860C1E}" type="pres">
      <dgm:prSet presAssocID="{D4E3F2A4-5D09-49DA-927D-24823E2D4B3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80ACD20-DD65-4493-8863-589269D8A7D6}" type="pres">
      <dgm:prSet presAssocID="{75D7195E-1249-4E4D-A114-CEC9CEECF35F}" presName="spacer" presStyleCnt="0"/>
      <dgm:spPr/>
    </dgm:pt>
    <dgm:pt modelId="{DF1A38DD-0BE3-458F-B833-401AEF834E8C}" type="pres">
      <dgm:prSet presAssocID="{ECD360E3-13AB-4264-94D4-AA6513A7E18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AC72CC2-E6EC-4611-8DAB-33D65F294754}" type="pres">
      <dgm:prSet presAssocID="{F5CB56CD-3B0D-4919-AA55-E18D08F5A201}" presName="spacer" presStyleCnt="0"/>
      <dgm:spPr/>
    </dgm:pt>
    <dgm:pt modelId="{1C49C66B-58D4-4A87-9E57-5CFEB070BAB3}" type="pres">
      <dgm:prSet presAssocID="{D558F693-66D4-439E-BD97-9546B27AD1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B3E5CE0-9E49-4C6D-AE0F-32CC57783A02}" type="pres">
      <dgm:prSet presAssocID="{E153CA17-40DC-422C-8B1F-AE8B5112DE2D}" presName="spacer" presStyleCnt="0"/>
      <dgm:spPr/>
    </dgm:pt>
    <dgm:pt modelId="{0CD27843-0930-4E68-BE7F-42DF1CADB71C}" type="pres">
      <dgm:prSet presAssocID="{965F8570-42CD-4284-ADE4-A246E64744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0AA6D32-3991-4E00-B88B-2AFCB7D2686B}" type="presOf" srcId="{D558F693-66D4-439E-BD97-9546B27AD19F}" destId="{1C49C66B-58D4-4A87-9E57-5CFEB070BAB3}" srcOrd="0" destOrd="0" presId="urn:microsoft.com/office/officeart/2005/8/layout/vList2"/>
    <dgm:cxn modelId="{9807745C-FB7F-4639-803C-7F3A9D8FF45F}" type="presOf" srcId="{965F8570-42CD-4284-ADE4-A246E6474450}" destId="{0CD27843-0930-4E68-BE7F-42DF1CADB71C}" srcOrd="0" destOrd="0" presId="urn:microsoft.com/office/officeart/2005/8/layout/vList2"/>
    <dgm:cxn modelId="{05D2C978-691E-4A88-A48A-B61F5F0AAE94}" type="presOf" srcId="{ECD360E3-13AB-4264-94D4-AA6513A7E18D}" destId="{DF1A38DD-0BE3-458F-B833-401AEF834E8C}" srcOrd="0" destOrd="0" presId="urn:microsoft.com/office/officeart/2005/8/layout/vList2"/>
    <dgm:cxn modelId="{FCB39F59-9126-4F80-970B-3556B1BCC26A}" type="presOf" srcId="{D4E3F2A4-5D09-49DA-927D-24823E2D4B33}" destId="{EE53FD78-D478-4BBE-B1FB-F697ED860C1E}" srcOrd="0" destOrd="0" presId="urn:microsoft.com/office/officeart/2005/8/layout/vList2"/>
    <dgm:cxn modelId="{C0F9EE97-EFAF-41E0-8785-450308C55DA4}" srcId="{378306D3-3470-4781-A6CF-2170E0ADD34A}" destId="{D558F693-66D4-439E-BD97-9546B27AD19F}" srcOrd="3" destOrd="0" parTransId="{6796C0F6-AC96-4229-9D21-54F4FECF848E}" sibTransId="{E153CA17-40DC-422C-8B1F-AE8B5112DE2D}"/>
    <dgm:cxn modelId="{867417A7-1B38-49E7-88F6-AFD91FBD0735}" type="presOf" srcId="{232C80AD-D5EF-42DA-99B9-C5BCFE7ADE3C}" destId="{6226544D-BB21-49CB-B01E-9E686C010625}" srcOrd="0" destOrd="0" presId="urn:microsoft.com/office/officeart/2005/8/layout/vList2"/>
    <dgm:cxn modelId="{ABE205B5-578D-4D66-BA44-BFC4059F9AE1}" srcId="{378306D3-3470-4781-A6CF-2170E0ADD34A}" destId="{D4E3F2A4-5D09-49DA-927D-24823E2D4B33}" srcOrd="1" destOrd="0" parTransId="{EC58A0FD-5634-41AD-ACBE-7209221AD3C8}" sibTransId="{75D7195E-1249-4E4D-A114-CEC9CEECF35F}"/>
    <dgm:cxn modelId="{75B19EBB-1533-438E-8310-60CC13CDBE2C}" srcId="{378306D3-3470-4781-A6CF-2170E0ADD34A}" destId="{ECD360E3-13AB-4264-94D4-AA6513A7E18D}" srcOrd="2" destOrd="0" parTransId="{E34F29FC-B3FD-4A62-A74E-96073F4A61A2}" sibTransId="{F5CB56CD-3B0D-4919-AA55-E18D08F5A201}"/>
    <dgm:cxn modelId="{7E3921C7-81F3-4B36-A981-EBA2C9D761D8}" srcId="{378306D3-3470-4781-A6CF-2170E0ADD34A}" destId="{232C80AD-D5EF-42DA-99B9-C5BCFE7ADE3C}" srcOrd="0" destOrd="0" parTransId="{C4188CA0-2FE0-496A-99F6-2B5C9553FF53}" sibTransId="{7D11D96F-83A5-48A0-868F-403E1D8479B6}"/>
    <dgm:cxn modelId="{AD20D5C8-794A-46A8-97BC-FAEC4818B39D}" type="presOf" srcId="{378306D3-3470-4781-A6CF-2170E0ADD34A}" destId="{31BF935D-7234-4596-AAFB-76FDAF505497}" srcOrd="0" destOrd="0" presId="urn:microsoft.com/office/officeart/2005/8/layout/vList2"/>
    <dgm:cxn modelId="{A6EC57E8-78DA-4601-8671-5DE960C115C3}" srcId="{378306D3-3470-4781-A6CF-2170E0ADD34A}" destId="{965F8570-42CD-4284-ADE4-A246E6474450}" srcOrd="4" destOrd="0" parTransId="{AF025FB8-D8A4-4007-B5A4-02478886BACA}" sibTransId="{780CC69D-ED2A-44D2-9F84-CE4FF8DD916D}"/>
    <dgm:cxn modelId="{2D7EA73C-BEA6-4B0D-BB1A-7A6862FD932E}" type="presParOf" srcId="{31BF935D-7234-4596-AAFB-76FDAF505497}" destId="{6226544D-BB21-49CB-B01E-9E686C010625}" srcOrd="0" destOrd="0" presId="urn:microsoft.com/office/officeart/2005/8/layout/vList2"/>
    <dgm:cxn modelId="{D2DF63BB-B604-4078-A530-FC7C92C6DDFE}" type="presParOf" srcId="{31BF935D-7234-4596-AAFB-76FDAF505497}" destId="{C24CF792-BB63-4AF2-9A4D-CE3C806902ED}" srcOrd="1" destOrd="0" presId="urn:microsoft.com/office/officeart/2005/8/layout/vList2"/>
    <dgm:cxn modelId="{23BAFDCB-A84B-44F0-8423-8FFBD281A83A}" type="presParOf" srcId="{31BF935D-7234-4596-AAFB-76FDAF505497}" destId="{EE53FD78-D478-4BBE-B1FB-F697ED860C1E}" srcOrd="2" destOrd="0" presId="urn:microsoft.com/office/officeart/2005/8/layout/vList2"/>
    <dgm:cxn modelId="{8AAE72D3-AD06-4B21-95C7-CD884A236DD9}" type="presParOf" srcId="{31BF935D-7234-4596-AAFB-76FDAF505497}" destId="{B80ACD20-DD65-4493-8863-589269D8A7D6}" srcOrd="3" destOrd="0" presId="urn:microsoft.com/office/officeart/2005/8/layout/vList2"/>
    <dgm:cxn modelId="{1A9BC534-4AA9-4954-B084-799CE5820579}" type="presParOf" srcId="{31BF935D-7234-4596-AAFB-76FDAF505497}" destId="{DF1A38DD-0BE3-458F-B833-401AEF834E8C}" srcOrd="4" destOrd="0" presId="urn:microsoft.com/office/officeart/2005/8/layout/vList2"/>
    <dgm:cxn modelId="{27E15D76-ABF2-465F-BDAE-788D8B13C11E}" type="presParOf" srcId="{31BF935D-7234-4596-AAFB-76FDAF505497}" destId="{5AC72CC2-E6EC-4611-8DAB-33D65F294754}" srcOrd="5" destOrd="0" presId="urn:microsoft.com/office/officeart/2005/8/layout/vList2"/>
    <dgm:cxn modelId="{2F6AD58F-9DE3-483B-8518-A62A2C64EDD4}" type="presParOf" srcId="{31BF935D-7234-4596-AAFB-76FDAF505497}" destId="{1C49C66B-58D4-4A87-9E57-5CFEB070BAB3}" srcOrd="6" destOrd="0" presId="urn:microsoft.com/office/officeart/2005/8/layout/vList2"/>
    <dgm:cxn modelId="{49AC7B35-31C2-4414-A433-702A4330BD73}" type="presParOf" srcId="{31BF935D-7234-4596-AAFB-76FDAF505497}" destId="{1B3E5CE0-9E49-4C6D-AE0F-32CC57783A02}" srcOrd="7" destOrd="0" presId="urn:microsoft.com/office/officeart/2005/8/layout/vList2"/>
    <dgm:cxn modelId="{B41C6157-8E9F-44DD-8FB5-668374CDC2F5}" type="presParOf" srcId="{31BF935D-7234-4596-AAFB-76FDAF505497}" destId="{0CD27843-0930-4E68-BE7F-42DF1CADB71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9A47A9-5EC6-40A5-BA1F-86F147A94C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AFDE7F9B-014F-45C1-A09B-89E6B1B0B674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Bookman Old Style" panose="02050604050505020204" pitchFamily="18" charset="0"/>
            </a:rPr>
            <a:t>ДЕ? – Студентське містечко НУБіП України</a:t>
          </a:r>
        </a:p>
      </dgm:t>
    </dgm:pt>
    <dgm:pt modelId="{C4E24989-9353-424A-8F6A-5C9325BE46E6}" type="parTrans" cxnId="{12B0F174-CF18-444A-A9E1-0F8CA8C4EAAA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659EF9B-32BC-4665-8F3F-F2836B931E34}" type="sibTrans" cxnId="{12B0F174-CF18-444A-A9E1-0F8CA8C4EAAA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ED1790D-BF1A-4E9C-87B6-DC11233A7EAA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Bookman Old Style" panose="02050604050505020204" pitchFamily="18" charset="0"/>
            </a:rPr>
            <a:t>Коли? – 22 травня – 30 червня 2023 року</a:t>
          </a:r>
        </a:p>
      </dgm:t>
    </dgm:pt>
    <dgm:pt modelId="{E727D100-5758-41D7-BEB4-A6552053C46A}" type="parTrans" cxnId="{22837A92-60E9-4610-A138-CF0C7AA465D0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0FACD8E-9484-45F2-8E39-EF451E2F7740}" type="sibTrans" cxnId="{22837A92-60E9-4610-A138-CF0C7AA465D0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E213CC4-5D83-454E-907C-5D0AF59B63C1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Bookman Old Style" panose="02050604050505020204" pitchFamily="18" charset="0"/>
            </a:rPr>
            <a:t>ЩО? – Дослідження біорізноманіття</a:t>
          </a:r>
        </a:p>
      </dgm:t>
    </dgm:pt>
    <dgm:pt modelId="{328F096B-EAC9-4924-877F-503064994952}" type="parTrans" cxnId="{52762EAC-3269-4DB5-AF47-F79C3C8D887E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5E40A42C-0A75-44C9-81ED-BBB8E841EA73}" type="sibTrans" cxnId="{52762EAC-3269-4DB5-AF47-F79C3C8D887E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4C4D6593-7B5A-4CA4-A773-6118F94F38DA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Bookman Old Style" panose="02050604050505020204" pitchFamily="18" charset="0"/>
            </a:rPr>
            <a:t>Ціль? – 1000 видів</a:t>
          </a:r>
        </a:p>
      </dgm:t>
    </dgm:pt>
    <dgm:pt modelId="{C1B279EA-2560-4A9E-ABAB-71C8054541CB}" type="parTrans" cxnId="{631956B7-146E-425E-875F-53EA2413F94C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A9ED421-1B34-4DC6-8E9F-10AE0A47806E}" type="sibTrans" cxnId="{631956B7-146E-425E-875F-53EA2413F94C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B9EEF0E8-9FAF-45AB-BF3B-B896DD1BFEEE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Bookman Old Style" panose="02050604050505020204" pitchFamily="18" charset="0"/>
            </a:rPr>
            <a:t>Мета – Перемога у змаганні</a:t>
          </a:r>
        </a:p>
      </dgm:t>
    </dgm:pt>
    <dgm:pt modelId="{741E9F0E-0FE7-47BD-9E6D-955A61D5A30F}" type="parTrans" cxnId="{8BD65D8A-2E66-4949-8256-99AB1036A408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300AE420-11B0-41F5-B6C9-CF9B236BA996}" type="sibTrans" cxnId="{8BD65D8A-2E66-4949-8256-99AB1036A408}">
      <dgm:prSet/>
      <dgm:spPr/>
      <dgm:t>
        <a:bodyPr/>
        <a:lstStyle/>
        <a:p>
          <a:endParaRPr lang="uk-UA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22C615D0-0AAF-43BD-9CBC-F7AE1203056A}" type="pres">
      <dgm:prSet presAssocID="{FD9A47A9-5EC6-40A5-BA1F-86F147A94C6E}" presName="linear" presStyleCnt="0">
        <dgm:presLayoutVars>
          <dgm:animLvl val="lvl"/>
          <dgm:resizeHandles val="exact"/>
        </dgm:presLayoutVars>
      </dgm:prSet>
      <dgm:spPr/>
    </dgm:pt>
    <dgm:pt modelId="{B1D526F0-9C14-43D9-9CD4-CF59505807C9}" type="pres">
      <dgm:prSet presAssocID="{AFDE7F9B-014F-45C1-A09B-89E6B1B0B67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75C90BF-1AEC-404C-AA96-319BA53B4DFC}" type="pres">
      <dgm:prSet presAssocID="{0659EF9B-32BC-4665-8F3F-F2836B931E34}" presName="spacer" presStyleCnt="0"/>
      <dgm:spPr/>
    </dgm:pt>
    <dgm:pt modelId="{B842AC77-AE54-4F0C-8A48-F7201A9D5FD8}" type="pres">
      <dgm:prSet presAssocID="{AED1790D-BF1A-4E9C-87B6-DC11233A7EA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A3019EA-E350-40DD-89AF-1CA3479BE19B}" type="pres">
      <dgm:prSet presAssocID="{00FACD8E-9484-45F2-8E39-EF451E2F7740}" presName="spacer" presStyleCnt="0"/>
      <dgm:spPr/>
    </dgm:pt>
    <dgm:pt modelId="{3D5F7BA9-33A5-41D0-9319-14811E6126A6}" type="pres">
      <dgm:prSet presAssocID="{9E213CC4-5D83-454E-907C-5D0AF59B63C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D9931C6-ADCA-4E1A-A34D-3A6E3C3E6808}" type="pres">
      <dgm:prSet presAssocID="{5E40A42C-0A75-44C9-81ED-BBB8E841EA73}" presName="spacer" presStyleCnt="0"/>
      <dgm:spPr/>
    </dgm:pt>
    <dgm:pt modelId="{55856F0E-C820-4539-B432-DC99735BF1A6}" type="pres">
      <dgm:prSet presAssocID="{4C4D6593-7B5A-4CA4-A773-6118F94F38D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7EB87F9-519A-4088-9C13-D9F555E7F9FA}" type="pres">
      <dgm:prSet presAssocID="{CA9ED421-1B34-4DC6-8E9F-10AE0A47806E}" presName="spacer" presStyleCnt="0"/>
      <dgm:spPr/>
    </dgm:pt>
    <dgm:pt modelId="{7111BA56-576E-45C2-AD80-651C0C0B4EE6}" type="pres">
      <dgm:prSet presAssocID="{B9EEF0E8-9FAF-45AB-BF3B-B896DD1BFEE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BF37A39-9E80-4555-B471-FD783A73AF46}" type="presOf" srcId="{4C4D6593-7B5A-4CA4-A773-6118F94F38DA}" destId="{55856F0E-C820-4539-B432-DC99735BF1A6}" srcOrd="0" destOrd="0" presId="urn:microsoft.com/office/officeart/2005/8/layout/vList2"/>
    <dgm:cxn modelId="{397E444C-A00B-4705-A607-AFA25EE60C04}" type="presOf" srcId="{B9EEF0E8-9FAF-45AB-BF3B-B896DD1BFEEE}" destId="{7111BA56-576E-45C2-AD80-651C0C0B4EE6}" srcOrd="0" destOrd="0" presId="urn:microsoft.com/office/officeart/2005/8/layout/vList2"/>
    <dgm:cxn modelId="{304A5E51-7040-4DB4-BA66-3A671EF42365}" type="presOf" srcId="{9E213CC4-5D83-454E-907C-5D0AF59B63C1}" destId="{3D5F7BA9-33A5-41D0-9319-14811E6126A6}" srcOrd="0" destOrd="0" presId="urn:microsoft.com/office/officeart/2005/8/layout/vList2"/>
    <dgm:cxn modelId="{12B0F174-CF18-444A-A9E1-0F8CA8C4EAAA}" srcId="{FD9A47A9-5EC6-40A5-BA1F-86F147A94C6E}" destId="{AFDE7F9B-014F-45C1-A09B-89E6B1B0B674}" srcOrd="0" destOrd="0" parTransId="{C4E24989-9353-424A-8F6A-5C9325BE46E6}" sibTransId="{0659EF9B-32BC-4665-8F3F-F2836B931E34}"/>
    <dgm:cxn modelId="{D8758F75-AFD1-4755-9E28-889038682E29}" type="presOf" srcId="{AED1790D-BF1A-4E9C-87B6-DC11233A7EAA}" destId="{B842AC77-AE54-4F0C-8A48-F7201A9D5FD8}" srcOrd="0" destOrd="0" presId="urn:microsoft.com/office/officeart/2005/8/layout/vList2"/>
    <dgm:cxn modelId="{8BD65D8A-2E66-4949-8256-99AB1036A408}" srcId="{FD9A47A9-5EC6-40A5-BA1F-86F147A94C6E}" destId="{B9EEF0E8-9FAF-45AB-BF3B-B896DD1BFEEE}" srcOrd="4" destOrd="0" parTransId="{741E9F0E-0FE7-47BD-9E6D-955A61D5A30F}" sibTransId="{300AE420-11B0-41F5-B6C9-CF9B236BA996}"/>
    <dgm:cxn modelId="{44780E90-427E-4839-815C-1AF414BA6CDB}" type="presOf" srcId="{AFDE7F9B-014F-45C1-A09B-89E6B1B0B674}" destId="{B1D526F0-9C14-43D9-9CD4-CF59505807C9}" srcOrd="0" destOrd="0" presId="urn:microsoft.com/office/officeart/2005/8/layout/vList2"/>
    <dgm:cxn modelId="{22837A92-60E9-4610-A138-CF0C7AA465D0}" srcId="{FD9A47A9-5EC6-40A5-BA1F-86F147A94C6E}" destId="{AED1790D-BF1A-4E9C-87B6-DC11233A7EAA}" srcOrd="1" destOrd="0" parTransId="{E727D100-5758-41D7-BEB4-A6552053C46A}" sibTransId="{00FACD8E-9484-45F2-8E39-EF451E2F7740}"/>
    <dgm:cxn modelId="{D789AAA2-EF42-4A8A-BD84-7246ED37DC2C}" type="presOf" srcId="{FD9A47A9-5EC6-40A5-BA1F-86F147A94C6E}" destId="{22C615D0-0AAF-43BD-9CBC-F7AE1203056A}" srcOrd="0" destOrd="0" presId="urn:microsoft.com/office/officeart/2005/8/layout/vList2"/>
    <dgm:cxn modelId="{52762EAC-3269-4DB5-AF47-F79C3C8D887E}" srcId="{FD9A47A9-5EC6-40A5-BA1F-86F147A94C6E}" destId="{9E213CC4-5D83-454E-907C-5D0AF59B63C1}" srcOrd="2" destOrd="0" parTransId="{328F096B-EAC9-4924-877F-503064994952}" sibTransId="{5E40A42C-0A75-44C9-81ED-BBB8E841EA73}"/>
    <dgm:cxn modelId="{631956B7-146E-425E-875F-53EA2413F94C}" srcId="{FD9A47A9-5EC6-40A5-BA1F-86F147A94C6E}" destId="{4C4D6593-7B5A-4CA4-A773-6118F94F38DA}" srcOrd="3" destOrd="0" parTransId="{C1B279EA-2560-4A9E-ABAB-71C8054541CB}" sibTransId="{CA9ED421-1B34-4DC6-8E9F-10AE0A47806E}"/>
    <dgm:cxn modelId="{3349F7BA-7972-4954-BC9A-667A73E2D615}" type="presParOf" srcId="{22C615D0-0AAF-43BD-9CBC-F7AE1203056A}" destId="{B1D526F0-9C14-43D9-9CD4-CF59505807C9}" srcOrd="0" destOrd="0" presId="urn:microsoft.com/office/officeart/2005/8/layout/vList2"/>
    <dgm:cxn modelId="{611EE71D-4B53-49ED-A113-E67468AE0C94}" type="presParOf" srcId="{22C615D0-0AAF-43BD-9CBC-F7AE1203056A}" destId="{F75C90BF-1AEC-404C-AA96-319BA53B4DFC}" srcOrd="1" destOrd="0" presId="urn:microsoft.com/office/officeart/2005/8/layout/vList2"/>
    <dgm:cxn modelId="{58BD9C1A-70C1-4B86-8914-6FDD2CF61BD4}" type="presParOf" srcId="{22C615D0-0AAF-43BD-9CBC-F7AE1203056A}" destId="{B842AC77-AE54-4F0C-8A48-F7201A9D5FD8}" srcOrd="2" destOrd="0" presId="urn:microsoft.com/office/officeart/2005/8/layout/vList2"/>
    <dgm:cxn modelId="{4997487D-DB44-48F0-AD79-974805D46774}" type="presParOf" srcId="{22C615D0-0AAF-43BD-9CBC-F7AE1203056A}" destId="{8A3019EA-E350-40DD-89AF-1CA3479BE19B}" srcOrd="3" destOrd="0" presId="urn:microsoft.com/office/officeart/2005/8/layout/vList2"/>
    <dgm:cxn modelId="{7635204E-3734-48CE-AB40-9BC79B1EC852}" type="presParOf" srcId="{22C615D0-0AAF-43BD-9CBC-F7AE1203056A}" destId="{3D5F7BA9-33A5-41D0-9319-14811E6126A6}" srcOrd="4" destOrd="0" presId="urn:microsoft.com/office/officeart/2005/8/layout/vList2"/>
    <dgm:cxn modelId="{F62BF7E3-2328-46CA-8938-DABE882489CF}" type="presParOf" srcId="{22C615D0-0AAF-43BD-9CBC-F7AE1203056A}" destId="{6D9931C6-ADCA-4E1A-A34D-3A6E3C3E6808}" srcOrd="5" destOrd="0" presId="urn:microsoft.com/office/officeart/2005/8/layout/vList2"/>
    <dgm:cxn modelId="{F76660E2-1089-4EDE-8625-B745C485DD0F}" type="presParOf" srcId="{22C615D0-0AAF-43BD-9CBC-F7AE1203056A}" destId="{55856F0E-C820-4539-B432-DC99735BF1A6}" srcOrd="6" destOrd="0" presId="urn:microsoft.com/office/officeart/2005/8/layout/vList2"/>
    <dgm:cxn modelId="{651E960E-F783-4A6C-B408-83905BBD1F3D}" type="presParOf" srcId="{22C615D0-0AAF-43BD-9CBC-F7AE1203056A}" destId="{37EB87F9-519A-4088-9C13-D9F555E7F9FA}" srcOrd="7" destOrd="0" presId="urn:microsoft.com/office/officeart/2005/8/layout/vList2"/>
    <dgm:cxn modelId="{F5B5A4F5-A195-4740-9125-0A0AA2E2CC0A}" type="presParOf" srcId="{22C615D0-0AAF-43BD-9CBC-F7AE1203056A}" destId="{7111BA56-576E-45C2-AD80-651C0C0B4EE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66C9B-55BF-4EBE-8D53-4003BA0F7353}">
      <dsp:nvSpPr>
        <dsp:cNvPr id="0" name=""/>
        <dsp:cNvSpPr/>
      </dsp:nvSpPr>
      <dsp:spPr>
        <a:xfrm>
          <a:off x="1463" y="613333"/>
          <a:ext cx="5705998" cy="3423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>
              <a:solidFill>
                <a:schemeClr val="tx1"/>
              </a:solidFill>
            </a:rPr>
            <a:t>Мета діяльності гуртка</a:t>
          </a:r>
          <a:r>
            <a:rPr lang="uk-UA" sz="2600" kern="1200">
              <a:solidFill>
                <a:schemeClr val="tx1"/>
              </a:solidFill>
            </a:rPr>
            <a:t> – створення умов для розвитку науково-дослідницької діяльності у галузі моніторингу довкілля шляхом формування навичок проведення наукових досліджень, опису отриманих результатів та формування наукових праць (тез, статей, тощо).</a:t>
          </a:r>
          <a:endParaRPr lang="en-US" sz="2600" kern="1200">
            <a:solidFill>
              <a:schemeClr val="tx1"/>
            </a:solidFill>
          </a:endParaRPr>
        </a:p>
      </dsp:txBody>
      <dsp:txXfrm>
        <a:off x="1463" y="613333"/>
        <a:ext cx="5705998" cy="3423598"/>
      </dsp:txXfrm>
    </dsp:sp>
    <dsp:sp modelId="{65886819-DB27-47C5-860B-992970DA1CD1}">
      <dsp:nvSpPr>
        <dsp:cNvPr id="0" name=""/>
        <dsp:cNvSpPr/>
      </dsp:nvSpPr>
      <dsp:spPr>
        <a:xfrm>
          <a:off x="6278060" y="613333"/>
          <a:ext cx="5705998" cy="34235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>
              <a:solidFill>
                <a:schemeClr val="tx1"/>
              </a:solidFill>
            </a:rPr>
            <a:t>Науковий напрямок діяльності гуртка </a:t>
          </a:r>
          <a:r>
            <a:rPr lang="uk-UA" sz="2600" kern="1200">
              <a:solidFill>
                <a:schemeClr val="tx1"/>
              </a:solidFill>
            </a:rPr>
            <a:t>– ведення моніторингових досліджень якості навколишнього природного середовища (моніторинг стану атмосферного повітря, ґрунтового моніторингу, біотичного моніторингу, тощо).</a:t>
          </a:r>
          <a:endParaRPr lang="en-US" sz="2600" kern="1200">
            <a:solidFill>
              <a:schemeClr val="tx1"/>
            </a:solidFill>
          </a:endParaRPr>
        </a:p>
      </dsp:txBody>
      <dsp:txXfrm>
        <a:off x="6278060" y="613333"/>
        <a:ext cx="5705998" cy="34235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26544D-BB21-49CB-B01E-9E686C010625}">
      <dsp:nvSpPr>
        <dsp:cNvPr id="0" name=""/>
        <dsp:cNvSpPr/>
      </dsp:nvSpPr>
      <dsp:spPr>
        <a:xfrm>
          <a:off x="0" y="170641"/>
          <a:ext cx="7351799" cy="12412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>
              <a:solidFill>
                <a:schemeClr val="tx1"/>
              </a:solidFill>
              <a:latin typeface="Bookman Old Style" panose="02050604050505020204" pitchFamily="18" charset="0"/>
            </a:rPr>
            <a:t>• створення умов для підвищення творчої активності студентів, розвитку їхніх здібностей та нахилів до самостійної дослідницької діяльності;</a:t>
          </a:r>
          <a:endParaRPr lang="en-US" sz="1800" kern="120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60592" y="231233"/>
        <a:ext cx="7230615" cy="1120039"/>
      </dsp:txXfrm>
    </dsp:sp>
    <dsp:sp modelId="{EE53FD78-D478-4BBE-B1FB-F697ED860C1E}">
      <dsp:nvSpPr>
        <dsp:cNvPr id="0" name=""/>
        <dsp:cNvSpPr/>
      </dsp:nvSpPr>
      <dsp:spPr>
        <a:xfrm>
          <a:off x="0" y="1463704"/>
          <a:ext cx="7351799" cy="12412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  <a:latin typeface="Bookman Old Style" panose="02050604050505020204" pitchFamily="18" charset="0"/>
            </a:rPr>
            <a:t>• поглиблення знань як з профільних дисциплін, використання методик ведення наукових досліджень;</a:t>
          </a:r>
          <a:endParaRPr lang="en-US" sz="18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60592" y="1524296"/>
        <a:ext cx="7230615" cy="1120039"/>
      </dsp:txXfrm>
    </dsp:sp>
    <dsp:sp modelId="{DF1A38DD-0BE3-458F-B833-401AEF834E8C}">
      <dsp:nvSpPr>
        <dsp:cNvPr id="0" name=""/>
        <dsp:cNvSpPr/>
      </dsp:nvSpPr>
      <dsp:spPr>
        <a:xfrm>
          <a:off x="0" y="2756768"/>
          <a:ext cx="7351799" cy="12412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>
              <a:solidFill>
                <a:schemeClr val="tx1"/>
              </a:solidFill>
              <a:latin typeface="Bookman Old Style" panose="02050604050505020204" pitchFamily="18" charset="0"/>
            </a:rPr>
            <a:t>• удосконалення вміння використовувати наукову, науково-популярну, довідкову та періодичну літературу, словники, як у процесі освіти, так і у своїй майбутній професійній діяльності;</a:t>
          </a:r>
          <a:endParaRPr lang="en-US" sz="1800" kern="120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60592" y="2817360"/>
        <a:ext cx="7230615" cy="1120039"/>
      </dsp:txXfrm>
    </dsp:sp>
    <dsp:sp modelId="{1C49C66B-58D4-4A87-9E57-5CFEB070BAB3}">
      <dsp:nvSpPr>
        <dsp:cNvPr id="0" name=""/>
        <dsp:cNvSpPr/>
      </dsp:nvSpPr>
      <dsp:spPr>
        <a:xfrm>
          <a:off x="0" y="4049832"/>
          <a:ext cx="7351799" cy="12412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>
              <a:solidFill>
                <a:schemeClr val="tx1"/>
              </a:solidFill>
              <a:latin typeface="Bookman Old Style" panose="02050604050505020204" pitchFamily="18" charset="0"/>
            </a:rPr>
            <a:t>• організація науково-дослідницької роботи та захист наукових робіт на студентських конференціях різних рівнів;</a:t>
          </a:r>
          <a:endParaRPr lang="en-US" sz="1800" kern="120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60592" y="4110424"/>
        <a:ext cx="7230615" cy="1120039"/>
      </dsp:txXfrm>
    </dsp:sp>
    <dsp:sp modelId="{0CD27843-0930-4E68-BE7F-42DF1CADB71C}">
      <dsp:nvSpPr>
        <dsp:cNvPr id="0" name=""/>
        <dsp:cNvSpPr/>
      </dsp:nvSpPr>
      <dsp:spPr>
        <a:xfrm>
          <a:off x="0" y="5342896"/>
          <a:ext cx="7351799" cy="12412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>
              <a:solidFill>
                <a:schemeClr val="tx1"/>
              </a:solidFill>
              <a:latin typeface="Bookman Old Style" panose="02050604050505020204" pitchFamily="18" charset="0"/>
            </a:rPr>
            <a:t>• оволодіння студентами вмінням красномовно й переконливо викладати свої думки та відстоювати свої погляди перед аудиторією.</a:t>
          </a:r>
          <a:endParaRPr lang="en-US" sz="1800" kern="120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60592" y="5403488"/>
        <a:ext cx="7230615" cy="11200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526F0-9C14-43D9-9CD4-CF59505807C9}">
      <dsp:nvSpPr>
        <dsp:cNvPr id="0" name=""/>
        <dsp:cNvSpPr/>
      </dsp:nvSpPr>
      <dsp:spPr>
        <a:xfrm>
          <a:off x="0" y="848732"/>
          <a:ext cx="6989457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>
              <a:solidFill>
                <a:schemeClr val="tx1"/>
              </a:solidFill>
              <a:latin typeface="Bookman Old Style" panose="02050604050505020204" pitchFamily="18" charset="0"/>
            </a:rPr>
            <a:t>ДЕ? – Студентське містечко НУБіП України</a:t>
          </a:r>
        </a:p>
      </dsp:txBody>
      <dsp:txXfrm>
        <a:off x="26273" y="875005"/>
        <a:ext cx="6936911" cy="485654"/>
      </dsp:txXfrm>
    </dsp:sp>
    <dsp:sp modelId="{B842AC77-AE54-4F0C-8A48-F7201A9D5FD8}">
      <dsp:nvSpPr>
        <dsp:cNvPr id="0" name=""/>
        <dsp:cNvSpPr/>
      </dsp:nvSpPr>
      <dsp:spPr>
        <a:xfrm>
          <a:off x="0" y="1453172"/>
          <a:ext cx="6989457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>
              <a:solidFill>
                <a:schemeClr val="tx1"/>
              </a:solidFill>
              <a:latin typeface="Bookman Old Style" panose="02050604050505020204" pitchFamily="18" charset="0"/>
            </a:rPr>
            <a:t>Коли? – 22 травня – 30 червня 2023 року</a:t>
          </a:r>
        </a:p>
      </dsp:txBody>
      <dsp:txXfrm>
        <a:off x="26273" y="1479445"/>
        <a:ext cx="6936911" cy="485654"/>
      </dsp:txXfrm>
    </dsp:sp>
    <dsp:sp modelId="{3D5F7BA9-33A5-41D0-9319-14811E6126A6}">
      <dsp:nvSpPr>
        <dsp:cNvPr id="0" name=""/>
        <dsp:cNvSpPr/>
      </dsp:nvSpPr>
      <dsp:spPr>
        <a:xfrm>
          <a:off x="0" y="2057612"/>
          <a:ext cx="6989457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>
              <a:solidFill>
                <a:schemeClr val="tx1"/>
              </a:solidFill>
              <a:latin typeface="Bookman Old Style" panose="02050604050505020204" pitchFamily="18" charset="0"/>
            </a:rPr>
            <a:t>ЩО? – Дослідження біорізноманіття</a:t>
          </a:r>
        </a:p>
      </dsp:txBody>
      <dsp:txXfrm>
        <a:off x="26273" y="2083885"/>
        <a:ext cx="6936911" cy="485654"/>
      </dsp:txXfrm>
    </dsp:sp>
    <dsp:sp modelId="{55856F0E-C820-4539-B432-DC99735BF1A6}">
      <dsp:nvSpPr>
        <dsp:cNvPr id="0" name=""/>
        <dsp:cNvSpPr/>
      </dsp:nvSpPr>
      <dsp:spPr>
        <a:xfrm>
          <a:off x="0" y="2662052"/>
          <a:ext cx="6989457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>
              <a:solidFill>
                <a:schemeClr val="tx1"/>
              </a:solidFill>
              <a:latin typeface="Bookman Old Style" panose="02050604050505020204" pitchFamily="18" charset="0"/>
            </a:rPr>
            <a:t>Ціль? – 1000 видів</a:t>
          </a:r>
        </a:p>
      </dsp:txBody>
      <dsp:txXfrm>
        <a:off x="26273" y="2688325"/>
        <a:ext cx="6936911" cy="485654"/>
      </dsp:txXfrm>
    </dsp:sp>
    <dsp:sp modelId="{7111BA56-576E-45C2-AD80-651C0C0B4EE6}">
      <dsp:nvSpPr>
        <dsp:cNvPr id="0" name=""/>
        <dsp:cNvSpPr/>
      </dsp:nvSpPr>
      <dsp:spPr>
        <a:xfrm>
          <a:off x="0" y="3266492"/>
          <a:ext cx="6989457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>
              <a:solidFill>
                <a:schemeClr val="tx1"/>
              </a:solidFill>
              <a:latin typeface="Bookman Old Style" panose="02050604050505020204" pitchFamily="18" charset="0"/>
            </a:rPr>
            <a:t>Мета – Перемога у змаганні</a:t>
          </a:r>
        </a:p>
      </dsp:txBody>
      <dsp:txXfrm>
        <a:off x="26273" y="3292765"/>
        <a:ext cx="6936911" cy="48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44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776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901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015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257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603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96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011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9292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51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15A9E98-326E-4083-B3A4-7B5DEE5B9E13}" type="datetimeFigureOut">
              <a:rPr lang="uk-UA" smtClean="0"/>
              <a:t>01.05.2023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1B9F40F-A68D-477E-B3CE-75825571D3CD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37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В Україні запускають онлайн-моніторинг екології">
            <a:extLst>
              <a:ext uri="{FF2B5EF4-FFF2-40B4-BE49-F238E27FC236}">
                <a16:creationId xmlns:a16="http://schemas.microsoft.com/office/drawing/2014/main" id="{F466C795-6716-E90C-7766-3DFB762E1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1118" y="69575"/>
            <a:ext cx="12353118" cy="822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74" name="Rectangle 5">
            <a:extLst>
              <a:ext uri="{FF2B5EF4-FFF2-40B4-BE49-F238E27FC236}">
                <a16:creationId xmlns:a16="http://schemas.microsoft.com/office/drawing/2014/main" id="{4E07C145-F33F-D932-0408-57C80318D2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24127" y="585216"/>
            <a:ext cx="10605898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br>
              <a:rPr lang="en-US" altLang="uk-UA" sz="1600" spc="100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r>
              <a:rPr lang="en-US" altLang="uk-UA" sz="1600" spc="100" dirty="0">
                <a:solidFill>
                  <a:srgbClr val="000000"/>
                </a:solidFill>
                <a:latin typeface="Bookman Old Style" panose="02050604050505020204" pitchFamily="18" charset="0"/>
              </a:rPr>
              <a:t>ФАКУЛЬТЕТ</a:t>
            </a:r>
            <a:r>
              <a:rPr lang="uk-UA" altLang="uk-UA" sz="1600" spc="100" dirty="0">
                <a:solidFill>
                  <a:srgbClr val="000000"/>
                </a:solidFill>
                <a:latin typeface="Bookman Old Style" panose="02050604050505020204" pitchFamily="18" charset="0"/>
              </a:rPr>
              <a:t> захисту рослин, біотехнологій та екології </a:t>
            </a:r>
            <a:br>
              <a:rPr lang="uk-UA" altLang="uk-UA" sz="1600" spc="100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r>
              <a:rPr lang="en-US" sz="16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Кафедра</a:t>
            </a:r>
            <a:r>
              <a:rPr lang="en-US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загальної екології, радіобіології та безпеки життєдіяльності</a:t>
            </a:r>
            <a:br>
              <a:rPr lang="en-US" sz="1600" b="1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endParaRPr lang="en-US" altLang="uk-UA" sz="1600" b="1" spc="100" dirty="0">
              <a:solidFill>
                <a:srgbClr val="000000"/>
              </a:solidFill>
            </a:endParaRPr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6">
            <a:extLst>
              <a:ext uri="{FF2B5EF4-FFF2-40B4-BE49-F238E27FC236}">
                <a16:creationId xmlns:a16="http://schemas.microsoft.com/office/drawing/2014/main" id="{1C489109-A890-0BEC-6855-BA6D41F37C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24127" y="2286000"/>
            <a:ext cx="6424423" cy="4023360"/>
          </a:xfrm>
        </p:spPr>
        <p:txBody>
          <a:bodyPr vert="horz" lIns="45720" tIns="45720" rIns="45720" bIns="45720" rtlCol="0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20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Звіт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СТУДЕНТСЬК</a:t>
            </a:r>
            <a:r>
              <a:rPr lang="uk-UA" sz="20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ОГО</a:t>
            </a:r>
            <a:r>
              <a:rPr lang="en-US" sz="20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 НАУКОВ</a:t>
            </a:r>
            <a:r>
              <a:rPr lang="uk-UA" sz="20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ОГО</a:t>
            </a:r>
            <a:r>
              <a:rPr lang="en-US" sz="20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 ГУРТ</a:t>
            </a:r>
            <a:r>
              <a:rPr lang="uk-UA" sz="20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КА</a:t>
            </a:r>
            <a:r>
              <a:rPr lang="en-US" sz="20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“</a:t>
            </a:r>
            <a:r>
              <a:rPr lang="uk-UA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Екологічний моніторинг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”</a:t>
            </a:r>
            <a:endParaRPr lang="uk-UA" sz="20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uk-UA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 2022 рік</a:t>
            </a:r>
            <a:endParaRPr lang="en-US" sz="20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n-US" sz="15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endParaRPr lang="en-US" sz="15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US" sz="15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5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Староста</a:t>
            </a:r>
            <a:r>
              <a:rPr lang="en-US" sz="15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гуртка</a:t>
            </a:r>
            <a:r>
              <a:rPr lang="en-US" sz="1500" dirty="0">
                <a:solidFill>
                  <a:srgbClr val="000000"/>
                </a:solidFill>
                <a:latin typeface="Bookman Old Style" panose="02050604050505020204" pitchFamily="18" charset="0"/>
              </a:rPr>
              <a:t>: </a:t>
            </a:r>
          </a:p>
          <a:p>
            <a:pPr>
              <a:lnSpc>
                <a:spcPct val="90000"/>
              </a:lnSpc>
              <a:defRPr/>
            </a:pPr>
            <a:r>
              <a:rPr lang="uk-UA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Студентка 4 курсу спеціальності Екологія</a:t>
            </a:r>
          </a:p>
          <a:p>
            <a:pPr>
              <a:lnSpc>
                <a:spcPct val="90000"/>
              </a:lnSpc>
              <a:defRPr/>
            </a:pPr>
            <a:r>
              <a:rPr lang="uk-UA" sz="15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Будакова</a:t>
            </a:r>
            <a:r>
              <a:rPr lang="uk-UA" sz="15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Аліна</a:t>
            </a:r>
            <a:endParaRPr lang="en-US" sz="15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500" dirty="0">
                <a:solidFill>
                  <a:srgbClr val="000000"/>
                </a:solidFill>
                <a:latin typeface="Bookman Old Style" panose="02050604050505020204" pitchFamily="18" charset="0"/>
              </a:rPr>
              <a:t>                                                          </a:t>
            </a:r>
            <a:endParaRPr lang="uk-UA" sz="15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5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Науковий</a:t>
            </a:r>
            <a:r>
              <a:rPr lang="en-US" sz="15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керівник</a:t>
            </a:r>
            <a:r>
              <a:rPr lang="en-US" sz="15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гуртка</a:t>
            </a:r>
            <a:r>
              <a:rPr lang="en-US" sz="1500" dirty="0">
                <a:solidFill>
                  <a:srgbClr val="000000"/>
                </a:solidFill>
                <a:latin typeface="Bookman Old Style" panose="02050604050505020204" pitchFamily="18" charset="0"/>
              </a:rPr>
              <a:t>:</a:t>
            </a:r>
            <a:endParaRPr lang="uk-UA" sz="15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uk-UA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Старший викладач</a:t>
            </a:r>
            <a:r>
              <a:rPr lang="en-US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15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кафедри</a:t>
            </a:r>
            <a:r>
              <a:rPr lang="en-US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загальної екології, радіобіології та безпеки життєдіяльності</a:t>
            </a:r>
            <a:endParaRPr lang="en-US" sz="15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uk-UA" sz="15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Сальнікова А.В.</a:t>
            </a:r>
            <a:endParaRPr lang="en-US" sz="1500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97481-E247-13BD-2447-056C158B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Bookman Old Style" panose="02050604050505020204" pitchFamily="18" charset="0"/>
              </a:rPr>
              <a:t>Участь у конференціях 2023</a:t>
            </a:r>
            <a:endParaRPr lang="uk-UA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4F68B4-732F-2F84-D86B-6D47F5D3A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128" y="2166256"/>
            <a:ext cx="6552329" cy="4691743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AutoNum type="arabicPeriod"/>
            </a:pPr>
            <a:r>
              <a:rPr lang="uk-UA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Скряга В.О., 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Сальнікова А.В. Аналіз ймовірних екологічних наслідків воєнних дій на національний природний парк «Святі гори» Екологія філософія існування людства. 2023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AutoNum type="arabicPeriod"/>
            </a:pPr>
            <a:r>
              <a:rPr lang="uk-UA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Скрит С.І.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, Сальнікова А.В. Вплив антропогенного навантаження на фітоценози Голосіївського парку ім. Максима Рильського Екологія філософія існування людства. 2023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AutoNum type="arabicPeriod"/>
            </a:pPr>
            <a:r>
              <a:rPr lang="uk-UA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Кравець В.О.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, Сальнікова А.В. Аналіз впливу біодобрива </a:t>
            </a:r>
            <a:r>
              <a:rPr lang="en-US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Soil algae 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на екологічний стан грунту Екологія філософія існування людства. 2023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AutoNum type="arabicPeriod"/>
            </a:pPr>
            <a:r>
              <a:rPr lang="uk-UA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Черпак Р.М.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, Сальнікова А.В. Екологічна оцінка впливу господарської діяльності на фітоценози міста Бориспіль методами біоіндикації Екологія філософія існування людства. 2023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Піскунова Л.Е., </a:t>
            </a:r>
            <a:r>
              <a:rPr lang="uk-UA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Маркова Д.В.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Екоцид України – наслідки й вирішення Міжнародна</a:t>
            </a:r>
            <a:r>
              <a:rPr lang="ru-RU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науково-практична</a:t>
            </a:r>
            <a:r>
              <a:rPr lang="ru-RU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конференція «Продовольча та екологічна безпека в умовах війни та повоєнної відбудови: виклики для України та світу», яка відбудеться 25 травня 2023 року та присвячена 125-річчю заснування Національного університету біоресурсів і природокористування України</a:t>
            </a:r>
          </a:p>
          <a:p>
            <a:endParaRPr lang="uk-UA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CD72A6-530F-9E97-FB6A-7FAB72E4B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67" y="2547365"/>
            <a:ext cx="4886476" cy="27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0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4FD4B-D550-FAEC-82DE-8AFD33D0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latin typeface="Bookman Old Style" panose="02050604050505020204" pitchFamily="18" charset="0"/>
              </a:rPr>
              <a:t>Наукова стаття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2B867F-BE4B-4C14-D530-B89A03D893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29575" y="2569991"/>
            <a:ext cx="5863055" cy="11695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1.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Кудрявицька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 А.М., </a:t>
            </a:r>
            <a:r>
              <a:rPr kumimoji="0" lang="uk-UA" altLang="uk-UA" sz="14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Шкромида</a:t>
            </a: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 Н. М 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УРОЖАЙНІСТЬ ТА ПОКАЗНИКИ ЯКОСТІ ЗЕРНА ПШЕНИЦІ ОЗИМОЇ ЗАЛЕЖНО ВІД ДОЗ ВНЕСЕНИХ ДОБРИВ .-  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ScientificWorldJournal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Issue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 No11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Part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 2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January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Bookman Old Style" panose="02050604050505020204" pitchFamily="18" charset="0"/>
                <a:cs typeface="Arial" panose="020B0604020202020204" pitchFamily="34" charset="0"/>
              </a:rPr>
              <a:t> 2022 .- 98-102 р.</a:t>
            </a:r>
            <a:r>
              <a:rPr lang="uk-UA" altLang="uk-UA" sz="1400" dirty="0">
                <a:latin typeface="Bookman Old Style" panose="02050604050505020204" pitchFamily="18" charset="0"/>
              </a:rPr>
              <a:t> </a:t>
            </a:r>
            <a:r>
              <a:rPr lang="uk-UA" altLang="uk-UA" sz="1400" dirty="0">
                <a:solidFill>
                  <a:srgbClr val="2222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DOI: 10.30888/2663-5712.2022-11-02-035 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1D54A3-7EB0-373D-6B06-64148859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878" y="475359"/>
            <a:ext cx="4286848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5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CBF87-C615-4E61-5C5B-B35CF269B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7954501" cy="1499616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Bookman Old Style" panose="02050604050505020204" pitchFamily="18" charset="0"/>
              </a:rPr>
              <a:t>Участь у студентських наукових конкурсах 2022-2023 </a:t>
            </a:r>
            <a:r>
              <a:rPr lang="uk-UA" sz="2400" b="1" dirty="0" err="1">
                <a:latin typeface="Bookman Old Style" panose="02050604050505020204" pitchFamily="18" charset="0"/>
              </a:rPr>
              <a:t>н.р</a:t>
            </a:r>
            <a:r>
              <a:rPr lang="uk-UA" sz="2400" b="1" dirty="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D83156-9929-FB39-A5C9-CB7130919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49423"/>
            <a:ext cx="7954501" cy="433643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Bookman Old Style" panose="02050604050505020204" pitchFamily="18" charset="0"/>
              </a:rPr>
              <a:t>1) </a:t>
            </a:r>
            <a:r>
              <a:rPr lang="uk-UA" b="1" dirty="0" err="1">
                <a:latin typeface="Bookman Old Style" panose="02050604050505020204" pitchFamily="18" charset="0"/>
              </a:rPr>
              <a:t>Кишиченко</a:t>
            </a:r>
            <a:r>
              <a:rPr lang="uk-UA" b="1" dirty="0">
                <a:latin typeface="Bookman Old Style" panose="02050604050505020204" pitchFamily="18" charset="0"/>
              </a:rPr>
              <a:t> Оксана </a:t>
            </a:r>
            <a:r>
              <a:rPr lang="uk-UA" b="1" dirty="0" err="1">
                <a:latin typeface="Bookman Old Style" panose="02050604050505020204" pitchFamily="18" charset="0"/>
              </a:rPr>
              <a:t>Вячеславівна</a:t>
            </a:r>
            <a:endParaRPr lang="uk-UA" b="1" dirty="0"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Bookman Old Style" panose="02050604050505020204" pitchFamily="18" charset="0"/>
              </a:rPr>
              <a:t>«Оцінка впливу біопрепарату на основі </a:t>
            </a:r>
            <a:r>
              <a:rPr lang="pl-PL" dirty="0">
                <a:latin typeface="Bookman Old Style" panose="02050604050505020204" pitchFamily="18" charset="0"/>
              </a:rPr>
              <a:t>Nostoc commune </a:t>
            </a:r>
            <a:r>
              <a:rPr lang="uk-UA" dirty="0">
                <a:latin typeface="Bookman Old Style" panose="02050604050505020204" pitchFamily="18" charset="0"/>
              </a:rPr>
              <a:t>на кількість залишків пестицидів у ґрунті», 2022 р.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Bookman Old Style" panose="02050604050505020204" pitchFamily="18" charset="0"/>
              </a:rPr>
              <a:t>Технології захисту навколишнього середовища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Bookman Old Style" panose="02050604050505020204" pitchFamily="18" charset="0"/>
              </a:rPr>
              <a:t>2) </a:t>
            </a:r>
            <a:r>
              <a:rPr lang="uk-UA" b="1" dirty="0" err="1">
                <a:latin typeface="Bookman Old Style" panose="02050604050505020204" pitchFamily="18" charset="0"/>
              </a:rPr>
              <a:t>Будакова</a:t>
            </a:r>
            <a:r>
              <a:rPr lang="uk-UA" b="1" dirty="0">
                <a:latin typeface="Bookman Old Style" panose="02050604050505020204" pitchFamily="18" charset="0"/>
              </a:rPr>
              <a:t> Аліна Володимирівна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Bookman Old Style" panose="02050604050505020204" pitchFamily="18" charset="0"/>
              </a:rPr>
              <a:t>«Визначення впливу біопрепаратів мікробного походження на кількість залишків пестицидів у грунті», 2023 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43635C-B8A4-80E5-9464-72DB42138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753" y="204281"/>
            <a:ext cx="2654111" cy="3429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074E3F-1795-3037-2D73-E7DA7376A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010" y="3793786"/>
            <a:ext cx="2387034" cy="3064213"/>
          </a:xfrm>
          <a:prstGeom prst="rect">
            <a:avLst/>
          </a:prstGeom>
          <a:effectLst>
            <a:outerShdw blurRad="469900" dir="2580000" sx="81000" sy="81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449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E253C-5EB0-8E6E-42FB-CAFBEC92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Навчання радіоекологічному моніторингу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EE8C6E-9DF4-13D5-8B68-D34B278C8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67" y="2277290"/>
            <a:ext cx="3466648" cy="40233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1800" dirty="0">
                <a:latin typeface="Arial" panose="020B0604020202020204" pitchFamily="34" charset="0"/>
                <a:ea typeface="Arial" panose="020B0604020202020204" pitchFamily="34" charset="0"/>
              </a:rPr>
              <a:t>С</a:t>
            </a:r>
            <a:r>
              <a:rPr lang="uk-U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тажуванню наукового керівника та </a:t>
            </a:r>
            <a:r>
              <a:rPr lang="uk-UA" sz="1800" dirty="0">
                <a:latin typeface="Arial" panose="020B0604020202020204" pitchFamily="34" charset="0"/>
                <a:ea typeface="Arial" panose="020B0604020202020204" pitchFamily="34" charset="0"/>
              </a:rPr>
              <a:t>студента-магістра </a:t>
            </a:r>
            <a:r>
              <a:rPr lang="uk-UA" sz="1800" b="1" dirty="0" err="1">
                <a:latin typeface="Arial" panose="020B0604020202020204" pitchFamily="34" charset="0"/>
                <a:ea typeface="Arial" panose="020B0604020202020204" pitchFamily="34" charset="0"/>
              </a:rPr>
              <a:t>Пєтухової</a:t>
            </a:r>
            <a:r>
              <a:rPr lang="uk-UA" sz="18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uk-UA" sz="1800" b="1" dirty="0" err="1">
                <a:latin typeface="Arial" panose="020B0604020202020204" pitchFamily="34" charset="0"/>
                <a:ea typeface="Arial" panose="020B0604020202020204" pitchFamily="34" charset="0"/>
              </a:rPr>
              <a:t>Аліни</a:t>
            </a:r>
            <a:r>
              <a:rPr lang="uk-U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у Норвезькому університеті наук про життя 25 листопада – 12 грудня 2022 р. у рамках навчального проєкту «Об’єднаної українсько-норвезької програми освіти в галузі радіоактивності навколишнього середовища», що фінансуються Норвезьким центром міжнародного співробітництва у галузі освіти (</a:t>
            </a:r>
            <a:r>
              <a:rPr lang="uk-UA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DiKU</a:t>
            </a:r>
            <a:r>
              <a:rPr lang="uk-U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Project N° CPEA-2015/10108 гуртківці мали змогу ознайомитись з підходами проведення радіоекологічного моніторингу у Норвегії.</a:t>
            </a:r>
          </a:p>
          <a:p>
            <a:pPr algn="just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3FBCEB-C8D2-CBF8-541E-393AE5A25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5589" y="3053360"/>
            <a:ext cx="4855028" cy="2797791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человек, позирование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17C60BE5-B62A-C8ED-996C-754AA76D2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36" y="2084832"/>
            <a:ext cx="2779776" cy="2084832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стена, в помещении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17624056-70F0-7FEF-7F88-612E84377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42" y="4370830"/>
            <a:ext cx="3251200" cy="24384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человек, группа, позир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118478F9-684F-030F-C717-1E72105F9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22" y="2024741"/>
            <a:ext cx="279779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8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2CC26-7470-1637-A93A-5A71E34E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>
                <a:latin typeface="Bookman Old Style" panose="02050604050505020204" pitchFamily="18" charset="0"/>
              </a:rPr>
              <a:t>Участь студентів-гуртківців у студентських олімпіадах</a:t>
            </a:r>
            <a:endParaRPr lang="uk-UA" sz="36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B0413B-7295-A2CD-1143-B6B0FC396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798703" cy="4023360"/>
          </a:xfrm>
        </p:spPr>
        <p:txBody>
          <a:bodyPr>
            <a:normAutofit/>
          </a:bodyPr>
          <a:lstStyle/>
          <a:p>
            <a:r>
              <a:rPr lang="uk-UA" sz="2800" b="1">
                <a:latin typeface="Bookman Old Style" panose="02050604050505020204" pitchFamily="18" charset="0"/>
              </a:rPr>
              <a:t>Скряга Валерія </a:t>
            </a:r>
            <a:r>
              <a:rPr lang="uk-UA" sz="2800">
                <a:latin typeface="Bookman Old Style" panose="02050604050505020204" pitchFamily="18" charset="0"/>
              </a:rPr>
              <a:t>– І місце у І турі Студентської олімпіади з дисципліни «Загальна екологія»</a:t>
            </a:r>
            <a:endParaRPr lang="uk-UA" sz="28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614E37-02C5-8BFE-8637-04DE08092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930" y="2092960"/>
            <a:ext cx="31623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6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61A1A-CD2F-3E6F-9190-A9A4E569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Bookman Old Style" panose="02050604050505020204" pitchFamily="18" charset="0"/>
              </a:rPr>
              <a:t>Запрошуємо до участі разом із гуртківцями у </a:t>
            </a:r>
            <a:r>
              <a:rPr lang="en-US" sz="1600" b="1" i="1" dirty="0">
                <a:latin typeface="Bookman Old Style" panose="02050604050505020204" pitchFamily="18" charset="0"/>
              </a:rPr>
              <a:t>I</a:t>
            </a:r>
            <a:r>
              <a:rPr lang="pl-PL" sz="1600" b="1" i="1" dirty="0">
                <a:effectLst/>
                <a:latin typeface="Bookman Old Style" panose="02050604050505020204" pitchFamily="18" charset="0"/>
              </a:rPr>
              <a:t>CA Biodiversity Challenge (ICA Bioblitz 2023), </a:t>
            </a:r>
            <a:r>
              <a:rPr lang="uk-UA" sz="1600" b="1" i="1" dirty="0">
                <a:effectLst/>
                <a:latin typeface="Bookman Old Style" panose="02050604050505020204" pitchFamily="18" charset="0"/>
              </a:rPr>
              <a:t>куратором якого є Університет </a:t>
            </a:r>
            <a:r>
              <a:rPr lang="uk-UA" sz="1600" b="1" i="1" dirty="0" err="1">
                <a:effectLst/>
                <a:latin typeface="Bookman Old Style" panose="02050604050505020204" pitchFamily="18" charset="0"/>
              </a:rPr>
              <a:t>Вагенінгена</a:t>
            </a:r>
            <a:r>
              <a:rPr lang="uk-UA" sz="1600" b="1" i="1" dirty="0">
                <a:effectLst/>
                <a:latin typeface="Bookman Old Style" panose="02050604050505020204" pitchFamily="18" charset="0"/>
              </a:rPr>
              <a:t> (</a:t>
            </a:r>
            <a:r>
              <a:rPr lang="pl-PL" sz="1600" b="1" i="1" dirty="0">
                <a:effectLst/>
                <a:latin typeface="Bookman Old Style" panose="02050604050505020204" pitchFamily="18" charset="0"/>
              </a:rPr>
              <a:t>Wageningen University and Research, WUR, </a:t>
            </a:r>
            <a:r>
              <a:rPr lang="uk-UA" sz="1600" b="1" i="1" dirty="0">
                <a:effectLst/>
                <a:latin typeface="Bookman Old Style" panose="02050604050505020204" pitchFamily="18" charset="0"/>
              </a:rPr>
              <a:t>Нідерланди).</a:t>
            </a:r>
            <a:endParaRPr lang="uk-UA" sz="16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64B707A-901B-0922-85B8-B9638BA8DE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347673"/>
              </p:ext>
            </p:extLst>
          </p:nvPr>
        </p:nvGraphicFramePr>
        <p:xfrm>
          <a:off x="332149" y="2084832"/>
          <a:ext cx="6989457" cy="465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2" name="Picture 6">
            <a:extLst>
              <a:ext uri="{FF2B5EF4-FFF2-40B4-BE49-F238E27FC236}">
                <a16:creationId xmlns:a16="http://schemas.microsoft.com/office/drawing/2014/main" id="{E4180F8D-7783-ABE6-B197-7323A214E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" r="-3" b="10837"/>
          <a:stretch/>
        </p:blipFill>
        <p:spPr bwMode="auto">
          <a:xfrm>
            <a:off x="7552266" y="10"/>
            <a:ext cx="4639733" cy="22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E4D0CC7-6DB0-B600-37C0-6A8CBBBD2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3" r="-3" b="6023"/>
          <a:stretch/>
        </p:blipFill>
        <p:spPr bwMode="auto">
          <a:xfrm>
            <a:off x="7552266" y="2286000"/>
            <a:ext cx="46397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574F7FA-6533-ACA1-C7C4-E2D010F4C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 r="-3" b="-3"/>
          <a:stretch/>
        </p:blipFill>
        <p:spPr bwMode="auto">
          <a:xfrm>
            <a:off x="7552266" y="4572001"/>
            <a:ext cx="463973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054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1483E-76AF-9EE4-EBB6-6822E381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182662"/>
            <a:ext cx="9720072" cy="731955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latin typeface="Bookman Old Style" panose="02050604050505020204" pitchFamily="18" charset="0"/>
              </a:rPr>
              <a:t>План роботи гуртка на 2023-2024 </a:t>
            </a:r>
            <a:r>
              <a:rPr lang="uk-UA" sz="3200" b="1" dirty="0" err="1">
                <a:latin typeface="Bookman Old Style" panose="02050604050505020204" pitchFamily="18" charset="0"/>
              </a:rPr>
              <a:t>н.р</a:t>
            </a:r>
            <a:r>
              <a:rPr lang="uk-UA" sz="3200" b="1" dirty="0">
                <a:latin typeface="Bookman Old Style" panose="02050604050505020204" pitchFamily="18" charset="0"/>
              </a:rPr>
              <a:t>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8EDCA9-BA4E-D40E-782E-C8D7E49D5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8579"/>
              </p:ext>
            </p:extLst>
          </p:nvPr>
        </p:nvGraphicFramePr>
        <p:xfrm>
          <a:off x="211016" y="786133"/>
          <a:ext cx="11595798" cy="5628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2900">
                  <a:extLst>
                    <a:ext uri="{9D8B030D-6E8A-4147-A177-3AD203B41FA5}">
                      <a16:colId xmlns:a16="http://schemas.microsoft.com/office/drawing/2014/main" val="2525723099"/>
                    </a:ext>
                  </a:extLst>
                </a:gridCol>
                <a:gridCol w="1457011">
                  <a:extLst>
                    <a:ext uri="{9D8B030D-6E8A-4147-A177-3AD203B41FA5}">
                      <a16:colId xmlns:a16="http://schemas.microsoft.com/office/drawing/2014/main" val="2447843508"/>
                    </a:ext>
                  </a:extLst>
                </a:gridCol>
                <a:gridCol w="7355394">
                  <a:extLst>
                    <a:ext uri="{9D8B030D-6E8A-4147-A177-3AD203B41FA5}">
                      <a16:colId xmlns:a16="http://schemas.microsoft.com/office/drawing/2014/main" val="942938333"/>
                    </a:ext>
                  </a:extLst>
                </a:gridCol>
                <a:gridCol w="2180493">
                  <a:extLst>
                    <a:ext uri="{9D8B030D-6E8A-4147-A177-3AD203B41FA5}">
                      <a16:colId xmlns:a16="http://schemas.microsoft.com/office/drawing/2014/main" val="3017942674"/>
                    </a:ext>
                  </a:extLst>
                </a:gridCol>
              </a:tblGrid>
              <a:tr h="268944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№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етапу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Bookman Old Style" panose="02050604050505020204" pitchFamily="18" charset="0"/>
                        </a:rPr>
                        <a:t>Дата</a:t>
                      </a:r>
                      <a:endParaRPr lang="uk-UA" sz="13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Зміст роботи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Проводить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548515014"/>
                  </a:ext>
                </a:extLst>
              </a:tr>
              <a:tr h="17743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вересень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Ярмарка із вибору наукової тематики досліджень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1028626372"/>
                  </a:ext>
                </a:extLst>
              </a:tr>
              <a:tr h="368535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2.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вересень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Майстер клас по написанню огляду літератури. Алгоритм пошуку інформації у науково-метричних базах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3259544041"/>
                  </a:ext>
                </a:extLst>
              </a:tr>
              <a:tr h="368535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3.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вересень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Написання ессе на обрану тематику із використанням знайденої у науково-метричній базі інформації 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567886891"/>
                  </a:ext>
                </a:extLst>
              </a:tr>
              <a:tr h="368535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4.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жовтень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Проведення польових досліджень та відбір зразків грунту для проведення лабораторних досліджень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1525048908"/>
                  </a:ext>
                </a:extLst>
              </a:tr>
              <a:tr h="182242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5.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жовтень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Алгоритм проведення лабораторних досліджень у лабораторії Моніторингу довкілля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2246337895"/>
                  </a:ext>
                </a:extLst>
              </a:tr>
              <a:tr h="215641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6.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Bookman Old Style" panose="02050604050505020204" pitchFamily="18" charset="0"/>
                        </a:rPr>
                        <a:t>жовтень 2023</a:t>
                      </a:r>
                      <a:endParaRPr lang="uk-UA" sz="13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Bookman Old Style" panose="02050604050505020204" pitchFamily="18" charset="0"/>
                        </a:rPr>
                        <a:t>Основи математичної обробки отриманих даних лабораторного дослідження</a:t>
                      </a:r>
                      <a:endParaRPr lang="uk-UA" sz="13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335533416"/>
                  </a:ext>
                </a:extLst>
              </a:tr>
              <a:tr h="18875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7.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жовтень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Представлення результатів проведених наукових досліджень за обраними тематиками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1329582851"/>
                  </a:ext>
                </a:extLst>
              </a:tr>
              <a:tr h="17743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8.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листопад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Майстер-клас. Основи написання наукової статті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2688553317"/>
                  </a:ext>
                </a:extLst>
              </a:tr>
              <a:tr h="210091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9.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листопад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Особливі види екологічного моніторингу та сучасні підходи до його проведення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1209514933"/>
                  </a:ext>
                </a:extLst>
              </a:tr>
              <a:tr h="203297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10.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листопад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Дослідження екологічного стану грунтів та вплив біовугілля на його стан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3033925493"/>
                  </a:ext>
                </a:extLst>
              </a:tr>
              <a:tr h="17743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11.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грудень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Представлення групових наукових проєктів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467670770"/>
                  </a:ext>
                </a:extLst>
              </a:tr>
              <a:tr h="17743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12.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грудень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Підведення підсумків діяльності гуртка у 2023 році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extLst>
                  <a:ext uri="{0D108BD9-81ED-4DB2-BD59-A6C34878D82A}">
                    <a16:rowId xmlns:a16="http://schemas.microsoft.com/office/drawing/2014/main" val="3308302427"/>
                  </a:ext>
                </a:extLst>
              </a:tr>
              <a:tr h="182434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Bookman Old Style" panose="02050604050505020204" pitchFamily="18" charset="0"/>
                        </a:rPr>
                        <a:t>лютий 2024</a:t>
                      </a:r>
                      <a:endParaRPr lang="uk-UA" sz="13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Bookman Old Style" panose="02050604050505020204" pitchFamily="18" charset="0"/>
                        </a:rPr>
                        <a:t>Як спланувати науковий експеримент? Основа вибору методик для досліджень</a:t>
                      </a:r>
                      <a:endParaRPr lang="uk-UA" sz="13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extLst>
                  <a:ext uri="{0D108BD9-81ED-4DB2-BD59-A6C34878D82A}">
                    <a16:rowId xmlns:a16="http://schemas.microsoft.com/office/drawing/2014/main" val="1851135975"/>
                  </a:ext>
                </a:extLst>
              </a:tr>
              <a:tr h="368535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14.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лютий 2024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Визначення пріоритетних напрямків екологічного моніторингу в Україні у контексті наслідків воєнних дій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extLst>
                  <a:ext uri="{0D108BD9-81ED-4DB2-BD59-A6C34878D82A}">
                    <a16:rowId xmlns:a16="http://schemas.microsoft.com/office/drawing/2014/main" val="1113531118"/>
                  </a:ext>
                </a:extLst>
              </a:tr>
              <a:tr h="154583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15.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лютий 2024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Стратегії розвитку територіальних громад з урахуванням даних екологічного моніторингу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extLst>
                  <a:ext uri="{0D108BD9-81ED-4DB2-BD59-A6C34878D82A}">
                    <a16:rowId xmlns:a16="http://schemas.microsoft.com/office/drawing/2014/main" val="1519281152"/>
                  </a:ext>
                </a:extLst>
              </a:tr>
              <a:tr h="212864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16.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березень 2024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Майстер клас. Створення презентацій результатів наукових досліджень. 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extLst>
                  <a:ext uri="{0D108BD9-81ED-4DB2-BD59-A6C34878D82A}">
                    <a16:rowId xmlns:a16="http://schemas.microsoft.com/office/drawing/2014/main" val="3790464391"/>
                  </a:ext>
                </a:extLst>
              </a:tr>
              <a:tr h="229961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17.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березень 2024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Підготовка презентацій з урахуванням майстер класу з обраних тем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extLst>
                  <a:ext uri="{0D108BD9-81ED-4DB2-BD59-A6C34878D82A}">
                    <a16:rowId xmlns:a16="http://schemas.microsoft.com/office/drawing/2014/main" val="4100432965"/>
                  </a:ext>
                </a:extLst>
              </a:tr>
              <a:tr h="172291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18.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квітень 2024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Написання тез доповідей та участь у наукових конференціях факультету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extLst>
                  <a:ext uri="{0D108BD9-81ED-4DB2-BD59-A6C34878D82A}">
                    <a16:rowId xmlns:a16="http://schemas.microsoft.com/office/drawing/2014/main" val="3130354304"/>
                  </a:ext>
                </a:extLst>
              </a:tr>
              <a:tr h="368535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19.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квітень 2024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Майстер клас. Значення ораторського мистецтва науковця у представленні результатів досліджень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extLst>
                  <a:ext uri="{0D108BD9-81ED-4DB2-BD59-A6C34878D82A}">
                    <a16:rowId xmlns:a16="http://schemas.microsoft.com/office/drawing/2014/main" val="3040767264"/>
                  </a:ext>
                </a:extLst>
              </a:tr>
              <a:tr h="163487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20.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травень 2023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Bookman Old Style" panose="02050604050505020204" pitchFamily="18" charset="0"/>
                        </a:rPr>
                        <a:t>Дебати гуртківців на тему: За і проти реалізації екологічної політики Європи в Україні</a:t>
                      </a:r>
                      <a:endParaRPr lang="uk-UA" sz="13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Bookman Old Style" panose="02050604050505020204" pitchFamily="18" charset="0"/>
                        </a:rPr>
                        <a:t>Сальнікова А.В.</a:t>
                      </a:r>
                      <a:endParaRPr lang="uk-UA" sz="13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4" marR="17794" marT="0" marB="0"/>
                </a:tc>
                <a:extLst>
                  <a:ext uri="{0D108BD9-81ED-4DB2-BD59-A6C34878D82A}">
                    <a16:rowId xmlns:a16="http://schemas.microsoft.com/office/drawing/2014/main" val="2124901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245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91068-D9E3-362D-7315-512B9BD7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latin typeface="Bookman Old Style" panose="02050604050505020204" pitchFamily="18" charset="0"/>
              </a:rPr>
              <a:t>Стратегія розвитку гуртка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19380C-F637-4373-9CE0-0D1DE5535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416758" cy="4023360"/>
          </a:xfrm>
        </p:spPr>
        <p:txBody>
          <a:bodyPr>
            <a:normAutofit fontScale="92500"/>
          </a:bodyPr>
          <a:lstStyle/>
          <a:p>
            <a:pPr algn="just"/>
            <a:r>
              <a:rPr lang="uk-UA" dirty="0">
                <a:latin typeface="Bookman Old Style" panose="02050604050505020204" pitchFamily="18" charset="0"/>
              </a:rPr>
              <a:t>1) залучення найактивніших студентів 1-2 курсів спеціальності «Екологія»</a:t>
            </a:r>
          </a:p>
          <a:p>
            <a:pPr algn="just"/>
            <a:r>
              <a:rPr lang="uk-UA" dirty="0">
                <a:latin typeface="Bookman Old Style" panose="02050604050505020204" pitchFamily="18" charset="0"/>
              </a:rPr>
              <a:t>2) розвиток співпраці з іншими гуртками та науковими установами</a:t>
            </a:r>
          </a:p>
          <a:p>
            <a:pPr algn="just"/>
            <a:r>
              <a:rPr lang="uk-UA" dirty="0">
                <a:latin typeface="Bookman Old Style" panose="02050604050505020204" pitchFamily="18" charset="0"/>
              </a:rPr>
              <a:t>3) написання студентами тез доповідей та участі у роботі наукових конференцій</a:t>
            </a:r>
          </a:p>
          <a:p>
            <a:pPr algn="just"/>
            <a:r>
              <a:rPr lang="uk-UA" dirty="0">
                <a:latin typeface="Bookman Old Style" panose="02050604050505020204" pitchFamily="18" charset="0"/>
              </a:rPr>
              <a:t>4) допомога студентам у написанні наукових статей за результатами їх наукових досліджень</a:t>
            </a:r>
          </a:p>
          <a:p>
            <a:pPr algn="just"/>
            <a:r>
              <a:rPr lang="uk-UA" dirty="0">
                <a:latin typeface="Bookman Old Style" panose="02050604050505020204" pitchFamily="18" charset="0"/>
              </a:rPr>
              <a:t>5) удосконалення вміння використовувати наукову, науково-популярну, довідкову та періодичну літературу, словники, як у процесі освіти, так і у своїй майбутній професійній діяльності</a:t>
            </a:r>
          </a:p>
          <a:p>
            <a:pPr algn="just"/>
            <a:r>
              <a:rPr lang="uk-UA" dirty="0">
                <a:latin typeface="Bookman Old Style" panose="02050604050505020204" pitchFamily="18" charset="0"/>
              </a:rPr>
              <a:t>6) постійна психологічна підтримка у проведенні наукових досліджень (чат однодумців)</a:t>
            </a:r>
          </a:p>
          <a:p>
            <a:pPr algn="just"/>
            <a:endParaRPr lang="uk-UA" dirty="0">
              <a:latin typeface="Bookman Old Style" panose="020506040505050202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44738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E764B8-1977-1100-6922-D9D973A77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>
                <a:latin typeface="Bookman Old Style" panose="02050604050505020204" pitchFamily="18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289871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5570C0-24EF-AEB2-8E51-D67E50523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4385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Bookman Old Style" panose="02050604050505020204" pitchFamily="18" charset="0"/>
              </a:rPr>
              <a:t>Склад наукового гуртка</a:t>
            </a:r>
          </a:p>
        </p:txBody>
      </p:sp>
      <p:pic>
        <p:nvPicPr>
          <p:cNvPr id="4" name="Объект 4" descr="Изображение выглядит как человек, стена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64328205-C127-A3D1-3054-4CB199C85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431"/>
          <a:stretch/>
        </p:blipFill>
        <p:spPr>
          <a:xfrm>
            <a:off x="893565" y="1643749"/>
            <a:ext cx="1718070" cy="167639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AD18821-0594-AA9C-A6BD-AEF33594CB0A}"/>
              </a:ext>
            </a:extLst>
          </p:cNvPr>
          <p:cNvSpPr txBox="1">
            <a:spLocks/>
          </p:cNvSpPr>
          <p:nvPr/>
        </p:nvSpPr>
        <p:spPr>
          <a:xfrm>
            <a:off x="893565" y="3432711"/>
            <a:ext cx="1952352" cy="725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u="sng" dirty="0" err="1">
                <a:latin typeface="Bookman Old Style" panose="02050604050505020204" pitchFamily="18" charset="0"/>
              </a:rPr>
              <a:t>Керівник</a:t>
            </a:r>
            <a:r>
              <a:rPr lang="en-US" sz="1100" b="1" u="sng" dirty="0">
                <a:latin typeface="Bookman Old Style" panose="02050604050505020204" pitchFamily="18" charset="0"/>
              </a:rPr>
              <a:t> </a:t>
            </a:r>
            <a:r>
              <a:rPr lang="en-US" sz="1100" b="1" u="sng" dirty="0" err="1">
                <a:latin typeface="Bookman Old Style" panose="02050604050505020204" pitchFamily="18" charset="0"/>
              </a:rPr>
              <a:t>гуртка</a:t>
            </a:r>
            <a:br>
              <a:rPr lang="uk-UA" sz="1100" b="1" dirty="0">
                <a:latin typeface="Bookman Old Style" panose="02050604050505020204" pitchFamily="18" charset="0"/>
              </a:rPr>
            </a:br>
            <a:r>
              <a:rPr lang="uk-UA" sz="1100" b="1" dirty="0">
                <a:latin typeface="Bookman Old Style" panose="02050604050505020204" pitchFamily="18" charset="0"/>
              </a:rPr>
              <a:t>к.с.-</a:t>
            </a:r>
            <a:r>
              <a:rPr lang="uk-UA" sz="1100" b="1" dirty="0" err="1">
                <a:latin typeface="Bookman Old Style" panose="02050604050505020204" pitchFamily="18" charset="0"/>
              </a:rPr>
              <a:t>г.н</a:t>
            </a:r>
            <a:r>
              <a:rPr lang="uk-UA" sz="1100" b="1" dirty="0">
                <a:latin typeface="Bookman Old Style" panose="02050604050505020204" pitchFamily="18" charset="0"/>
              </a:rPr>
              <a:t>.</a:t>
            </a:r>
            <a:br>
              <a:rPr lang="uk-UA" sz="1100" b="1" dirty="0">
                <a:latin typeface="Bookman Old Style" panose="02050604050505020204" pitchFamily="18" charset="0"/>
              </a:rPr>
            </a:br>
            <a:r>
              <a:rPr lang="uk-UA" sz="1100" b="1" dirty="0">
                <a:latin typeface="Bookman Old Style" panose="02050604050505020204" pitchFamily="18" charset="0"/>
              </a:rPr>
              <a:t>Сальнікова Анна</a:t>
            </a:r>
            <a:endParaRPr lang="en-US" sz="1100" b="1" dirty="0">
              <a:latin typeface="Bookman Old Style" panose="02050604050505020204" pitchFamily="18" charset="0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4CFF3A37-1B64-745F-DFAB-9C881C4C3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13" r="1" b="10364"/>
          <a:stretch/>
        </p:blipFill>
        <p:spPr>
          <a:xfrm>
            <a:off x="1010706" y="4376055"/>
            <a:ext cx="1718070" cy="167639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AC0D9D8-E0C3-E2E3-BD2A-6D700912E64A}"/>
              </a:ext>
            </a:extLst>
          </p:cNvPr>
          <p:cNvSpPr txBox="1">
            <a:spLocks/>
          </p:cNvSpPr>
          <p:nvPr/>
        </p:nvSpPr>
        <p:spPr>
          <a:xfrm>
            <a:off x="893565" y="5980620"/>
            <a:ext cx="2183419" cy="725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100" b="1" u="sng" dirty="0">
                <a:latin typeface="Bookman Old Style" panose="02050604050505020204" pitchFamily="18" charset="0"/>
              </a:rPr>
              <a:t>Староста</a:t>
            </a:r>
            <a:r>
              <a:rPr lang="en-US" sz="1100" b="1" u="sng" dirty="0">
                <a:latin typeface="Bookman Old Style" panose="02050604050505020204" pitchFamily="18" charset="0"/>
              </a:rPr>
              <a:t> </a:t>
            </a:r>
            <a:r>
              <a:rPr lang="en-US" sz="1100" b="1" u="sng" dirty="0" err="1">
                <a:latin typeface="Bookman Old Style" panose="02050604050505020204" pitchFamily="18" charset="0"/>
              </a:rPr>
              <a:t>гуртка</a:t>
            </a:r>
            <a:br>
              <a:rPr lang="uk-UA" sz="1100" b="1" dirty="0">
                <a:latin typeface="Bookman Old Style" panose="02050604050505020204" pitchFamily="18" charset="0"/>
              </a:rPr>
            </a:br>
            <a:r>
              <a:rPr lang="uk-UA" sz="1100" b="1" dirty="0">
                <a:latin typeface="Bookman Old Style" panose="02050604050505020204" pitchFamily="18" charset="0"/>
              </a:rPr>
              <a:t>студентка 4 курсу</a:t>
            </a:r>
            <a:br>
              <a:rPr lang="uk-UA" sz="1100" b="1" dirty="0">
                <a:latin typeface="Bookman Old Style" panose="02050604050505020204" pitchFamily="18" charset="0"/>
              </a:rPr>
            </a:br>
            <a:r>
              <a:rPr lang="uk-UA" sz="1100" b="1" dirty="0">
                <a:latin typeface="Bookman Old Style" panose="02050604050505020204" pitchFamily="18" charset="0"/>
              </a:rPr>
              <a:t>Сальнікова Анна</a:t>
            </a:r>
            <a:endParaRPr lang="en-US" sz="1100" b="1" dirty="0">
              <a:latin typeface="Bookman Old Style" panose="020506040505050202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601C7FA-9E21-8CA9-F1AC-C614F05682E6}"/>
              </a:ext>
            </a:extLst>
          </p:cNvPr>
          <p:cNvSpPr txBox="1">
            <a:spLocks/>
          </p:cNvSpPr>
          <p:nvPr/>
        </p:nvSpPr>
        <p:spPr>
          <a:xfrm>
            <a:off x="5119824" y="918333"/>
            <a:ext cx="5319576" cy="6056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400" b="1" u="sng" dirty="0">
                <a:latin typeface="Bookman Old Style" panose="02050604050505020204" pitchFamily="18" charset="0"/>
              </a:rPr>
              <a:t>Члени наукового гуртка 2022-2023 </a:t>
            </a:r>
            <a:r>
              <a:rPr lang="uk-UA" sz="1400" b="1" u="sng" dirty="0" err="1">
                <a:latin typeface="Bookman Old Style" panose="02050604050505020204" pitchFamily="18" charset="0"/>
              </a:rPr>
              <a:t>н.р</a:t>
            </a:r>
            <a:r>
              <a:rPr lang="uk-UA" sz="1400" b="1" u="sng" dirty="0">
                <a:latin typeface="Bookman Old Style" panose="02050604050505020204" pitchFamily="18" charset="0"/>
              </a:rPr>
              <a:t>.</a:t>
            </a:r>
            <a:endParaRPr lang="en-US" sz="14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335C574-C9FF-A3B0-8E80-87AD3A735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498626"/>
              </p:ext>
            </p:extLst>
          </p:nvPr>
        </p:nvGraphicFramePr>
        <p:xfrm>
          <a:off x="4386943" y="1643749"/>
          <a:ext cx="7343249" cy="5167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7613">
                  <a:extLst>
                    <a:ext uri="{9D8B030D-6E8A-4147-A177-3AD203B41FA5}">
                      <a16:colId xmlns:a16="http://schemas.microsoft.com/office/drawing/2014/main" val="3653499043"/>
                    </a:ext>
                  </a:extLst>
                </a:gridCol>
                <a:gridCol w="3367818">
                  <a:extLst>
                    <a:ext uri="{9D8B030D-6E8A-4147-A177-3AD203B41FA5}">
                      <a16:colId xmlns:a16="http://schemas.microsoft.com/office/drawing/2014/main" val="1216324377"/>
                    </a:ext>
                  </a:extLst>
                </a:gridCol>
                <a:gridCol w="3367818">
                  <a:extLst>
                    <a:ext uri="{9D8B030D-6E8A-4147-A177-3AD203B41FA5}">
                      <a16:colId xmlns:a16="http://schemas.microsoft.com/office/drawing/2014/main" val="329316739"/>
                    </a:ext>
                  </a:extLst>
                </a:gridCol>
              </a:tblGrid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№ з/п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  <a:latin typeface="Bookman Old Style" panose="02050604050505020204" pitchFamily="18" charset="0"/>
                        </a:rPr>
                        <a:t>Прізвище, ім'я студента</a:t>
                      </a:r>
                      <a:endParaRPr lang="uk-UA" sz="105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182138527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Агоштон Діана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2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902163296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2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Калач Поліна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2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1105822937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3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Козярчук Валерія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2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3771743386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4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Кравець Ганна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2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1390948225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5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Мицик Валерія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2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1572292925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6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Петракова Анастасія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2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621579914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7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Бандюкова Марія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3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1690765645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8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Билим Олександра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3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423411472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9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Горбачевська Наталія 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3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473713225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Скряга Валерія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3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808030971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11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err="1">
                          <a:effectLst/>
                          <a:latin typeface="Bookman Old Style" panose="02050604050505020204" pitchFamily="18" charset="0"/>
                        </a:rPr>
                        <a:t>Зіневич</a:t>
                      </a:r>
                      <a:r>
                        <a:rPr lang="uk-UA" sz="1200" dirty="0">
                          <a:effectLst/>
                          <a:latin typeface="Bookman Old Style" panose="02050604050505020204" pitchFamily="18" charset="0"/>
                        </a:rPr>
                        <a:t> Анна</a:t>
                      </a:r>
                      <a:endParaRPr lang="uk-UA" sz="105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3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3900958669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12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  <a:latin typeface="Bookman Old Style" panose="02050604050505020204" pitchFamily="18" charset="0"/>
                        </a:rPr>
                        <a:t>Мись Катерина</a:t>
                      </a:r>
                      <a:endParaRPr lang="uk-UA" sz="105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3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3746068932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13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Михед Юлія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3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679959177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14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Британь Софія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3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1700349734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15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 Буцан Аліна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3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1934097723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16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Будакова Аліна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4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3564952301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17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err="1">
                          <a:effectLst/>
                          <a:latin typeface="Bookman Old Style" panose="02050604050505020204" pitchFamily="18" charset="0"/>
                        </a:rPr>
                        <a:t>Скрит</a:t>
                      </a:r>
                      <a:r>
                        <a:rPr lang="uk-UA" sz="1200" dirty="0">
                          <a:effectLst/>
                          <a:latin typeface="Bookman Old Style" panose="02050604050505020204" pitchFamily="18" charset="0"/>
                        </a:rPr>
                        <a:t> Сніжана</a:t>
                      </a:r>
                      <a:endParaRPr lang="uk-UA" sz="105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4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867880221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18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Кравець Валерія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4 курс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996729291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19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 Черпак Ростислав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4 курс</a:t>
                      </a:r>
                      <a:endParaRPr lang="uk-UA" sz="105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3240574615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  <a:endParaRPr lang="uk-UA" sz="105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  <a:latin typeface="Bookman Old Style" panose="02050604050505020204" pitchFamily="18" charset="0"/>
                        </a:rPr>
                        <a:t>Яремчук </a:t>
                      </a:r>
                      <a:r>
                        <a:rPr lang="uk-UA" sz="1200" dirty="0" err="1">
                          <a:effectLst/>
                          <a:latin typeface="Bookman Old Style" panose="02050604050505020204" pitchFamily="18" charset="0"/>
                        </a:rPr>
                        <a:t>Крістіна</a:t>
                      </a:r>
                      <a:endParaRPr lang="uk-UA" sz="105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  <a:latin typeface="Bookman Old Style" panose="02050604050505020204" pitchFamily="18" charset="0"/>
                        </a:rPr>
                        <a:t>спеціальність «Екологія», 4 курс</a:t>
                      </a:r>
                      <a:endParaRPr lang="uk-UA" sz="105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3077571039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5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kern="1200" dirty="0" err="1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Шкромида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Нікіта</a:t>
                      </a: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Магістр 1 року, спеціальність екологія</a:t>
                      </a: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466407291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5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Пєтухова Аліна</a:t>
                      </a:r>
                    </a:p>
                  </a:txBody>
                  <a:tcPr marL="27647" marR="27647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Магістр 1 року, спеціальність екологія</a:t>
                      </a:r>
                    </a:p>
                  </a:txBody>
                  <a:tcPr marL="27647" marR="27647" marT="0" marB="0"/>
                </a:tc>
                <a:extLst>
                  <a:ext uri="{0D108BD9-81ED-4DB2-BD59-A6C34878D82A}">
                    <a16:rowId xmlns:a16="http://schemas.microsoft.com/office/drawing/2014/main" val="2559245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29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1055D-B5D9-1286-5977-198BF9ED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latin typeface="Bookman Old Style" panose="02050604050505020204" pitchFamily="18" charset="0"/>
              </a:rPr>
              <a:t>Мета діяльності гуртка «Екологічний моніторинг»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004FDCC-7086-7C9D-4D53-80DC44B198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152718"/>
              </p:ext>
            </p:extLst>
          </p:nvPr>
        </p:nvGraphicFramePr>
        <p:xfrm>
          <a:off x="68826" y="2084832"/>
          <a:ext cx="11985522" cy="465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74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B8707-0948-663F-0518-69A0EE86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uk-UA" sz="3100" b="1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Головними завданнями гуртка є:</a:t>
            </a:r>
            <a:endParaRPr lang="uk-UA" sz="3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A4B0541-CC0D-B063-4073-B796B2CE90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771290"/>
              </p:ext>
            </p:extLst>
          </p:nvPr>
        </p:nvGraphicFramePr>
        <p:xfrm>
          <a:off x="4702548" y="0"/>
          <a:ext cx="7351799" cy="6754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786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74654-B796-E1C6-5317-024D7620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85" y="67332"/>
            <a:ext cx="9720072" cy="1499616"/>
          </a:xfrm>
        </p:spPr>
        <p:txBody>
          <a:bodyPr>
            <a:normAutofit/>
          </a:bodyPr>
          <a:lstStyle/>
          <a:p>
            <a:r>
              <a:rPr lang="uk-UA" sz="4400" b="1" dirty="0">
                <a:latin typeface="Bookman Old Style" panose="02050604050505020204" pitchFamily="18" charset="0"/>
              </a:rPr>
              <a:t>Наукові досліди гуртківців</a:t>
            </a:r>
          </a:p>
        </p:txBody>
      </p:sp>
      <p:pic>
        <p:nvPicPr>
          <p:cNvPr id="7" name="Объект 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4CEEC323-F98F-9CE2-7D24-4301339BA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3667" y="2083333"/>
            <a:ext cx="2744665" cy="2058498"/>
          </a:xfrm>
        </p:spPr>
      </p:pic>
      <p:pic>
        <p:nvPicPr>
          <p:cNvPr id="9" name="Рисунок 8" descr="Изображение выглядит как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C65C776-CA26-9579-C0C7-60FD94C6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64" y="4561790"/>
            <a:ext cx="3061614" cy="229621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ва, на открытом воздухе, растен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5933CBCD-033A-3600-4223-85EF42395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3" y="1975303"/>
            <a:ext cx="1856642" cy="402272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тол, пончик, в помещении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E4E295F3-7CC7-162E-3BD3-720DBCD08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18" y="91597"/>
            <a:ext cx="2994007" cy="399200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тол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2F38509-5F97-B6E1-8EE0-AD8C4DA65E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20426"/>
          <a:stretch/>
        </p:blipFill>
        <p:spPr>
          <a:xfrm>
            <a:off x="6749265" y="4494458"/>
            <a:ext cx="4194629" cy="229621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на открытом воздухе, зеленый, растение, агава&#10;&#10;Автоматически созданное описание">
            <a:extLst>
              <a:ext uri="{FF2B5EF4-FFF2-40B4-BE49-F238E27FC236}">
                <a16:creationId xmlns:a16="http://schemas.microsoft.com/office/drawing/2014/main" id="{4E6920B4-82A7-5BDB-A419-7282B0031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15" y="1674935"/>
            <a:ext cx="2323676" cy="309823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017E4DF-0DBA-D02C-DEE5-98E9D4E6C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625" y="1185966"/>
            <a:ext cx="1790518" cy="387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75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FA7BE-5F68-CF2F-3C7B-6ADB7916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85" y="264936"/>
            <a:ext cx="9720072" cy="1499616"/>
          </a:xfrm>
        </p:spPr>
        <p:txBody>
          <a:bodyPr>
            <a:normAutofit/>
          </a:bodyPr>
          <a:lstStyle/>
          <a:p>
            <a:r>
              <a:rPr lang="uk-UA" sz="4000" b="1" dirty="0">
                <a:latin typeface="Bookman Old Style" panose="02050604050505020204" pitchFamily="18" charset="0"/>
              </a:rPr>
              <a:t>засідання гуртка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C4435A-96A1-7B2D-6D21-3695062C5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2" y="2286000"/>
            <a:ext cx="10417630" cy="40233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/>
              <a:t>У звітному періоді гурток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/>
              <a:t>провів 19 засідань.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31F2898-0017-0D8C-D3B4-C7CE8056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17" y="91636"/>
            <a:ext cx="4263254" cy="239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9B863CF-3D9D-63D8-7D93-45082731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" y="4330337"/>
            <a:ext cx="3907971" cy="219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текст, снимок экрана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2A40C7A8-95A7-F96E-A112-98BB1FFAF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794" y="2230021"/>
            <a:ext cx="4263254" cy="2397958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44E897F-1D96-A02D-C3FA-1CBBD440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43" y="3921492"/>
            <a:ext cx="4648635" cy="29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C79EA1-45F3-B126-C16A-8EA8A9312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402" y="4459164"/>
            <a:ext cx="4264597" cy="2398836"/>
          </a:xfrm>
          <a:prstGeom prst="rect">
            <a:avLst/>
          </a:prstGeom>
        </p:spPr>
      </p:pic>
      <p:sp>
        <p:nvSpPr>
          <p:cNvPr id="7" name="AutoShape 8">
            <a:extLst>
              <a:ext uri="{FF2B5EF4-FFF2-40B4-BE49-F238E27FC236}">
                <a16:creationId xmlns:a16="http://schemas.microsoft.com/office/drawing/2014/main" id="{CD7B8636-6C74-01A3-1C31-78D8F03F7B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AFD5C2DD-DF17-22C6-BD02-E04C18D592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3255" y="1596255"/>
            <a:ext cx="2137545" cy="21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06755DE1-116A-8B31-97B4-3ABC78E666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" name="Рисунок 13" descr="Изображение выглядит как в помещении, конференц-зал&#10;&#10;Автоматически созданное описание">
            <a:extLst>
              <a:ext uri="{FF2B5EF4-FFF2-40B4-BE49-F238E27FC236}">
                <a16:creationId xmlns:a16="http://schemas.microsoft.com/office/drawing/2014/main" id="{F341FB3D-54D3-6FA9-5D28-005D8FA7C5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4164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17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7B00B-CC43-BE74-675D-E361E5F23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95241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Bookman Old Style" panose="02050604050505020204" pitchFamily="18" charset="0"/>
              </a:rPr>
              <a:t>Участь у наукових семінарах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06A00F-DB36-2632-B081-E692203EB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624860"/>
            <a:ext cx="5921829" cy="37258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7CEBA0-BC11-6BD2-5E6A-8A36B0995260}"/>
              </a:ext>
            </a:extLst>
          </p:cNvPr>
          <p:cNvSpPr txBox="1"/>
          <p:nvPr/>
        </p:nvSpPr>
        <p:spPr>
          <a:xfrm>
            <a:off x="0" y="5647583"/>
            <a:ext cx="5823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uk-U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28.10.2022 р. 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навчально-науковий </a:t>
            </a:r>
            <a:r>
              <a:rPr lang="uk-U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вебінар</a:t>
            </a:r>
            <a:r>
              <a:rPr lang="uk-U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тему «Якість води у сільському господарстві та екологічні аспекти її впливу на агроекосистеми» за участі представника компанії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Ukravit Science Park 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F5C250A-B70F-945F-74DA-C2858E1B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1624859"/>
            <a:ext cx="6096000" cy="372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E28E07-C10D-0FF0-511E-9ED583AC5A99}"/>
              </a:ext>
            </a:extLst>
          </p:cNvPr>
          <p:cNvSpPr txBox="1"/>
          <p:nvPr/>
        </p:nvSpPr>
        <p:spPr>
          <a:xfrm>
            <a:off x="6068786" y="5791986"/>
            <a:ext cx="6123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02.11.2022р. навчально-науковий </a:t>
            </a:r>
            <a:r>
              <a:rPr lang="uk-UA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вебінар</a:t>
            </a:r>
            <a:r>
              <a:rPr 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«Пошук інформації по спеціальності у наукометричних базах даних» (за участю директора наукової бібліотеки НУБіП </a:t>
            </a:r>
            <a:r>
              <a:rPr lang="uk-UA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Кіщак</a:t>
            </a:r>
            <a:r>
              <a:rPr 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Тетяни</a:t>
            </a:r>
          </a:p>
        </p:txBody>
      </p:sp>
    </p:spTree>
    <p:extLst>
      <p:ext uri="{BB962C8B-B14F-4D97-AF65-F5344CB8AC3E}">
        <p14:creationId xmlns:p14="http://schemas.microsoft.com/office/powerpoint/2010/main" val="2040923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B9711F-9D4F-49B4-892B-FEF66AA2F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3A32867E-64D3-4B51-85AC-D771EA43C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D44988-8DFE-46FC-967A-F6DB26538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19890-5688-60AA-804C-AB3ED817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400" b="1" spc="200"/>
              <a:t>Участь у </a:t>
            </a:r>
            <a:r>
              <a:rPr lang="en-US" sz="2400" b="1" i="0" spc="200">
                <a:effectLst/>
              </a:rPr>
              <a:t>III щорічний форум з агроекології «АПК-2023: війна, євроінтеграція, екологічні і кліматичні виклики»</a:t>
            </a:r>
            <a:endParaRPr lang="en-US" sz="2400" b="1" spc="20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1469D4B-DB9A-47FC-8294-01AD5FAC9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5748C711-4755-8E2D-E91A-F837241A7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9"/>
          <a:stretch/>
        </p:blipFill>
        <p:spPr>
          <a:xfrm>
            <a:off x="20" y="10"/>
            <a:ext cx="7373769" cy="4571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6E7E8B-C35C-8C92-9EF7-0E539C0F4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69" r="22237"/>
          <a:stretch/>
        </p:blipFill>
        <p:spPr>
          <a:xfrm>
            <a:off x="7527058" y="10"/>
            <a:ext cx="4664942" cy="45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04ED2-2250-FDD3-4CC1-AAA2CC51D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05" y="304690"/>
            <a:ext cx="4732244" cy="149961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latin typeface="Bookman Old Style" panose="02050604050505020204" pitchFamily="18" charset="0"/>
              </a:rPr>
              <a:t>Участь у конференціях 2022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2B8C84-06EC-7085-668A-F89E66B52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0" y="1804306"/>
            <a:ext cx="5848811" cy="5053694"/>
          </a:xfrm>
        </p:spPr>
        <p:txBody>
          <a:bodyPr>
            <a:normAutofit fontScale="92500"/>
          </a:bodyPr>
          <a:lstStyle/>
          <a:p>
            <a:pPr marL="342900" indent="-342900" algn="just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Сальнікова А.В., </a:t>
            </a:r>
            <a:r>
              <a:rPr lang="uk-UA" sz="1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Кишиченко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О.В. Можливість використання біопрепарату </a:t>
            </a:r>
            <a:r>
              <a:rPr lang="pl-PL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Soil algae 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для розкладу залишків пестицидів у грунтах - Екологія філософія існування людства. Київ, 2022.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Сальнікова А.В., </a:t>
            </a:r>
            <a:r>
              <a:rPr lang="uk-UA" sz="1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Будакова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А.В. Використання біопрепаратів мікробного походження для покращення стану грунту - Екологія виклики сучасності 21-23 вересня 2022 р. Київ, 2022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Сальнікова А.В., Скрит С.І. Вплив антропогенного навантаження на фітоценози м. Києва - Екологія виклики сучасності 21-23 вересня 2022 р. </a:t>
            </a:r>
            <a:r>
              <a:rPr lang="uk-UA" sz="1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Киї</a:t>
            </a:r>
            <a:endParaRPr lang="uk-UA" sz="14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Сальнікова А.В., </a:t>
            </a:r>
            <a:r>
              <a:rPr lang="uk-UA" sz="1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Будакова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А.В. Порівняння органічного виробництва України і Німеччини у </a:t>
            </a:r>
            <a:r>
              <a:rPr lang="uk-UA" sz="1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контесті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сталого розвитку І</a:t>
            </a:r>
            <a:r>
              <a:rPr lang="pl-PL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X 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Всеукраїнську науково-практичну конференцію студентів, аспірантів та молодих вчених «Об’єднані наукою: перспективи міждисциплінарних досліджень». 17-18.11.2022 р. Київ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Сальнікова А.В., </a:t>
            </a:r>
            <a:r>
              <a:rPr lang="uk-UA" sz="1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Будакова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А.В. Аналіз впливу мікробних препаратів на вміст залишків пестицидів у грунті // Міжнародна конференція «Інноваційні технології в захисті рослин за умов глобалізації», присвяченої 60-річчю спеціальності «Захист і карантин рослин» 1 грудня 2022 р. Київ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Сальнікова А.В. Скрит С.І. Карантинні, </a:t>
            </a:r>
            <a:r>
              <a:rPr lang="uk-UA" sz="1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інвазивні</a:t>
            </a:r>
            <a:r>
              <a:rPr lang="uk-UA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та адвентивні організми Голосіївського парку ім. Максима Рильського міста Києва // Міжнародна конференція «Інноваційні технології в захисті рослин за умов глобалізації», присвяченої 60-річчю спеціальності «Захист і карантин рослин» 1 грудня 2022 р. Київ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AutoNum type="arabicPeriod"/>
            </a:pPr>
            <a:endParaRPr lang="ru-RU" sz="1400" i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6D48A6-724B-495A-89BB-DC186027C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380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181C4F-BA33-4970-80F5-1AB90E3B4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C2EA10-6A91-3928-928D-153ECF9B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424" y="484068"/>
            <a:ext cx="2352979" cy="33375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5684D9-D82E-427C-AFDD-DCB0B0F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BA58DB-4D3F-4324-9EB3-0C40D03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F94132-B5FB-5C25-71E1-3D3D3087A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220" y="1804306"/>
            <a:ext cx="1407082" cy="20173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698BF10-41D1-450D-AFDF-A43B2EB08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2442" cy="2312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C1CDF7-2BB0-5CAE-03FF-8953DFB0D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714" y="4321465"/>
            <a:ext cx="1423698" cy="198424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33BEDA-8F44-4EE1-AB2D-1710BC135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5D577-36C7-B9CB-3F51-14A53DD6A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2288" y="4321464"/>
            <a:ext cx="1463382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98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387</TotalTime>
  <Words>1681</Words>
  <Application>Microsoft Office PowerPoint</Application>
  <PresentationFormat>Широкоэкранный</PresentationFormat>
  <Paragraphs>230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Tw Cen MT</vt:lpstr>
      <vt:lpstr>Tw Cen MT Condensed</vt:lpstr>
      <vt:lpstr>Wingdings 3</vt:lpstr>
      <vt:lpstr>Интеграл</vt:lpstr>
      <vt:lpstr> ФАКУЛЬТЕТ захисту рослин, біотехнологій та екології  Кафедра загальної екології, радіобіології та безпеки життєдіяльності </vt:lpstr>
      <vt:lpstr>Склад наукового гуртка</vt:lpstr>
      <vt:lpstr>Мета діяльності гуртка «Екологічний моніторинг»</vt:lpstr>
      <vt:lpstr>Головними завданнями гуртка є:</vt:lpstr>
      <vt:lpstr>Наукові досліди гуртківців</vt:lpstr>
      <vt:lpstr>засідання гуртка</vt:lpstr>
      <vt:lpstr>Участь у наукових семінарах</vt:lpstr>
      <vt:lpstr>Участь у III щорічний форум з агроекології «АПК-2023: війна, євроінтеграція, екологічні і кліматичні виклики»</vt:lpstr>
      <vt:lpstr>Участь у конференціях 2022</vt:lpstr>
      <vt:lpstr>Участь у конференціях 2023</vt:lpstr>
      <vt:lpstr>Наукова стаття</vt:lpstr>
      <vt:lpstr>Участь у студентських наукових конкурсах 2022-2023 н.р.</vt:lpstr>
      <vt:lpstr>Навчання радіоекологічному моніторингу</vt:lpstr>
      <vt:lpstr>Участь студентів-гуртківців у студентських олімпіадах</vt:lpstr>
      <vt:lpstr>Запрошуємо до участі разом із гуртківцями у ICA Biodiversity Challenge (ICA Bioblitz 2023), куратором якого є Університет Вагенінгена (Wageningen University and Research, WUR, Нідерланди).</vt:lpstr>
      <vt:lpstr>План роботи гуртка на 2023-2024 н.р.</vt:lpstr>
      <vt:lpstr>Стратегія розвитку гуртка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Науковий гурток «Моніторинг довкілля»</dc:title>
  <dc:creator>Serhii Salnikov</dc:creator>
  <cp:lastModifiedBy>Serhii Salnikov</cp:lastModifiedBy>
  <cp:revision>7</cp:revision>
  <dcterms:created xsi:type="dcterms:W3CDTF">2022-12-04T20:18:35Z</dcterms:created>
  <dcterms:modified xsi:type="dcterms:W3CDTF">2023-05-01T07:29:24Z</dcterms:modified>
</cp:coreProperties>
</file>