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1" r:id="rId7"/>
    <p:sldId id="262" r:id="rId8"/>
    <p:sldId id="269" r:id="rId9"/>
    <p:sldId id="277" r:id="rId10"/>
    <p:sldId id="286" r:id="rId11"/>
    <p:sldId id="287" r:id="rId12"/>
    <p:sldId id="283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296" r:id="rId21"/>
    <p:sldId id="279" r:id="rId22"/>
    <p:sldId id="284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6195" autoAdjust="0"/>
  </p:normalViewPr>
  <p:slideViewPr>
    <p:cSldViewPr showGuides="1">
      <p:cViewPr varScale="1">
        <p:scale>
          <a:sx n="95" d="100"/>
          <a:sy n="95" d="100"/>
        </p:scale>
        <p:origin x="108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en-US"/>
              <a:t>Образец текста</a:t>
            </a:r>
            <a:endParaRPr lang="ru-RU" altLang="en-US"/>
          </a:p>
          <a:p>
            <a:pPr lvl="1"/>
            <a:r>
              <a:rPr lang="ru-RU" altLang="en-US"/>
              <a:t>Второй уровень</a:t>
            </a:r>
            <a:endParaRPr lang="ru-RU" altLang="en-US"/>
          </a:p>
          <a:p>
            <a:pPr lvl="2"/>
            <a:r>
              <a:rPr lang="ru-RU" altLang="en-US"/>
              <a:t>Третий уровень</a:t>
            </a:r>
            <a:endParaRPr lang="ru-RU" altLang="en-US"/>
          </a:p>
          <a:p>
            <a:pPr lvl="3"/>
            <a:r>
              <a:rPr lang="ru-RU" altLang="en-US"/>
              <a:t>Четвертый уровень</a:t>
            </a:r>
            <a:endParaRPr lang="ru-RU" altLang="en-US"/>
          </a:p>
          <a:p>
            <a:pPr lvl="4"/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8AF2B97-407B-4EED-9B1C-F6671A731F6A}" type="slidenum">
              <a:rPr lang="ru-RU" altLang="en-US"/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8D9DA90-2FF2-46B9-9E25-A6907651C67C}" type="slidenum">
              <a:rPr lang="ru-RU" altLang="en-US"/>
            </a:fld>
            <a:endParaRPr lang="ru-RU" altLang="en-US"/>
          </a:p>
        </p:txBody>
      </p:sp>
      <p:sp>
        <p:nvSpPr>
          <p:cNvPr id="92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219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220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0927AE-936A-427D-93F4-7E94DA8A8436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045767-D93C-4875-9893-9FDF13673C95}" type="slidenum">
              <a:rPr lang="ru-RU" altLang="en-US"/>
            </a:fld>
            <a:endParaRPr lang="ru-RU" altLang="en-US"/>
          </a:p>
        </p:txBody>
      </p:sp>
      <p:sp>
        <p:nvSpPr>
          <p:cNvPr id="150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0531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0532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045767-D93C-4875-9893-9FDF13673C95}" type="slidenum">
              <a:rPr lang="ru-RU" altLang="en-US"/>
            </a:fld>
            <a:endParaRPr lang="ru-RU" altLang="en-US"/>
          </a:p>
        </p:txBody>
      </p:sp>
      <p:sp>
        <p:nvSpPr>
          <p:cNvPr id="150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0531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0532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045767-D93C-4875-9893-9FDF13673C95}" type="slidenum">
              <a:rPr lang="ru-RU" altLang="en-US"/>
            </a:fld>
            <a:endParaRPr lang="ru-RU" altLang="en-US"/>
          </a:p>
        </p:txBody>
      </p:sp>
      <p:sp>
        <p:nvSpPr>
          <p:cNvPr id="150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0531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0532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A6FC15F-F7E3-4FB8-B350-CDD66D90EC04}" type="slidenum">
              <a:rPr lang="ru-RU" altLang="en-US"/>
            </a:fld>
            <a:endParaRPr lang="ru-RU" altLang="en-US"/>
          </a:p>
        </p:txBody>
      </p:sp>
      <p:sp>
        <p:nvSpPr>
          <p:cNvPr id="1024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240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02404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8A8AC97-FEC0-4228-B2A1-D3939F9F0CA1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903ECC-D255-4E21-A25B-0B29EB48BA66}" type="slidenum">
              <a:rPr lang="ru-RU" altLang="en-US"/>
            </a:fld>
            <a:endParaRPr lang="ru-RU" altLang="en-US"/>
          </a:p>
        </p:txBody>
      </p:sp>
      <p:sp>
        <p:nvSpPr>
          <p:cNvPr id="112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126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126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74E2EAE-2077-4363-9832-AF8A11B84C98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2763DA-8754-4BF5-B76E-68F50AD92D77}" type="slidenum">
              <a:rPr lang="ru-RU" altLang="en-US"/>
            </a:fld>
            <a:endParaRPr lang="ru-RU" altLang="en-US"/>
          </a:p>
        </p:txBody>
      </p:sp>
      <p:sp>
        <p:nvSpPr>
          <p:cNvPr id="1525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2579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2580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1662800-EF5F-47AF-BC03-E8E85DF35A58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9609649-EBA3-4194-BCCF-2B4AE3059CFA}" type="slidenum">
              <a:rPr lang="ru-RU" altLang="en-US"/>
            </a:fld>
            <a:endParaRPr lang="ru-RU" altLang="en-US"/>
          </a:p>
        </p:txBody>
      </p:sp>
      <p:sp>
        <p:nvSpPr>
          <p:cNvPr id="860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86019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86020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B1964F0-ABEA-4D69-B8A3-592A058D5EB8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06ED237-21AE-4A2E-952E-5B532F244218}" type="slidenum">
              <a:rPr lang="ru-RU" altLang="en-US"/>
            </a:fld>
            <a:endParaRPr lang="ru-RU" altLang="en-US"/>
          </a:p>
        </p:txBody>
      </p:sp>
      <p:sp>
        <p:nvSpPr>
          <p:cNvPr id="133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3315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3316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91FFDD4-0DFE-4BD1-9D40-503B41A137EC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849A11A-200E-4168-AF55-E4E3F7E13A46}" type="slidenum">
              <a:rPr lang="ru-RU" altLang="en-US"/>
            </a:fld>
            <a:endParaRPr lang="ru-RU" altLang="en-US"/>
          </a:p>
        </p:txBody>
      </p:sp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364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EA8502-61B8-4BBB-84D8-264B16BB2879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1454CBC-B6AC-425D-B518-254A66CB7BB3}" type="slidenum">
              <a:rPr lang="ru-RU" altLang="en-US"/>
            </a:fld>
            <a:endParaRPr lang="ru-RU" altLang="en-US"/>
          </a:p>
        </p:txBody>
      </p:sp>
      <p:sp>
        <p:nvSpPr>
          <p:cNvPr id="174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7411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7412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B83B14A-0898-439A-A7F5-D9175E1704C2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DBAC70D-5153-444C-AD3B-AA1DDB7530AC}" type="slidenum">
              <a:rPr lang="ru-RU" altLang="en-US"/>
            </a:fld>
            <a:endParaRPr lang="ru-RU" altLang="en-US"/>
          </a:p>
        </p:txBody>
      </p:sp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727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106324F-E93A-4CD9-B56E-261FAA185609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B0FC39C-987E-4C92-8B8D-FCBD56D48041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CEBF-CC1D-44BF-B600-2BF09F2C97CD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C43-3B12-4960-B2F1-E4669C878979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F41-03F1-43D9-B8C3-0AA6CF889C06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4D67-6731-4AB7-BB4F-7B8D3F0DDBA8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C0CF-D094-4E44-9FA6-E5972567DD4B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2DA3-A049-469A-93C6-29F8BBBF3AC2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671D-AE30-4749-A183-27C3E52BA610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DB-6E91-4C52-BD23-C0004B4C0431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5F23A43-6902-4914-BC65-02555AA3CD39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A36C6A1-3694-45F5-80CE-C5887292926D}" type="slidenum">
              <a:rPr lang="ru-RU" altLang="en-US" smtClean="0"/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3CA93CF-6B25-49B4-8AA4-0F27E72944EE}" type="slidenum">
              <a:rPr lang="ru-RU" altLang="en-US" smtClean="0"/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15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17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2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22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nubip.edu.ua/sites/default/files/u368/skovorodinski_navchannya_2022.pdf" TargetMode="Externa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nubip.edu.ua/sites/default/files/u368/skovorodinski_navchannya_2022.pdf" TargetMode="Externa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nubip.edu.ua/sites/default/files/u368/skovorodinski_navchannya_2022.pdf" TargetMode="Externa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hyperlink" Target="https://nubip.edu.ua/sites/default/files/u368/skovorodinski_navchannya_2022.pdf" TargetMode="Externa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649" y="162267"/>
            <a:ext cx="365125" cy="365125"/>
          </a:xfrm>
        </p:spPr>
      </p:pic>
      <p:sp>
        <p:nvSpPr>
          <p:cNvPr id="7172" name="Plassholder for bunntekst 3"/>
          <p:cNvSpPr txBox="1">
            <a:spLocks noGrp="1"/>
          </p:cNvSpPr>
          <p:nvPr/>
        </p:nvSpPr>
        <p:spPr bwMode="auto">
          <a:xfrm>
            <a:off x="1983393" y="273050"/>
            <a:ext cx="624221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sz="1000" b="1" dirty="0"/>
              <a:t>НАЦІОНАЛЬНИЙ УНІВЕРСИТЕТ БІОРЕСУРСІВ І ПРИРОДОКОРИСТУВАННЯ УКРАЇНИ</a:t>
            </a:r>
            <a:endParaRPr lang="uk-UA" altLang="en-US" sz="1000" b="1" dirty="0"/>
          </a:p>
          <a:p>
            <a:pPr algn="ctr"/>
            <a:r>
              <a:rPr lang="uk-UA" altLang="en-US" sz="1000" b="1" dirty="0"/>
              <a:t>Гуманітарно-педагогічний факультет</a:t>
            </a:r>
            <a:endParaRPr lang="uk-UA" altLang="en-US" sz="1000" b="1" dirty="0"/>
          </a:p>
          <a:p>
            <a:pPr algn="ctr"/>
            <a:r>
              <a:rPr lang="uk-UA" altLang="en-US" sz="1000" b="1" dirty="0"/>
              <a:t>Кафедра філософії та міжнародної комунікації</a:t>
            </a:r>
            <a:endParaRPr lang="ru-RU" altLang="en-US" sz="1000" dirty="0"/>
          </a:p>
          <a:p>
            <a:endParaRPr lang="en-GB" altLang="en-US" sz="1000" b="1" dirty="0"/>
          </a:p>
        </p:txBody>
      </p:sp>
      <p:sp>
        <p:nvSpPr>
          <p:cNvPr id="7173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7174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6F741FC-6F61-4F50-84E5-49F6851AB4C7}" type="slidenum">
              <a:rPr lang="nb-NO" altLang="en-US" sz="1000"/>
            </a:fld>
            <a:endParaRPr lang="nb-NO" altLang="en-US" sz="10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67544" y="791634"/>
            <a:ext cx="799212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altLang="en-US" sz="2800" b="1" i="1" dirty="0"/>
              <a:t>Звіт</a:t>
            </a:r>
            <a:endParaRPr lang="ru-RU" altLang="en-US" sz="2800" i="1" dirty="0"/>
          </a:p>
          <a:p>
            <a:pPr algn="ctr"/>
            <a:r>
              <a:rPr lang="uk-UA" altLang="en-US" sz="2800" b="1" i="1" dirty="0"/>
              <a:t>про роботу студентського наукового  гуртка</a:t>
            </a:r>
            <a:endParaRPr lang="en-US" altLang="en-US" sz="2800" b="1" i="1" dirty="0"/>
          </a:p>
          <a:p>
            <a:pPr algn="ctr"/>
            <a:r>
              <a:rPr lang="uk-UA" altLang="en-US" sz="3600" b="1" dirty="0">
                <a:latin typeface="Arial" panose="020B0604020202020204" pitchFamily="34" charset="0"/>
              </a:rPr>
              <a:t>«Філософські проблеми міжособистісної та міжгрупової комунікації»</a:t>
            </a:r>
            <a:endParaRPr lang="en-US" altLang="en-US" sz="3600" b="1" dirty="0">
              <a:latin typeface="Cooper Black" panose="0208090404030B020404" pitchFamily="18" charset="0"/>
            </a:endParaRPr>
          </a:p>
          <a:p>
            <a:pPr algn="ctr"/>
            <a:r>
              <a:rPr lang="uk-UA" altLang="en-US" sz="4000" b="1" i="1" dirty="0"/>
              <a:t>за 2022-2023 н.р.</a:t>
            </a:r>
            <a:endParaRPr lang="uk-UA" altLang="en-US" sz="4000" b="1" i="1" dirty="0"/>
          </a:p>
          <a:p>
            <a:pPr algn="ctr"/>
            <a:r>
              <a:rPr lang="uk-UA" altLang="en-US" sz="2800" b="1" dirty="0"/>
              <a:t>Науковий керівник С.М. Гейко</a:t>
            </a:r>
            <a:endParaRPr lang="ru-RU" altLang="en-US" sz="2800" dirty="0"/>
          </a:p>
          <a:p>
            <a:pPr algn="ctr" eaLnBrk="0" hangingPunct="0"/>
            <a:endParaRPr lang="ru-RU" altLang="en-US" sz="2800" dirty="0"/>
          </a:p>
        </p:txBody>
      </p:sp>
      <p:pic>
        <p:nvPicPr>
          <p:cNvPr id="11" name="Рисунок 10" descr="Improve Your Company's Communication With These 4 Digital Tools ...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32" y="4856758"/>
            <a:ext cx="640871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49509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49510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en-US" sz="1000"/>
            </a:fld>
            <a:endParaRPr lang="nb-NO" altLang="en-US" sz="1000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467545" y="-55699"/>
            <a:ext cx="8208144" cy="68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на </a:t>
            </a: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науково-методичному онлайн семінарі</a:t>
            </a:r>
            <a:endParaRPr lang="uk-UA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і світ: проблеми та перспективи міжнародної комунікації</a:t>
            </a: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17.11.2021 року</a:t>
            </a: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en-US" sz="1400" b="1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Бреян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«Сутність, об’єкт і предмет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Майстренко Анастасія,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Лементар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Карина,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студентки 4 курсу спеціальності «Психологія» гуманітарно-педагогічного факультету. Тема доповіді «Основні категорії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«Аспекти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Ольга,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«Ціннісний конструкт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Писаренко Яна,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 виступив з доповіддю «Становлення міжкультурної комунікації як науки»;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49509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49510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en-US" sz="1000"/>
            </a:fld>
            <a:endParaRPr lang="nb-NO" altLang="en-US" sz="1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3888432" cy="2356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3816424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" y="2772966"/>
            <a:ext cx="3488851" cy="2960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" y="245375"/>
            <a:ext cx="3632867" cy="23715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59111" y="273050"/>
            <a:ext cx="852805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uk-UA" altLang="en-US" b="1" dirty="0"/>
              <a:t>Доповіді на 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науково-</a:t>
            </a:r>
            <a:r>
              <a:rPr lang="uk-UA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практ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ичному онлайн семінарі </a:t>
            </a:r>
            <a:endParaRPr lang="uk-UA" sz="18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0" algn="ctr"/>
            <a:r>
              <a:rPr lang="uk-UA" b="1" dirty="0"/>
              <a:t>«Цивілізаційні аспекти міжнародних відносин:</a:t>
            </a:r>
            <a:endParaRPr lang="uk-UA" b="1" dirty="0"/>
          </a:p>
          <a:p>
            <a:pPr lvl="0" algn="ctr"/>
            <a:r>
              <a:rPr lang="uk-UA" b="1" dirty="0"/>
              <a:t> сучасні проблеми та тенденції» </a:t>
            </a:r>
            <a:endParaRPr lang="uk-UA" b="1" dirty="0"/>
          </a:p>
          <a:p>
            <a:pPr lvl="0" algn="ctr"/>
            <a:r>
              <a:rPr lang="uk-UA" b="1" dirty="0"/>
              <a:t>(22.02.2022 року) </a:t>
            </a:r>
            <a:endParaRPr lang="uk-UA" b="1" dirty="0"/>
          </a:p>
          <a:p>
            <a:pPr lvl="0" algn="just"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Бенеда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 Олександрович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1 курсу, спеціальність «Міжнародна економіка», Економічний факультет. Тема доповіді: Моделі філософських систем Сходу та Заходу: діалог культур.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Олександр Вадимович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1 курсу, спеціальність «Міжнародна економіка», Економічний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Східної та Західної парадигми філософування.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Михайлюк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Анатоліївна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«Міжнародна економіка», Економічний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 Давньоіндійська, Давньокитайська та Антична філософії: історичний аспект.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Рибальченко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Єлизавета Дмитрівна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Добровольська Тетяна Сергіївна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студентки 1 курсу, спеціальність «Міжнародна економіка», Економічний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Східна та Західна філософія: спільне та відмінне.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Білодід Антон Андрійович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4 курсу, спеціальність «Психологія», гуманітарно-педагогічний факультет. Тема доповіді: Філософське коріння психологічних ідей: особливості східного і західного філософування про людину.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Писаренко Яна Миколаївна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курсу, спеціальність «Психологія», гуманітарно-педагогічний факультет. Тема доповіді: Філософські основи психології стародавнього світу: межі філософії людини в давньосхідній філософії.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Ольга Вадимівна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курсу, спеціальність «Психологія», гуманітарно-педагогічний факультет. Філософські концепції людини в західній (античній) філософії.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15178" y="280114"/>
            <a:ext cx="85280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на 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ауково-методичному онлайн-семінарі для молодих науковців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травня 2022 р.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Arial" panose="020B0604020202020204" pitchFamily="34" charset="0"/>
              <a:buChar char="•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Рибальченко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Є.Д.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МЕ-21002б). Тема доповіді: Григорій Сковорода – родоначальник української філософії.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Arial" panose="020B0604020202020204" pitchFamily="34" charset="0"/>
              <a:buChar char="•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Медведська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Н.Є.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МЕ-21002б). Тема доповіді: Філософія української діаспори.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20" y="3253640"/>
            <a:ext cx="4066384" cy="2517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47" y="3180481"/>
            <a:ext cx="3877392" cy="25910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тези доповідей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Горова А.Р.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Актуальність філософських поглядів Григорія Сковороди в реаліях сучасності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Учаєва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Д.М.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Гуманістичний психоаналіз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Е.Фромма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В.Р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(4 курс ГПФ, група ПС-18002б) Теорія міжособистісних відносин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Г.Саллівана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Яндріяш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Трансактивний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Е.Берна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найпопулярніша сучасна психотерапевтична концепція//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ПС-18001б) Нетрадиційні форми пізнання світу та їх філософське тлумачення//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Постарнак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Колективне несвідоме Карла Густава Юнга і природа Релігії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Сердюк М.Ю.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Природа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нумінозного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інтерпретації Рудольфа Отто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Білодід А.А.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-соціологічна концепція релігії Макса  Вебера і сучасність 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ПС-18001б) Оригінальність релігійної концепції Карла-Густава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Доусона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Лінник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ПТБД-21001б) Григорій Сковорода – родоначальник української філософії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Рахматулін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І.Р.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ПТБД-21001б) Актуальність філософії Григорія Сковороди в сучасному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Кравчук С.В.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ГПФ, група ПС-21001б) Філософія Григорія Сковороди: сучасні ідеї/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Вовк А.Р.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ГПФ, група ПС-21002б) Актуальність концепції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сродної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праці»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Г.Сковороди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Рибальченко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Є.Д.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 Григорій Сковорода – родоначальник української філософії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Медведська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Н.Є.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 Філософія української діаспори//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https://nubip.edu.ua/sites/default/files/u368/skovorodinski_navchannya_2022.pdf</a:t>
            </a:r>
            <a:endParaRPr lang="uk-UA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7" y="4571726"/>
            <a:ext cx="4066603" cy="16529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49509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49510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en-US" sz="1000"/>
            </a:fld>
            <a:endParaRPr lang="nb-NO" altLang="en-US" sz="1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1" y="116632"/>
            <a:ext cx="4093675" cy="3024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05" y="3501008"/>
            <a:ext cx="3744416" cy="2546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2" y="3501008"/>
            <a:ext cx="4200128" cy="2660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64" y="156028"/>
            <a:ext cx="3938380" cy="30560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01380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01381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01382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3DDFDC5-C593-40E0-AA6B-86709D98EA82}" type="slidenum">
              <a:rPr lang="nb-NO" altLang="en-US" sz="1000"/>
            </a:fld>
            <a:endParaRPr lang="nb-NO" altLang="en-US" sz="1000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95288" y="-43597"/>
            <a:ext cx="84978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dirty="0"/>
              <a:t>      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наукового студентського гуртка «Філософські проблеми міжособистісної та міжгрупової комунікації»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формування наступного покоління лідерів у бізнесі, освіті, урядових та неурядових структурах.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формування у майбутніх фахівців теоретичних знань у сфері філософії, психології, теорії комунікації, сучасних культурно-цивілізаційних, етичних та антропологічних теорій; вивчення основних понять і дослідницьких підходів, що дозволяють описати особливості сучасної соціокультурної ситуації, а також міжцивілізаційного діалогу.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uk-U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933056"/>
            <a:ext cx="2736304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971073"/>
            <a:ext cx="2619375" cy="1914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784" y="4293095"/>
            <a:ext cx="2763391" cy="17281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024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0245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024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6D38A77-C32B-4614-8510-F4771436F770}" type="slidenum">
              <a:rPr lang="nb-NO" altLang="en-US" sz="1000"/>
            </a:fld>
            <a:endParaRPr lang="nb-NO" altLang="en-US" sz="10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23875" y="1147693"/>
            <a:ext cx="809466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en-US" sz="2400" b="1" i="1" dirty="0"/>
              <a:t>Звіт</a:t>
            </a:r>
            <a:endParaRPr lang="ru-RU" altLang="en-US" sz="2400" i="1" dirty="0"/>
          </a:p>
          <a:p>
            <a:pPr algn="ctr"/>
            <a:r>
              <a:rPr lang="uk-UA" altLang="en-US" sz="2400" b="1" i="1" dirty="0"/>
              <a:t>про роботу студентського наукового  гуртка</a:t>
            </a:r>
            <a:endParaRPr lang="en-US" altLang="en-US" sz="2400" b="1" i="1" dirty="0"/>
          </a:p>
          <a:p>
            <a:pPr algn="ctr"/>
            <a:endParaRPr lang="ru-RU" altLang="en-US" sz="2400" i="1" dirty="0"/>
          </a:p>
          <a:p>
            <a:pPr algn="ctr"/>
            <a:r>
              <a:rPr lang="uk-UA" altLang="en-US" sz="2800" b="1" i="1" dirty="0"/>
              <a:t>«</a:t>
            </a:r>
            <a:r>
              <a:rPr lang="uk-UA" altLang="en-US" sz="2800" b="1" dirty="0">
                <a:latin typeface="Cooper Black" panose="0208090404030B020404" pitchFamily="18" charset="0"/>
              </a:rPr>
              <a:t>Філософські проблеми міжособистісної та міжгрупової комунікації»</a:t>
            </a:r>
            <a:endParaRPr lang="en-US" altLang="en-US" sz="2800" b="1" dirty="0">
              <a:latin typeface="Cooper Black" panose="0208090404030B020404" pitchFamily="18" charset="0"/>
            </a:endParaRPr>
          </a:p>
          <a:p>
            <a:pPr algn="ctr"/>
            <a:endParaRPr lang="ru-RU" altLang="en-US" sz="2800" dirty="0">
              <a:latin typeface="Cooper Black" panose="0208090404030B020404" pitchFamily="18" charset="0"/>
            </a:endParaRPr>
          </a:p>
          <a:p>
            <a:pPr algn="ctr"/>
            <a:r>
              <a:rPr lang="uk-UA" altLang="en-US" sz="2400" b="1" i="1" dirty="0"/>
              <a:t>за 2021-2022 </a:t>
            </a:r>
            <a:r>
              <a:rPr lang="uk-UA" altLang="en-US" sz="2400" b="1" i="1" dirty="0" err="1"/>
              <a:t>н.р</a:t>
            </a:r>
            <a:r>
              <a:rPr lang="uk-UA" altLang="en-US" sz="2400" b="1" i="1" dirty="0"/>
              <a:t>.</a:t>
            </a:r>
            <a:endParaRPr lang="uk-UA" altLang="en-US" sz="2400" b="1" i="1" dirty="0"/>
          </a:p>
          <a:p>
            <a:pPr algn="ctr"/>
            <a:endParaRPr lang="uk-UA" altLang="en-US" sz="2800" b="1" i="1" dirty="0"/>
          </a:p>
          <a:p>
            <a:pPr algn="ctr"/>
            <a:r>
              <a:rPr lang="uk-UA" altLang="en-US" sz="2000" b="1" i="1" dirty="0"/>
              <a:t>Гуманітарно-педагогічний факультет </a:t>
            </a:r>
            <a:endParaRPr lang="uk-UA" altLang="en-US" sz="2000" b="1" i="1" dirty="0"/>
          </a:p>
          <a:p>
            <a:pPr algn="ctr"/>
            <a:r>
              <a:rPr lang="uk-UA" altLang="en-US" sz="2000" b="1" i="1" dirty="0"/>
              <a:t>Агробіологічний факультет</a:t>
            </a:r>
            <a:endParaRPr lang="uk-UA" altLang="en-US" sz="2000" b="1" i="1" dirty="0"/>
          </a:p>
          <a:p>
            <a:pPr algn="ctr"/>
            <a:r>
              <a:rPr lang="uk-UA" altLang="en-US" sz="2000" b="1" i="1" dirty="0"/>
              <a:t>Економічний факультет</a:t>
            </a:r>
            <a:endParaRPr lang="uk-UA" altLang="en-US" sz="2000" b="1" i="1" dirty="0"/>
          </a:p>
        </p:txBody>
      </p:sp>
      <p:pic>
        <p:nvPicPr>
          <p:cNvPr id="10254" name="Picture 14" descr="ÐÐ°ÑÑÐ¸Ð½ÐºÐ¸ Ð¿Ð¾ Ð·Ð°Ð¿ÑÐ¾ÑÑ communication picture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431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51555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5155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F7554BF-B09D-4921-A72D-F68E9049D40F}" type="slidenum">
              <a:rPr lang="nb-NO" altLang="en-US" sz="1000"/>
            </a:fld>
            <a:endParaRPr lang="nb-NO" altLang="en-US" sz="1000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39750" y="333375"/>
            <a:ext cx="7272338" cy="34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Перспективною сферою дослідження гуртка є: </a:t>
            </a:r>
            <a:endParaRPr lang="uk-UA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Комунікативні стратегії сучасного лідера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Діалог культур в глобалізованому світі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Психічна структура особистості та процес комунікації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o you understand me? – The real MICE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5221010" cy="26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84996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84997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5BEEEC9-2EEB-448C-84DA-6BB0E42F2FD8}" type="slidenum">
              <a:rPr lang="nb-NO" altLang="en-US" sz="1000"/>
            </a:fld>
            <a:endParaRPr lang="nb-NO" altLang="en-US" sz="1000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971550" y="403225"/>
            <a:ext cx="71294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en-US" sz="4800" b="1" dirty="0">
                <a:solidFill>
                  <a:srgbClr val="FF0000"/>
                </a:solidFill>
              </a:rPr>
              <a:t>ДЯКУЄМО ЗА УВАГУ!</a:t>
            </a:r>
            <a:endParaRPr lang="uk-UA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6388"/>
            <a:ext cx="8136904" cy="44052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2292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2293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2294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1B1A00-7796-4ADC-B399-828F6321BE89}" type="slidenum">
              <a:rPr lang="nb-NO" altLang="en-US" sz="1000"/>
            </a:fld>
            <a:endParaRPr lang="nb-NO" altLang="en-US" sz="10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27584" y="791181"/>
            <a:ext cx="712896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студентського наукового гуртка «Філософські проблеми міжособистісної та міжгрупової комунікації» спрямована на вивчення філософських аспектів комунікативного процесу, сутності комунікації як процесу кодування, передачі та сприйняття інформації і базується на гуманітарних і соціальних науках, що формують певну базу знань, а також теоретичні та методологічні навички, необхідні для розуміння цього складного і мінливого світу.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Operations Management - The Hidden Machine in Communication and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640147" cy="161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340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4341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4342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7A8A5B1-B986-418C-994F-58A2AFE1AC78}" type="slidenum">
              <a:rPr lang="nb-NO" altLang="en-US" sz="1000"/>
            </a:fld>
            <a:endParaRPr lang="nb-NO" altLang="en-US" sz="10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43608" y="1010593"/>
            <a:ext cx="72728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53213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постійних членів студентського наукового гуртка складає 15 осіб. Участь у роботі гуртка «Філософські проблеми міжособистісної та міжгрупової комунікації» в 2021 – 2022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брали студенти 1, 3, 4  курсу гуманітарно-педагогічного факультету і студенти 4 курсу агробіологічного факультету. До роботи гуртка в 2 семестрі долучилися студенти 1 курсу економічного факультету.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44345"/>
            <a:ext cx="5040734" cy="34596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6388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6389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6390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B54C1D2-4C9F-4280-A1B3-7F971966CA9A}" type="slidenum">
              <a:rPr lang="nb-NO" altLang="en-US" sz="1000"/>
            </a:fld>
            <a:endParaRPr lang="nb-NO" altLang="en-US" sz="100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39750" y="543491"/>
            <a:ext cx="80646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53213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– 2022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члени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опановували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та психологічні аспекти комунікації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досліджували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рольову поведінку в процесі спілкування, вербальні та невербальні засоби комунікації. Суттєву увагу було приділено культурній і цивілізаційній складовим в процесі комунікації, діалогу культур, розвитку емоційного та культурного інтелекту.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816424" cy="3003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83866"/>
            <a:ext cx="4104456" cy="31094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716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71685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716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7C886C8-A0A8-4D7C-AD94-965102CD38A9}" type="slidenum">
              <a:rPr lang="nb-NO" altLang="en-US" sz="1000"/>
            </a:fld>
            <a:endParaRPr lang="nb-NO" altLang="en-US" sz="100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23850" y="-34034"/>
            <a:ext cx="8496300" cy="69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«Філософські проблеми міжособистісної та міжгрупової комунікації»</a:t>
            </a:r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  <a:tabLst>
                <a:tab pos="270510" algn="l"/>
                <a:tab pos="457200" algn="l"/>
              </a:tabLst>
            </a:pPr>
            <a:r>
              <a:rPr lang="uk-UA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на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Міжнародній очно-дистанційній науково-практичній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конференції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«Україна між Сходом і Заходом: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леми і перспективи міжкультурної комунікації» (21.10.2021 року)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b="1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Анастасія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студентка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курсу спеціальності «Психологія» гуманітарно-педагогічного факультету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Тема доповіді 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 Агатангела Кримського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Єлизавета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 спеціальності «Агрономія» агробіологічного факультету. Тема доповіді «Велич постаті Агатангела Кримського».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Матисько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Сиротіна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студентки 4 курсу спеціальності «Агрономія» агробіологічного факультету. Тема доповіді «Міжкультурна комунікація в умовах глобалізації».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 i="1" dirty="0"/>
          </a:p>
          <a:p>
            <a:endParaRPr lang="uk-UA" altLang="en-US" dirty="0"/>
          </a:p>
          <a:p>
            <a:endParaRPr lang="ru-RU" altLang="en-US" sz="2000" dirty="0"/>
          </a:p>
          <a:p>
            <a:endParaRPr lang="ru-RU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59111" y="273050"/>
            <a:ext cx="85280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uk-UA" altLang="en-US" b="1" dirty="0"/>
              <a:t>Доповіді на 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науково-методичному онлайн семінарі </a:t>
            </a:r>
            <a:endParaRPr lang="uk-UA" sz="18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0" algn="ctr"/>
            <a:r>
              <a:rPr lang="uk-UA" b="1" dirty="0"/>
              <a:t>«Інститут філософії – осередок мудрості та духовності» </a:t>
            </a:r>
            <a:endParaRPr lang="uk-UA" b="1" dirty="0"/>
          </a:p>
          <a:p>
            <a:pPr lvl="0" algn="ctr"/>
            <a:r>
              <a:rPr lang="uk-UA" b="1" dirty="0"/>
              <a:t>(15.11.2021 року).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uk-UA" b="1" dirty="0"/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Бреян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«Ідея свободи в історико-філософському вимірі».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Воробченко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1 курсу спеціальності «Психологія» гуманітарно-педагогічного факультету. Тема доповіді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Майстренко Анастасія,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«Ліберальна ідея свободи».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«Свобода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відповідальність».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  <a:p>
            <a:pPr lvl="0"/>
            <a:r>
              <a:rPr lang="uk-UA" dirty="0"/>
              <a:t> </a:t>
            </a:r>
            <a:endParaRPr lang="uk-UA" altLang="en-US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250825" y="260648"/>
            <a:ext cx="85280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Ольга,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«Розуміння свободи в реаліях XXI століття».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Писаренко Яна,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«Співвідношення свободи і рівності в демократичному соціумі»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Сердюк Максим,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Філософсько-релігієзнавчий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 поняття «свобода совісті»».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«Правове забезпечення свободи совісті в Україні».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Чумаченко Денис,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«Чому витоки свободи совісті лежать в акті самовизначення людини?».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Яна,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3 курсу спеціальності «Психологія» гуманітарно-педагогічного факультету. Тема доповіді «Права та свободи в інформаційно-комунікаційній діяльності сучасної людини».</a:t>
            </a:r>
            <a:endParaRPr lang="uk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24064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911"/>
            <a:ext cx="4104456" cy="2639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3099878"/>
            <a:ext cx="6096000" cy="3038475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0</TotalTime>
  <Words>15829</Words>
  <Application>WPS Presentation</Application>
  <PresentationFormat>Екран (4:3)</PresentationFormat>
  <Paragraphs>206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Cooper Black</vt:lpstr>
      <vt:lpstr>Calibri</vt:lpstr>
      <vt:lpstr>Times New Roman</vt:lpstr>
      <vt:lpstr>Calibri Light</vt:lpstr>
      <vt:lpstr>Microsoft YaHei</vt:lpstr>
      <vt:lpstr>Arial Unicode MS</vt:lpstr>
      <vt:lpstr>Метрополия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Філософські проблеми міжособистісної та міжгрупової комунікації</dc:title>
  <dc:creator>Microsoft Office</dc:creator>
  <cp:lastModifiedBy>Olena</cp:lastModifiedBy>
  <cp:revision>79</cp:revision>
  <dcterms:created xsi:type="dcterms:W3CDTF">2015-05-06T19:06:00Z</dcterms:created>
  <dcterms:modified xsi:type="dcterms:W3CDTF">2023-12-07T18:38:37Z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14B9FD7AA38D408989DE102DCBFD8A80_12</vt:lpwstr>
  </property>
  <property fmtid="{D5CDD505-2E9C-101B-9397-08002B2CF9AE}" pid="3" name="KSOProductBuildVer">
    <vt:lpwstr>1033-12.2.0.13306</vt:lpwstr>
  </property>
</Properties>
</file>